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3" r:id="rId4"/>
    <p:sldId id="265" r:id="rId5"/>
    <p:sldId id="267" r:id="rId6"/>
    <p:sldId id="268" r:id="rId7"/>
    <p:sldId id="269" r:id="rId8"/>
    <p:sldId id="270" r:id="rId9"/>
    <p:sldId id="271" r:id="rId10"/>
    <p:sldId id="277" r:id="rId11"/>
    <p:sldId id="272" r:id="rId12"/>
    <p:sldId id="273" r:id="rId13"/>
    <p:sldId id="274"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7" autoAdjust="0"/>
    <p:restoredTop sz="94660"/>
  </p:normalViewPr>
  <p:slideViewPr>
    <p:cSldViewPr snapToGrid="0">
      <p:cViewPr varScale="1">
        <p:scale>
          <a:sx n="80" d="100"/>
          <a:sy n="80" d="100"/>
        </p:scale>
        <p:origin x="73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397C-CBB4-6D24-A806-23A04D3FD2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97D5BE-E2BD-ABCA-DD8B-2FACD169A0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72A01D-1DA6-1B67-DA2E-E2C0B3893591}"/>
              </a:ext>
            </a:extLst>
          </p:cNvPr>
          <p:cNvSpPr>
            <a:spLocks noGrp="1"/>
          </p:cNvSpPr>
          <p:nvPr>
            <p:ph type="dt" sz="half" idx="10"/>
          </p:nvPr>
        </p:nvSpPr>
        <p:spPr/>
        <p:txBody>
          <a:bodyPr/>
          <a:lstStyle/>
          <a:p>
            <a:fld id="{1BD2B85B-B648-4DC1-8FFD-DB98281077EE}" type="datetimeFigureOut">
              <a:rPr lang="en-IN" smtClean="0"/>
              <a:t>07-12-2023</a:t>
            </a:fld>
            <a:endParaRPr lang="en-IN"/>
          </a:p>
        </p:txBody>
      </p:sp>
      <p:sp>
        <p:nvSpPr>
          <p:cNvPr id="5" name="Footer Placeholder 4">
            <a:extLst>
              <a:ext uri="{FF2B5EF4-FFF2-40B4-BE49-F238E27FC236}">
                <a16:creationId xmlns:a16="http://schemas.microsoft.com/office/drawing/2014/main" id="{570D2C9F-D061-1495-B36A-D80F789AB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DC06AC-820E-581E-7382-0535A0CAD71B}"/>
              </a:ext>
            </a:extLst>
          </p:cNvPr>
          <p:cNvSpPr>
            <a:spLocks noGrp="1"/>
          </p:cNvSpPr>
          <p:nvPr>
            <p:ph type="sldNum" sz="quarter" idx="12"/>
          </p:nvPr>
        </p:nvSpPr>
        <p:spPr/>
        <p:txBody>
          <a:bodyPr/>
          <a:lstStyle/>
          <a:p>
            <a:fld id="{0364F24C-31FC-409F-BF9C-B71356704476}" type="slidenum">
              <a:rPr lang="en-IN" smtClean="0"/>
              <a:t>‹#›</a:t>
            </a:fld>
            <a:endParaRPr lang="en-IN"/>
          </a:p>
        </p:txBody>
      </p:sp>
    </p:spTree>
    <p:extLst>
      <p:ext uri="{BB962C8B-B14F-4D97-AF65-F5344CB8AC3E}">
        <p14:creationId xmlns:p14="http://schemas.microsoft.com/office/powerpoint/2010/main" val="274370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9B2D-2239-AEA7-6128-14E1ACCE39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26EEEA-1675-421C-CBE6-490DC4C4C6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D5C059-8661-75F1-2732-72682BC8A9C2}"/>
              </a:ext>
            </a:extLst>
          </p:cNvPr>
          <p:cNvSpPr>
            <a:spLocks noGrp="1"/>
          </p:cNvSpPr>
          <p:nvPr>
            <p:ph type="dt" sz="half" idx="10"/>
          </p:nvPr>
        </p:nvSpPr>
        <p:spPr/>
        <p:txBody>
          <a:bodyPr/>
          <a:lstStyle/>
          <a:p>
            <a:fld id="{1BD2B85B-B648-4DC1-8FFD-DB98281077EE}" type="datetimeFigureOut">
              <a:rPr lang="en-IN" smtClean="0"/>
              <a:t>07-12-2023</a:t>
            </a:fld>
            <a:endParaRPr lang="en-IN"/>
          </a:p>
        </p:txBody>
      </p:sp>
      <p:sp>
        <p:nvSpPr>
          <p:cNvPr id="5" name="Footer Placeholder 4">
            <a:extLst>
              <a:ext uri="{FF2B5EF4-FFF2-40B4-BE49-F238E27FC236}">
                <a16:creationId xmlns:a16="http://schemas.microsoft.com/office/drawing/2014/main" id="{F96C6E08-B78B-5A1A-B2E9-5F2ED27C9C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1ADA5C-7274-055E-B7DE-5D736D5F9438}"/>
              </a:ext>
            </a:extLst>
          </p:cNvPr>
          <p:cNvSpPr>
            <a:spLocks noGrp="1"/>
          </p:cNvSpPr>
          <p:nvPr>
            <p:ph type="sldNum" sz="quarter" idx="12"/>
          </p:nvPr>
        </p:nvSpPr>
        <p:spPr/>
        <p:txBody>
          <a:bodyPr/>
          <a:lstStyle/>
          <a:p>
            <a:fld id="{0364F24C-31FC-409F-BF9C-B71356704476}" type="slidenum">
              <a:rPr lang="en-IN" smtClean="0"/>
              <a:t>‹#›</a:t>
            </a:fld>
            <a:endParaRPr lang="en-IN"/>
          </a:p>
        </p:txBody>
      </p:sp>
    </p:spTree>
    <p:extLst>
      <p:ext uri="{BB962C8B-B14F-4D97-AF65-F5344CB8AC3E}">
        <p14:creationId xmlns:p14="http://schemas.microsoft.com/office/powerpoint/2010/main" val="3577012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938FA2-8E2A-4953-184A-4F3BDE7C4C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8D7990-D655-1264-9F4C-7A0C556B94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965FD3-165C-8125-EBBA-39EBE6DFCD77}"/>
              </a:ext>
            </a:extLst>
          </p:cNvPr>
          <p:cNvSpPr>
            <a:spLocks noGrp="1"/>
          </p:cNvSpPr>
          <p:nvPr>
            <p:ph type="dt" sz="half" idx="10"/>
          </p:nvPr>
        </p:nvSpPr>
        <p:spPr/>
        <p:txBody>
          <a:bodyPr/>
          <a:lstStyle/>
          <a:p>
            <a:fld id="{1BD2B85B-B648-4DC1-8FFD-DB98281077EE}" type="datetimeFigureOut">
              <a:rPr lang="en-IN" smtClean="0"/>
              <a:t>07-12-2023</a:t>
            </a:fld>
            <a:endParaRPr lang="en-IN"/>
          </a:p>
        </p:txBody>
      </p:sp>
      <p:sp>
        <p:nvSpPr>
          <p:cNvPr id="5" name="Footer Placeholder 4">
            <a:extLst>
              <a:ext uri="{FF2B5EF4-FFF2-40B4-BE49-F238E27FC236}">
                <a16:creationId xmlns:a16="http://schemas.microsoft.com/office/drawing/2014/main" id="{C317536B-80FB-65E1-73F5-4BAF401733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1066C3-DBDA-01BD-F280-4FDD0B6250B2}"/>
              </a:ext>
            </a:extLst>
          </p:cNvPr>
          <p:cNvSpPr>
            <a:spLocks noGrp="1"/>
          </p:cNvSpPr>
          <p:nvPr>
            <p:ph type="sldNum" sz="quarter" idx="12"/>
          </p:nvPr>
        </p:nvSpPr>
        <p:spPr/>
        <p:txBody>
          <a:bodyPr/>
          <a:lstStyle/>
          <a:p>
            <a:fld id="{0364F24C-31FC-409F-BF9C-B71356704476}" type="slidenum">
              <a:rPr lang="en-IN" smtClean="0"/>
              <a:t>‹#›</a:t>
            </a:fld>
            <a:endParaRPr lang="en-IN"/>
          </a:p>
        </p:txBody>
      </p:sp>
    </p:spTree>
    <p:extLst>
      <p:ext uri="{BB962C8B-B14F-4D97-AF65-F5344CB8AC3E}">
        <p14:creationId xmlns:p14="http://schemas.microsoft.com/office/powerpoint/2010/main" val="292289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DBF9-3BA0-CCE4-5ACE-D6E9EBD496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9782A4-D10A-1379-42F6-603EB3F43A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66F2B0-610E-52B4-8218-D7BA7C40AC5B}"/>
              </a:ext>
            </a:extLst>
          </p:cNvPr>
          <p:cNvSpPr>
            <a:spLocks noGrp="1"/>
          </p:cNvSpPr>
          <p:nvPr>
            <p:ph type="dt" sz="half" idx="10"/>
          </p:nvPr>
        </p:nvSpPr>
        <p:spPr/>
        <p:txBody>
          <a:bodyPr/>
          <a:lstStyle/>
          <a:p>
            <a:fld id="{1BD2B85B-B648-4DC1-8FFD-DB98281077EE}" type="datetimeFigureOut">
              <a:rPr lang="en-IN" smtClean="0"/>
              <a:t>07-12-2023</a:t>
            </a:fld>
            <a:endParaRPr lang="en-IN"/>
          </a:p>
        </p:txBody>
      </p:sp>
      <p:sp>
        <p:nvSpPr>
          <p:cNvPr id="5" name="Footer Placeholder 4">
            <a:extLst>
              <a:ext uri="{FF2B5EF4-FFF2-40B4-BE49-F238E27FC236}">
                <a16:creationId xmlns:a16="http://schemas.microsoft.com/office/drawing/2014/main" id="{943F691A-D717-DD6D-CE86-19E524DC6B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117699-9EB8-A716-54FC-99F080C7A81E}"/>
              </a:ext>
            </a:extLst>
          </p:cNvPr>
          <p:cNvSpPr>
            <a:spLocks noGrp="1"/>
          </p:cNvSpPr>
          <p:nvPr>
            <p:ph type="sldNum" sz="quarter" idx="12"/>
          </p:nvPr>
        </p:nvSpPr>
        <p:spPr/>
        <p:txBody>
          <a:bodyPr/>
          <a:lstStyle/>
          <a:p>
            <a:fld id="{0364F24C-31FC-409F-BF9C-B71356704476}" type="slidenum">
              <a:rPr lang="en-IN" smtClean="0"/>
              <a:t>‹#›</a:t>
            </a:fld>
            <a:endParaRPr lang="en-IN"/>
          </a:p>
        </p:txBody>
      </p:sp>
    </p:spTree>
    <p:extLst>
      <p:ext uri="{BB962C8B-B14F-4D97-AF65-F5344CB8AC3E}">
        <p14:creationId xmlns:p14="http://schemas.microsoft.com/office/powerpoint/2010/main" val="294088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609F-8481-B6A4-4AE2-CABB9A5DCA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49ACB0-2BB0-3012-7CE5-2E14B45D0C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8FFBD2-BE61-C549-6E29-006D5EA30A8C}"/>
              </a:ext>
            </a:extLst>
          </p:cNvPr>
          <p:cNvSpPr>
            <a:spLocks noGrp="1"/>
          </p:cNvSpPr>
          <p:nvPr>
            <p:ph type="dt" sz="half" idx="10"/>
          </p:nvPr>
        </p:nvSpPr>
        <p:spPr/>
        <p:txBody>
          <a:bodyPr/>
          <a:lstStyle/>
          <a:p>
            <a:fld id="{1BD2B85B-B648-4DC1-8FFD-DB98281077EE}" type="datetimeFigureOut">
              <a:rPr lang="en-IN" smtClean="0"/>
              <a:t>07-12-2023</a:t>
            </a:fld>
            <a:endParaRPr lang="en-IN"/>
          </a:p>
        </p:txBody>
      </p:sp>
      <p:sp>
        <p:nvSpPr>
          <p:cNvPr id="5" name="Footer Placeholder 4">
            <a:extLst>
              <a:ext uri="{FF2B5EF4-FFF2-40B4-BE49-F238E27FC236}">
                <a16:creationId xmlns:a16="http://schemas.microsoft.com/office/drawing/2014/main" id="{1BA9D2C8-E695-3F82-4D7B-B5D840D0D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AA8539-B204-D53E-6DF8-9BE8F7CE35D5}"/>
              </a:ext>
            </a:extLst>
          </p:cNvPr>
          <p:cNvSpPr>
            <a:spLocks noGrp="1"/>
          </p:cNvSpPr>
          <p:nvPr>
            <p:ph type="sldNum" sz="quarter" idx="12"/>
          </p:nvPr>
        </p:nvSpPr>
        <p:spPr/>
        <p:txBody>
          <a:bodyPr/>
          <a:lstStyle/>
          <a:p>
            <a:fld id="{0364F24C-31FC-409F-BF9C-B71356704476}" type="slidenum">
              <a:rPr lang="en-IN" smtClean="0"/>
              <a:t>‹#›</a:t>
            </a:fld>
            <a:endParaRPr lang="en-IN"/>
          </a:p>
        </p:txBody>
      </p:sp>
    </p:spTree>
    <p:extLst>
      <p:ext uri="{BB962C8B-B14F-4D97-AF65-F5344CB8AC3E}">
        <p14:creationId xmlns:p14="http://schemas.microsoft.com/office/powerpoint/2010/main" val="2807622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C5A8-53C6-2CF3-1849-9FBA80B364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4DA9B5-90CD-2ACB-324F-4A462AFED3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39D63E-6A7B-A850-71F1-EB107C6690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A1D78B-B4D8-3E85-1852-23450A5AB261}"/>
              </a:ext>
            </a:extLst>
          </p:cNvPr>
          <p:cNvSpPr>
            <a:spLocks noGrp="1"/>
          </p:cNvSpPr>
          <p:nvPr>
            <p:ph type="dt" sz="half" idx="10"/>
          </p:nvPr>
        </p:nvSpPr>
        <p:spPr/>
        <p:txBody>
          <a:bodyPr/>
          <a:lstStyle/>
          <a:p>
            <a:fld id="{1BD2B85B-B648-4DC1-8FFD-DB98281077EE}" type="datetimeFigureOut">
              <a:rPr lang="en-IN" smtClean="0"/>
              <a:t>07-12-2023</a:t>
            </a:fld>
            <a:endParaRPr lang="en-IN"/>
          </a:p>
        </p:txBody>
      </p:sp>
      <p:sp>
        <p:nvSpPr>
          <p:cNvPr id="6" name="Footer Placeholder 5">
            <a:extLst>
              <a:ext uri="{FF2B5EF4-FFF2-40B4-BE49-F238E27FC236}">
                <a16:creationId xmlns:a16="http://schemas.microsoft.com/office/drawing/2014/main" id="{3C4C41D3-4543-F1AF-4FD0-33FD35DFCD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A9B093-5173-2617-88B4-3250F12C0D6B}"/>
              </a:ext>
            </a:extLst>
          </p:cNvPr>
          <p:cNvSpPr>
            <a:spLocks noGrp="1"/>
          </p:cNvSpPr>
          <p:nvPr>
            <p:ph type="sldNum" sz="quarter" idx="12"/>
          </p:nvPr>
        </p:nvSpPr>
        <p:spPr/>
        <p:txBody>
          <a:bodyPr/>
          <a:lstStyle/>
          <a:p>
            <a:fld id="{0364F24C-31FC-409F-BF9C-B71356704476}" type="slidenum">
              <a:rPr lang="en-IN" smtClean="0"/>
              <a:t>‹#›</a:t>
            </a:fld>
            <a:endParaRPr lang="en-IN"/>
          </a:p>
        </p:txBody>
      </p:sp>
    </p:spTree>
    <p:extLst>
      <p:ext uri="{BB962C8B-B14F-4D97-AF65-F5344CB8AC3E}">
        <p14:creationId xmlns:p14="http://schemas.microsoft.com/office/powerpoint/2010/main" val="55674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A52A-4414-4606-CB1E-78F85A2AE6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E78B48-4293-4AD4-8019-E7A5849D91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577CE6-3AFB-7D62-F159-68113C08CD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3B3BA4-3E49-4894-63B9-5A79CE66A1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E0FF71-0AE8-B056-F7B8-5EF2B6F13E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49025F-7FF2-415C-A5CC-3A846F37057F}"/>
              </a:ext>
            </a:extLst>
          </p:cNvPr>
          <p:cNvSpPr>
            <a:spLocks noGrp="1"/>
          </p:cNvSpPr>
          <p:nvPr>
            <p:ph type="dt" sz="half" idx="10"/>
          </p:nvPr>
        </p:nvSpPr>
        <p:spPr/>
        <p:txBody>
          <a:bodyPr/>
          <a:lstStyle/>
          <a:p>
            <a:fld id="{1BD2B85B-B648-4DC1-8FFD-DB98281077EE}" type="datetimeFigureOut">
              <a:rPr lang="en-IN" smtClean="0"/>
              <a:t>07-12-2023</a:t>
            </a:fld>
            <a:endParaRPr lang="en-IN"/>
          </a:p>
        </p:txBody>
      </p:sp>
      <p:sp>
        <p:nvSpPr>
          <p:cNvPr id="8" name="Footer Placeholder 7">
            <a:extLst>
              <a:ext uri="{FF2B5EF4-FFF2-40B4-BE49-F238E27FC236}">
                <a16:creationId xmlns:a16="http://schemas.microsoft.com/office/drawing/2014/main" id="{A1846071-1121-F566-7A8B-1496EFFA4F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E33176-ABA7-5B48-9D91-C6A00D075C8C}"/>
              </a:ext>
            </a:extLst>
          </p:cNvPr>
          <p:cNvSpPr>
            <a:spLocks noGrp="1"/>
          </p:cNvSpPr>
          <p:nvPr>
            <p:ph type="sldNum" sz="quarter" idx="12"/>
          </p:nvPr>
        </p:nvSpPr>
        <p:spPr/>
        <p:txBody>
          <a:bodyPr/>
          <a:lstStyle/>
          <a:p>
            <a:fld id="{0364F24C-31FC-409F-BF9C-B71356704476}" type="slidenum">
              <a:rPr lang="en-IN" smtClean="0"/>
              <a:t>‹#›</a:t>
            </a:fld>
            <a:endParaRPr lang="en-IN"/>
          </a:p>
        </p:txBody>
      </p:sp>
    </p:spTree>
    <p:extLst>
      <p:ext uri="{BB962C8B-B14F-4D97-AF65-F5344CB8AC3E}">
        <p14:creationId xmlns:p14="http://schemas.microsoft.com/office/powerpoint/2010/main" val="853695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0035-AB59-46B3-1C40-C00735DBB6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E94788-6BF7-08BE-1AF3-ACCEFF2C87FC}"/>
              </a:ext>
            </a:extLst>
          </p:cNvPr>
          <p:cNvSpPr>
            <a:spLocks noGrp="1"/>
          </p:cNvSpPr>
          <p:nvPr>
            <p:ph type="dt" sz="half" idx="10"/>
          </p:nvPr>
        </p:nvSpPr>
        <p:spPr/>
        <p:txBody>
          <a:bodyPr/>
          <a:lstStyle/>
          <a:p>
            <a:fld id="{1BD2B85B-B648-4DC1-8FFD-DB98281077EE}" type="datetimeFigureOut">
              <a:rPr lang="en-IN" smtClean="0"/>
              <a:t>07-12-2023</a:t>
            </a:fld>
            <a:endParaRPr lang="en-IN"/>
          </a:p>
        </p:txBody>
      </p:sp>
      <p:sp>
        <p:nvSpPr>
          <p:cNvPr id="4" name="Footer Placeholder 3">
            <a:extLst>
              <a:ext uri="{FF2B5EF4-FFF2-40B4-BE49-F238E27FC236}">
                <a16:creationId xmlns:a16="http://schemas.microsoft.com/office/drawing/2014/main" id="{B54364FA-AC63-3A0C-AD31-CC718CCF3A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6D6717-BDCC-3653-075E-BF3E0E48E08A}"/>
              </a:ext>
            </a:extLst>
          </p:cNvPr>
          <p:cNvSpPr>
            <a:spLocks noGrp="1"/>
          </p:cNvSpPr>
          <p:nvPr>
            <p:ph type="sldNum" sz="quarter" idx="12"/>
          </p:nvPr>
        </p:nvSpPr>
        <p:spPr/>
        <p:txBody>
          <a:bodyPr/>
          <a:lstStyle/>
          <a:p>
            <a:fld id="{0364F24C-31FC-409F-BF9C-B71356704476}" type="slidenum">
              <a:rPr lang="en-IN" smtClean="0"/>
              <a:t>‹#›</a:t>
            </a:fld>
            <a:endParaRPr lang="en-IN"/>
          </a:p>
        </p:txBody>
      </p:sp>
    </p:spTree>
    <p:extLst>
      <p:ext uri="{BB962C8B-B14F-4D97-AF65-F5344CB8AC3E}">
        <p14:creationId xmlns:p14="http://schemas.microsoft.com/office/powerpoint/2010/main" val="652917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419F55-4632-001F-A36A-6DE8FCFDAE9D}"/>
              </a:ext>
            </a:extLst>
          </p:cNvPr>
          <p:cNvSpPr>
            <a:spLocks noGrp="1"/>
          </p:cNvSpPr>
          <p:nvPr>
            <p:ph type="dt" sz="half" idx="10"/>
          </p:nvPr>
        </p:nvSpPr>
        <p:spPr/>
        <p:txBody>
          <a:bodyPr/>
          <a:lstStyle/>
          <a:p>
            <a:fld id="{1BD2B85B-B648-4DC1-8FFD-DB98281077EE}" type="datetimeFigureOut">
              <a:rPr lang="en-IN" smtClean="0"/>
              <a:t>07-12-2023</a:t>
            </a:fld>
            <a:endParaRPr lang="en-IN"/>
          </a:p>
        </p:txBody>
      </p:sp>
      <p:sp>
        <p:nvSpPr>
          <p:cNvPr id="3" name="Footer Placeholder 2">
            <a:extLst>
              <a:ext uri="{FF2B5EF4-FFF2-40B4-BE49-F238E27FC236}">
                <a16:creationId xmlns:a16="http://schemas.microsoft.com/office/drawing/2014/main" id="{90135EA4-7FF9-E63E-C92E-3FCBC9C042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B4E879-0A79-CB49-6386-37E9F0AC2190}"/>
              </a:ext>
            </a:extLst>
          </p:cNvPr>
          <p:cNvSpPr>
            <a:spLocks noGrp="1"/>
          </p:cNvSpPr>
          <p:nvPr>
            <p:ph type="sldNum" sz="quarter" idx="12"/>
          </p:nvPr>
        </p:nvSpPr>
        <p:spPr/>
        <p:txBody>
          <a:bodyPr/>
          <a:lstStyle/>
          <a:p>
            <a:fld id="{0364F24C-31FC-409F-BF9C-B71356704476}" type="slidenum">
              <a:rPr lang="en-IN" smtClean="0"/>
              <a:t>‹#›</a:t>
            </a:fld>
            <a:endParaRPr lang="en-IN"/>
          </a:p>
        </p:txBody>
      </p:sp>
    </p:spTree>
    <p:extLst>
      <p:ext uri="{BB962C8B-B14F-4D97-AF65-F5344CB8AC3E}">
        <p14:creationId xmlns:p14="http://schemas.microsoft.com/office/powerpoint/2010/main" val="230932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F5F21-88BE-4F95-5DA0-8EEBBBDC6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BDB7FA-7079-AEF6-AE93-D3B9BD80E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B90BF8-36AF-025E-43F8-CCFA4C661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D0257-D271-621C-3E73-3536676AB0CF}"/>
              </a:ext>
            </a:extLst>
          </p:cNvPr>
          <p:cNvSpPr>
            <a:spLocks noGrp="1"/>
          </p:cNvSpPr>
          <p:nvPr>
            <p:ph type="dt" sz="half" idx="10"/>
          </p:nvPr>
        </p:nvSpPr>
        <p:spPr/>
        <p:txBody>
          <a:bodyPr/>
          <a:lstStyle/>
          <a:p>
            <a:fld id="{1BD2B85B-B648-4DC1-8FFD-DB98281077EE}" type="datetimeFigureOut">
              <a:rPr lang="en-IN" smtClean="0"/>
              <a:t>07-12-2023</a:t>
            </a:fld>
            <a:endParaRPr lang="en-IN"/>
          </a:p>
        </p:txBody>
      </p:sp>
      <p:sp>
        <p:nvSpPr>
          <p:cNvPr id="6" name="Footer Placeholder 5">
            <a:extLst>
              <a:ext uri="{FF2B5EF4-FFF2-40B4-BE49-F238E27FC236}">
                <a16:creationId xmlns:a16="http://schemas.microsoft.com/office/drawing/2014/main" id="{65181209-6F8F-26A0-0227-32F6C42D7B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9B0782-A34A-4FB8-104E-6C92A852E812}"/>
              </a:ext>
            </a:extLst>
          </p:cNvPr>
          <p:cNvSpPr>
            <a:spLocks noGrp="1"/>
          </p:cNvSpPr>
          <p:nvPr>
            <p:ph type="sldNum" sz="quarter" idx="12"/>
          </p:nvPr>
        </p:nvSpPr>
        <p:spPr/>
        <p:txBody>
          <a:bodyPr/>
          <a:lstStyle/>
          <a:p>
            <a:fld id="{0364F24C-31FC-409F-BF9C-B71356704476}" type="slidenum">
              <a:rPr lang="en-IN" smtClean="0"/>
              <a:t>‹#›</a:t>
            </a:fld>
            <a:endParaRPr lang="en-IN"/>
          </a:p>
        </p:txBody>
      </p:sp>
    </p:spTree>
    <p:extLst>
      <p:ext uri="{BB962C8B-B14F-4D97-AF65-F5344CB8AC3E}">
        <p14:creationId xmlns:p14="http://schemas.microsoft.com/office/powerpoint/2010/main" val="40501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65B7-A5F3-48FF-DF95-39D36BC073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76306A-184A-CEC3-F414-F46D301000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6930E9-6998-417B-82B0-B528859C1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2D6FE9-620F-91EF-06EA-D965716B4BE0}"/>
              </a:ext>
            </a:extLst>
          </p:cNvPr>
          <p:cNvSpPr>
            <a:spLocks noGrp="1"/>
          </p:cNvSpPr>
          <p:nvPr>
            <p:ph type="dt" sz="half" idx="10"/>
          </p:nvPr>
        </p:nvSpPr>
        <p:spPr/>
        <p:txBody>
          <a:bodyPr/>
          <a:lstStyle/>
          <a:p>
            <a:fld id="{1BD2B85B-B648-4DC1-8FFD-DB98281077EE}" type="datetimeFigureOut">
              <a:rPr lang="en-IN" smtClean="0"/>
              <a:t>07-12-2023</a:t>
            </a:fld>
            <a:endParaRPr lang="en-IN"/>
          </a:p>
        </p:txBody>
      </p:sp>
      <p:sp>
        <p:nvSpPr>
          <p:cNvPr id="6" name="Footer Placeholder 5">
            <a:extLst>
              <a:ext uri="{FF2B5EF4-FFF2-40B4-BE49-F238E27FC236}">
                <a16:creationId xmlns:a16="http://schemas.microsoft.com/office/drawing/2014/main" id="{5E08F6D2-CA57-A9E0-74CB-1F69A63505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54A0F8-C8CF-8FA7-0867-94230CF8E165}"/>
              </a:ext>
            </a:extLst>
          </p:cNvPr>
          <p:cNvSpPr>
            <a:spLocks noGrp="1"/>
          </p:cNvSpPr>
          <p:nvPr>
            <p:ph type="sldNum" sz="quarter" idx="12"/>
          </p:nvPr>
        </p:nvSpPr>
        <p:spPr/>
        <p:txBody>
          <a:bodyPr/>
          <a:lstStyle/>
          <a:p>
            <a:fld id="{0364F24C-31FC-409F-BF9C-B71356704476}" type="slidenum">
              <a:rPr lang="en-IN" smtClean="0"/>
              <a:t>‹#›</a:t>
            </a:fld>
            <a:endParaRPr lang="en-IN"/>
          </a:p>
        </p:txBody>
      </p:sp>
    </p:spTree>
    <p:extLst>
      <p:ext uri="{BB962C8B-B14F-4D97-AF65-F5344CB8AC3E}">
        <p14:creationId xmlns:p14="http://schemas.microsoft.com/office/powerpoint/2010/main" val="303494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175338-29A2-E6D3-50A0-148A80C4FA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F20F09-D889-225E-3BDB-1E636EF354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D2839D-E882-2770-2C30-1AA8B5EDC6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2B85B-B648-4DC1-8FFD-DB98281077EE}" type="datetimeFigureOut">
              <a:rPr lang="en-IN" smtClean="0"/>
              <a:t>07-12-2023</a:t>
            </a:fld>
            <a:endParaRPr lang="en-IN"/>
          </a:p>
        </p:txBody>
      </p:sp>
      <p:sp>
        <p:nvSpPr>
          <p:cNvPr id="5" name="Footer Placeholder 4">
            <a:extLst>
              <a:ext uri="{FF2B5EF4-FFF2-40B4-BE49-F238E27FC236}">
                <a16:creationId xmlns:a16="http://schemas.microsoft.com/office/drawing/2014/main" id="{6AD9A73C-310B-6A84-8027-727B0F61B6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C8C1C2-9FB2-5FCF-6D7F-38812DAAA6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4F24C-31FC-409F-BF9C-B71356704476}" type="slidenum">
              <a:rPr lang="en-IN" smtClean="0"/>
              <a:t>‹#›</a:t>
            </a:fld>
            <a:endParaRPr lang="en-IN"/>
          </a:p>
        </p:txBody>
      </p:sp>
    </p:spTree>
    <p:extLst>
      <p:ext uri="{BB962C8B-B14F-4D97-AF65-F5344CB8AC3E}">
        <p14:creationId xmlns:p14="http://schemas.microsoft.com/office/powerpoint/2010/main" val="918583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iabetestalk.net/blood-sugar/breath-glucose-meter" TargetMode="External"/><Relationship Id="rId2" Type="http://schemas.openxmlformats.org/officeDocument/2006/relationships/hyperlink" Target="https://www.ncbi.nlm.nih.gov/pmc/articles/PMC7731259/#!po=6.7829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D4EAE4E-E00C-5AF5-9313-F7496446A8E4}"/>
              </a:ext>
            </a:extLst>
          </p:cNvPr>
          <p:cNvSpPr>
            <a:spLocks noGrp="1"/>
          </p:cNvSpPr>
          <p:nvPr>
            <p:ph type="subTitle" idx="1"/>
          </p:nvPr>
        </p:nvSpPr>
        <p:spPr>
          <a:xfrm>
            <a:off x="1305017" y="2601118"/>
            <a:ext cx="9144000" cy="3744195"/>
          </a:xfrm>
        </p:spPr>
        <p:txBody>
          <a:bodyPr/>
          <a:lstStyle/>
          <a:p>
            <a:r>
              <a:rPr lang="en-US" b="1"/>
              <a:t>ANODYNE </a:t>
            </a:r>
            <a:r>
              <a:rPr lang="en-US" b="1" dirty="0"/>
              <a:t>BLOOD GLUCOSE METER</a:t>
            </a:r>
          </a:p>
        </p:txBody>
      </p:sp>
      <p:pic>
        <p:nvPicPr>
          <p:cNvPr id="7" name="Picture 6">
            <a:extLst>
              <a:ext uri="{FF2B5EF4-FFF2-40B4-BE49-F238E27FC236}">
                <a16:creationId xmlns:a16="http://schemas.microsoft.com/office/drawing/2014/main" id="{64887FD4-0CED-A277-F3F4-A78EB93D0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64" y="492367"/>
            <a:ext cx="3676650" cy="1238250"/>
          </a:xfrm>
          <a:prstGeom prst="rect">
            <a:avLst/>
          </a:prstGeom>
        </p:spPr>
      </p:pic>
      <p:pic>
        <p:nvPicPr>
          <p:cNvPr id="9" name="Picture 8">
            <a:extLst>
              <a:ext uri="{FF2B5EF4-FFF2-40B4-BE49-F238E27FC236}">
                <a16:creationId xmlns:a16="http://schemas.microsoft.com/office/drawing/2014/main" id="{8C769BB1-3D3E-401E-5850-B1BC00FAD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206" y="241917"/>
            <a:ext cx="1682868" cy="1755560"/>
          </a:xfrm>
          <a:prstGeom prst="rect">
            <a:avLst/>
          </a:prstGeom>
        </p:spPr>
      </p:pic>
      <p:sp>
        <p:nvSpPr>
          <p:cNvPr id="15" name="TextBox 14">
            <a:extLst>
              <a:ext uri="{FF2B5EF4-FFF2-40B4-BE49-F238E27FC236}">
                <a16:creationId xmlns:a16="http://schemas.microsoft.com/office/drawing/2014/main" id="{1A6D71B3-4FD5-75A1-F243-2E6C05FF5519}"/>
              </a:ext>
            </a:extLst>
          </p:cNvPr>
          <p:cNvSpPr txBox="1"/>
          <p:nvPr/>
        </p:nvSpPr>
        <p:spPr>
          <a:xfrm>
            <a:off x="1333870" y="3116062"/>
            <a:ext cx="4543147" cy="3053849"/>
          </a:xfrm>
          <a:prstGeom prst="rect">
            <a:avLst/>
          </a:prstGeom>
          <a:noFill/>
        </p:spPr>
        <p:txBody>
          <a:bodyPr wrap="square">
            <a:spAutoFit/>
          </a:bodyPr>
          <a:lstStyle/>
          <a:p>
            <a:pPr>
              <a:lnSpc>
                <a:spcPct val="150000"/>
              </a:lnSpc>
              <a:spcAft>
                <a:spcPts val="10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 </a:t>
            </a:r>
            <a:r>
              <a:rPr lang="en-IN" sz="1800" b="1" dirty="0">
                <a:effectLst/>
                <a:latin typeface="Times New Roman" panose="02020603050405020304" pitchFamily="18" charset="0"/>
                <a:ea typeface="Calibri" panose="020F0502020204030204" pitchFamily="34" charset="0"/>
                <a:cs typeface="Latha" panose="020B0604020202020204" pitchFamily="34" charset="0"/>
              </a:rPr>
              <a:t>Submitted By</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50000"/>
              </a:lnSpc>
              <a:spcAft>
                <a:spcPts val="10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                                                     KEERTHANA S P 927621BEC084</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50000"/>
              </a:lnSpc>
              <a:spcAft>
                <a:spcPts val="10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        MADHUSRI J 927621BEC109</a:t>
            </a:r>
          </a:p>
          <a:p>
            <a:pPr>
              <a:lnSpc>
                <a:spcPct val="150000"/>
              </a:lnSpc>
              <a:spcAft>
                <a:spcPts val="1000"/>
              </a:spcAft>
            </a:pPr>
            <a:r>
              <a:rPr lang="en-IN" dirty="0">
                <a:latin typeface="Times New Roman" panose="02020603050405020304" pitchFamily="18" charset="0"/>
                <a:ea typeface="Calibri" panose="020F0502020204030204" pitchFamily="34" charset="0"/>
                <a:cs typeface="Latha" panose="020B0604020202020204" pitchFamily="34" charset="0"/>
              </a:rPr>
              <a:t>        LAKSHANA K 927621BEC099</a:t>
            </a:r>
            <a:endParaRPr lang="en-IN" sz="1600" dirty="0">
              <a:latin typeface="Calibri" panose="020F0502020204030204" pitchFamily="34" charset="0"/>
              <a:ea typeface="Calibri" panose="020F0502020204030204" pitchFamily="34" charset="0"/>
              <a:cs typeface="Latha" panose="020B0604020202020204" pitchFamily="34" charset="0"/>
            </a:endParaRPr>
          </a:p>
          <a:p>
            <a:pPr>
              <a:lnSpc>
                <a:spcPct val="150000"/>
              </a:lnSpc>
              <a:spcAft>
                <a:spcPts val="1000"/>
              </a:spcAft>
            </a:pPr>
            <a:r>
              <a:rPr lang="en-IN" sz="1600" dirty="0">
                <a:effectLst/>
                <a:latin typeface="Calibri" panose="020F0502020204030204" pitchFamily="34" charset="0"/>
                <a:ea typeface="Calibri" panose="020F0502020204030204" pitchFamily="34" charset="0"/>
                <a:cs typeface="Latha" panose="020B0604020202020204" pitchFamily="34" charset="0"/>
              </a:rPr>
              <a:t>        </a:t>
            </a:r>
            <a:r>
              <a:rPr lang="en-IN" sz="1800" dirty="0">
                <a:effectLst/>
                <a:latin typeface="Times New Roman" panose="02020603050405020304" pitchFamily="18" charset="0"/>
                <a:ea typeface="Calibri" panose="020F0502020204030204" pitchFamily="34" charset="0"/>
                <a:cs typeface="Latha" panose="020B0604020202020204" pitchFamily="34" charset="0"/>
              </a:rPr>
              <a:t> RANJANA PRIYA  R 927621BEC310    </a:t>
            </a:r>
            <a:endParaRPr lang="en-IN" dirty="0"/>
          </a:p>
        </p:txBody>
      </p:sp>
      <p:sp>
        <p:nvSpPr>
          <p:cNvPr id="17" name="TextBox 16">
            <a:extLst>
              <a:ext uri="{FF2B5EF4-FFF2-40B4-BE49-F238E27FC236}">
                <a16:creationId xmlns:a16="http://schemas.microsoft.com/office/drawing/2014/main" id="{27010A61-F6FD-528D-4226-06793B02AB71}"/>
              </a:ext>
            </a:extLst>
          </p:cNvPr>
          <p:cNvSpPr txBox="1"/>
          <p:nvPr/>
        </p:nvSpPr>
        <p:spPr>
          <a:xfrm>
            <a:off x="5007006" y="2866032"/>
            <a:ext cx="7004481" cy="2075248"/>
          </a:xfrm>
          <a:prstGeom prst="rect">
            <a:avLst/>
          </a:prstGeom>
          <a:noFill/>
        </p:spPr>
        <p:txBody>
          <a:bodyPr wrap="square">
            <a:spAutoFit/>
          </a:bodyPr>
          <a:lstStyle/>
          <a:p>
            <a:pPr>
              <a:lnSpc>
                <a:spcPct val="115000"/>
              </a:lnSpc>
              <a:spcAft>
                <a:spcPts val="800"/>
              </a:spcAft>
            </a:pPr>
            <a:endParaRPr lang="en-IN" sz="1800" b="1" kern="100" dirty="0">
              <a:effectLst/>
              <a:latin typeface="Times New Roman" panose="02020603050405020304" pitchFamily="18" charset="0"/>
              <a:ea typeface="Calibri" panose="020F0502020204030204" pitchFamily="34" charset="0"/>
              <a:cs typeface="Latha" panose="020B0604020202020204" pitchFamily="34" charset="0"/>
            </a:endParaRPr>
          </a:p>
          <a:p>
            <a:pPr>
              <a:lnSpc>
                <a:spcPct val="115000"/>
              </a:lnSpc>
              <a:spcAft>
                <a:spcPts val="800"/>
              </a:spcAft>
            </a:pPr>
            <a:r>
              <a:rPr lang="en-IN" b="1" kern="100" dirty="0">
                <a:latin typeface="Times New Roman" panose="02020603050405020304" pitchFamily="18" charset="0"/>
                <a:ea typeface="Calibri" panose="020F0502020204030204" pitchFamily="34" charset="0"/>
                <a:cs typeface="Latha" panose="020B0604020202020204" pitchFamily="34" charset="0"/>
              </a:rPr>
              <a:t>                                                        </a:t>
            </a:r>
          </a:p>
          <a:p>
            <a:pPr>
              <a:lnSpc>
                <a:spcPct val="115000"/>
              </a:lnSpc>
              <a:spcAft>
                <a:spcPts val="800"/>
              </a:spcAft>
            </a:pPr>
            <a:r>
              <a:rPr lang="en-IN" b="1" kern="100" dirty="0">
                <a:latin typeface="Times New Roman" panose="02020603050405020304" pitchFamily="18" charset="0"/>
                <a:ea typeface="Calibri" panose="020F0502020204030204" pitchFamily="34" charset="0"/>
                <a:cs typeface="Latha" panose="020B0604020202020204" pitchFamily="34" charset="0"/>
              </a:rPr>
              <a:t>                                                     </a:t>
            </a: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GUIDED BY</a:t>
            </a:r>
            <a:endParaRPr lang="en-IN" sz="12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800"/>
              </a:spcAft>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                                                  </a:t>
            </a:r>
          </a:p>
          <a:p>
            <a:pPr>
              <a:lnSpc>
                <a:spcPct val="115000"/>
              </a:lnSpc>
              <a:spcAft>
                <a:spcPts val="800"/>
              </a:spcAft>
            </a:pPr>
            <a:r>
              <a:rPr lang="en-IN" kern="100" dirty="0">
                <a:latin typeface="Times New Roman" panose="02020603050405020304" pitchFamily="18" charset="0"/>
                <a:ea typeface="Calibri" panose="020F0502020204030204" pitchFamily="34" charset="0"/>
                <a:cs typeface="Latha" panose="020B0604020202020204" pitchFamily="34" charset="0"/>
              </a:rPr>
              <a:t>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Dr.</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S.VIMALNATH., ME.,</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Ph.D</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t>
            </a:r>
            <a:endParaRPr lang="en-IN" sz="1200" kern="1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18" name="Picture 17">
            <a:extLst>
              <a:ext uri="{FF2B5EF4-FFF2-40B4-BE49-F238E27FC236}">
                <a16:creationId xmlns:a16="http://schemas.microsoft.com/office/drawing/2014/main" id="{D184D872-50FF-F086-C4D6-D2DC62AA9C2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93663" y="488921"/>
            <a:ext cx="2001951" cy="1206918"/>
          </a:xfrm>
          <a:prstGeom prst="rect">
            <a:avLst/>
          </a:prstGeom>
          <a:noFill/>
          <a:ln>
            <a:noFill/>
          </a:ln>
        </p:spPr>
      </p:pic>
    </p:spTree>
    <p:extLst>
      <p:ext uri="{BB962C8B-B14F-4D97-AF65-F5344CB8AC3E}">
        <p14:creationId xmlns:p14="http://schemas.microsoft.com/office/powerpoint/2010/main" val="2901503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C9777BE-E8D7-6C4F-72C5-7BD06C2C90C3}"/>
              </a:ext>
            </a:extLst>
          </p:cNvPr>
          <p:cNvSpPr/>
          <p:nvPr/>
        </p:nvSpPr>
        <p:spPr>
          <a:xfrm>
            <a:off x="4256527" y="1504646"/>
            <a:ext cx="2142226" cy="107830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latin typeface="Times New Roman"/>
                <a:cs typeface="Calibri"/>
              </a:rPr>
              <a:t>GAS SENSOR</a:t>
            </a:r>
            <a:endParaRPr lang="en-US" dirty="0"/>
          </a:p>
          <a:p>
            <a:pPr algn="ctr"/>
            <a:r>
              <a:rPr lang="en-GB" dirty="0">
                <a:latin typeface="Times New Roman"/>
                <a:cs typeface="Calibri"/>
              </a:rPr>
              <a:t>MQ 2</a:t>
            </a:r>
            <a:endParaRPr lang="en-GB" dirty="0"/>
          </a:p>
        </p:txBody>
      </p:sp>
      <p:pic>
        <p:nvPicPr>
          <p:cNvPr id="3" name="Graphic 2" descr="Male profile with solid fill">
            <a:extLst>
              <a:ext uri="{FF2B5EF4-FFF2-40B4-BE49-F238E27FC236}">
                <a16:creationId xmlns:a16="http://schemas.microsoft.com/office/drawing/2014/main" id="{571C062B-584F-1026-6E84-CD5FB8DB50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09987" y="1422852"/>
            <a:ext cx="828136" cy="871268"/>
          </a:xfrm>
          <a:prstGeom prst="rect">
            <a:avLst/>
          </a:prstGeom>
        </p:spPr>
      </p:pic>
      <p:sp>
        <p:nvSpPr>
          <p:cNvPr id="4" name="Arrow: Right 3">
            <a:extLst>
              <a:ext uri="{FF2B5EF4-FFF2-40B4-BE49-F238E27FC236}">
                <a16:creationId xmlns:a16="http://schemas.microsoft.com/office/drawing/2014/main" id="{A4DE599F-6437-93EF-67E9-18485A4FFAF8}"/>
              </a:ext>
            </a:extLst>
          </p:cNvPr>
          <p:cNvSpPr/>
          <p:nvPr/>
        </p:nvSpPr>
        <p:spPr>
          <a:xfrm>
            <a:off x="3141452" y="1806295"/>
            <a:ext cx="848264" cy="47445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5" name="TextBox 4">
            <a:extLst>
              <a:ext uri="{FF2B5EF4-FFF2-40B4-BE49-F238E27FC236}">
                <a16:creationId xmlns:a16="http://schemas.microsoft.com/office/drawing/2014/main" id="{B6C1490E-91CF-A09E-5620-89729224C7AB}"/>
              </a:ext>
            </a:extLst>
          </p:cNvPr>
          <p:cNvSpPr txBox="1"/>
          <p:nvPr/>
        </p:nvSpPr>
        <p:spPr>
          <a:xfrm>
            <a:off x="2041033" y="2463229"/>
            <a:ext cx="13699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INPUT</a:t>
            </a:r>
            <a:endParaRPr lang="en-US" dirty="0">
              <a:cs typeface="Calibri"/>
            </a:endParaRPr>
          </a:p>
          <a:p>
            <a:pPr algn="ctr"/>
            <a:r>
              <a:rPr lang="en-GB" dirty="0">
                <a:cs typeface="Calibri"/>
              </a:rPr>
              <a:t>(BLOWING)</a:t>
            </a:r>
          </a:p>
        </p:txBody>
      </p:sp>
      <p:sp>
        <p:nvSpPr>
          <p:cNvPr id="6" name="Rectangle: Rounded Corners 5">
            <a:extLst>
              <a:ext uri="{FF2B5EF4-FFF2-40B4-BE49-F238E27FC236}">
                <a16:creationId xmlns:a16="http://schemas.microsoft.com/office/drawing/2014/main" id="{AE99A5BC-A9AC-4699-D573-8BD7466BDB34}"/>
              </a:ext>
            </a:extLst>
          </p:cNvPr>
          <p:cNvSpPr/>
          <p:nvPr/>
        </p:nvSpPr>
        <p:spPr>
          <a:xfrm>
            <a:off x="1984903" y="3862532"/>
            <a:ext cx="1150190" cy="1078302"/>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GB" dirty="0">
                <a:latin typeface="Times New Roman"/>
                <a:cs typeface="Calibri"/>
              </a:rPr>
              <a:t>POWER SUPPLY</a:t>
            </a:r>
          </a:p>
        </p:txBody>
      </p:sp>
      <p:sp>
        <p:nvSpPr>
          <p:cNvPr id="7" name="Arrow: Right 6">
            <a:extLst>
              <a:ext uri="{FF2B5EF4-FFF2-40B4-BE49-F238E27FC236}">
                <a16:creationId xmlns:a16="http://schemas.microsoft.com/office/drawing/2014/main" id="{7F0395CA-8367-19EE-73F5-428C5AC7569C}"/>
              </a:ext>
            </a:extLst>
          </p:cNvPr>
          <p:cNvSpPr/>
          <p:nvPr/>
        </p:nvSpPr>
        <p:spPr>
          <a:xfrm>
            <a:off x="3285225" y="4164181"/>
            <a:ext cx="848264" cy="47445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3BA38C5C-9007-EBF4-F9D6-026EFD22D042}"/>
              </a:ext>
            </a:extLst>
          </p:cNvPr>
          <p:cNvSpPr/>
          <p:nvPr/>
        </p:nvSpPr>
        <p:spPr>
          <a:xfrm>
            <a:off x="4256526" y="3862532"/>
            <a:ext cx="2142226" cy="1078302"/>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GB" dirty="0">
                <a:latin typeface="Times New Roman"/>
                <a:cs typeface="Calibri"/>
              </a:rPr>
              <a:t>ARDUINO</a:t>
            </a:r>
          </a:p>
          <a:p>
            <a:pPr algn="ctr"/>
            <a:r>
              <a:rPr lang="en-GB" dirty="0">
                <a:latin typeface="Times New Roman"/>
                <a:cs typeface="Calibri"/>
              </a:rPr>
              <a:t>ESP 8266</a:t>
            </a:r>
          </a:p>
        </p:txBody>
      </p:sp>
      <p:sp>
        <p:nvSpPr>
          <p:cNvPr id="9" name="Arrow: Down 8">
            <a:extLst>
              <a:ext uri="{FF2B5EF4-FFF2-40B4-BE49-F238E27FC236}">
                <a16:creationId xmlns:a16="http://schemas.microsoft.com/office/drawing/2014/main" id="{A904F15F-8B68-72C1-A4BE-740506F33A87}"/>
              </a:ext>
            </a:extLst>
          </p:cNvPr>
          <p:cNvSpPr/>
          <p:nvPr/>
        </p:nvSpPr>
        <p:spPr>
          <a:xfrm>
            <a:off x="5058341" y="2784507"/>
            <a:ext cx="531962" cy="934528"/>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sp>
        <p:nvSpPr>
          <p:cNvPr id="10" name="Arrow: Right 9">
            <a:extLst>
              <a:ext uri="{FF2B5EF4-FFF2-40B4-BE49-F238E27FC236}">
                <a16:creationId xmlns:a16="http://schemas.microsoft.com/office/drawing/2014/main" id="{8D13D707-1EA9-CE34-8BE3-55C1E2B5A2E2}"/>
              </a:ext>
            </a:extLst>
          </p:cNvPr>
          <p:cNvSpPr/>
          <p:nvPr/>
        </p:nvSpPr>
        <p:spPr>
          <a:xfrm>
            <a:off x="6548884" y="4164180"/>
            <a:ext cx="848264" cy="47445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11" name="Graphic 16" descr="Cloud outline">
            <a:extLst>
              <a:ext uri="{FF2B5EF4-FFF2-40B4-BE49-F238E27FC236}">
                <a16:creationId xmlns:a16="http://schemas.microsoft.com/office/drawing/2014/main" id="{C0C7795B-9BAF-B13C-3ADE-850A48D29A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35328" y="3134624"/>
            <a:ext cx="2265870" cy="2222739"/>
          </a:xfrm>
          <a:prstGeom prst="rect">
            <a:avLst/>
          </a:prstGeom>
        </p:spPr>
      </p:pic>
      <p:sp>
        <p:nvSpPr>
          <p:cNvPr id="12" name="TextBox 11">
            <a:extLst>
              <a:ext uri="{FF2B5EF4-FFF2-40B4-BE49-F238E27FC236}">
                <a16:creationId xmlns:a16="http://schemas.microsoft.com/office/drawing/2014/main" id="{326958FC-B60E-DDE2-492F-50163A4E223C}"/>
              </a:ext>
            </a:extLst>
          </p:cNvPr>
          <p:cNvSpPr txBox="1"/>
          <p:nvPr/>
        </p:nvSpPr>
        <p:spPr>
          <a:xfrm>
            <a:off x="7111041" y="407570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latin typeface="Times New Roman"/>
                <a:cs typeface="Calibri"/>
              </a:rPr>
              <a:t>ARDUINO</a:t>
            </a:r>
            <a:endParaRPr lang="en-US" dirty="0"/>
          </a:p>
          <a:p>
            <a:pPr algn="ctr"/>
            <a:r>
              <a:rPr lang="en-GB" dirty="0">
                <a:latin typeface="Times New Roman"/>
                <a:cs typeface="Calibri"/>
              </a:rPr>
              <a:t>IoT CLOUD</a:t>
            </a:r>
          </a:p>
        </p:txBody>
      </p:sp>
      <p:pic>
        <p:nvPicPr>
          <p:cNvPr id="13" name="Graphic 18" descr="Online Network with solid fill">
            <a:extLst>
              <a:ext uri="{FF2B5EF4-FFF2-40B4-BE49-F238E27FC236}">
                <a16:creationId xmlns:a16="http://schemas.microsoft.com/office/drawing/2014/main" id="{C61FFE29-48F8-04C9-0B94-FDEFF0FAD55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92839" y="1720971"/>
            <a:ext cx="727495" cy="684363"/>
          </a:xfrm>
          <a:prstGeom prst="rect">
            <a:avLst/>
          </a:prstGeom>
        </p:spPr>
      </p:pic>
      <p:sp>
        <p:nvSpPr>
          <p:cNvPr id="14" name="TextBox 13">
            <a:extLst>
              <a:ext uri="{FF2B5EF4-FFF2-40B4-BE49-F238E27FC236}">
                <a16:creationId xmlns:a16="http://schemas.microsoft.com/office/drawing/2014/main" id="{573FD2A3-140F-7112-1E53-9184437E0DBA}"/>
              </a:ext>
            </a:extLst>
          </p:cNvPr>
          <p:cNvSpPr txBox="1"/>
          <p:nvPr/>
        </p:nvSpPr>
        <p:spPr>
          <a:xfrm>
            <a:off x="7196975" y="2464611"/>
            <a:ext cx="11405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latin typeface="Times New Roman"/>
                <a:cs typeface="Calibri"/>
              </a:rPr>
              <a:t>IoT SERVER</a:t>
            </a:r>
            <a:endParaRPr lang="en-GB" dirty="0">
              <a:latin typeface="Times New Roman"/>
              <a:cs typeface="Times New Roman"/>
            </a:endParaRPr>
          </a:p>
        </p:txBody>
      </p:sp>
      <p:sp>
        <p:nvSpPr>
          <p:cNvPr id="15" name="Arrow: Left-Right 14">
            <a:extLst>
              <a:ext uri="{FF2B5EF4-FFF2-40B4-BE49-F238E27FC236}">
                <a16:creationId xmlns:a16="http://schemas.microsoft.com/office/drawing/2014/main" id="{7FEB6959-65E4-C542-A1D9-94761B3D4807}"/>
              </a:ext>
            </a:extLst>
          </p:cNvPr>
          <p:cNvSpPr/>
          <p:nvPr/>
        </p:nvSpPr>
        <p:spPr>
          <a:xfrm>
            <a:off x="8120995" y="1921588"/>
            <a:ext cx="805134" cy="359434"/>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16" name="Graphic 21" descr="Syncing cloud outline">
            <a:extLst>
              <a:ext uri="{FF2B5EF4-FFF2-40B4-BE49-F238E27FC236}">
                <a16:creationId xmlns:a16="http://schemas.microsoft.com/office/drawing/2014/main" id="{184E0EA9-AE62-FDAA-DF6D-E7220E3BCBD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31856" y="1649083"/>
            <a:ext cx="914400" cy="914400"/>
          </a:xfrm>
          <a:prstGeom prst="rect">
            <a:avLst/>
          </a:prstGeom>
        </p:spPr>
      </p:pic>
      <p:sp>
        <p:nvSpPr>
          <p:cNvPr id="17" name="TextBox 16">
            <a:extLst>
              <a:ext uri="{FF2B5EF4-FFF2-40B4-BE49-F238E27FC236}">
                <a16:creationId xmlns:a16="http://schemas.microsoft.com/office/drawing/2014/main" id="{E1B8230A-C936-AA1D-BE03-B1EEFCE00AB5}"/>
              </a:ext>
            </a:extLst>
          </p:cNvPr>
          <p:cNvSpPr txBox="1"/>
          <p:nvPr/>
        </p:nvSpPr>
        <p:spPr>
          <a:xfrm>
            <a:off x="8928064" y="2463229"/>
            <a:ext cx="12215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latin typeface="Times New Roman"/>
                <a:cs typeface="Calibri"/>
              </a:rPr>
              <a:t>IoT</a:t>
            </a:r>
            <a:endParaRPr lang="en-US"/>
          </a:p>
          <a:p>
            <a:pPr algn="ctr"/>
            <a:r>
              <a:rPr lang="en-GB" dirty="0">
                <a:latin typeface="Times New Roman"/>
                <a:cs typeface="Calibri"/>
              </a:rPr>
              <a:t>SERVER</a:t>
            </a:r>
          </a:p>
        </p:txBody>
      </p:sp>
      <p:sp>
        <p:nvSpPr>
          <p:cNvPr id="19" name="TextBox 18">
            <a:extLst>
              <a:ext uri="{FF2B5EF4-FFF2-40B4-BE49-F238E27FC236}">
                <a16:creationId xmlns:a16="http://schemas.microsoft.com/office/drawing/2014/main" id="{55E52A10-F285-5A2A-BF40-FC107C9F7694}"/>
              </a:ext>
            </a:extLst>
          </p:cNvPr>
          <p:cNvSpPr txBox="1"/>
          <p:nvPr/>
        </p:nvSpPr>
        <p:spPr>
          <a:xfrm>
            <a:off x="771525" y="394276"/>
            <a:ext cx="8372475"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BLOCK DIAGRAM</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900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11B16-31A9-B6A5-5CFC-33E7B0831220}"/>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PLAN OF WORK COMPLETION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4556B8-4631-E655-2D27-E6D35CEBAD3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STEP 1: Without Pricking of hand to measure glucometer</a:t>
            </a:r>
          </a:p>
          <a:p>
            <a:r>
              <a:rPr lang="en-US" dirty="0">
                <a:latin typeface="Times New Roman" panose="02020603050405020304" pitchFamily="18" charset="0"/>
                <a:cs typeface="Times New Roman" panose="02020603050405020304" pitchFamily="18" charset="0"/>
              </a:rPr>
              <a:t>STEP 2: Scopes for Diabetes Patient</a:t>
            </a:r>
          </a:p>
          <a:p>
            <a:r>
              <a:rPr lang="en-US" dirty="0">
                <a:latin typeface="Times New Roman" panose="02020603050405020304" pitchFamily="18" charset="0"/>
                <a:cs typeface="Times New Roman" panose="02020603050405020304" pitchFamily="18" charset="0"/>
              </a:rPr>
              <a:t>STEP 3: Medical resources </a:t>
            </a:r>
          </a:p>
          <a:p>
            <a:r>
              <a:rPr lang="en-US" dirty="0">
                <a:latin typeface="Times New Roman" panose="02020603050405020304" pitchFamily="18" charset="0"/>
                <a:cs typeface="Times New Roman" panose="02020603050405020304" pitchFamily="18" charset="0"/>
              </a:rPr>
              <a:t>STEP 4: We assigned each modules</a:t>
            </a:r>
          </a:p>
          <a:p>
            <a:r>
              <a:rPr lang="en-US" dirty="0">
                <a:latin typeface="Times New Roman" panose="02020603050405020304" pitchFamily="18" charset="0"/>
                <a:cs typeface="Times New Roman" panose="02020603050405020304" pitchFamily="18" charset="0"/>
              </a:rPr>
              <a:t>STEP 5: Estimation of the project is Rs.450</a:t>
            </a:r>
          </a:p>
          <a:p>
            <a:r>
              <a:rPr lang="en-US" dirty="0">
                <a:latin typeface="Times New Roman" panose="02020603050405020304" pitchFamily="18" charset="0"/>
                <a:cs typeface="Times New Roman" panose="02020603050405020304" pitchFamily="18" charset="0"/>
              </a:rPr>
              <a:t>STEP 6: </a:t>
            </a:r>
            <a:r>
              <a:rPr lang="en-US" dirty="0" err="1">
                <a:latin typeface="Times New Roman" panose="02020603050405020304" pitchFamily="18" charset="0"/>
                <a:cs typeface="Times New Roman" panose="02020603050405020304" pitchFamily="18" charset="0"/>
              </a:rPr>
              <a:t>Source_code</a:t>
            </a:r>
            <a:r>
              <a:rPr lang="en-US" dirty="0">
                <a:latin typeface="Times New Roman" panose="02020603050405020304" pitchFamily="18" charset="0"/>
                <a:cs typeface="Times New Roman" panose="02020603050405020304" pitchFamily="18" charset="0"/>
              </a:rPr>
              <a:t> is Done    </a:t>
            </a:r>
          </a:p>
          <a:p>
            <a:r>
              <a:rPr lang="en-US" dirty="0">
                <a:latin typeface="Times New Roman" panose="02020603050405020304" pitchFamily="18" charset="0"/>
                <a:cs typeface="Times New Roman" panose="02020603050405020304" pitchFamily="18" charset="0"/>
              </a:rPr>
              <a:t>STEP 7: Lag in interstitial fluid </a:t>
            </a:r>
          </a:p>
          <a:p>
            <a:endParaRPr lang="en-IN" dirty="0"/>
          </a:p>
        </p:txBody>
      </p:sp>
    </p:spTree>
    <p:extLst>
      <p:ext uri="{BB962C8B-B14F-4D97-AF65-F5344CB8AC3E}">
        <p14:creationId xmlns:p14="http://schemas.microsoft.com/office/powerpoint/2010/main" val="537350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E1CC-6013-3D7C-6DDC-AD8F5DCED766}"/>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CONCULSION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1BD9CD-31F8-6B3A-4BB4-F54A87894536}"/>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project using Arduino that meet our objectives of the project with long range and increases the network lifetime. </a:t>
            </a:r>
          </a:p>
          <a:p>
            <a:r>
              <a:rPr lang="en-US" dirty="0">
                <a:latin typeface="Times New Roman" panose="02020603050405020304" pitchFamily="18" charset="0"/>
                <a:cs typeface="Times New Roman" panose="02020603050405020304" pitchFamily="18" charset="0"/>
              </a:rPr>
              <a:t>It is an effective method to monitor  blood glucose level  which  is  made  by  wireless sensor networks using Arduino that meet our objectives of the project with long range, and increases the network lifetime. </a:t>
            </a:r>
          </a:p>
          <a:p>
            <a:r>
              <a:rPr lang="en-US" dirty="0">
                <a:latin typeface="Times New Roman" panose="02020603050405020304" pitchFamily="18" charset="0"/>
                <a:cs typeface="Times New Roman" panose="02020603050405020304" pitchFamily="18" charset="0"/>
              </a:rPr>
              <a:t>However, Sensor networks are considered as the key enablers for the different application like glucose monitoring and controlling, hospitals etc. </a:t>
            </a:r>
          </a:p>
        </p:txBody>
      </p:sp>
    </p:spTree>
    <p:extLst>
      <p:ext uri="{BB962C8B-B14F-4D97-AF65-F5344CB8AC3E}">
        <p14:creationId xmlns:p14="http://schemas.microsoft.com/office/powerpoint/2010/main" val="4179774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AD8C2-B113-3742-4CE4-C2113FD924F9}"/>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CC2453-22CA-4E9D-247C-78A44874F30D}"/>
              </a:ext>
            </a:extLst>
          </p:cNvPr>
          <p:cNvSpPr>
            <a:spLocks noGrp="1"/>
          </p:cNvSpPr>
          <p:nvPr>
            <p:ph idx="1"/>
          </p:nvPr>
        </p:nvSpPr>
        <p:spPr/>
        <p:txBody>
          <a:bodyPr/>
          <a:lstStyle/>
          <a:p>
            <a:pPr>
              <a:lnSpc>
                <a:spcPct val="150000"/>
              </a:lnSpc>
            </a:pPr>
            <a:r>
              <a:rPr lang="en-GB" sz="2800" dirty="0">
                <a:latin typeface="Times New Roman" panose="02020603050405020304" pitchFamily="18" charset="0"/>
                <a:cs typeface="Times New Roman" panose="02020603050405020304" pitchFamily="18" charset="0"/>
                <a:hlinkClick r:id="rId2"/>
              </a:rPr>
              <a:t>https://www.ncbi.nlm.nih.gov/pmc/articles/PMC7731259/#!po=6.78295</a:t>
            </a:r>
            <a:endParaRPr lang="en-GB" sz="2800" dirty="0">
              <a:latin typeface="Times New Roman" panose="02020603050405020304" pitchFamily="18" charset="0"/>
              <a:cs typeface="Times New Roman" panose="02020603050405020304" pitchFamily="18" charset="0"/>
            </a:endParaRPr>
          </a:p>
          <a:p>
            <a:pPr>
              <a:lnSpc>
                <a:spcPct val="150000"/>
              </a:lnSpc>
            </a:pPr>
            <a:r>
              <a:rPr lang="en-GB" sz="2800" dirty="0">
                <a:latin typeface="Times New Roman" panose="02020603050405020304" pitchFamily="18" charset="0"/>
                <a:cs typeface="Times New Roman" panose="02020603050405020304" pitchFamily="18" charset="0"/>
                <a:hlinkClick r:id="rId3"/>
              </a:rPr>
              <a:t>https://diabetestalk.net/blood-sugar/breath-glucose-meter</a:t>
            </a:r>
            <a:endParaRPr lang="en-GB"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12792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esktop\bigstock-Paper-Ribbon-With-Text-Thank-Y-319970668.jpg">
            <a:extLst>
              <a:ext uri="{FF2B5EF4-FFF2-40B4-BE49-F238E27FC236}">
                <a16:creationId xmlns:a16="http://schemas.microsoft.com/office/drawing/2014/main" id="{63C930D2-0968-0CC5-3383-5C9CFA0969C5}"/>
              </a:ext>
            </a:extLst>
          </p:cNvPr>
          <p:cNvPicPr>
            <a:picLocks noChangeAspect="1" noChangeArrowheads="1"/>
          </p:cNvPicPr>
          <p:nvPr/>
        </p:nvPicPr>
        <p:blipFill>
          <a:blip r:embed="rId2" cstate="print"/>
          <a:srcRect/>
          <a:stretch>
            <a:fillRect/>
          </a:stretch>
        </p:blipFill>
        <p:spPr bwMode="auto">
          <a:xfrm>
            <a:off x="2293581" y="1253331"/>
            <a:ext cx="7609839" cy="4348479"/>
          </a:xfrm>
          <a:prstGeom prst="rect">
            <a:avLst/>
          </a:prstGeom>
          <a:noFill/>
        </p:spPr>
      </p:pic>
    </p:spTree>
    <p:extLst>
      <p:ext uri="{BB962C8B-B14F-4D97-AF65-F5344CB8AC3E}">
        <p14:creationId xmlns:p14="http://schemas.microsoft.com/office/powerpoint/2010/main" val="70491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27DCD-1030-BA26-C3D4-D2AEA639188A}"/>
              </a:ext>
            </a:extLst>
          </p:cNvPr>
          <p:cNvSpPr>
            <a:spLocks noGrp="1"/>
          </p:cNvSpPr>
          <p:nvPr>
            <p:ph type="title"/>
          </p:nvPr>
        </p:nvSpPr>
        <p:spPr/>
        <p:txBody>
          <a:bodyPr/>
          <a:lstStyle/>
          <a:p>
            <a:r>
              <a:rPr lang="en-US" dirty="0"/>
              <a:t>                      </a:t>
            </a:r>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B6323A-66EE-3C71-EC67-FAD8F5B38EE0}"/>
              </a:ext>
            </a:extLst>
          </p:cNvPr>
          <p:cNvSpPr>
            <a:spLocks noGrp="1"/>
          </p:cNvSpPr>
          <p:nvPr>
            <p:ph idx="1"/>
          </p:nvPr>
        </p:nvSpPr>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By removing the need for finger pricking and offering pain-free, continuous monitoring, this technology empowers individuals with diabetes to take control of their health.</a:t>
            </a:r>
          </a:p>
        </p:txBody>
      </p:sp>
      <p:pic>
        <p:nvPicPr>
          <p:cNvPr id="4" name="Picture 2" descr="Blood glucose monitoring - Wikipedia">
            <a:extLst>
              <a:ext uri="{FF2B5EF4-FFF2-40B4-BE49-F238E27FC236}">
                <a16:creationId xmlns:a16="http://schemas.microsoft.com/office/drawing/2014/main" id="{BFAC3DA1-6A1B-F0E2-1A22-C8A9F0529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6190" y="3639661"/>
            <a:ext cx="3037016" cy="2205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98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1B43-672C-F671-6C89-90A03A39EF32}"/>
              </a:ext>
            </a:extLst>
          </p:cNvPr>
          <p:cNvSpPr>
            <a:spLocks noGrp="1"/>
          </p:cNvSpPr>
          <p:nvPr>
            <p:ph type="title"/>
          </p:nvPr>
        </p:nvSpPr>
        <p:spPr>
          <a:xfrm>
            <a:off x="838200" y="336550"/>
            <a:ext cx="10515600" cy="1325563"/>
          </a:xfrm>
        </p:spPr>
        <p:txBody>
          <a:bodyPr/>
          <a:lstStyle/>
          <a:p>
            <a:pPr algn="just"/>
            <a:r>
              <a:rPr lang="en-US"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DCFD2C68-5B73-F2CF-6496-8EF018341829}"/>
              </a:ext>
            </a:extLst>
          </p:cNvPr>
          <p:cNvSpPr>
            <a:spLocks noGrp="1"/>
          </p:cNvSpPr>
          <p:nvPr>
            <p:ph idx="1"/>
          </p:nvPr>
        </p:nvSpPr>
        <p:spPr/>
        <p:txBody>
          <a:bodyPr/>
          <a:lstStyle/>
          <a:p>
            <a:pPr algn="just">
              <a:lnSpc>
                <a:spcPct val="100000"/>
              </a:lnSpc>
            </a:pPr>
            <a:r>
              <a:rPr lang="en-US" sz="2800" dirty="0">
                <a:latin typeface="Times New Roman" panose="02020603050405020304" pitchFamily="18" charset="0"/>
                <a:cs typeface="Times New Roman" panose="02020603050405020304" pitchFamily="18" charset="0"/>
              </a:rPr>
              <a:t>The problem statement for blood sugar meters is that people with diabetes or other conditions that affect blood sugar levels need an accurate and reliable way to measure their blood glucose levels in order to manage their condition effectively.</a:t>
            </a:r>
          </a:p>
          <a:p>
            <a:pPr algn="just">
              <a:lnSpc>
                <a:spcPct val="100000"/>
              </a:lnSpc>
            </a:pPr>
            <a:r>
              <a:rPr lang="en-US" sz="2800" dirty="0">
                <a:latin typeface="Times New Roman" panose="02020603050405020304" pitchFamily="18" charset="0"/>
                <a:cs typeface="Times New Roman" panose="02020603050405020304" pitchFamily="18" charset="0"/>
              </a:rPr>
              <a:t>To find the solution for measuring blood glucose without pricking of hand.</a:t>
            </a:r>
          </a:p>
          <a:p>
            <a:pPr algn="just">
              <a:lnSpc>
                <a:spcPct val="100000"/>
              </a:lnSpc>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o find the connection protocols can be used in the product and offers the ability to access control</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86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9CA46A-FEAA-6ABE-FC3B-C8D67DD7A97F}"/>
              </a:ext>
            </a:extLst>
          </p:cNvPr>
          <p:cNvSpPr txBox="1"/>
          <p:nvPr/>
        </p:nvSpPr>
        <p:spPr>
          <a:xfrm>
            <a:off x="650240" y="2007235"/>
            <a:ext cx="10891520" cy="2035173"/>
          </a:xfrm>
          <a:prstGeom prst="rect">
            <a:avLst/>
          </a:prstGeom>
          <a:noFill/>
        </p:spPr>
        <p:txBody>
          <a:bodyPr wrap="square">
            <a:spAutoFit/>
          </a:bodyPr>
          <a:lstStyle/>
          <a:p>
            <a:pPr algn="just">
              <a:lnSpc>
                <a:spcPct val="150000"/>
              </a:lnSpc>
            </a:pPr>
            <a:r>
              <a:rPr lang="en-US" sz="2800" dirty="0">
                <a:latin typeface="Times New Roman" panose="02020603050405020304" pitchFamily="18" charset="0"/>
                <a:ea typeface="Cambria"/>
                <a:cs typeface="Times New Roman" panose="02020603050405020304" pitchFamily="18" charset="0"/>
              </a:rPr>
              <a:t>The</a:t>
            </a:r>
            <a:r>
              <a:rPr lang="en-US" sz="2800" dirty="0">
                <a:latin typeface="Times New Roman" panose="02020603050405020304" pitchFamily="18" charset="0"/>
                <a:ea typeface="+mn-lt"/>
                <a:cs typeface="Times New Roman" panose="02020603050405020304" pitchFamily="18" charset="0"/>
              </a:rPr>
              <a:t> objective of a Anodyne glucose monitor without pricking of hand is to provide a painless and convenient way for people with diabetes to monitor their blood glucose levels</a:t>
            </a:r>
            <a:r>
              <a:rPr lang="en-US" sz="3200" dirty="0">
                <a:latin typeface="Times New Roman" panose="02020603050405020304" pitchFamily="18" charset="0"/>
                <a:ea typeface="+mn-lt"/>
                <a:cs typeface="Times New Roman" panose="02020603050405020304" pitchFamily="18" charset="0"/>
              </a:rPr>
              <a:t>.</a:t>
            </a:r>
            <a:endParaRPr lang="en-US" sz="3200" dirty="0">
              <a:latin typeface="Times New Roman" panose="02020603050405020304" pitchFamily="18" charset="0"/>
              <a:ea typeface="Cambria"/>
              <a:cs typeface="Times New Roman" panose="02020603050405020304" pitchFamily="18" charset="0"/>
            </a:endParaRPr>
          </a:p>
        </p:txBody>
      </p:sp>
      <p:sp>
        <p:nvSpPr>
          <p:cNvPr id="5" name="TextBox 4">
            <a:extLst>
              <a:ext uri="{FF2B5EF4-FFF2-40B4-BE49-F238E27FC236}">
                <a16:creationId xmlns:a16="http://schemas.microsoft.com/office/drawing/2014/main" id="{D425BC92-5C89-B98E-4799-11EE54FED38F}"/>
              </a:ext>
            </a:extLst>
          </p:cNvPr>
          <p:cNvSpPr txBox="1"/>
          <p:nvPr/>
        </p:nvSpPr>
        <p:spPr>
          <a:xfrm>
            <a:off x="3769360" y="744974"/>
            <a:ext cx="6705600" cy="584775"/>
          </a:xfrm>
          <a:prstGeom prst="rect">
            <a:avLst/>
          </a:prstGeom>
          <a:noFill/>
        </p:spPr>
        <p:txBody>
          <a:bodyPr wrap="square">
            <a:spAutoFit/>
          </a:bodyPr>
          <a:lstStyle/>
          <a:p>
            <a:pPr algn="just"/>
            <a:r>
              <a:rPr lang="en-IN" sz="3200" b="1" dirty="0">
                <a:latin typeface="Times New Roman"/>
                <a:cs typeface="Times New Roman"/>
              </a:rPr>
              <a:t>OBJECTIVES</a:t>
            </a:r>
            <a:endParaRPr lang="en-IN" sz="3200" dirty="0"/>
          </a:p>
        </p:txBody>
      </p:sp>
      <p:pic>
        <p:nvPicPr>
          <p:cNvPr id="6" name="Picture 2" descr="Blood glucose monitoring - Wikipedia">
            <a:extLst>
              <a:ext uri="{FF2B5EF4-FFF2-40B4-BE49-F238E27FC236}">
                <a16:creationId xmlns:a16="http://schemas.microsoft.com/office/drawing/2014/main" id="{DDB40FFB-8164-F636-2DD3-811829864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065" y="2820511"/>
            <a:ext cx="3037016" cy="2205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11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ADFB-DC19-3BA4-2D48-2CF31FCB8F3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EXISTING</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SYSTEM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232CA9-6A3D-A3AE-A8A1-E2B87C3BB48C}"/>
              </a:ext>
            </a:extLst>
          </p:cNvPr>
          <p:cNvSpPr>
            <a:spLocks noGrp="1"/>
          </p:cNvSpPr>
          <p:nvPr>
            <p:ph idx="1"/>
          </p:nvPr>
        </p:nvSpPr>
        <p:spPr/>
        <p:txBody>
          <a:bodyPr/>
          <a:lstStyle/>
          <a:p>
            <a:pPr algn="l">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Blood Glucose Meters</a:t>
            </a:r>
          </a:p>
          <a:p>
            <a:pPr algn="l">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Continuous Glucose Monitoring (CGM) Systems</a:t>
            </a:r>
          </a:p>
          <a:p>
            <a:pPr algn="l">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Flash Glucose Monitoring</a:t>
            </a:r>
          </a:p>
          <a:p>
            <a:pPr algn="l">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Insulin Pump Integration</a:t>
            </a:r>
          </a:p>
          <a:p>
            <a:pPr algn="l">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Mobile Apps</a:t>
            </a:r>
            <a:endParaRPr lang="en-IN" sz="2800"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pic>
        <p:nvPicPr>
          <p:cNvPr id="4" name="Picture 2" descr="7 Best Glucose Monitors: From Affordable to Continuous">
            <a:extLst>
              <a:ext uri="{FF2B5EF4-FFF2-40B4-BE49-F238E27FC236}">
                <a16:creationId xmlns:a16="http://schemas.microsoft.com/office/drawing/2014/main" id="{0F7F935F-3C83-6EBE-956E-AAAAFEC04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0567" y="3794161"/>
            <a:ext cx="3488608" cy="2158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84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04CD7-2BCD-08DC-4DC6-0FFC5E3732F3}"/>
              </a:ext>
            </a:extLst>
          </p:cNvPr>
          <p:cNvSpPr>
            <a:spLocks noGrp="1"/>
          </p:cNvSpPr>
          <p:nvPr>
            <p:ph type="title"/>
          </p:nvPr>
        </p:nvSpPr>
        <p:spPr>
          <a:xfrm>
            <a:off x="838200" y="336550"/>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PROPOSED SYSTEM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46C2E9-4A84-B91D-0631-B71BFA1ED0DB}"/>
              </a:ext>
            </a:extLst>
          </p:cNvPr>
          <p:cNvSpPr>
            <a:spLocks noGrp="1"/>
          </p:cNvSpPr>
          <p:nvPr>
            <p:ph idx="1"/>
          </p:nvPr>
        </p:nvSpPr>
        <p:spPr>
          <a:xfrm>
            <a:off x="838200" y="1662113"/>
            <a:ext cx="10791825" cy="4652962"/>
          </a:xfrm>
        </p:spPr>
        <p:txBody>
          <a:bodyPr>
            <a:normAutofit/>
          </a:bodyPr>
          <a:lstStyle/>
          <a:p>
            <a:pPr marL="0" indent="0" algn="just">
              <a:lnSpc>
                <a:spcPct val="200000"/>
              </a:lnSpc>
              <a:buNone/>
            </a:pPr>
            <a:r>
              <a:rPr lang="en-US" sz="2800" dirty="0">
                <a:latin typeface="Times New Roman" panose="02020603050405020304" pitchFamily="18" charset="0"/>
                <a:cs typeface="Times New Roman" panose="02020603050405020304" pitchFamily="18" charset="0"/>
              </a:rPr>
              <a:t>A proposed solution for Anodyne blood glucose monitoring is through </a:t>
            </a:r>
            <a:r>
              <a:rPr lang="en-US" sz="2800" b="1" dirty="0">
                <a:latin typeface="Times New Roman" panose="02020603050405020304" pitchFamily="18" charset="0"/>
                <a:cs typeface="Times New Roman" panose="02020603050405020304" pitchFamily="18" charset="0"/>
              </a:rPr>
              <a:t>breath analysis</a:t>
            </a:r>
            <a:r>
              <a:rPr lang="en-US" sz="2800" dirty="0">
                <a:latin typeface="Times New Roman" panose="02020603050405020304" pitchFamily="18" charset="0"/>
                <a:cs typeface="Times New Roman" panose="02020603050405020304" pitchFamily="18" charset="0"/>
              </a:rPr>
              <a:t>. </a:t>
            </a:r>
          </a:p>
          <a:p>
            <a:pPr algn="just">
              <a:lnSpc>
                <a:spcPct val="200000"/>
              </a:lnSpc>
              <a:buFont typeface="+mj-lt"/>
              <a:buAutoNum type="arabicPeriod"/>
            </a:pPr>
            <a:r>
              <a:rPr lang="en-US" sz="2800" dirty="0">
                <a:latin typeface="Times New Roman" panose="02020603050405020304" pitchFamily="18" charset="0"/>
                <a:cs typeface="Times New Roman" panose="02020603050405020304" pitchFamily="18" charset="0"/>
              </a:rPr>
              <a:t>Breath Sampling: A person breathes into a specialized device or sensor that collects their breath sample.</a:t>
            </a:r>
          </a:p>
          <a:p>
            <a:pPr marL="0" indent="0">
              <a:lnSpc>
                <a:spcPct val="100000"/>
              </a:lnSpc>
              <a:buNone/>
            </a:pPr>
            <a:endParaRPr lang="en-IN" dirty="0"/>
          </a:p>
        </p:txBody>
      </p:sp>
    </p:spTree>
    <p:extLst>
      <p:ext uri="{BB962C8B-B14F-4D97-AF65-F5344CB8AC3E}">
        <p14:creationId xmlns:p14="http://schemas.microsoft.com/office/powerpoint/2010/main" val="1073116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CB88-D60D-0F4A-6685-EF104CB5884C}"/>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COMPARISON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DF594D-BA6F-F158-EF05-D4C1C7FE1036}"/>
              </a:ext>
            </a:extLst>
          </p:cNvPr>
          <p:cNvSpPr>
            <a:spLocks noGrp="1"/>
          </p:cNvSpPr>
          <p:nvPr>
            <p:ph idx="1"/>
          </p:nvPr>
        </p:nvSpPr>
        <p:spPr/>
        <p:txBody>
          <a:bodyPr/>
          <a:lstStyle/>
          <a:p>
            <a:pPr>
              <a:lnSpc>
                <a:spcPct val="100000"/>
              </a:lnSpc>
            </a:pPr>
            <a:r>
              <a:rPr lang="en-US" dirty="0">
                <a:latin typeface="Times New Roman" panose="02020603050405020304" pitchFamily="18" charset="0"/>
                <a:cs typeface="Times New Roman" panose="02020603050405020304" pitchFamily="18" charset="0"/>
              </a:rPr>
              <a:t>Traditional blood glucose monitoring methods have long been a barrier to achieving optimal diabetes management. </a:t>
            </a:r>
          </a:p>
          <a:p>
            <a:pPr>
              <a:lnSpc>
                <a:spcPct val="100000"/>
              </a:lnSpc>
            </a:pPr>
            <a:r>
              <a:rPr lang="en-US" dirty="0">
                <a:latin typeface="Times New Roman" panose="02020603050405020304" pitchFamily="18" charset="0"/>
                <a:cs typeface="Times New Roman" panose="02020603050405020304" pitchFamily="18" charset="0"/>
              </a:rPr>
              <a:t>Regular finger pricking can lead to discomfort, pain, and even anxiety for many individuals resulting in irregular monitoring. </a:t>
            </a:r>
          </a:p>
          <a:p>
            <a:pPr>
              <a:lnSpc>
                <a:spcPct val="100000"/>
              </a:lnSpc>
            </a:pPr>
            <a:r>
              <a:rPr lang="en-US" dirty="0">
                <a:latin typeface="Times New Roman" panose="02020603050405020304" pitchFamily="18" charset="0"/>
                <a:cs typeface="Times New Roman" panose="02020603050405020304" pitchFamily="18" charset="0"/>
              </a:rPr>
              <a:t>The Anodyne blood sugar glucose monitor is to overcome these advanced technology to measure blood glucose levels without the need for needles or finger pricks. </a:t>
            </a:r>
          </a:p>
          <a:p>
            <a:pPr>
              <a:lnSpc>
                <a:spcPct val="100000"/>
              </a:lnSpc>
            </a:pPr>
            <a:r>
              <a:rPr lang="en-US" dirty="0">
                <a:latin typeface="Times New Roman" panose="02020603050405020304" pitchFamily="18" charset="0"/>
                <a:cs typeface="Times New Roman" panose="02020603050405020304" pitchFamily="18" charset="0"/>
              </a:rPr>
              <a:t>Instead, we found a new method to find blood glucose with gas sensor by  continuously and conveniently.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82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55C4-E0B9-A4E1-E870-AF9C39365A48}"/>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MODULES IDENTIFIED</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6F8FEE-1E85-8316-65BB-E336B42647C4}"/>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HARDWARE</a:t>
            </a:r>
          </a:p>
          <a:p>
            <a:pPr marL="0" indent="0">
              <a:buNone/>
            </a:pPr>
            <a:r>
              <a:rPr lang="en-US" dirty="0"/>
              <a:t>                                                                          </a:t>
            </a:r>
          </a:p>
          <a:p>
            <a:pPr marL="0" indent="0">
              <a:buNone/>
            </a:pPr>
            <a:endParaRPr lang="en-US" sz="2800" b="1" u="sng" dirty="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a:p>
            <a:pPr marL="0" indent="0">
              <a:buNone/>
            </a:pPr>
            <a:endParaRPr lang="en-US" sz="2800" b="1" u="sng" dirty="0">
              <a:latin typeface="Times New Roman" panose="02020603050405020304" pitchFamily="18" charset="0"/>
              <a:cs typeface="Times New Roman" panose="02020603050405020304" pitchFamily="18" charset="0"/>
            </a:endParaRPr>
          </a:p>
          <a:p>
            <a:pPr marL="0" indent="0">
              <a:buNone/>
            </a:pPr>
            <a:endParaRPr lang="en-IN" sz="2800" b="1" u="sng" dirty="0">
              <a:latin typeface="Times New Roman" panose="02020603050405020304" pitchFamily="18" charset="0"/>
              <a:cs typeface="Times New Roman" panose="02020603050405020304" pitchFamily="18" charset="0"/>
            </a:endParaRPr>
          </a:p>
          <a:p>
            <a:pPr marL="0" indent="0">
              <a:buNone/>
            </a:pPr>
            <a:endParaRPr lang="en-IN" b="1" u="sng" dirty="0">
              <a:latin typeface="Times New Roman" panose="02020603050405020304" pitchFamily="18" charset="0"/>
              <a:cs typeface="Times New Roman" panose="02020603050405020304" pitchFamily="18" charset="0"/>
            </a:endParaRPr>
          </a:p>
          <a:p>
            <a:pPr marL="0" indent="0">
              <a:buNone/>
            </a:pPr>
            <a:r>
              <a:rPr lang="en-IN" sz="2800" b="1" dirty="0">
                <a:latin typeface="Times New Roman" panose="02020603050405020304" pitchFamily="18" charset="0"/>
                <a:cs typeface="Times New Roman" panose="02020603050405020304" pitchFamily="18" charset="0"/>
              </a:rPr>
              <a:t>        ARDUNIO ESP8266                              MQ2 GAS SENSOR</a:t>
            </a:r>
          </a:p>
          <a:p>
            <a:pPr marL="0" indent="0">
              <a:buNone/>
            </a:pPr>
            <a:endParaRPr lang="en-IN" sz="2800" b="1"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Content Placeholder 9">
            <a:extLst>
              <a:ext uri="{FF2B5EF4-FFF2-40B4-BE49-F238E27FC236}">
                <a16:creationId xmlns:a16="http://schemas.microsoft.com/office/drawing/2014/main" id="{82782951-A4ED-4A8F-968D-7E7119092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781174" y="2744253"/>
            <a:ext cx="2400301" cy="20897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AC944DD-DA23-FAE4-ABE7-3BCA6F9191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1748" y="2744253"/>
            <a:ext cx="2591402" cy="2108510"/>
          </a:xfrm>
          <a:prstGeom prst="rect">
            <a:avLst/>
          </a:prstGeom>
        </p:spPr>
      </p:pic>
    </p:spTree>
    <p:extLst>
      <p:ext uri="{BB962C8B-B14F-4D97-AF65-F5344CB8AC3E}">
        <p14:creationId xmlns:p14="http://schemas.microsoft.com/office/powerpoint/2010/main" val="185973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F2940-7FB4-EF7D-CD7A-A8333D4C1951}"/>
              </a:ext>
            </a:extLst>
          </p:cNvPr>
          <p:cNvSpPr>
            <a:spLocks noGrp="1"/>
          </p:cNvSpPr>
          <p:nvPr>
            <p:ph idx="1"/>
          </p:nvPr>
        </p:nvSpPr>
        <p:spPr>
          <a:xfrm>
            <a:off x="695325" y="1101725"/>
            <a:ext cx="10515600" cy="4351338"/>
          </a:xfrm>
        </p:spPr>
        <p:txBody>
          <a:bodyPr/>
          <a:lstStyle/>
          <a:p>
            <a:pPr marL="0" indent="0">
              <a:buNone/>
            </a:pPr>
            <a:r>
              <a:rPr lang="en-US" dirty="0">
                <a:latin typeface="Times New Roman" panose="02020603050405020304" pitchFamily="18" charset="0"/>
                <a:cs typeface="Times New Roman" panose="02020603050405020304" pitchFamily="18" charset="0"/>
              </a:rPr>
              <a:t>SOFTWARE</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ARDUINO :</a:t>
            </a:r>
          </a:p>
          <a:p>
            <a:pPr marL="0" indent="0">
              <a:buNone/>
            </a:pPr>
            <a:r>
              <a:rPr lang="en-IN" sz="2800" dirty="0">
                <a:latin typeface="Times New Roman" panose="02020603050405020304" pitchFamily="18" charset="0"/>
                <a:cs typeface="Times New Roman" panose="02020603050405020304" pitchFamily="18" charset="0"/>
              </a:rPr>
              <a:t>	It is used to code the ESP 8266 to transfer the data to Arduino IoT cloud.</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238B267-C04D-EA40-8A9A-4728EB691B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4683" y="3572669"/>
            <a:ext cx="2546915" cy="2005013"/>
          </a:xfrm>
          <a:prstGeom prst="rect">
            <a:avLst/>
          </a:prstGeom>
        </p:spPr>
      </p:pic>
    </p:spTree>
    <p:extLst>
      <p:ext uri="{BB962C8B-B14F-4D97-AF65-F5344CB8AC3E}">
        <p14:creationId xmlns:p14="http://schemas.microsoft.com/office/powerpoint/2010/main" val="297692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537</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                      INTRODUCTION</vt:lpstr>
      <vt:lpstr>                       PROBLEM STATEMENT</vt:lpstr>
      <vt:lpstr>PowerPoint Presentation</vt:lpstr>
      <vt:lpstr>EXISTING SYSTEM</vt:lpstr>
      <vt:lpstr>PROPOSED SYSTEM</vt:lpstr>
      <vt:lpstr>COMPARISON</vt:lpstr>
      <vt:lpstr>MODULES IDENTIFIED</vt:lpstr>
      <vt:lpstr>PowerPoint Presentation</vt:lpstr>
      <vt:lpstr>PowerPoint Presentation</vt:lpstr>
      <vt:lpstr>PLAN OF WORK COMPLETION</vt:lpstr>
      <vt:lpstr>CONCULSION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 SP</dc:creator>
  <cp:lastModifiedBy>Keerthana SP</cp:lastModifiedBy>
  <cp:revision>24</cp:revision>
  <dcterms:created xsi:type="dcterms:W3CDTF">2023-03-07T02:37:03Z</dcterms:created>
  <dcterms:modified xsi:type="dcterms:W3CDTF">2023-12-07T17:31:44Z</dcterms:modified>
</cp:coreProperties>
</file>