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1" r:id="rId6"/>
    <p:sldId id="271" r:id="rId7"/>
    <p:sldId id="260" r:id="rId8"/>
    <p:sldId id="272" r:id="rId9"/>
    <p:sldId id="263" r:id="rId10"/>
    <p:sldId id="269" r:id="rId11"/>
    <p:sldId id="270" r:id="rId12"/>
    <p:sldId id="265" r:id="rId13"/>
    <p:sldId id="266" r:id="rId14"/>
    <p:sldId id="264"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6F28-FF4C-3EE3-1516-DEB4B0998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4C5BB4-5CE2-EC9B-93F9-2C48C7DB5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ED543B-339F-28BD-EF9E-2859D8D70E39}"/>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10D0E381-CA3B-6078-D3FF-008E24EF0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8A706-1721-48E7-5F1C-0C2AC27FE3DC}"/>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300598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378A-03AB-DAAB-75E8-2BF0291378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8D5923-6D4D-3D5A-FB50-205E58F29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D2042-ABD9-317D-BC59-CD25E17B9214}"/>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95F59CA2-2AF6-C3B6-6B9F-1CE062B74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31C6F-D6D4-4A84-7C78-11F73F5DD8AF}"/>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92089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CA1518-EDFB-1406-4946-E9C7338CD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3EDFE3-356A-8DEA-E27F-1BA20DFB6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B8F74-F037-8588-E70E-24D78A83DCD0}"/>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AB9F0819-9FA2-FA4A-16F9-35A57670B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94788-343D-A9E0-16CF-BD5A1C793661}"/>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167087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025E-DD4D-B90A-8940-69D951D3E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FEBD9-F5B9-5878-CC1F-164D2DDF75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AE096-7A78-4296-4E89-0BA38468A607}"/>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C890D263-F4A4-FED1-321C-65A8E71CB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92388-6F6D-1F86-C310-2AB5535C2804}"/>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31974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E390-1152-A9F9-EBC0-3E108DFE07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AB82DE-F6A9-D34E-E0C5-B90FA83AB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285F72-B68B-4EAE-EB89-63332586D100}"/>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519E7A53-9E74-A645-AD25-0722030ECC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9B6D1-0254-4FD2-A5A4-CD23B638286E}"/>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240762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4913-2EF6-67CF-CA74-31288A4410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BCE5C-743B-69AE-FCAE-2DE36D79F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03C59-90FA-F867-C7A8-E6FE236EA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F9A5C7-7293-C7F4-7133-D787F7EEBCE0}"/>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6" name="Footer Placeholder 5">
            <a:extLst>
              <a:ext uri="{FF2B5EF4-FFF2-40B4-BE49-F238E27FC236}">
                <a16:creationId xmlns:a16="http://schemas.microsoft.com/office/drawing/2014/main" id="{7196C5FA-2395-93C1-CAAB-EAFE536D7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8EC2E6-1D33-12B6-B39C-060568FA431E}"/>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415339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316-04D5-B529-FD9B-F8D05544D5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A2D419-4FA3-11BF-3C35-148C77E0C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D6D43-4BAD-1A6A-1D12-FB58246513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4ADCDB-C99E-4337-AA98-7D5A325D6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F1F93-9365-02A8-AF11-3C6B45DF5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EF301E-7C06-0398-21F4-53F3FC416A27}"/>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8" name="Footer Placeholder 7">
            <a:extLst>
              <a:ext uri="{FF2B5EF4-FFF2-40B4-BE49-F238E27FC236}">
                <a16:creationId xmlns:a16="http://schemas.microsoft.com/office/drawing/2014/main" id="{A31B6016-1D50-7F13-3158-CC4294D7B4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E7E032-F1B0-6844-F10B-2DF9BF55794B}"/>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123518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7B30-E58B-87AB-4931-2EEAA2815D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960440-459E-6E10-078A-266123510B6A}"/>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4" name="Footer Placeholder 3">
            <a:extLst>
              <a:ext uri="{FF2B5EF4-FFF2-40B4-BE49-F238E27FC236}">
                <a16:creationId xmlns:a16="http://schemas.microsoft.com/office/drawing/2014/main" id="{75BD0DC4-A3EF-8CE0-2310-50FB88C843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594F4D-1439-3A90-D43C-21B898E932DF}"/>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61079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1EE70-DA89-778C-252D-2439DC22CF91}"/>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3" name="Footer Placeholder 2">
            <a:extLst>
              <a:ext uri="{FF2B5EF4-FFF2-40B4-BE49-F238E27FC236}">
                <a16:creationId xmlns:a16="http://schemas.microsoft.com/office/drawing/2014/main" id="{DD951FAA-051F-8957-F5A7-BC459486D1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C1C279-A434-9A8E-4120-50A676B833A8}"/>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427058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ED78-329B-CE8E-A7D1-4B5A91DCE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665F23-D0FB-1BF8-BC58-B4BB35340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7FCDFF-6726-E93D-CD79-2688FFCC0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C8FFB-7C60-D64A-93D2-094A0155A1EC}"/>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6" name="Footer Placeholder 5">
            <a:extLst>
              <a:ext uri="{FF2B5EF4-FFF2-40B4-BE49-F238E27FC236}">
                <a16:creationId xmlns:a16="http://schemas.microsoft.com/office/drawing/2014/main" id="{00E77393-62ED-AEE9-2BFA-A22A47AB1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BE5F7-2EE0-0171-E28D-CBB36012C2FA}"/>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280267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6D6D-330D-5CFC-6A26-B5CAD9C97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13A194-289E-3D0D-5AEF-0B3119409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EA07C9-FE30-71D5-56BF-99862B518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1261E-F000-D4A3-C751-A48FC776EA06}"/>
              </a:ext>
            </a:extLst>
          </p:cNvPr>
          <p:cNvSpPr>
            <a:spLocks noGrp="1"/>
          </p:cNvSpPr>
          <p:nvPr>
            <p:ph type="dt" sz="half" idx="10"/>
          </p:nvPr>
        </p:nvSpPr>
        <p:spPr/>
        <p:txBody>
          <a:bodyPr/>
          <a:lstStyle/>
          <a:p>
            <a:fld id="{795753AD-5AE5-4961-B2A4-D35CAF283EB9}" type="datetimeFigureOut">
              <a:rPr lang="en-IN" smtClean="0"/>
              <a:t>05-03-2024</a:t>
            </a:fld>
            <a:endParaRPr lang="en-IN"/>
          </a:p>
        </p:txBody>
      </p:sp>
      <p:sp>
        <p:nvSpPr>
          <p:cNvPr id="6" name="Footer Placeholder 5">
            <a:extLst>
              <a:ext uri="{FF2B5EF4-FFF2-40B4-BE49-F238E27FC236}">
                <a16:creationId xmlns:a16="http://schemas.microsoft.com/office/drawing/2014/main" id="{80DF1119-C18F-C292-0580-918B200179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8747D-388A-A13B-F38A-362F1453727E}"/>
              </a:ext>
            </a:extLst>
          </p:cNvPr>
          <p:cNvSpPr>
            <a:spLocks noGrp="1"/>
          </p:cNvSpPr>
          <p:nvPr>
            <p:ph type="sldNum" sz="quarter" idx="12"/>
          </p:nvPr>
        </p:nvSpPr>
        <p:spPr/>
        <p:txBody>
          <a:bodyPr/>
          <a:lstStyle/>
          <a:p>
            <a:fld id="{C46E7065-20AD-450E-8E2E-87C14408D9F4}" type="slidenum">
              <a:rPr lang="en-IN" smtClean="0"/>
              <a:t>‹#›</a:t>
            </a:fld>
            <a:endParaRPr lang="en-IN"/>
          </a:p>
        </p:txBody>
      </p:sp>
    </p:spTree>
    <p:extLst>
      <p:ext uri="{BB962C8B-B14F-4D97-AF65-F5344CB8AC3E}">
        <p14:creationId xmlns:p14="http://schemas.microsoft.com/office/powerpoint/2010/main" val="2426127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6EEF2-D830-E398-09DD-ABBBEB1A1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880D9-752A-B50E-FF1B-6D0AE115A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425426-BBBE-D06C-CAED-B79124914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5753AD-5AE5-4961-B2A4-D35CAF283EB9}" type="datetimeFigureOut">
              <a:rPr lang="en-IN" smtClean="0"/>
              <a:t>05-03-2024</a:t>
            </a:fld>
            <a:endParaRPr lang="en-IN"/>
          </a:p>
        </p:txBody>
      </p:sp>
      <p:sp>
        <p:nvSpPr>
          <p:cNvPr id="5" name="Footer Placeholder 4">
            <a:extLst>
              <a:ext uri="{FF2B5EF4-FFF2-40B4-BE49-F238E27FC236}">
                <a16:creationId xmlns:a16="http://schemas.microsoft.com/office/drawing/2014/main" id="{0FE015D3-11A1-B4AF-8552-880910ADB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8519FF-CEF4-CFFF-1C84-7330692CE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7065-20AD-450E-8E2E-87C14408D9F4}" type="slidenum">
              <a:rPr lang="en-IN" smtClean="0"/>
              <a:t>‹#›</a:t>
            </a:fld>
            <a:endParaRPr lang="en-IN"/>
          </a:p>
        </p:txBody>
      </p:sp>
    </p:spTree>
    <p:extLst>
      <p:ext uri="{BB962C8B-B14F-4D97-AF65-F5344CB8AC3E}">
        <p14:creationId xmlns:p14="http://schemas.microsoft.com/office/powerpoint/2010/main" val="2916439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50B-D356-D1C3-356C-FD05B7BF1A30}"/>
              </a:ext>
            </a:extLst>
          </p:cNvPr>
          <p:cNvSpPr>
            <a:spLocks noGrp="1"/>
          </p:cNvSpPr>
          <p:nvPr>
            <p:ph type="ctrTitle"/>
          </p:nvPr>
        </p:nvSpPr>
        <p:spPr>
          <a:xfrm>
            <a:off x="989045" y="497150"/>
            <a:ext cx="10045899" cy="3132458"/>
          </a:xfrm>
        </p:spPr>
        <p:txBody>
          <a:bodyPr>
            <a:normAutofit/>
          </a:bodyPr>
          <a:lstStyle/>
          <a:p>
            <a:r>
              <a:rPr lang="en-IN" sz="2400" b="1" dirty="0">
                <a:latin typeface="Times New Roman" panose="02020603050405020304" pitchFamily="18" charset="0"/>
                <a:cs typeface="Times New Roman" panose="02020603050405020304" pitchFamily="18" charset="0"/>
              </a:rPr>
              <a:t>DATA VISUALIZATION OF GLOBAL CLIMATIC CHANGES</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USING JUPYTER NOTEBOOK</a:t>
            </a:r>
          </a:p>
        </p:txBody>
      </p:sp>
      <p:sp>
        <p:nvSpPr>
          <p:cNvPr id="3" name="Subtitle 2">
            <a:extLst>
              <a:ext uri="{FF2B5EF4-FFF2-40B4-BE49-F238E27FC236}">
                <a16:creationId xmlns:a16="http://schemas.microsoft.com/office/drawing/2014/main" id="{9ED96D7A-0745-DE6C-71E9-55EF5521C8D3}"/>
              </a:ext>
            </a:extLst>
          </p:cNvPr>
          <p:cNvSpPr>
            <a:spLocks noGrp="1"/>
          </p:cNvSpPr>
          <p:nvPr>
            <p:ph type="subTitle" idx="1"/>
          </p:nvPr>
        </p:nvSpPr>
        <p:spPr>
          <a:xfrm>
            <a:off x="737119" y="4189445"/>
            <a:ext cx="10478278" cy="2472612"/>
          </a:xfrm>
        </p:spPr>
        <p:txBody>
          <a:bodyPr>
            <a:normAutofit fontScale="92500" lnSpcReduction="10000"/>
          </a:bodyPr>
          <a:lstStyle/>
          <a:p>
            <a:pPr algn="l"/>
            <a:r>
              <a:rPr lang="en-IN" b="1" dirty="0">
                <a:latin typeface="Times New Roman" panose="02020603050405020304" pitchFamily="18" charset="0"/>
                <a:cs typeface="Times New Roman" panose="02020603050405020304" pitchFamily="18" charset="0"/>
              </a:rPr>
              <a:t>PRESENTED BY</a:t>
            </a:r>
          </a:p>
          <a:p>
            <a:pPr algn="l"/>
            <a:endParaRPr lang="en-IN" dirty="0"/>
          </a:p>
          <a:p>
            <a:pPr algn="l"/>
            <a:r>
              <a:rPr lang="en-IN" dirty="0">
                <a:latin typeface="Times New Roman" panose="02020603050405020304" pitchFamily="18" charset="0"/>
                <a:cs typeface="Times New Roman" panose="02020603050405020304" pitchFamily="18" charset="0"/>
              </a:rPr>
              <a:t>JAYARISHA V         927621BEC068</a:t>
            </a:r>
          </a:p>
          <a:p>
            <a:pPr algn="l"/>
            <a:r>
              <a:rPr lang="en-IN" dirty="0">
                <a:latin typeface="Times New Roman" panose="02020603050405020304" pitchFamily="18" charset="0"/>
                <a:cs typeface="Times New Roman" panose="02020603050405020304" pitchFamily="18" charset="0"/>
              </a:rPr>
              <a:t>KEERTHANA S P    927621BEC084                                    </a:t>
            </a:r>
            <a:r>
              <a:rPr lang="en-IN" b="1" dirty="0">
                <a:latin typeface="Times New Roman" panose="02020603050405020304" pitchFamily="18" charset="0"/>
                <a:cs typeface="Times New Roman" panose="02020603050405020304" pitchFamily="18" charset="0"/>
              </a:rPr>
              <a:t> GUIDED BY       </a:t>
            </a:r>
          </a:p>
          <a:p>
            <a:pPr algn="l"/>
            <a:r>
              <a:rPr lang="en-IN" dirty="0">
                <a:latin typeface="Times New Roman" panose="02020603050405020304" pitchFamily="18" charset="0"/>
                <a:cs typeface="Times New Roman" panose="02020603050405020304" pitchFamily="18" charset="0"/>
              </a:rPr>
              <a:t>MADHUSRI J          927621BEC109                                          DR.C. NADAGOPAL    </a:t>
            </a:r>
          </a:p>
          <a:p>
            <a:pPr algn="l"/>
            <a:r>
              <a:rPr lang="en-IN" dirty="0">
                <a:latin typeface="Times New Roman" panose="02020603050405020304" pitchFamily="18" charset="0"/>
                <a:cs typeface="Times New Roman" panose="02020603050405020304" pitchFamily="18" charset="0"/>
              </a:rPr>
              <a:t>RANJANAPRIYA    21LEC011</a:t>
            </a:r>
          </a:p>
        </p:txBody>
      </p:sp>
      <p:pic>
        <p:nvPicPr>
          <p:cNvPr id="5" name="Picture 4">
            <a:extLst>
              <a:ext uri="{FF2B5EF4-FFF2-40B4-BE49-F238E27FC236}">
                <a16:creationId xmlns:a16="http://schemas.microsoft.com/office/drawing/2014/main" id="{0EDC261F-AA6D-3CB1-4E7A-8B8728D01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26" y="355107"/>
            <a:ext cx="5765215" cy="1997476"/>
          </a:xfrm>
          <a:prstGeom prst="rect">
            <a:avLst/>
          </a:prstGeom>
        </p:spPr>
      </p:pic>
      <p:pic>
        <p:nvPicPr>
          <p:cNvPr id="7" name="Picture 6">
            <a:extLst>
              <a:ext uri="{FF2B5EF4-FFF2-40B4-BE49-F238E27FC236}">
                <a16:creationId xmlns:a16="http://schemas.microsoft.com/office/drawing/2014/main" id="{71FE2BDD-094A-EC98-FEB5-45D09E9B9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61" y="48827"/>
            <a:ext cx="2501963" cy="2610035"/>
          </a:xfrm>
          <a:prstGeom prst="rect">
            <a:avLst/>
          </a:prstGeom>
        </p:spPr>
      </p:pic>
    </p:spTree>
    <p:extLst>
      <p:ext uri="{BB962C8B-B14F-4D97-AF65-F5344CB8AC3E}">
        <p14:creationId xmlns:p14="http://schemas.microsoft.com/office/powerpoint/2010/main" val="327603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F6DEA8-E660-507A-59F8-BEF22D9CA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1" cy="6858000"/>
          </a:xfrm>
        </p:spPr>
      </p:pic>
    </p:spTree>
    <p:extLst>
      <p:ext uri="{BB962C8B-B14F-4D97-AF65-F5344CB8AC3E}">
        <p14:creationId xmlns:p14="http://schemas.microsoft.com/office/powerpoint/2010/main" val="380983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71C4C8-AD0B-67E0-1186-2611A6C61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396" y="878889"/>
            <a:ext cx="7173158" cy="5315829"/>
          </a:xfrm>
        </p:spPr>
      </p:pic>
    </p:spTree>
    <p:extLst>
      <p:ext uri="{BB962C8B-B14F-4D97-AF65-F5344CB8AC3E}">
        <p14:creationId xmlns:p14="http://schemas.microsoft.com/office/powerpoint/2010/main" val="36034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D31F-E75C-23D6-79B2-B46BD09299BA}"/>
              </a:ext>
            </a:extLst>
          </p:cNvPr>
          <p:cNvSpPr>
            <a:spLocks noGrp="1"/>
          </p:cNvSpPr>
          <p:nvPr>
            <p:ph type="title"/>
          </p:nvPr>
        </p:nvSpPr>
        <p:spPr/>
        <p:txBody>
          <a:bodyPr>
            <a:normAutofit/>
          </a:bodyPr>
          <a:lstStyle/>
          <a:p>
            <a:r>
              <a:rPr lang="en-IN" sz="4000" b="1" dirty="0">
                <a:latin typeface="TIimes New Roman"/>
              </a:rPr>
              <a:t>BENEFITS OF DATA VISUALIZATION</a:t>
            </a:r>
          </a:p>
        </p:txBody>
      </p:sp>
      <p:sp>
        <p:nvSpPr>
          <p:cNvPr id="3" name="Content Placeholder 2">
            <a:extLst>
              <a:ext uri="{FF2B5EF4-FFF2-40B4-BE49-F238E27FC236}">
                <a16:creationId xmlns:a16="http://schemas.microsoft.com/office/drawing/2014/main" id="{9EBC4D39-A659-66C5-80B9-FFD661183529}"/>
              </a:ext>
            </a:extLst>
          </p:cNvPr>
          <p:cNvSpPr>
            <a:spLocks noGrp="1"/>
          </p:cNvSpPr>
          <p:nvPr>
            <p:ph idx="1"/>
          </p:nvPr>
        </p:nvSpPr>
        <p:spPr/>
        <p:txBody>
          <a:bodyPr/>
          <a:lstStyle/>
          <a:p>
            <a:pPr>
              <a:lnSpc>
                <a:spcPct val="150000"/>
              </a:lnSpc>
              <a:buFont typeface="Wingdings" panose="05000000000000000000" pitchFamily="2" charset="2"/>
              <a:buChar char="ü"/>
            </a:pPr>
            <a:r>
              <a:rPr lang="en-US" dirty="0"/>
              <a:t>Data visualization tools make it quick and easy to create charts and graphs which can be added to a customizable dashboard.</a:t>
            </a:r>
          </a:p>
          <a:p>
            <a:pPr>
              <a:lnSpc>
                <a:spcPct val="150000"/>
              </a:lnSpc>
              <a:buFont typeface="Wingdings" panose="05000000000000000000" pitchFamily="2" charset="2"/>
              <a:buChar char="ü"/>
            </a:pPr>
            <a:r>
              <a:rPr lang="en-US" dirty="0"/>
              <a:t> Besides looking , data visualization tools give us the ability to process information faster and to use that information to boost productivity and results. Because of the graphic representations, it’s easy to see where action can be taken to improve.</a:t>
            </a:r>
            <a:endParaRPr lang="en-IN" dirty="0"/>
          </a:p>
        </p:txBody>
      </p:sp>
    </p:spTree>
    <p:extLst>
      <p:ext uri="{BB962C8B-B14F-4D97-AF65-F5344CB8AC3E}">
        <p14:creationId xmlns:p14="http://schemas.microsoft.com/office/powerpoint/2010/main" val="120923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09EC-7208-853B-4B54-DCE75671D59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APPILICATIONS OF DATA VISUALIZATION</a:t>
            </a:r>
          </a:p>
        </p:txBody>
      </p:sp>
      <p:sp>
        <p:nvSpPr>
          <p:cNvPr id="3" name="Content Placeholder 2">
            <a:extLst>
              <a:ext uri="{FF2B5EF4-FFF2-40B4-BE49-F238E27FC236}">
                <a16:creationId xmlns:a16="http://schemas.microsoft.com/office/drawing/2014/main" id="{6E9CAD36-2B76-6A2E-3011-0A447216E96A}"/>
              </a:ext>
            </a:extLst>
          </p:cNvPr>
          <p:cNvSpPr>
            <a:spLocks noGrp="1"/>
          </p:cNvSpPr>
          <p:nvPr>
            <p:ph idx="1"/>
          </p:nvPr>
        </p:nvSpPr>
        <p:spPr/>
        <p:txBody>
          <a:bodyPr/>
          <a:lstStyle/>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Data visualization is essential to assist quickly identifying data trends, which would otherwise be a hassle.</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The pictorial representation of data sets allows analysts to visualize concepts and new patterns</a:t>
            </a:r>
            <a:r>
              <a:rPr lang="en-US" dirty="0"/>
              <a:t>.</a:t>
            </a:r>
            <a:endParaRPr lang="en-IN" dirty="0"/>
          </a:p>
        </p:txBody>
      </p:sp>
    </p:spTree>
    <p:extLst>
      <p:ext uri="{BB962C8B-B14F-4D97-AF65-F5344CB8AC3E}">
        <p14:creationId xmlns:p14="http://schemas.microsoft.com/office/powerpoint/2010/main" val="4077214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812A-D661-0515-B4FA-C6211A55E216}"/>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OUTPUT</a:t>
            </a:r>
          </a:p>
        </p:txBody>
      </p:sp>
      <p:sp>
        <p:nvSpPr>
          <p:cNvPr id="3" name="Content Placeholder 2">
            <a:extLst>
              <a:ext uri="{FF2B5EF4-FFF2-40B4-BE49-F238E27FC236}">
                <a16:creationId xmlns:a16="http://schemas.microsoft.com/office/drawing/2014/main" id="{DFD89C47-6B32-541A-289E-081F051AD71B}"/>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Then the output will be in the form of graphical or in chart form.</a:t>
            </a: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Our project is useful to visualize the data in a graphical form because as we cannot store more data in an Excel sheet.</a:t>
            </a: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By having this we can visualize some more data like stock market, Industrial profit, television TRP and </a:t>
            </a:r>
            <a:r>
              <a:rPr lang="en-US" dirty="0" err="1">
                <a:effectLst/>
                <a:latin typeface="Times New Roman" panose="02020603050405020304" pitchFamily="18" charset="0"/>
                <a:ea typeface="Calibri" panose="020F0502020204030204" pitchFamily="34" charset="0"/>
              </a:rPr>
              <a:t>etc</a:t>
            </a:r>
            <a:r>
              <a:rPr lang="en-US" dirty="0">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556504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9D2DD9-FD82-43B0-8179-671C52588546}"/>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OUTPUT</a:t>
            </a:r>
          </a:p>
        </p:txBody>
      </p:sp>
      <p:pic>
        <p:nvPicPr>
          <p:cNvPr id="10" name="Content Placeholder 9">
            <a:extLst>
              <a:ext uri="{FF2B5EF4-FFF2-40B4-BE49-F238E27FC236}">
                <a16:creationId xmlns:a16="http://schemas.microsoft.com/office/drawing/2014/main" id="{E8F3D5AB-5553-DF79-286E-A8AB075ED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8396" y="1690688"/>
            <a:ext cx="8043169" cy="4802187"/>
          </a:xfrm>
        </p:spPr>
      </p:pic>
    </p:spTree>
    <p:extLst>
      <p:ext uri="{BB962C8B-B14F-4D97-AF65-F5344CB8AC3E}">
        <p14:creationId xmlns:p14="http://schemas.microsoft.com/office/powerpoint/2010/main" val="427655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88FE-CF5E-85EB-246E-384E8364F06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A1E9B3B-7468-E875-470D-7653C7361BED}"/>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 Good data visualization should communicate a data set clearly and effectively by using graphics. </a:t>
            </a:r>
          </a:p>
          <a:p>
            <a:pPr>
              <a:lnSpc>
                <a:spcPct val="150000"/>
              </a:lnSpc>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 The best visualizations make it easy to comprehend data at a glance.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0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A824-12DF-2D54-3A21-6F1D60C07917}"/>
              </a:ext>
            </a:extLst>
          </p:cNvPr>
          <p:cNvSpPr>
            <a:spLocks noGrp="1"/>
          </p:cNvSpPr>
          <p:nvPr>
            <p:ph type="title"/>
          </p:nvPr>
        </p:nvSpPr>
        <p:spPr>
          <a:xfrm>
            <a:off x="838200" y="301841"/>
            <a:ext cx="10515600" cy="1353337"/>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8ACB70-E2F2-C2C9-FC17-730C559B33EE}"/>
              </a:ext>
            </a:extLst>
          </p:cNvPr>
          <p:cNvSpPr>
            <a:spLocks noGrp="1"/>
          </p:cNvSpPr>
          <p:nvPr>
            <p:ph idx="1"/>
          </p:nvPr>
        </p:nvSpPr>
        <p:spPr/>
        <p:txBody>
          <a:bodyPr>
            <a:normAutofit/>
          </a:bodyPr>
          <a:lstStyle/>
          <a:p>
            <a:pPr algn="just">
              <a:lnSpc>
                <a:spcPct val="150000"/>
              </a:lnSpc>
              <a:spcAft>
                <a:spcPts val="800"/>
              </a:spcAft>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cs typeface="Times New Roman" panose="02020603050405020304" pitchFamily="18" charset="0"/>
              </a:rPr>
              <a:t> In this project we are going to explain that how the weather climatic  changes are visualized by collecting the data of separate region like humidity, temperature and air pollution</a:t>
            </a:r>
          </a:p>
          <a:p>
            <a:pPr algn="just">
              <a:lnSpc>
                <a:spcPct val="150000"/>
              </a:lnSpc>
              <a:spcAft>
                <a:spcPts val="800"/>
              </a:spcAft>
              <a:buFont typeface="Wingdings" panose="05000000000000000000" pitchFamily="2" charset="2"/>
              <a:buChar char="ü"/>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rPr>
              <a:t>In this let’s we discuss about the data visualization.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ü"/>
            </a:pPr>
            <a:endParaRPr lang="en-US" sz="2400" dirty="0">
              <a:effectLst/>
              <a:latin typeface="Times New Roman" panose="02020603050405020304" pitchFamily="18"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61410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BAEF-7D79-CE1C-CE2F-34215363DA60}"/>
              </a:ext>
            </a:extLst>
          </p:cNvPr>
          <p:cNvSpPr>
            <a:spLocks noGrp="1"/>
          </p:cNvSpPr>
          <p:nvPr>
            <p:ph type="title"/>
          </p:nvPr>
        </p:nvSpPr>
        <p:spPr>
          <a:xfrm>
            <a:off x="838200" y="318472"/>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6D1D3344-236A-5365-ECE6-6693917D3F5F}"/>
              </a:ext>
            </a:extLst>
          </p:cNvPr>
          <p:cNvSpPr>
            <a:spLocks noGrp="1"/>
          </p:cNvSpPr>
          <p:nvPr>
            <p:ph idx="1"/>
          </p:nvPr>
        </p:nvSpPr>
        <p:spPr>
          <a:xfrm>
            <a:off x="838200" y="1825625"/>
            <a:ext cx="10515600" cy="4155297"/>
          </a:xfrm>
        </p:spPr>
        <p:txBody>
          <a:bodyPr/>
          <a:lstStyle/>
          <a:p>
            <a:pPr algn="just">
              <a:lnSpc>
                <a:spcPct val="150000"/>
              </a:lnSpc>
              <a:buFont typeface="Wingdings" panose="05000000000000000000" pitchFamily="2" charset="2"/>
              <a:buChar char="ü"/>
            </a:pPr>
            <a:r>
              <a:rPr lang="en-IN" dirty="0">
                <a:solidFill>
                  <a:srgbClr val="1D1B11"/>
                </a:solidFill>
                <a:effectLst/>
                <a:latin typeface="Times New Roman" panose="02020603050405020304" pitchFamily="18" charset="0"/>
                <a:ea typeface="Calibri" panose="020F0502020204030204" pitchFamily="34" charset="0"/>
              </a:rPr>
              <a:t>A  key technology for analysing and presenting climate changes.</a:t>
            </a:r>
          </a:p>
          <a:p>
            <a:pPr algn="just">
              <a:lnSpc>
                <a:spcPct val="150000"/>
              </a:lnSpc>
              <a:buFont typeface="Wingdings" panose="05000000000000000000" pitchFamily="2" charset="2"/>
              <a:buChar char="ü"/>
            </a:pPr>
            <a:r>
              <a:rPr lang="en-IN" spc="10" dirty="0">
                <a:solidFill>
                  <a:srgbClr val="262626"/>
                </a:solidFill>
                <a:latin typeface="Times New Roman" panose="02020603050405020304" pitchFamily="18" charset="0"/>
                <a:ea typeface="Calibri" panose="020F0502020204030204" pitchFamily="34" charset="0"/>
              </a:rPr>
              <a:t>G</a:t>
            </a:r>
            <a:r>
              <a:rPr lang="en-IN" spc="10" dirty="0">
                <a:solidFill>
                  <a:srgbClr val="262626"/>
                </a:solidFill>
                <a:effectLst/>
                <a:latin typeface="Times New Roman" panose="02020603050405020304" pitchFamily="18" charset="0"/>
                <a:ea typeface="Calibri" panose="020F0502020204030204" pitchFamily="34" charset="0"/>
              </a:rPr>
              <a:t>raphical representation of information.</a:t>
            </a:r>
            <a:endParaRPr lang="en-IN" spc="10" dirty="0">
              <a:solidFill>
                <a:srgbClr val="1D1B11"/>
              </a:solidFill>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ü"/>
            </a:pPr>
            <a:r>
              <a:rPr lang="en-IN" spc="10" dirty="0">
                <a:solidFill>
                  <a:srgbClr val="262626"/>
                </a:solidFill>
                <a:latin typeface="Times New Roman" panose="02020603050405020304" pitchFamily="18" charset="0"/>
                <a:ea typeface="Calibri" panose="020F0502020204030204" pitchFamily="34" charset="0"/>
              </a:rPr>
              <a:t>A</a:t>
            </a:r>
            <a:r>
              <a:rPr lang="en-IN" spc="10" dirty="0">
                <a:solidFill>
                  <a:srgbClr val="262626"/>
                </a:solidFill>
                <a:effectLst/>
                <a:latin typeface="Times New Roman" panose="02020603050405020304" pitchFamily="18" charset="0"/>
                <a:ea typeface="Calibri" panose="020F0502020204030204" pitchFamily="34" charset="0"/>
              </a:rPr>
              <a:t>nalysing massive amounts of information</a:t>
            </a:r>
            <a:r>
              <a:rPr lang="en-IN" sz="1800" spc="10" dirty="0">
                <a:solidFill>
                  <a:srgbClr val="262626"/>
                </a:solidFill>
                <a:effectLst/>
                <a:latin typeface="Times New Roman" panose="02020603050405020304" pitchFamily="18" charset="0"/>
                <a:ea typeface="Calibri" panose="020F0502020204030204" pitchFamily="34" charset="0"/>
              </a:rPr>
              <a:t>.</a:t>
            </a:r>
            <a:endParaRPr lang="en-IN" dirty="0"/>
          </a:p>
        </p:txBody>
      </p:sp>
      <p:pic>
        <p:nvPicPr>
          <p:cNvPr id="1028" name="Picture 4" descr="Image result for data visualization">
            <a:extLst>
              <a:ext uri="{FF2B5EF4-FFF2-40B4-BE49-F238E27FC236}">
                <a16:creationId xmlns:a16="http://schemas.microsoft.com/office/drawing/2014/main" id="{8EAC889B-5D09-BF9C-B7A8-914ABCBD1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934" y="4205915"/>
            <a:ext cx="4798924" cy="258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74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F1F2-4793-CF48-EF2E-48997E2D613D}"/>
              </a:ext>
            </a:extLst>
          </p:cNvPr>
          <p:cNvSpPr>
            <a:spLocks noGrp="1"/>
          </p:cNvSpPr>
          <p:nvPr>
            <p:ph type="title"/>
          </p:nvPr>
        </p:nvSpPr>
        <p:spPr>
          <a:xfrm>
            <a:off x="838200" y="318471"/>
            <a:ext cx="10515600" cy="1325563"/>
          </a:xfrm>
        </p:spPr>
        <p:txBody>
          <a:bodyPr/>
          <a:lstStyle/>
          <a:p>
            <a:r>
              <a:rPr lang="en-IN" sz="1800" b="1" dirty="0">
                <a:effectLst/>
                <a:latin typeface="Times New Roman" panose="02020603050405020304" pitchFamily="18" charset="0"/>
                <a:ea typeface="Calibri" panose="020F0502020204030204" pitchFamily="34" charset="0"/>
              </a:rPr>
              <a:t> </a:t>
            </a:r>
            <a:r>
              <a:rPr lang="en-IN" sz="4000" b="1" dirty="0">
                <a:latin typeface="Times New Roman" panose="02020603050405020304" pitchFamily="18" charset="0"/>
                <a:ea typeface="Calibri" panose="020F0502020204030204" pitchFamily="34" charset="0"/>
              </a:rPr>
              <a:t>W</a:t>
            </a:r>
            <a:r>
              <a:rPr lang="en-IN" sz="4000" b="1" dirty="0">
                <a:effectLst/>
                <a:latin typeface="Times New Roman" panose="02020603050405020304" pitchFamily="18" charset="0"/>
                <a:ea typeface="Calibri" panose="020F0502020204030204" pitchFamily="34" charset="0"/>
              </a:rPr>
              <a:t>hy visualize data</a:t>
            </a:r>
            <a:endParaRPr lang="en-IN" sz="4000" dirty="0"/>
          </a:p>
        </p:txBody>
      </p:sp>
      <p:sp>
        <p:nvSpPr>
          <p:cNvPr id="3" name="Content Placeholder 2">
            <a:extLst>
              <a:ext uri="{FF2B5EF4-FFF2-40B4-BE49-F238E27FC236}">
                <a16:creationId xmlns:a16="http://schemas.microsoft.com/office/drawing/2014/main" id="{CB5BAFAD-E634-4BDA-8F49-038FAD4619A7}"/>
              </a:ext>
            </a:extLst>
          </p:cNvPr>
          <p:cNvSpPr>
            <a:spLocks noGrp="1"/>
          </p:cNvSpPr>
          <p:nvPr>
            <p:ph idx="1"/>
          </p:nvPr>
        </p:nvSpPr>
        <p:spPr>
          <a:xfrm>
            <a:off x="838200" y="1744824"/>
            <a:ext cx="9724053" cy="4432139"/>
          </a:xfrm>
        </p:spPr>
        <p:txBody>
          <a:bodyPr>
            <a:normAutofit/>
          </a:bodyPr>
          <a:lstStyle/>
          <a:p>
            <a:pPr>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M</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ajor task for future developments is to further bridge  the gap between  climate and visualization expertise, exploiting   the </a:t>
            </a:r>
          </a:p>
          <a:p>
            <a:pPr>
              <a:lnSpc>
                <a:spcPct val="150000"/>
              </a:lnSpc>
              <a:buFont typeface="Wingdings" panose="05000000000000000000" pitchFamily="2" charset="2"/>
              <a:buChar char="ü"/>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hances  arising  from  sophisticated  visualization   approaches, smoothly supporting</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69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9956-F6E3-73E9-61B9-585D64DAFC77}"/>
              </a:ext>
            </a:extLst>
          </p:cNvPr>
          <p:cNvSpPr>
            <a:spLocks noGrp="1"/>
          </p:cNvSpPr>
          <p:nvPr>
            <p:ph type="title"/>
          </p:nvPr>
        </p:nvSpPr>
        <p:spPr/>
        <p:txBody>
          <a:bodyPr>
            <a:normAutofit/>
          </a:bodyPr>
          <a:lstStyle/>
          <a:p>
            <a:r>
              <a:rPr lang="en-US" sz="4000" b="1" dirty="0"/>
              <a:t>TOOL USED – CONDA SOFTWARE </a:t>
            </a:r>
            <a:endParaRPr lang="en-IN" sz="4000" b="1" dirty="0"/>
          </a:p>
        </p:txBody>
      </p:sp>
      <p:sp>
        <p:nvSpPr>
          <p:cNvPr id="3" name="Content Placeholder 2">
            <a:extLst>
              <a:ext uri="{FF2B5EF4-FFF2-40B4-BE49-F238E27FC236}">
                <a16:creationId xmlns:a16="http://schemas.microsoft.com/office/drawing/2014/main" id="{EC0ADDC4-0E4C-BFBA-0CC8-4DA32F06CE26}"/>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US" dirty="0"/>
              <a:t>CONDA is an open-source, cross-platform, language-agnostic package manager and environment management system. </a:t>
            </a:r>
          </a:p>
          <a:p>
            <a:pPr>
              <a:lnSpc>
                <a:spcPct val="150000"/>
              </a:lnSpc>
              <a:buFont typeface="Wingdings" panose="05000000000000000000" pitchFamily="2" charset="2"/>
              <a:buChar char="ü"/>
            </a:pPr>
            <a:r>
              <a:rPr lang="en-US" dirty="0"/>
              <a:t>It was originally developed to solve difficult package management challenges faced by Py</a:t>
            </a:r>
            <a:r>
              <a:rPr lang="en-US" dirty="0">
                <a:latin typeface="Times New Roman" panose="02020603050405020304" pitchFamily="18" charset="0"/>
                <a:cs typeface="Times New Roman" panose="02020603050405020304" pitchFamily="18" charset="0"/>
              </a:rPr>
              <a:t>thon data scientists.  </a:t>
            </a:r>
          </a:p>
          <a:p>
            <a:pPr>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Today is a popular package manager for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34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E7794E-ADDF-A2D2-1425-D48C95AAE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68502"/>
          </a:xfrm>
        </p:spPr>
      </p:pic>
    </p:spTree>
    <p:extLst>
      <p:ext uri="{BB962C8B-B14F-4D97-AF65-F5344CB8AC3E}">
        <p14:creationId xmlns:p14="http://schemas.microsoft.com/office/powerpoint/2010/main" val="149692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AB41-E74C-218F-DAFE-9FAEA0E81767}"/>
              </a:ext>
            </a:extLst>
          </p:cNvPr>
          <p:cNvSpPr>
            <a:spLocks noGrp="1"/>
          </p:cNvSpPr>
          <p:nvPr>
            <p:ph type="title"/>
          </p:nvPr>
        </p:nvSpPr>
        <p:spPr>
          <a:xfrm>
            <a:off x="838200" y="318472"/>
            <a:ext cx="10515600" cy="1325563"/>
          </a:xfrm>
        </p:spPr>
        <p:txBody>
          <a:bodyPr/>
          <a:lstStyle/>
          <a:p>
            <a:r>
              <a:rPr lang="en-IN" dirty="0"/>
              <a:t> </a:t>
            </a:r>
            <a:r>
              <a:rPr lang="en-IN" b="1" dirty="0"/>
              <a:t>JUPYTER NOTEBBOOK</a:t>
            </a:r>
          </a:p>
        </p:txBody>
      </p:sp>
      <p:sp>
        <p:nvSpPr>
          <p:cNvPr id="3" name="Content Placeholder 2">
            <a:extLst>
              <a:ext uri="{FF2B5EF4-FFF2-40B4-BE49-F238E27FC236}">
                <a16:creationId xmlns:a16="http://schemas.microsoft.com/office/drawing/2014/main" id="{8E8BED66-5A99-98A7-A8E1-CBC547738430}"/>
              </a:ext>
            </a:extLst>
          </p:cNvPr>
          <p:cNvSpPr>
            <a:spLocks noGrp="1"/>
          </p:cNvSpPr>
          <p:nvPr>
            <p:ph idx="1"/>
          </p:nvPr>
        </p:nvSpPr>
        <p:spPr>
          <a:xfrm>
            <a:off x="559293" y="1825625"/>
            <a:ext cx="10794507" cy="4351338"/>
          </a:xfrm>
        </p:spPr>
        <p:txBody>
          <a:bodyPr>
            <a:normAutofit/>
          </a:bodyPr>
          <a:lstStyle/>
          <a:p>
            <a:pPr>
              <a:buFont typeface="Wingdings" panose="05000000000000000000" pitchFamily="2" charset="2"/>
              <a:buChar char="ü"/>
            </a:pPr>
            <a:r>
              <a:rPr lang="en-US" dirty="0">
                <a:solidFill>
                  <a:schemeClr val="bg2">
                    <a:lumMod val="25000"/>
                  </a:schemeClr>
                </a:solidFill>
                <a:latin typeface="Times New Roman" panose="02020603050405020304" pitchFamily="18" charset="0"/>
                <a:cs typeface="Times New Roman" panose="02020603050405020304" pitchFamily="18" charset="0"/>
              </a:rPr>
              <a:t> To create plots with Matplotlib and use the </a:t>
            </a:r>
            <a:r>
              <a:rPr lang="en-US" dirty="0" err="1">
                <a:solidFill>
                  <a:schemeClr val="bg2">
                    <a:lumMod val="25000"/>
                  </a:schemeClr>
                </a:solidFill>
                <a:latin typeface="Times New Roman" panose="02020603050405020304" pitchFamily="18" charset="0"/>
                <a:cs typeface="Times New Roman" panose="02020603050405020304" pitchFamily="18" charset="0"/>
              </a:rPr>
              <a:t>Jupyter</a:t>
            </a:r>
            <a:r>
              <a:rPr lang="en-US" dirty="0">
                <a:solidFill>
                  <a:schemeClr val="bg2">
                    <a:lumMod val="25000"/>
                  </a:schemeClr>
                </a:solidFill>
                <a:latin typeface="Times New Roman" panose="02020603050405020304" pitchFamily="18" charset="0"/>
                <a:cs typeface="Times New Roman" panose="02020603050405020304" pitchFamily="18" charset="0"/>
              </a:rPr>
              <a:t> notebook as our              environment setting.</a:t>
            </a: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marL="0" indent="0">
              <a:buNone/>
            </a:pPr>
            <a:endParaRPr lang="en-US" i="0" dirty="0">
              <a:solidFill>
                <a:schemeClr val="bg2">
                  <a:lumMod val="2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i="0" dirty="0">
                <a:solidFill>
                  <a:schemeClr val="bg2">
                    <a:lumMod val="25000"/>
                  </a:schemeClr>
                </a:solidFill>
                <a:effectLst/>
                <a:latin typeface="Times New Roman" panose="02020603050405020304" pitchFamily="18" charset="0"/>
                <a:cs typeface="Times New Roman" panose="02020603050405020304" pitchFamily="18" charset="0"/>
              </a:rPr>
              <a:t>It’s an open source web application that allows you to create </a:t>
            </a:r>
          </a:p>
          <a:p>
            <a:pPr marL="0" indent="0">
              <a:buNone/>
            </a:pPr>
            <a:r>
              <a:rPr lang="en-US" i="0" dirty="0">
                <a:solidFill>
                  <a:schemeClr val="bg2">
                    <a:lumMod val="25000"/>
                  </a:schemeClr>
                </a:solidFill>
                <a:effectLst/>
                <a:latin typeface="Times New Roman" panose="02020603050405020304" pitchFamily="18" charset="0"/>
                <a:cs typeface="Times New Roman" panose="02020603050405020304" pitchFamily="18" charset="0"/>
              </a:rPr>
              <a:t>    and exchange documents with live code views and some </a:t>
            </a:r>
          </a:p>
          <a:p>
            <a:pPr marL="0" indent="0">
              <a:buNone/>
            </a:pPr>
            <a:r>
              <a:rPr lang="en-US" i="0" dirty="0">
                <a:solidFill>
                  <a:schemeClr val="bg2">
                    <a:lumMod val="25000"/>
                  </a:schemeClr>
                </a:solidFill>
                <a:effectLst/>
                <a:latin typeface="Times New Roman" panose="02020603050405020304" pitchFamily="18" charset="0"/>
                <a:cs typeface="Times New Roman" panose="02020603050405020304" pitchFamily="18" charset="0"/>
              </a:rPr>
              <a:t>    informative texts.</a:t>
            </a:r>
            <a:endParaRPr lang="en-IN"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D7814C-3FC7-CEF0-7671-5AB8F64A3947}"/>
              </a:ext>
            </a:extLst>
          </p:cNvPr>
          <p:cNvPicPr>
            <a:picLocks noChangeAspect="1"/>
          </p:cNvPicPr>
          <p:nvPr/>
        </p:nvPicPr>
        <p:blipFill>
          <a:blip r:embed="rId2"/>
          <a:stretch>
            <a:fillRect/>
          </a:stretch>
        </p:blipFill>
        <p:spPr>
          <a:xfrm>
            <a:off x="7084381" y="4178782"/>
            <a:ext cx="4823445" cy="2459819"/>
          </a:xfrm>
          <a:prstGeom prst="rect">
            <a:avLst/>
          </a:prstGeom>
        </p:spPr>
      </p:pic>
    </p:spTree>
    <p:extLst>
      <p:ext uri="{BB962C8B-B14F-4D97-AF65-F5344CB8AC3E}">
        <p14:creationId xmlns:p14="http://schemas.microsoft.com/office/powerpoint/2010/main" val="374776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BEC0E3-D057-75EA-00AF-B698A4044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 y="0"/>
            <a:ext cx="12025988" cy="6857999"/>
          </a:xfrm>
        </p:spPr>
      </p:pic>
    </p:spTree>
    <p:extLst>
      <p:ext uri="{BB962C8B-B14F-4D97-AF65-F5344CB8AC3E}">
        <p14:creationId xmlns:p14="http://schemas.microsoft.com/office/powerpoint/2010/main" val="233734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F5DA-5206-5879-32A2-E891C2F8574D}"/>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6E64ADFD-CE47-B4E4-0CD0-B50161B7A43F}"/>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We have taken the data from the Kaggle website as a reference.</a:t>
            </a: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We will be using the dataset throughout the section is weather climatic change.</a:t>
            </a:r>
          </a:p>
          <a:p>
            <a:pPr>
              <a:lnSpc>
                <a:spcPct val="150000"/>
              </a:lnSpc>
              <a:buFont typeface="Wingdings" panose="05000000000000000000" pitchFamily="2" charset="2"/>
              <a:buChar char="ü"/>
            </a:pPr>
            <a:r>
              <a:rPr lang="en-US" dirty="0">
                <a:effectLst/>
                <a:latin typeface="Times New Roman" panose="02020603050405020304" pitchFamily="18" charset="0"/>
                <a:ea typeface="Calibri" panose="020F0502020204030204" pitchFamily="34" charset="0"/>
              </a:rPr>
              <a:t> In this we obtained data such as temperature, humidity, air pollution.</a:t>
            </a:r>
            <a:endParaRPr lang="en-IN" dirty="0"/>
          </a:p>
        </p:txBody>
      </p:sp>
    </p:spTree>
    <p:extLst>
      <p:ext uri="{BB962C8B-B14F-4D97-AF65-F5344CB8AC3E}">
        <p14:creationId xmlns:p14="http://schemas.microsoft.com/office/powerpoint/2010/main" val="243344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470</Words>
  <Application>Microsoft Office PowerPoint</Application>
  <PresentationFormat>Widescreen</PresentationFormat>
  <Paragraphs>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VISUALIZATION OF GLOBAL CLIMATIC CHANGES USING JUPYTER NOTEBOOK</vt:lpstr>
      <vt:lpstr>INTRODUCTION</vt:lpstr>
      <vt:lpstr>DATA VISUALIZATION</vt:lpstr>
      <vt:lpstr> Why visualize data</vt:lpstr>
      <vt:lpstr>TOOL USED – CONDA SOFTWARE </vt:lpstr>
      <vt:lpstr>PowerPoint Presentation</vt:lpstr>
      <vt:lpstr> JUPYTER NOTEBBOOK</vt:lpstr>
      <vt:lpstr>PowerPoint Presentation</vt:lpstr>
      <vt:lpstr>DATASET</vt:lpstr>
      <vt:lpstr>PowerPoint Presentation</vt:lpstr>
      <vt:lpstr>PowerPoint Presentation</vt:lpstr>
      <vt:lpstr>BENEFITS OF DATA VISUALIZATION</vt:lpstr>
      <vt:lpstr>APPILICATIONS OF DATA VISUALIZATION</vt:lpstr>
      <vt:lpstr>OUTPUT</vt:lpstr>
      <vt:lpstr>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GLOBAL CLIMATIC CHANGES USING JUPYTER NOTEBOOK</dc:title>
  <dc:creator>Jayarisha V</dc:creator>
  <cp:lastModifiedBy>Unknown User</cp:lastModifiedBy>
  <cp:revision>19</cp:revision>
  <dcterms:created xsi:type="dcterms:W3CDTF">2022-11-25T05:46:54Z</dcterms:created>
  <dcterms:modified xsi:type="dcterms:W3CDTF">2024-03-05T11:25:25Z</dcterms:modified>
</cp:coreProperties>
</file>