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4"/>
  </p:notesMasterIdLst>
  <p:sldIdLst>
    <p:sldId id="256"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952f831dc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a952f831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B AI" type="tx">
  <p:cSld name="TITLE_AND_BODY">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noAutofit/>
          </a:bodyPr>
          <a:lstStyle>
            <a:lvl1pPr marL="0" lvl="0"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B AI Research ">
  <p:cSld name="FB AI Research ">
    <p:spTree>
      <p:nvGrpSpPr>
        <p:cNvPr id="1" name="Shape 56"/>
        <p:cNvGrpSpPr/>
        <p:nvPr/>
      </p:nvGrpSpPr>
      <p:grpSpPr>
        <a:xfrm>
          <a:off x="0" y="0"/>
          <a:ext cx="0" cy="0"/>
          <a:chOff x="0" y="0"/>
          <a:chExt cx="0" cy="0"/>
        </a:xfrm>
      </p:grpSpPr>
      <p:sp>
        <p:nvSpPr>
          <p:cNvPr id="57" name="Google Shape;57;p15"/>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noAutofit/>
          </a:bodyPr>
          <a:lstStyle>
            <a:lvl1pPr marL="0" lvl="0"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69056"/>
            <a:ext cx="8229601" cy="1131094"/>
          </a:xfrm>
          <a:prstGeom prst="rect">
            <a:avLst/>
          </a:prstGeom>
          <a:noFill/>
          <a:ln>
            <a:noFill/>
          </a:ln>
        </p:spPr>
        <p:txBody>
          <a:bodyPr spcFirstLastPara="1" wrap="square" lIns="12025" tIns="12025" rIns="12025" bIns="12025" anchor="ctr" anchorCtr="0">
            <a:noAutofit/>
          </a:bodyPr>
          <a:lstStyle>
            <a:lvl1pPr marR="0" lvl="0"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200150"/>
            <a:ext cx="8229601" cy="3943350"/>
          </a:xfrm>
          <a:prstGeom prst="rect">
            <a:avLst/>
          </a:prstGeom>
          <a:noFill/>
          <a:ln>
            <a:noFill/>
          </a:ln>
        </p:spPr>
        <p:txBody>
          <a:bodyPr spcFirstLastPara="1" wrap="square" lIns="12025" tIns="12025" rIns="12025" bIns="12025" anchor="t" anchorCtr="0">
            <a:noAutofit/>
          </a:bodyPr>
          <a:lstStyle>
            <a:lvl1pPr marL="457200" marR="0" lvl="0"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1pPr>
            <a:lvl2pPr marL="914400" marR="0" lvl="1"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2pPr>
            <a:lvl3pPr marL="1371600" marR="0" lvl="2"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3pPr>
            <a:lvl4pPr marL="1828800" marR="0" lvl="3"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4pPr>
            <a:lvl5pPr marL="2286000" marR="0" lvl="4"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5pPr>
            <a:lvl6pPr marL="2743200" marR="0" lvl="5"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6pPr>
            <a:lvl7pPr marL="3200400" marR="0" lvl="6"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7pPr>
            <a:lvl8pPr marL="3657600" marR="0" lvl="7"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8pPr>
            <a:lvl9pPr marL="4114800" marR="0" lvl="8"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9pPr>
          </a:lstStyle>
          <a:p>
            <a:endParaRPr/>
          </a:p>
        </p:txBody>
      </p:sp>
      <p:sp>
        <p:nvSpPr>
          <p:cNvPr id="53" name="Google Shape;53;p13"/>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noAutofit/>
          </a:bodyPr>
          <a:lstStyle>
            <a:lvl1pPr marL="0" marR="0" lvl="0"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p:nvPr/>
        </p:nvSpPr>
        <p:spPr>
          <a:xfrm>
            <a:off x="242550" y="260074"/>
            <a:ext cx="4018500" cy="261600"/>
          </a:xfrm>
          <a:prstGeom prst="rect">
            <a:avLst/>
          </a:prstGeom>
          <a:noFill/>
          <a:ln>
            <a:noFill/>
          </a:ln>
        </p:spPr>
        <p:txBody>
          <a:bodyPr spcFirstLastPara="1" wrap="square" lIns="12025" tIns="12025" rIns="12025" bIns="120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a:t>Statoil/C-CORE Iceberg Classifier Challenge</a:t>
            </a:r>
            <a:endParaRPr sz="400"/>
          </a:p>
        </p:txBody>
      </p:sp>
      <p:sp>
        <p:nvSpPr>
          <p:cNvPr id="63" name="Google Shape;63;p16"/>
          <p:cNvSpPr txBox="1"/>
          <p:nvPr/>
        </p:nvSpPr>
        <p:spPr>
          <a:xfrm>
            <a:off x="4030250" y="247622"/>
            <a:ext cx="2338800" cy="134100"/>
          </a:xfrm>
          <a:prstGeom prst="rect">
            <a:avLst/>
          </a:prstGeom>
          <a:noFill/>
          <a:ln>
            <a:noFill/>
          </a:ln>
        </p:spPr>
        <p:txBody>
          <a:bodyPr spcFirstLastPara="1" wrap="square" lIns="12025" tIns="12025" rIns="12025" bIns="12025" anchor="t" anchorCtr="0">
            <a:noAutofit/>
          </a:bodyPr>
          <a:lstStyle/>
          <a:p>
            <a:pPr marL="0" marR="0" lvl="0" indent="0" algn="l" rtl="0">
              <a:lnSpc>
                <a:spcPct val="120000"/>
              </a:lnSpc>
              <a:spcBef>
                <a:spcPts val="0"/>
              </a:spcBef>
              <a:spcAft>
                <a:spcPts val="0"/>
              </a:spcAft>
              <a:buClr>
                <a:srgbClr val="000000"/>
              </a:buClr>
              <a:buSzPts val="600"/>
              <a:buFont typeface="Arial"/>
              <a:buNone/>
            </a:pPr>
            <a:r>
              <a:rPr lang="en-GB" sz="600"/>
              <a:t>Tee Kah Hui, Kalkidan Fekadu, Samuel Pegg</a:t>
            </a:r>
            <a:endParaRPr sz="400"/>
          </a:p>
        </p:txBody>
      </p:sp>
      <p:grpSp>
        <p:nvGrpSpPr>
          <p:cNvPr id="64" name="Google Shape;64;p16"/>
          <p:cNvGrpSpPr/>
          <p:nvPr/>
        </p:nvGrpSpPr>
        <p:grpSpPr>
          <a:xfrm>
            <a:off x="6286119" y="899388"/>
            <a:ext cx="2536500" cy="4059067"/>
            <a:chOff x="6286119" y="899388"/>
            <a:chExt cx="2536500" cy="4059067"/>
          </a:xfrm>
        </p:grpSpPr>
        <p:sp>
          <p:nvSpPr>
            <p:cNvPr id="65" name="Google Shape;65;p16"/>
            <p:cNvSpPr txBox="1"/>
            <p:nvPr/>
          </p:nvSpPr>
          <p:spPr>
            <a:xfrm>
              <a:off x="6286119" y="3319500"/>
              <a:ext cx="2536500" cy="823800"/>
            </a:xfrm>
            <a:prstGeom prst="rect">
              <a:avLst/>
            </a:prstGeom>
            <a:noFill/>
            <a:ln>
              <a:noFill/>
            </a:ln>
          </p:spPr>
          <p:txBody>
            <a:bodyPr spcFirstLastPara="1" wrap="square" lIns="12025" tIns="12025" rIns="12025" bIns="12025" anchor="t" anchorCtr="0">
              <a:noAutofit/>
            </a:bodyPr>
            <a:lstStyle/>
            <a:p>
              <a:pPr marL="0" marR="0" lvl="0" indent="0" algn="just" rtl="0">
                <a:lnSpc>
                  <a:spcPct val="120000"/>
                </a:lnSpc>
                <a:spcBef>
                  <a:spcPts val="0"/>
                </a:spcBef>
                <a:spcAft>
                  <a:spcPts val="0"/>
                </a:spcAft>
                <a:buClr>
                  <a:srgbClr val="344854"/>
                </a:buClr>
                <a:buSzPts val="600"/>
                <a:buFont typeface="Arial"/>
                <a:buNone/>
              </a:pPr>
              <a:r>
                <a:rPr lang="en-GB" sz="600"/>
                <a:t>For this task, we used 16 layers VGGNet to perform the classification. We selected the pre-trained weight from ImageNet as our base model. Similar to ResNext, k-fold cross-validation and early stopping are used improve performance and prevent overfitting. In the final layer, we chose Sigmoid activation function and binary cross entropy loss is our metric. Besides we used Adam optimizer with learning rate of 1e-5. Our VGGNet model achieved a log loss of </a:t>
              </a:r>
              <a:r>
                <a:rPr lang="en-GB" sz="600" b="1"/>
                <a:t>0.17109</a:t>
              </a:r>
              <a:r>
                <a:rPr lang="en-GB" sz="600"/>
                <a:t>.</a:t>
              </a:r>
              <a:endParaRPr sz="600"/>
            </a:p>
          </p:txBody>
        </p:sp>
        <p:sp>
          <p:nvSpPr>
            <p:cNvPr id="66" name="Google Shape;66;p16"/>
            <p:cNvSpPr txBox="1"/>
            <p:nvPr/>
          </p:nvSpPr>
          <p:spPr>
            <a:xfrm>
              <a:off x="6286119" y="1967088"/>
              <a:ext cx="2536500" cy="523800"/>
            </a:xfrm>
            <a:prstGeom prst="rect">
              <a:avLst/>
            </a:prstGeom>
            <a:noFill/>
            <a:ln>
              <a:noFill/>
            </a:ln>
          </p:spPr>
          <p:txBody>
            <a:bodyPr spcFirstLastPara="1" wrap="square" lIns="12025" tIns="12025" rIns="12025" bIns="12025" anchor="t" anchorCtr="0">
              <a:noAutofit/>
            </a:bodyPr>
            <a:lstStyle/>
            <a:p>
              <a:pPr marL="0" marR="0" lvl="0" indent="0" algn="just" rtl="0">
                <a:lnSpc>
                  <a:spcPct val="100000"/>
                </a:lnSpc>
                <a:spcBef>
                  <a:spcPts val="0"/>
                </a:spcBef>
                <a:spcAft>
                  <a:spcPts val="0"/>
                </a:spcAft>
                <a:buClr>
                  <a:srgbClr val="000000"/>
                </a:buClr>
                <a:buSzPts val="600"/>
                <a:buFont typeface="Arial"/>
                <a:buNone/>
              </a:pPr>
              <a:r>
                <a:rPr lang="en-GB" sz="600"/>
                <a:t>This network is characterized by its simplicity, using only 3×3 convolutional layers stacked on top of each other in increasing depth. Reducing volume size is handled by max pooling. Two fully-connected layers, each with 4,096 nodes are then followed by a softmax classifier. The architecture is shown below in figure 4.</a:t>
              </a:r>
              <a:endParaRPr sz="600"/>
            </a:p>
          </p:txBody>
        </p:sp>
        <p:sp>
          <p:nvSpPr>
            <p:cNvPr id="67" name="Google Shape;67;p16"/>
            <p:cNvSpPr txBox="1"/>
            <p:nvPr/>
          </p:nvSpPr>
          <p:spPr>
            <a:xfrm>
              <a:off x="6286119" y="1749876"/>
              <a:ext cx="2536500" cy="190500"/>
            </a:xfrm>
            <a:prstGeom prst="rect">
              <a:avLst/>
            </a:prstGeom>
            <a:noFill/>
            <a:ln>
              <a:noFill/>
            </a:ln>
          </p:spPr>
          <p:txBody>
            <a:bodyPr spcFirstLastPara="1" wrap="square" lIns="12025" tIns="12025" rIns="12025" bIns="120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a:t>VGG-16</a:t>
              </a:r>
              <a:endParaRPr sz="900"/>
            </a:p>
          </p:txBody>
        </p:sp>
        <p:grpSp>
          <p:nvGrpSpPr>
            <p:cNvPr id="68" name="Google Shape;68;p16"/>
            <p:cNvGrpSpPr/>
            <p:nvPr/>
          </p:nvGrpSpPr>
          <p:grpSpPr>
            <a:xfrm>
              <a:off x="6339685" y="899388"/>
              <a:ext cx="2429367" cy="823818"/>
              <a:chOff x="3279200" y="680499"/>
              <a:chExt cx="2570759" cy="929712"/>
            </a:xfrm>
          </p:grpSpPr>
          <p:pic>
            <p:nvPicPr>
              <p:cNvPr id="69" name="Google Shape;69;p16"/>
              <p:cNvPicPr preferRelativeResize="0"/>
              <p:nvPr/>
            </p:nvPicPr>
            <p:blipFill>
              <a:blip r:embed="rId3">
                <a:alphaModFix/>
              </a:blip>
              <a:stretch>
                <a:fillRect/>
              </a:stretch>
            </p:blipFill>
            <p:spPr>
              <a:xfrm>
                <a:off x="3279200" y="680499"/>
                <a:ext cx="2570759" cy="744300"/>
              </a:xfrm>
              <a:prstGeom prst="rect">
                <a:avLst/>
              </a:prstGeom>
              <a:noFill/>
              <a:ln>
                <a:noFill/>
              </a:ln>
            </p:spPr>
          </p:pic>
          <p:sp>
            <p:nvSpPr>
              <p:cNvPr id="70" name="Google Shape;70;p16"/>
              <p:cNvSpPr txBox="1"/>
              <p:nvPr/>
            </p:nvSpPr>
            <p:spPr>
              <a:xfrm>
                <a:off x="3841558" y="1348611"/>
                <a:ext cx="15945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
                  <a:t>Figure 3: ResNext Architecture</a:t>
                </a:r>
                <a:endParaRPr sz="300"/>
              </a:p>
            </p:txBody>
          </p:sp>
        </p:grpSp>
        <p:sp>
          <p:nvSpPr>
            <p:cNvPr id="71" name="Google Shape;71;p16"/>
            <p:cNvSpPr txBox="1"/>
            <p:nvPr/>
          </p:nvSpPr>
          <p:spPr>
            <a:xfrm>
              <a:off x="6286119" y="4217443"/>
              <a:ext cx="2536500" cy="190500"/>
            </a:xfrm>
            <a:prstGeom prst="rect">
              <a:avLst/>
            </a:prstGeom>
            <a:noFill/>
            <a:ln>
              <a:noFill/>
            </a:ln>
          </p:spPr>
          <p:txBody>
            <a:bodyPr spcFirstLastPara="1" wrap="square" lIns="12025" tIns="12025" rIns="12025" bIns="120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a:t>Ensemble Learning</a:t>
              </a:r>
              <a:endParaRPr sz="900"/>
            </a:p>
          </p:txBody>
        </p:sp>
        <p:grpSp>
          <p:nvGrpSpPr>
            <p:cNvPr id="72" name="Google Shape;72;p16"/>
            <p:cNvGrpSpPr/>
            <p:nvPr/>
          </p:nvGrpSpPr>
          <p:grpSpPr>
            <a:xfrm>
              <a:off x="7083025" y="2566915"/>
              <a:ext cx="942687" cy="726101"/>
              <a:chOff x="6850088" y="1479281"/>
              <a:chExt cx="1506131" cy="1080025"/>
            </a:xfrm>
          </p:grpSpPr>
          <p:pic>
            <p:nvPicPr>
              <p:cNvPr id="73" name="Google Shape;73;p16"/>
              <p:cNvPicPr preferRelativeResize="0"/>
              <p:nvPr/>
            </p:nvPicPr>
            <p:blipFill>
              <a:blip r:embed="rId4">
                <a:alphaModFix/>
              </a:blip>
              <a:stretch>
                <a:fillRect/>
              </a:stretch>
            </p:blipFill>
            <p:spPr>
              <a:xfrm>
                <a:off x="6850088" y="1479281"/>
                <a:ext cx="1506131" cy="936360"/>
              </a:xfrm>
              <a:prstGeom prst="rect">
                <a:avLst/>
              </a:prstGeom>
              <a:noFill/>
              <a:ln>
                <a:noFill/>
              </a:ln>
            </p:spPr>
          </p:pic>
          <p:sp>
            <p:nvSpPr>
              <p:cNvPr id="74" name="Google Shape;74;p16"/>
              <p:cNvSpPr txBox="1"/>
              <p:nvPr/>
            </p:nvSpPr>
            <p:spPr>
              <a:xfrm>
                <a:off x="7072400" y="2307006"/>
                <a:ext cx="1043100" cy="25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
                  <a:t>Figure 4: VGGNet</a:t>
                </a:r>
                <a:endParaRPr sz="300"/>
              </a:p>
            </p:txBody>
          </p:sp>
        </p:grpSp>
        <p:sp>
          <p:nvSpPr>
            <p:cNvPr id="75" name="Google Shape;75;p16"/>
            <p:cNvSpPr txBox="1"/>
            <p:nvPr/>
          </p:nvSpPr>
          <p:spPr>
            <a:xfrm>
              <a:off x="6286119" y="4434655"/>
              <a:ext cx="2536500" cy="523800"/>
            </a:xfrm>
            <a:prstGeom prst="rect">
              <a:avLst/>
            </a:prstGeom>
            <a:noFill/>
            <a:ln>
              <a:noFill/>
            </a:ln>
          </p:spPr>
          <p:txBody>
            <a:bodyPr spcFirstLastPara="1" wrap="square" lIns="12025" tIns="12025" rIns="12025" bIns="12025" anchor="t" anchorCtr="0">
              <a:noAutofit/>
            </a:bodyPr>
            <a:lstStyle/>
            <a:p>
              <a:pPr marL="0" lvl="0" indent="0" algn="just" rtl="0">
                <a:spcBef>
                  <a:spcPts val="0"/>
                </a:spcBef>
                <a:spcAft>
                  <a:spcPts val="0"/>
                </a:spcAft>
                <a:buClr>
                  <a:schemeClr val="dk1"/>
                </a:buClr>
                <a:buSzPts val="1100"/>
                <a:buFont typeface="Arial"/>
                <a:buNone/>
              </a:pPr>
              <a:r>
                <a:rPr lang="en-GB" sz="600">
                  <a:solidFill>
                    <a:schemeClr val="dk1"/>
                  </a:solidFill>
                </a:rPr>
                <a:t>We next used ensemble learning to increase performance further by combining the prediction result from ResNeXt-29 and VGG-16. The stacked model result are manually submitted to Kaggle. This approach decreased our log loss to </a:t>
              </a:r>
              <a:r>
                <a:rPr lang="en-GB" sz="600" b="1">
                  <a:solidFill>
                    <a:schemeClr val="dk1"/>
                  </a:solidFill>
                </a:rPr>
                <a:t>0.15152</a:t>
              </a:r>
              <a:r>
                <a:rPr lang="en-GB" sz="600">
                  <a:solidFill>
                    <a:schemeClr val="dk1"/>
                  </a:solidFill>
                </a:rPr>
                <a:t> and placed us in the 700th position out of 3300 teams.</a:t>
              </a:r>
              <a:endParaRPr sz="600">
                <a:solidFill>
                  <a:schemeClr val="dk1"/>
                </a:solidFill>
              </a:endParaRPr>
            </a:p>
          </p:txBody>
        </p:sp>
      </p:grpSp>
      <p:grpSp>
        <p:nvGrpSpPr>
          <p:cNvPr id="76" name="Google Shape;76;p16"/>
          <p:cNvGrpSpPr/>
          <p:nvPr/>
        </p:nvGrpSpPr>
        <p:grpSpPr>
          <a:xfrm>
            <a:off x="242550" y="904896"/>
            <a:ext cx="2570749" cy="4134529"/>
            <a:chOff x="242550" y="904896"/>
            <a:chExt cx="2570749" cy="4134529"/>
          </a:xfrm>
        </p:grpSpPr>
        <p:sp>
          <p:nvSpPr>
            <p:cNvPr id="77" name="Google Shape;77;p16"/>
            <p:cNvSpPr txBox="1"/>
            <p:nvPr/>
          </p:nvSpPr>
          <p:spPr>
            <a:xfrm>
              <a:off x="242550" y="904896"/>
              <a:ext cx="2517900" cy="190500"/>
            </a:xfrm>
            <a:prstGeom prst="rect">
              <a:avLst/>
            </a:prstGeom>
            <a:noFill/>
            <a:ln>
              <a:noFill/>
            </a:ln>
          </p:spPr>
          <p:txBody>
            <a:bodyPr spcFirstLastPara="1" wrap="square" lIns="12025" tIns="12025" rIns="12025" bIns="120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a:t>Problem Statement</a:t>
              </a:r>
              <a:endParaRPr sz="900"/>
            </a:p>
          </p:txBody>
        </p:sp>
        <p:sp>
          <p:nvSpPr>
            <p:cNvPr id="78" name="Google Shape;78;p16"/>
            <p:cNvSpPr txBox="1"/>
            <p:nvPr/>
          </p:nvSpPr>
          <p:spPr>
            <a:xfrm>
              <a:off x="242550" y="1097619"/>
              <a:ext cx="2517900" cy="1186500"/>
            </a:xfrm>
            <a:prstGeom prst="rect">
              <a:avLst/>
            </a:prstGeom>
            <a:noFill/>
            <a:ln>
              <a:noFill/>
            </a:ln>
          </p:spPr>
          <p:txBody>
            <a:bodyPr spcFirstLastPara="1" wrap="square" lIns="12025" tIns="12025" rIns="12025" bIns="12025" anchor="t" anchorCtr="0">
              <a:noAutofit/>
            </a:bodyPr>
            <a:lstStyle/>
            <a:p>
              <a:pPr marL="0" marR="0" lvl="0" indent="0" algn="just" rtl="0">
                <a:lnSpc>
                  <a:spcPct val="120000"/>
                </a:lnSpc>
                <a:spcBef>
                  <a:spcPts val="0"/>
                </a:spcBef>
                <a:spcAft>
                  <a:spcPts val="0"/>
                </a:spcAft>
                <a:buClr>
                  <a:srgbClr val="344854"/>
                </a:buClr>
                <a:buSzPts val="600"/>
                <a:buFont typeface="Arial"/>
                <a:buNone/>
              </a:pPr>
              <a:r>
                <a:rPr lang="en-GB" sz="600"/>
                <a:t>Drifting icebergs present threats to navigation and activities in areas such as offshore of the East Coast of Canada. Currently, many institutions and companies use aerial reconnaissance and shore-based support to monitor environmental conditions and assess risks from icebergs. However, in remote areas with harsh weather these methods are not feasible, and the only viable monitoring option is via satellite. The task is to build an algorithm that automatically identifies if a remotely sensed target is a ship or iceberg. Submissions are evaluated on the log loss between the predicted values and the ground truth. </a:t>
              </a:r>
              <a:endParaRPr sz="600"/>
            </a:p>
          </p:txBody>
        </p:sp>
        <p:sp>
          <p:nvSpPr>
            <p:cNvPr id="79" name="Google Shape;79;p16"/>
            <p:cNvSpPr txBox="1"/>
            <p:nvPr/>
          </p:nvSpPr>
          <p:spPr>
            <a:xfrm>
              <a:off x="242550" y="2210141"/>
              <a:ext cx="2517900" cy="190500"/>
            </a:xfrm>
            <a:prstGeom prst="rect">
              <a:avLst/>
            </a:prstGeom>
            <a:noFill/>
            <a:ln>
              <a:noFill/>
            </a:ln>
          </p:spPr>
          <p:txBody>
            <a:bodyPr spcFirstLastPara="1" wrap="square" lIns="12025" tIns="12025" rIns="12025" bIns="120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a:t>Data and Preprocessing</a:t>
              </a:r>
              <a:endParaRPr sz="900"/>
            </a:p>
          </p:txBody>
        </p:sp>
        <p:sp>
          <p:nvSpPr>
            <p:cNvPr id="80" name="Google Shape;80;p16"/>
            <p:cNvSpPr txBox="1"/>
            <p:nvPr/>
          </p:nvSpPr>
          <p:spPr>
            <a:xfrm>
              <a:off x="242550" y="2402863"/>
              <a:ext cx="2517900" cy="625200"/>
            </a:xfrm>
            <a:prstGeom prst="rect">
              <a:avLst/>
            </a:prstGeom>
            <a:noFill/>
            <a:ln>
              <a:noFill/>
            </a:ln>
          </p:spPr>
          <p:txBody>
            <a:bodyPr spcFirstLastPara="1" wrap="square" lIns="12025" tIns="12025" rIns="12025" bIns="12025" anchor="t" anchorCtr="0">
              <a:noAutofit/>
            </a:bodyPr>
            <a:lstStyle/>
            <a:p>
              <a:pPr marL="0" marR="0" lvl="0" indent="0" algn="just" rtl="0">
                <a:lnSpc>
                  <a:spcPct val="120000"/>
                </a:lnSpc>
                <a:spcBef>
                  <a:spcPts val="0"/>
                </a:spcBef>
                <a:spcAft>
                  <a:spcPts val="0"/>
                </a:spcAft>
                <a:buClr>
                  <a:srgbClr val="344854"/>
                </a:buClr>
                <a:buSzPts val="600"/>
                <a:buFont typeface="Arial"/>
                <a:buNone/>
              </a:pPr>
              <a:r>
                <a:rPr lang="en-GB" sz="600"/>
                <a:t>Each observation in the data corresponds to two flattened images of the ship/iceberg using different light polarisations, and the incidence angle at which the photo was taken. We also get the binary ground truth - 1 is an iceberg. Some example images from band_1 data can be seen below in figure 1.</a:t>
              </a:r>
              <a:endParaRPr sz="600"/>
            </a:p>
          </p:txBody>
        </p:sp>
        <p:grpSp>
          <p:nvGrpSpPr>
            <p:cNvPr id="81" name="Google Shape;81;p16"/>
            <p:cNvGrpSpPr/>
            <p:nvPr/>
          </p:nvGrpSpPr>
          <p:grpSpPr>
            <a:xfrm>
              <a:off x="242550" y="3030285"/>
              <a:ext cx="2517899" cy="839148"/>
              <a:chOff x="242550" y="2725485"/>
              <a:chExt cx="2517899" cy="839148"/>
            </a:xfrm>
          </p:grpSpPr>
          <p:pic>
            <p:nvPicPr>
              <p:cNvPr id="82" name="Google Shape;82;p16"/>
              <p:cNvPicPr preferRelativeResize="0"/>
              <p:nvPr/>
            </p:nvPicPr>
            <p:blipFill rotWithShape="1">
              <a:blip r:embed="rId5">
                <a:alphaModFix/>
              </a:blip>
              <a:srcRect t="49665"/>
              <a:stretch/>
            </p:blipFill>
            <p:spPr>
              <a:xfrm>
                <a:off x="242550" y="2725485"/>
                <a:ext cx="2517899" cy="651525"/>
              </a:xfrm>
              <a:prstGeom prst="rect">
                <a:avLst/>
              </a:prstGeom>
              <a:noFill/>
              <a:ln>
                <a:noFill/>
              </a:ln>
            </p:spPr>
          </p:pic>
          <p:sp>
            <p:nvSpPr>
              <p:cNvPr id="83" name="Google Shape;83;p16"/>
              <p:cNvSpPr txBox="1"/>
              <p:nvPr/>
            </p:nvSpPr>
            <p:spPr>
              <a:xfrm>
                <a:off x="786300" y="3303033"/>
                <a:ext cx="14304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
                  <a:t>Figure 1: Image from band_1 data</a:t>
                </a:r>
                <a:endParaRPr sz="300"/>
              </a:p>
            </p:txBody>
          </p:sp>
        </p:grpSp>
        <p:grpSp>
          <p:nvGrpSpPr>
            <p:cNvPr id="84" name="Google Shape;84;p16"/>
            <p:cNvGrpSpPr/>
            <p:nvPr/>
          </p:nvGrpSpPr>
          <p:grpSpPr>
            <a:xfrm>
              <a:off x="242550" y="4200277"/>
              <a:ext cx="2570749" cy="839148"/>
              <a:chOff x="242550" y="4124077"/>
              <a:chExt cx="2570749" cy="839148"/>
            </a:xfrm>
          </p:grpSpPr>
          <p:pic>
            <p:nvPicPr>
              <p:cNvPr id="85" name="Google Shape;85;p16"/>
              <p:cNvPicPr preferRelativeResize="0"/>
              <p:nvPr/>
            </p:nvPicPr>
            <p:blipFill rotWithShape="1">
              <a:blip r:embed="rId6">
                <a:alphaModFix/>
              </a:blip>
              <a:srcRect t="49173" b="2076"/>
              <a:stretch/>
            </p:blipFill>
            <p:spPr>
              <a:xfrm>
                <a:off x="242550" y="4124077"/>
                <a:ext cx="2570749" cy="651525"/>
              </a:xfrm>
              <a:prstGeom prst="rect">
                <a:avLst/>
              </a:prstGeom>
              <a:noFill/>
              <a:ln>
                <a:noFill/>
              </a:ln>
            </p:spPr>
          </p:pic>
          <p:sp>
            <p:nvSpPr>
              <p:cNvPr id="86" name="Google Shape;86;p16"/>
              <p:cNvSpPr txBox="1"/>
              <p:nvPr/>
            </p:nvSpPr>
            <p:spPr>
              <a:xfrm>
                <a:off x="975025" y="4701625"/>
                <a:ext cx="11058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
                  <a:t>Figure 2: Preprocessed Image</a:t>
                </a:r>
                <a:endParaRPr sz="300"/>
              </a:p>
            </p:txBody>
          </p:sp>
        </p:grpSp>
        <p:sp>
          <p:nvSpPr>
            <p:cNvPr id="87" name="Google Shape;87;p16"/>
            <p:cNvSpPr txBox="1"/>
            <p:nvPr/>
          </p:nvSpPr>
          <p:spPr>
            <a:xfrm>
              <a:off x="242550" y="3795455"/>
              <a:ext cx="2517900" cy="478800"/>
            </a:xfrm>
            <a:prstGeom prst="rect">
              <a:avLst/>
            </a:prstGeom>
            <a:noFill/>
            <a:ln>
              <a:noFill/>
            </a:ln>
          </p:spPr>
          <p:txBody>
            <a:bodyPr spcFirstLastPara="1" wrap="square" lIns="12025" tIns="12025" rIns="12025" bIns="12025" anchor="t" anchorCtr="0">
              <a:noAutofit/>
            </a:bodyPr>
            <a:lstStyle/>
            <a:p>
              <a:pPr marL="0" marR="0" lvl="0" indent="0" algn="just" rtl="0">
                <a:lnSpc>
                  <a:spcPct val="120000"/>
                </a:lnSpc>
                <a:spcBef>
                  <a:spcPts val="0"/>
                </a:spcBef>
                <a:spcAft>
                  <a:spcPts val="0"/>
                </a:spcAft>
                <a:buClr>
                  <a:srgbClr val="344854"/>
                </a:buClr>
                <a:buSzPts val="600"/>
                <a:buFont typeface="Arial"/>
                <a:buNone/>
              </a:pPr>
              <a:r>
                <a:rPr lang="en-GB" sz="600"/>
                <a:t>We converted the data into 75x75x3 matrices for training. The three channels are band_1, band_2 and inc_angle respectively. Figure 2 shows the transformed image data.</a:t>
              </a:r>
              <a:endParaRPr sz="600"/>
            </a:p>
            <a:p>
              <a:pPr marL="0" marR="0" lvl="0" indent="0" algn="just" rtl="0">
                <a:lnSpc>
                  <a:spcPct val="120000"/>
                </a:lnSpc>
                <a:spcBef>
                  <a:spcPts val="0"/>
                </a:spcBef>
                <a:spcAft>
                  <a:spcPts val="0"/>
                </a:spcAft>
                <a:buClr>
                  <a:srgbClr val="344854"/>
                </a:buClr>
                <a:buSzPts val="600"/>
                <a:buFont typeface="Arial"/>
                <a:buNone/>
              </a:pPr>
              <a:endParaRPr sz="600"/>
            </a:p>
            <a:p>
              <a:pPr marL="0" marR="0" lvl="0" indent="0" algn="just" rtl="0">
                <a:lnSpc>
                  <a:spcPct val="120000"/>
                </a:lnSpc>
                <a:spcBef>
                  <a:spcPts val="0"/>
                </a:spcBef>
                <a:spcAft>
                  <a:spcPts val="0"/>
                </a:spcAft>
                <a:buClr>
                  <a:srgbClr val="344854"/>
                </a:buClr>
                <a:buSzPts val="600"/>
                <a:buFont typeface="Arial"/>
                <a:buNone/>
              </a:pPr>
              <a:endParaRPr sz="600"/>
            </a:p>
            <a:p>
              <a:pPr marL="0" marR="0" lvl="0" indent="0" algn="just" rtl="0">
                <a:lnSpc>
                  <a:spcPct val="120000"/>
                </a:lnSpc>
                <a:spcBef>
                  <a:spcPts val="0"/>
                </a:spcBef>
                <a:spcAft>
                  <a:spcPts val="0"/>
                </a:spcAft>
                <a:buClr>
                  <a:srgbClr val="344854"/>
                </a:buClr>
                <a:buSzPts val="600"/>
                <a:buFont typeface="Arial"/>
                <a:buNone/>
              </a:pPr>
              <a:endParaRPr sz="600"/>
            </a:p>
          </p:txBody>
        </p:sp>
      </p:grpSp>
      <p:grpSp>
        <p:nvGrpSpPr>
          <p:cNvPr id="88" name="Google Shape;88;p16"/>
          <p:cNvGrpSpPr/>
          <p:nvPr/>
        </p:nvGrpSpPr>
        <p:grpSpPr>
          <a:xfrm>
            <a:off x="3272963" y="904911"/>
            <a:ext cx="2553500" cy="4117414"/>
            <a:chOff x="3277550" y="618311"/>
            <a:chExt cx="2553500" cy="4117414"/>
          </a:xfrm>
        </p:grpSpPr>
        <p:sp>
          <p:nvSpPr>
            <p:cNvPr id="89" name="Google Shape;89;p16"/>
            <p:cNvSpPr txBox="1"/>
            <p:nvPr/>
          </p:nvSpPr>
          <p:spPr>
            <a:xfrm>
              <a:off x="3277550" y="2542725"/>
              <a:ext cx="2517900" cy="2193000"/>
            </a:xfrm>
            <a:prstGeom prst="rect">
              <a:avLst/>
            </a:prstGeom>
            <a:noFill/>
            <a:ln>
              <a:noFill/>
            </a:ln>
          </p:spPr>
          <p:txBody>
            <a:bodyPr spcFirstLastPara="1" wrap="square" lIns="12025" tIns="12025" rIns="12025" bIns="12025" anchor="t" anchorCtr="0">
              <a:noAutofit/>
            </a:bodyPr>
            <a:lstStyle/>
            <a:p>
              <a:pPr marL="0" lvl="0" indent="0" algn="just" rtl="0">
                <a:lnSpc>
                  <a:spcPct val="120000"/>
                </a:lnSpc>
                <a:spcBef>
                  <a:spcPts val="0"/>
                </a:spcBef>
                <a:spcAft>
                  <a:spcPts val="0"/>
                </a:spcAft>
                <a:buClr>
                  <a:srgbClr val="344854"/>
                </a:buClr>
                <a:buSzPts val="600"/>
                <a:buFont typeface="Arial"/>
                <a:buNone/>
              </a:pPr>
              <a:r>
                <a:rPr lang="en-GB" sz="600">
                  <a:solidFill>
                    <a:schemeClr val="dk1"/>
                  </a:solidFill>
                </a:rPr>
                <a:t>Resnext, created by facebook, is a highly modularised architecture for image classification. he ResNeXt architecture is shown in figure 3. </a:t>
              </a:r>
              <a:endParaRPr sz="600">
                <a:solidFill>
                  <a:schemeClr val="dk1"/>
                </a:solidFill>
              </a:endParaRPr>
            </a:p>
            <a:p>
              <a:pPr marL="0" marR="0" lvl="0" indent="0" algn="just" rtl="0">
                <a:lnSpc>
                  <a:spcPct val="120000"/>
                </a:lnSpc>
                <a:spcBef>
                  <a:spcPts val="0"/>
                </a:spcBef>
                <a:spcAft>
                  <a:spcPts val="0"/>
                </a:spcAft>
                <a:buClr>
                  <a:srgbClr val="344854"/>
                </a:buClr>
                <a:buSzPts val="600"/>
                <a:buFont typeface="Arial"/>
                <a:buNone/>
              </a:pPr>
              <a:r>
                <a:rPr lang="en-GB" sz="600"/>
                <a:t>We implemented ResNeXt-29 using Keras on the iceberg data and managed to achieve a log loss of 0.16965. This managed us to get in the top 1000 submissions. The ResNeXt architecture is shown in figure 3. Below is the configuration of our model.</a:t>
              </a:r>
              <a:endParaRPr sz="600"/>
            </a:p>
            <a:p>
              <a:pPr marL="457200" marR="0" lvl="0" indent="-266700" algn="just" rtl="0">
                <a:lnSpc>
                  <a:spcPct val="120000"/>
                </a:lnSpc>
                <a:spcBef>
                  <a:spcPts val="0"/>
                </a:spcBef>
                <a:spcAft>
                  <a:spcPts val="0"/>
                </a:spcAft>
                <a:buSzPts val="600"/>
                <a:buChar char="●"/>
              </a:pPr>
              <a:r>
                <a:rPr lang="en-GB" sz="600"/>
                <a:t>Depth: 29</a:t>
              </a:r>
              <a:endParaRPr sz="600"/>
            </a:p>
            <a:p>
              <a:pPr marL="457200" marR="0" lvl="0" indent="-266700" algn="just" rtl="0">
                <a:lnSpc>
                  <a:spcPct val="120000"/>
                </a:lnSpc>
                <a:spcBef>
                  <a:spcPts val="0"/>
                </a:spcBef>
                <a:spcAft>
                  <a:spcPts val="0"/>
                </a:spcAft>
                <a:buSzPts val="600"/>
                <a:buChar char="●"/>
              </a:pPr>
              <a:r>
                <a:rPr lang="en-GB" sz="600"/>
                <a:t>Cardinality: 4</a:t>
              </a:r>
              <a:endParaRPr sz="600"/>
            </a:p>
            <a:p>
              <a:pPr marL="457200" marR="0" lvl="0" indent="-266700" algn="just" rtl="0">
                <a:lnSpc>
                  <a:spcPct val="120000"/>
                </a:lnSpc>
                <a:spcBef>
                  <a:spcPts val="0"/>
                </a:spcBef>
                <a:spcAft>
                  <a:spcPts val="0"/>
                </a:spcAft>
                <a:buSzPts val="600"/>
                <a:buChar char="●"/>
              </a:pPr>
              <a:r>
                <a:rPr lang="en-GB" sz="600"/>
                <a:t>Number of filter: 8</a:t>
              </a:r>
              <a:endParaRPr sz="600"/>
            </a:p>
            <a:p>
              <a:pPr marL="457200" marR="0" lvl="0" indent="-266700" algn="just" rtl="0">
                <a:lnSpc>
                  <a:spcPct val="120000"/>
                </a:lnSpc>
                <a:spcBef>
                  <a:spcPts val="0"/>
                </a:spcBef>
                <a:spcAft>
                  <a:spcPts val="0"/>
                </a:spcAft>
                <a:buSzPts val="600"/>
                <a:buChar char="●"/>
              </a:pPr>
              <a:r>
                <a:rPr lang="en-GB" sz="600"/>
                <a:t>Regularization: None</a:t>
              </a:r>
              <a:endParaRPr sz="600"/>
            </a:p>
            <a:p>
              <a:pPr marL="0" marR="0" lvl="0" indent="0" algn="just" rtl="0">
                <a:lnSpc>
                  <a:spcPct val="120000"/>
                </a:lnSpc>
                <a:spcBef>
                  <a:spcPts val="0"/>
                </a:spcBef>
                <a:spcAft>
                  <a:spcPts val="0"/>
                </a:spcAft>
                <a:buClr>
                  <a:srgbClr val="344854"/>
                </a:buClr>
                <a:buSzPts val="600"/>
                <a:buFont typeface="Arial"/>
                <a:buNone/>
              </a:pPr>
              <a:endParaRPr sz="600"/>
            </a:p>
            <a:p>
              <a:pPr marL="0" marR="0" lvl="0" indent="0" algn="just" rtl="0">
                <a:lnSpc>
                  <a:spcPct val="120000"/>
                </a:lnSpc>
                <a:spcBef>
                  <a:spcPts val="0"/>
                </a:spcBef>
                <a:spcAft>
                  <a:spcPts val="0"/>
                </a:spcAft>
                <a:buClr>
                  <a:srgbClr val="344854"/>
                </a:buClr>
                <a:buSzPts val="600"/>
                <a:buFont typeface="Arial"/>
                <a:buNone/>
              </a:pPr>
              <a:r>
                <a:rPr lang="en-GB" sz="600"/>
                <a:t>As the labelled data is relatively small, we used 5-fold cross-validation to achieve better performance. For the training, we are using 1000 epochs and 10 steps per epoch. However too many epochs could lead to overfitting. We used callbacks API from Keras to perform early stopping when the valuation loss has stopped decreasing. Below is the parameters for callbacks.</a:t>
              </a:r>
              <a:endParaRPr sz="600"/>
            </a:p>
            <a:p>
              <a:pPr marL="457200" marR="0" lvl="0" indent="-266700" algn="just" rtl="0">
                <a:lnSpc>
                  <a:spcPct val="120000"/>
                </a:lnSpc>
                <a:spcBef>
                  <a:spcPts val="0"/>
                </a:spcBef>
                <a:spcAft>
                  <a:spcPts val="0"/>
                </a:spcAft>
                <a:buSzPts val="600"/>
                <a:buChar char="●"/>
              </a:pPr>
              <a:r>
                <a:rPr lang="en-GB" sz="600"/>
                <a:t>Minimum change: 0.001</a:t>
              </a:r>
              <a:endParaRPr sz="600"/>
            </a:p>
            <a:p>
              <a:pPr marL="457200" marR="0" lvl="0" indent="-266700" algn="just" rtl="0">
                <a:lnSpc>
                  <a:spcPct val="120000"/>
                </a:lnSpc>
                <a:spcBef>
                  <a:spcPts val="0"/>
                </a:spcBef>
                <a:spcAft>
                  <a:spcPts val="0"/>
                </a:spcAft>
                <a:buSzPts val="600"/>
                <a:buChar char="●"/>
              </a:pPr>
              <a:r>
                <a:rPr lang="en-GB" sz="600"/>
                <a:t>Patience: 45</a:t>
              </a:r>
              <a:endParaRPr sz="600"/>
            </a:p>
          </p:txBody>
        </p:sp>
        <p:sp>
          <p:nvSpPr>
            <p:cNvPr id="90" name="Google Shape;90;p16"/>
            <p:cNvSpPr txBox="1"/>
            <p:nvPr/>
          </p:nvSpPr>
          <p:spPr>
            <a:xfrm>
              <a:off x="3286750" y="2352225"/>
              <a:ext cx="2544300" cy="190500"/>
            </a:xfrm>
            <a:prstGeom prst="rect">
              <a:avLst/>
            </a:prstGeom>
            <a:noFill/>
            <a:ln>
              <a:noFill/>
            </a:ln>
          </p:spPr>
          <p:txBody>
            <a:bodyPr spcFirstLastPara="1" wrap="square" lIns="12025" tIns="12025" rIns="12025" bIns="120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a:t>ResNeXt-29</a:t>
              </a:r>
              <a:endParaRPr sz="900"/>
            </a:p>
          </p:txBody>
        </p:sp>
        <p:sp>
          <p:nvSpPr>
            <p:cNvPr id="91" name="Google Shape;91;p16"/>
            <p:cNvSpPr txBox="1"/>
            <p:nvPr/>
          </p:nvSpPr>
          <p:spPr>
            <a:xfrm>
              <a:off x="3299940" y="618311"/>
              <a:ext cx="2517900" cy="190500"/>
            </a:xfrm>
            <a:prstGeom prst="rect">
              <a:avLst/>
            </a:prstGeom>
            <a:noFill/>
            <a:ln>
              <a:noFill/>
            </a:ln>
          </p:spPr>
          <p:txBody>
            <a:bodyPr spcFirstLastPara="1" wrap="square" lIns="12025" tIns="12025" rIns="12025" bIns="120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a:t>Image Augmentation</a:t>
              </a:r>
              <a:endParaRPr sz="900"/>
            </a:p>
          </p:txBody>
        </p:sp>
        <p:sp>
          <p:nvSpPr>
            <p:cNvPr id="92" name="Google Shape;92;p16"/>
            <p:cNvSpPr txBox="1"/>
            <p:nvPr/>
          </p:nvSpPr>
          <p:spPr>
            <a:xfrm>
              <a:off x="3277550" y="829200"/>
              <a:ext cx="2517900" cy="1419300"/>
            </a:xfrm>
            <a:prstGeom prst="rect">
              <a:avLst/>
            </a:prstGeom>
            <a:noFill/>
            <a:ln>
              <a:noFill/>
            </a:ln>
          </p:spPr>
          <p:txBody>
            <a:bodyPr spcFirstLastPara="1" wrap="square" lIns="12025" tIns="12025" rIns="12025" bIns="120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GB" sz="600">
                  <a:solidFill>
                    <a:schemeClr val="dk1"/>
                  </a:solidFill>
                </a:rPr>
                <a:t>Data augmentation is a popular technique to increase the variation of training data. Due to the limited amount of labelled data in this competition, we performed data augmentation on the training data. We did width &amp; height shift and rotation. Below is an example of augmentation parameter we used.</a:t>
              </a:r>
              <a:endParaRPr sz="600">
                <a:solidFill>
                  <a:schemeClr val="dk1"/>
                </a:solidFill>
              </a:endParaRPr>
            </a:p>
            <a:p>
              <a:pPr marL="457200" lvl="0" indent="-266700" algn="just" rtl="0">
                <a:lnSpc>
                  <a:spcPct val="120000"/>
                </a:lnSpc>
                <a:spcBef>
                  <a:spcPts val="0"/>
                </a:spcBef>
                <a:spcAft>
                  <a:spcPts val="0"/>
                </a:spcAft>
                <a:buClr>
                  <a:schemeClr val="dk1"/>
                </a:buClr>
                <a:buSzPts val="600"/>
                <a:buChar char="●"/>
              </a:pPr>
              <a:r>
                <a:rPr lang="en-GB" sz="600">
                  <a:solidFill>
                    <a:schemeClr val="dk1"/>
                  </a:solidFill>
                </a:rPr>
                <a:t>Rotation_range: 40</a:t>
              </a:r>
              <a:endParaRPr sz="600">
                <a:solidFill>
                  <a:schemeClr val="dk1"/>
                </a:solidFill>
              </a:endParaRPr>
            </a:p>
            <a:p>
              <a:pPr marL="457200" lvl="0" indent="-266700" algn="just" rtl="0">
                <a:lnSpc>
                  <a:spcPct val="120000"/>
                </a:lnSpc>
                <a:spcBef>
                  <a:spcPts val="0"/>
                </a:spcBef>
                <a:spcAft>
                  <a:spcPts val="0"/>
                </a:spcAft>
                <a:buClr>
                  <a:schemeClr val="dk1"/>
                </a:buClr>
                <a:buSzPts val="600"/>
                <a:buChar char="●"/>
              </a:pPr>
              <a:r>
                <a:rPr lang="en-GB" sz="600">
                  <a:solidFill>
                    <a:schemeClr val="dk1"/>
                  </a:solidFill>
                </a:rPr>
                <a:t>Width_shift_range: 0.1</a:t>
              </a:r>
              <a:endParaRPr sz="600">
                <a:solidFill>
                  <a:schemeClr val="dk1"/>
                </a:solidFill>
              </a:endParaRPr>
            </a:p>
            <a:p>
              <a:pPr marL="457200" lvl="0" indent="-266700" algn="just" rtl="0">
                <a:lnSpc>
                  <a:spcPct val="120000"/>
                </a:lnSpc>
                <a:spcBef>
                  <a:spcPts val="0"/>
                </a:spcBef>
                <a:spcAft>
                  <a:spcPts val="0"/>
                </a:spcAft>
                <a:buClr>
                  <a:schemeClr val="dk1"/>
                </a:buClr>
                <a:buSzPts val="600"/>
                <a:buChar char="●"/>
              </a:pPr>
              <a:r>
                <a:rPr lang="en-GB" sz="600">
                  <a:solidFill>
                    <a:schemeClr val="dk1"/>
                  </a:solidFill>
                </a:rPr>
                <a:t>Height_shift_range: 0.1</a:t>
              </a:r>
              <a:endParaRPr sz="600">
                <a:solidFill>
                  <a:schemeClr val="dk1"/>
                </a:solidFill>
              </a:endParaRPr>
            </a:p>
            <a:p>
              <a:pPr marL="457200" lvl="0" indent="-266700" algn="just" rtl="0">
                <a:lnSpc>
                  <a:spcPct val="120000"/>
                </a:lnSpc>
                <a:spcBef>
                  <a:spcPts val="0"/>
                </a:spcBef>
                <a:spcAft>
                  <a:spcPts val="0"/>
                </a:spcAft>
                <a:buClr>
                  <a:schemeClr val="dk1"/>
                </a:buClr>
                <a:buSzPts val="600"/>
                <a:buChar char="●"/>
              </a:pPr>
              <a:r>
                <a:rPr lang="en-GB" sz="600">
                  <a:solidFill>
                    <a:schemeClr val="dk1"/>
                  </a:solidFill>
                </a:rPr>
                <a:t>Shear_range: 0</a:t>
              </a:r>
              <a:endParaRPr sz="600">
                <a:solidFill>
                  <a:schemeClr val="dk1"/>
                </a:solidFill>
              </a:endParaRPr>
            </a:p>
            <a:p>
              <a:pPr marL="457200" lvl="0" indent="-266700" algn="just" rtl="0">
                <a:lnSpc>
                  <a:spcPct val="120000"/>
                </a:lnSpc>
                <a:spcBef>
                  <a:spcPts val="0"/>
                </a:spcBef>
                <a:spcAft>
                  <a:spcPts val="0"/>
                </a:spcAft>
                <a:buClr>
                  <a:schemeClr val="dk1"/>
                </a:buClr>
                <a:buSzPts val="600"/>
                <a:buChar char="●"/>
              </a:pPr>
              <a:r>
                <a:rPr lang="en-GB" sz="600">
                  <a:solidFill>
                    <a:schemeClr val="dk1"/>
                  </a:solidFill>
                </a:rPr>
                <a:t>Zoom_range: 0.1</a:t>
              </a:r>
              <a:endParaRPr sz="600">
                <a:solidFill>
                  <a:schemeClr val="dk1"/>
                </a:solidFill>
              </a:endParaRPr>
            </a:p>
            <a:p>
              <a:pPr marL="457200" lvl="0" indent="-266700" algn="just" rtl="0">
                <a:lnSpc>
                  <a:spcPct val="120000"/>
                </a:lnSpc>
                <a:spcBef>
                  <a:spcPts val="0"/>
                </a:spcBef>
                <a:spcAft>
                  <a:spcPts val="0"/>
                </a:spcAft>
                <a:buClr>
                  <a:schemeClr val="dk1"/>
                </a:buClr>
                <a:buSzPts val="600"/>
                <a:buChar char="●"/>
              </a:pPr>
              <a:r>
                <a:rPr lang="en-GB" sz="600">
                  <a:solidFill>
                    <a:schemeClr val="dk1"/>
                  </a:solidFill>
                </a:rPr>
                <a:t>Horizontal_flip: True</a:t>
              </a:r>
              <a:endParaRPr sz="600">
                <a:solidFill>
                  <a:schemeClr val="dk1"/>
                </a:solidFill>
              </a:endParaRPr>
            </a:p>
            <a:p>
              <a:pPr marL="457200" lvl="0" indent="-266700" algn="just" rtl="0">
                <a:lnSpc>
                  <a:spcPct val="120000"/>
                </a:lnSpc>
                <a:spcBef>
                  <a:spcPts val="0"/>
                </a:spcBef>
                <a:spcAft>
                  <a:spcPts val="0"/>
                </a:spcAft>
                <a:buClr>
                  <a:schemeClr val="dk1"/>
                </a:buClr>
                <a:buSzPts val="600"/>
                <a:buChar char="●"/>
              </a:pPr>
              <a:r>
                <a:rPr lang="en-GB" sz="600">
                  <a:solidFill>
                    <a:schemeClr val="dk1"/>
                  </a:solidFill>
                </a:rPr>
                <a:t>Vertical_flip: True</a:t>
              </a:r>
              <a:endParaRPr sz="600">
                <a:solidFill>
                  <a:schemeClr val="dk1"/>
                </a:solidFill>
              </a:endParaRPr>
            </a:p>
            <a:p>
              <a:pPr marL="0" lvl="0" indent="0" algn="just" rtl="0">
                <a:lnSpc>
                  <a:spcPct val="120000"/>
                </a:lnSpc>
                <a:spcBef>
                  <a:spcPts val="0"/>
                </a:spcBef>
                <a:spcAft>
                  <a:spcPts val="0"/>
                </a:spcAft>
                <a:buClr>
                  <a:schemeClr val="dk1"/>
                </a:buClr>
                <a:buSzPts val="1100"/>
                <a:buFont typeface="Arial"/>
                <a:buNone/>
              </a:pPr>
              <a:endParaRPr sz="600">
                <a:solidFill>
                  <a:schemeClr val="dk1"/>
                </a:solidFill>
              </a:endParaRPr>
            </a:p>
          </p:txBody>
        </p:sp>
      </p:grpSp>
      <p:pic>
        <p:nvPicPr>
          <p:cNvPr id="93" name="Google Shape;93;p16"/>
          <p:cNvPicPr preferRelativeResize="0"/>
          <p:nvPr/>
        </p:nvPicPr>
        <p:blipFill>
          <a:blip r:embed="rId7">
            <a:alphaModFix/>
          </a:blip>
          <a:stretch>
            <a:fillRect/>
          </a:stretch>
        </p:blipFill>
        <p:spPr>
          <a:xfrm>
            <a:off x="7870099" y="132038"/>
            <a:ext cx="952527" cy="517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On-screen Show (16:9)</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cp:revision>
  <dcterms:modified xsi:type="dcterms:W3CDTF">2020-12-20T13:37:29Z</dcterms:modified>
</cp:coreProperties>
</file>