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59" r:id="rId4"/>
    <p:sldId id="257"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1" r:id="rId18"/>
    <p:sldId id="273" r:id="rId19"/>
    <p:sldId id="274" r:id="rId20"/>
    <p:sldId id="275"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5857F-7013-46D4-A264-EBEEAA4518EB}" type="datetimeFigureOut">
              <a:rPr lang="en-US" smtClean="0"/>
              <a:t>10/24/2021</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BA7AC48-F12D-46D9-A6F5-2F2D065194BD}"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58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5857F-7013-46D4-A264-EBEEAA4518EB}"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7AC48-F12D-46D9-A6F5-2F2D065194BD}"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99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5857F-7013-46D4-A264-EBEEAA4518EB}"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7AC48-F12D-46D9-A6F5-2F2D065194BD}"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57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5857F-7013-46D4-A264-EBEEAA4518EB}"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7AC48-F12D-46D9-A6F5-2F2D065194BD}"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02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55857F-7013-46D4-A264-EBEEAA4518EB}"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7AC48-F12D-46D9-A6F5-2F2D065194BD}"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27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5857F-7013-46D4-A264-EBEEAA4518EB}"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7AC48-F12D-46D9-A6F5-2F2D065194BD}"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63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5857F-7013-46D4-A264-EBEEAA4518EB}" type="datetimeFigureOut">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7AC48-F12D-46D9-A6F5-2F2D065194BD}"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0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5857F-7013-46D4-A264-EBEEAA4518EB}" type="datetimeFigureOut">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7AC48-F12D-46D9-A6F5-2F2D065194BD}"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864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5857F-7013-46D4-A264-EBEEAA4518EB}" type="datetimeFigureOut">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7AC48-F12D-46D9-A6F5-2F2D065194BD}" type="slidenum">
              <a:rPr lang="en-US" smtClean="0"/>
              <a:t>‹#›</a:t>
            </a:fld>
            <a:endParaRPr lang="en-US"/>
          </a:p>
        </p:txBody>
      </p:sp>
    </p:spTree>
    <p:extLst>
      <p:ext uri="{BB962C8B-B14F-4D97-AF65-F5344CB8AC3E}">
        <p14:creationId xmlns:p14="http://schemas.microsoft.com/office/powerpoint/2010/main" val="42007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55857F-7013-46D4-A264-EBEEAA4518EB}"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7AC48-F12D-46D9-A6F5-2F2D065194BD}"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55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355857F-7013-46D4-A264-EBEEAA4518EB}" type="datetimeFigureOut">
              <a:rPr lang="en-US" smtClean="0"/>
              <a:t>10/24/2021</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7BA7AC48-F12D-46D9-A6F5-2F2D065194BD}"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53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55857F-7013-46D4-A264-EBEEAA4518EB}" type="datetimeFigureOut">
              <a:rPr lang="en-US" smtClean="0"/>
              <a:t>10/24/2021</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A7AC48-F12D-46D9-A6F5-2F2D065194BD}"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95091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ED14-FA17-43DB-9A13-0D302F824E08}"/>
              </a:ext>
            </a:extLst>
          </p:cNvPr>
          <p:cNvSpPr>
            <a:spLocks noGrp="1"/>
          </p:cNvSpPr>
          <p:nvPr>
            <p:ph type="ctrTitle"/>
          </p:nvPr>
        </p:nvSpPr>
        <p:spPr/>
        <p:txBody>
          <a:bodyPr>
            <a:normAutofit fontScale="90000"/>
          </a:bodyPr>
          <a:lstStyle/>
          <a:p>
            <a:r>
              <a:rPr lang="en-US" b="1" dirty="0"/>
              <a:t>Predicting if income exceeds $50,000 per year based on 1994 US Census Data </a:t>
            </a:r>
            <a:endParaRPr lang="en-US" dirty="0"/>
          </a:p>
        </p:txBody>
      </p:sp>
      <p:sp>
        <p:nvSpPr>
          <p:cNvPr id="3" name="Subtitle 2">
            <a:extLst>
              <a:ext uri="{FF2B5EF4-FFF2-40B4-BE49-F238E27FC236}">
                <a16:creationId xmlns:a16="http://schemas.microsoft.com/office/drawing/2014/main" id="{BA2039F5-88E5-4486-A240-D372EE6180FC}"/>
              </a:ext>
            </a:extLst>
          </p:cNvPr>
          <p:cNvSpPr>
            <a:spLocks noGrp="1"/>
          </p:cNvSpPr>
          <p:nvPr>
            <p:ph type="subTitle" idx="1"/>
          </p:nvPr>
        </p:nvSpPr>
        <p:spPr/>
        <p:txBody>
          <a:bodyPr/>
          <a:lstStyle/>
          <a:p>
            <a:r>
              <a:rPr lang="en-US" dirty="0"/>
              <a:t>Capstone Project 2</a:t>
            </a:r>
          </a:p>
          <a:p>
            <a:r>
              <a:rPr lang="en-US" dirty="0"/>
              <a:t>Prince Sekyi</a:t>
            </a:r>
          </a:p>
        </p:txBody>
      </p:sp>
    </p:spTree>
    <p:extLst>
      <p:ext uri="{BB962C8B-B14F-4D97-AF65-F5344CB8AC3E}">
        <p14:creationId xmlns:p14="http://schemas.microsoft.com/office/powerpoint/2010/main" val="331515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C703-638C-44CF-AC7C-26477AA3F1F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093F97C-3DC3-4A48-A265-0014E0BC0EA5}"/>
              </a:ext>
            </a:extLst>
          </p:cNvPr>
          <p:cNvSpPr>
            <a:spLocks noGrp="1"/>
          </p:cNvSpPr>
          <p:nvPr>
            <p:ph idx="1"/>
          </p:nvPr>
        </p:nvSpPr>
        <p:spPr/>
        <p:txBody>
          <a:bodyPr>
            <a:normAutofit fontScale="85000" lnSpcReduction="20000"/>
          </a:bodyPr>
          <a:lstStyle/>
          <a:p>
            <a:r>
              <a:rPr lang="en-US" b="1" dirty="0"/>
              <a:t>Occupation​</a:t>
            </a:r>
            <a:r>
              <a:rPr lang="en-US" dirty="0"/>
              <a:t>: the general type of occupation of an individual</a:t>
            </a:r>
          </a:p>
          <a:p>
            <a:r>
              <a:rPr lang="en-US" b="1" dirty="0"/>
              <a:t>Relationship​</a:t>
            </a:r>
            <a:r>
              <a:rPr lang="en-US" dirty="0"/>
              <a:t>: represents what this individual is relative to others. </a:t>
            </a:r>
          </a:p>
          <a:p>
            <a:r>
              <a:rPr lang="en-US" b="1" dirty="0"/>
              <a:t>Race​</a:t>
            </a:r>
            <a:r>
              <a:rPr lang="en-US" dirty="0"/>
              <a:t>: Descriptions of an individual’s race</a:t>
            </a:r>
          </a:p>
          <a:p>
            <a:r>
              <a:rPr lang="en-US" b="1" dirty="0"/>
              <a:t>Sex​</a:t>
            </a:r>
            <a:r>
              <a:rPr lang="en-US" dirty="0"/>
              <a:t>: the biological sex of the individual</a:t>
            </a:r>
          </a:p>
          <a:p>
            <a:r>
              <a:rPr lang="en-US" b="1" dirty="0" err="1"/>
              <a:t>Capital_Gain</a:t>
            </a:r>
            <a:r>
              <a:rPr lang="en-US" b="1" dirty="0"/>
              <a:t>​</a:t>
            </a:r>
            <a:r>
              <a:rPr lang="en-US" dirty="0"/>
              <a:t>: capital gains for an individual</a:t>
            </a:r>
          </a:p>
          <a:p>
            <a:r>
              <a:rPr lang="en-US" b="1" dirty="0" err="1"/>
              <a:t>Capital_Loss</a:t>
            </a:r>
            <a:r>
              <a:rPr lang="en-US" b="1" dirty="0"/>
              <a:t>​</a:t>
            </a:r>
            <a:r>
              <a:rPr lang="en-US" dirty="0"/>
              <a:t>: capital loss for an individual</a:t>
            </a:r>
          </a:p>
          <a:p>
            <a:r>
              <a:rPr lang="en-US" b="1" dirty="0" err="1"/>
              <a:t>Hours_Per_Week</a:t>
            </a:r>
            <a:r>
              <a:rPr lang="en-US" b="1" dirty="0"/>
              <a:t>​</a:t>
            </a:r>
            <a:r>
              <a:rPr lang="en-US" dirty="0"/>
              <a:t>: the hours an individual has reported to work per week</a:t>
            </a:r>
          </a:p>
          <a:p>
            <a:r>
              <a:rPr lang="en-US" b="1" dirty="0" err="1"/>
              <a:t>native­country</a:t>
            </a:r>
            <a:r>
              <a:rPr lang="en-US" b="1" dirty="0"/>
              <a:t>​</a:t>
            </a:r>
            <a:r>
              <a:rPr lang="en-US" dirty="0"/>
              <a:t>: country of origin for an individual</a:t>
            </a:r>
          </a:p>
          <a:p>
            <a:r>
              <a:rPr lang="en-US" b="1" dirty="0"/>
              <a:t>Income​</a:t>
            </a:r>
            <a:r>
              <a:rPr lang="en-US" dirty="0"/>
              <a:t>: whether or not an individual makes more than $50,000 annually</a:t>
            </a:r>
          </a:p>
        </p:txBody>
      </p:sp>
    </p:spTree>
    <p:extLst>
      <p:ext uri="{BB962C8B-B14F-4D97-AF65-F5344CB8AC3E}">
        <p14:creationId xmlns:p14="http://schemas.microsoft.com/office/powerpoint/2010/main" val="1567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6ABB-0D81-4291-9934-54530393A994}"/>
              </a:ext>
            </a:extLst>
          </p:cNvPr>
          <p:cNvSpPr>
            <a:spLocks noGrp="1"/>
          </p:cNvSpPr>
          <p:nvPr>
            <p:ph type="title"/>
          </p:nvPr>
        </p:nvSpPr>
        <p:spPr/>
        <p:txBody>
          <a:bodyPr/>
          <a:lstStyle/>
          <a:p>
            <a:r>
              <a:rPr lang="en-US" dirty="0"/>
              <a:t>EDA </a:t>
            </a:r>
            <a:r>
              <a:rPr lang="en-US" dirty="0" err="1"/>
              <a:t>contiunes</a:t>
            </a:r>
            <a:endParaRPr lang="en-US" dirty="0"/>
          </a:p>
        </p:txBody>
      </p:sp>
      <p:graphicFrame>
        <p:nvGraphicFramePr>
          <p:cNvPr id="4" name="Content Placeholder 3">
            <a:extLst>
              <a:ext uri="{FF2B5EF4-FFF2-40B4-BE49-F238E27FC236}">
                <a16:creationId xmlns:a16="http://schemas.microsoft.com/office/drawing/2014/main" id="{708A3160-2D31-4AC1-8D6C-C28749D3051A}"/>
              </a:ext>
            </a:extLst>
          </p:cNvPr>
          <p:cNvGraphicFramePr>
            <a:graphicFrameLocks noGrp="1"/>
          </p:cNvGraphicFramePr>
          <p:nvPr>
            <p:ph idx="1"/>
            <p:extLst>
              <p:ext uri="{D42A27DB-BD31-4B8C-83A1-F6EECF244321}">
                <p14:modId xmlns:p14="http://schemas.microsoft.com/office/powerpoint/2010/main" val="1665296681"/>
              </p:ext>
            </p:extLst>
          </p:nvPr>
        </p:nvGraphicFramePr>
        <p:xfrm>
          <a:off x="838200" y="1825625"/>
          <a:ext cx="5704002" cy="3481665"/>
        </p:xfrm>
        <a:graphic>
          <a:graphicData uri="http://schemas.openxmlformats.org/drawingml/2006/table">
            <a:tbl>
              <a:tblPr firstRow="1" bandRow="1">
                <a:tableStyleId>{5C22544A-7EE6-4342-B048-85BDC9FD1C3A}</a:tableStyleId>
              </a:tblPr>
              <a:tblGrid>
                <a:gridCol w="2852001">
                  <a:extLst>
                    <a:ext uri="{9D8B030D-6E8A-4147-A177-3AD203B41FA5}">
                      <a16:colId xmlns:a16="http://schemas.microsoft.com/office/drawing/2014/main" val="3856907013"/>
                    </a:ext>
                  </a:extLst>
                </a:gridCol>
                <a:gridCol w="2852001">
                  <a:extLst>
                    <a:ext uri="{9D8B030D-6E8A-4147-A177-3AD203B41FA5}">
                      <a16:colId xmlns:a16="http://schemas.microsoft.com/office/drawing/2014/main" val="1841856983"/>
                    </a:ext>
                  </a:extLst>
                </a:gridCol>
              </a:tblGrid>
              <a:tr h="1160555">
                <a:tc>
                  <a:txBody>
                    <a:bodyPr/>
                    <a:lstStyle/>
                    <a:p>
                      <a:r>
                        <a:rPr lang="en-US" dirty="0"/>
                        <a:t>Label</a:t>
                      </a:r>
                    </a:p>
                  </a:txBody>
                  <a:tcPr/>
                </a:tc>
                <a:tc>
                  <a:txBody>
                    <a:bodyPr/>
                    <a:lstStyle/>
                    <a:p>
                      <a:r>
                        <a:rPr lang="en-US" dirty="0"/>
                        <a:t>Count</a:t>
                      </a:r>
                    </a:p>
                  </a:txBody>
                  <a:tcPr/>
                </a:tc>
                <a:extLst>
                  <a:ext uri="{0D108BD9-81ED-4DB2-BD59-A6C34878D82A}">
                    <a16:rowId xmlns:a16="http://schemas.microsoft.com/office/drawing/2014/main" val="2745120909"/>
                  </a:ext>
                </a:extLst>
              </a:tr>
              <a:tr h="1160555">
                <a:tc>
                  <a:txBody>
                    <a:bodyPr/>
                    <a:lstStyle/>
                    <a:p>
                      <a:r>
                        <a:rPr lang="en-US" dirty="0"/>
                        <a:t>&lt;=50K (0)</a:t>
                      </a:r>
                    </a:p>
                  </a:txBody>
                  <a:tcPr/>
                </a:tc>
                <a:tc>
                  <a:txBody>
                    <a:bodyPr/>
                    <a:lstStyle/>
                    <a:p>
                      <a:r>
                        <a:rPr lang="en-US" dirty="0"/>
                        <a:t>7841</a:t>
                      </a:r>
                    </a:p>
                  </a:txBody>
                  <a:tcPr/>
                </a:tc>
                <a:extLst>
                  <a:ext uri="{0D108BD9-81ED-4DB2-BD59-A6C34878D82A}">
                    <a16:rowId xmlns:a16="http://schemas.microsoft.com/office/drawing/2014/main" val="1792200276"/>
                  </a:ext>
                </a:extLst>
              </a:tr>
              <a:tr h="1160555">
                <a:tc>
                  <a:txBody>
                    <a:bodyPr/>
                    <a:lstStyle/>
                    <a:p>
                      <a:r>
                        <a:rPr lang="en-US" dirty="0"/>
                        <a:t>&gt;50K(1)</a:t>
                      </a:r>
                    </a:p>
                  </a:txBody>
                  <a:tcPr/>
                </a:tc>
                <a:tc>
                  <a:txBody>
                    <a:bodyPr/>
                    <a:lstStyle/>
                    <a:p>
                      <a:r>
                        <a:rPr lang="en-US" dirty="0"/>
                        <a:t>24720</a:t>
                      </a:r>
                    </a:p>
                  </a:txBody>
                  <a:tcPr/>
                </a:tc>
                <a:extLst>
                  <a:ext uri="{0D108BD9-81ED-4DB2-BD59-A6C34878D82A}">
                    <a16:rowId xmlns:a16="http://schemas.microsoft.com/office/drawing/2014/main" val="2663201713"/>
                  </a:ext>
                </a:extLst>
              </a:tr>
            </a:tbl>
          </a:graphicData>
        </a:graphic>
      </p:graphicFrame>
      <p:pic>
        <p:nvPicPr>
          <p:cNvPr id="2050" name="Picture 2">
            <a:extLst>
              <a:ext uri="{FF2B5EF4-FFF2-40B4-BE49-F238E27FC236}">
                <a16:creationId xmlns:a16="http://schemas.microsoft.com/office/drawing/2014/main" id="{C7854079-20D9-4A7D-B3EA-8A2BC9CD8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24" y="1825626"/>
            <a:ext cx="4652953" cy="321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6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BEE0-DF9A-44F3-B56C-61937B58063E}"/>
              </a:ext>
            </a:extLst>
          </p:cNvPr>
          <p:cNvSpPr>
            <a:spLocks noGrp="1"/>
          </p:cNvSpPr>
          <p:nvPr>
            <p:ph type="title"/>
          </p:nvPr>
        </p:nvSpPr>
        <p:spPr/>
        <p:txBody>
          <a:bodyPr/>
          <a:lstStyle/>
          <a:p>
            <a:r>
              <a:rPr lang="en-US" dirty="0"/>
              <a:t>Heat Map</a:t>
            </a:r>
          </a:p>
        </p:txBody>
      </p:sp>
      <p:pic>
        <p:nvPicPr>
          <p:cNvPr id="3074" name="Picture 2">
            <a:extLst>
              <a:ext uri="{FF2B5EF4-FFF2-40B4-BE49-F238E27FC236}">
                <a16:creationId xmlns:a16="http://schemas.microsoft.com/office/drawing/2014/main" id="{4DED2FB2-B6FE-4C8A-9AF2-A8F67B653B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888" y="1451728"/>
            <a:ext cx="8475772" cy="523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4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4E24-88E4-48DE-A78F-102BDAAE3E26}"/>
              </a:ext>
            </a:extLst>
          </p:cNvPr>
          <p:cNvSpPr>
            <a:spLocks noGrp="1"/>
          </p:cNvSpPr>
          <p:nvPr>
            <p:ph type="title"/>
          </p:nvPr>
        </p:nvSpPr>
        <p:spPr/>
        <p:txBody>
          <a:bodyPr/>
          <a:lstStyle/>
          <a:p>
            <a:r>
              <a:rPr lang="en-US" dirty="0"/>
              <a:t>Comparing Age with Income</a:t>
            </a:r>
          </a:p>
        </p:txBody>
      </p:sp>
      <p:pic>
        <p:nvPicPr>
          <p:cNvPr id="4098" name="Picture 2">
            <a:extLst>
              <a:ext uri="{FF2B5EF4-FFF2-40B4-BE49-F238E27FC236}">
                <a16:creationId xmlns:a16="http://schemas.microsoft.com/office/drawing/2014/main" id="{0D48C057-02A5-431E-BEC8-83AC7DA7B6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02218" y="2419843"/>
            <a:ext cx="5386027" cy="264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4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2B04-6177-45C6-9DAC-19CF8A278D67}"/>
              </a:ext>
            </a:extLst>
          </p:cNvPr>
          <p:cNvSpPr>
            <a:spLocks noGrp="1"/>
          </p:cNvSpPr>
          <p:nvPr>
            <p:ph type="title"/>
          </p:nvPr>
        </p:nvSpPr>
        <p:spPr/>
        <p:txBody>
          <a:bodyPr/>
          <a:lstStyle/>
          <a:p>
            <a:r>
              <a:rPr lang="en-US" dirty="0"/>
              <a:t>Comparing Sex with Income</a:t>
            </a:r>
          </a:p>
        </p:txBody>
      </p:sp>
      <p:pic>
        <p:nvPicPr>
          <p:cNvPr id="5128" name="Picture 8">
            <a:extLst>
              <a:ext uri="{FF2B5EF4-FFF2-40B4-BE49-F238E27FC236}">
                <a16:creationId xmlns:a16="http://schemas.microsoft.com/office/drawing/2014/main" id="{C57DB2DC-46C7-4013-824E-3A9269079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6197" y="2016125"/>
            <a:ext cx="8058068"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20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ABC1-9031-4D15-91D2-EF4E551A721C}"/>
              </a:ext>
            </a:extLst>
          </p:cNvPr>
          <p:cNvSpPr>
            <a:spLocks noGrp="1"/>
          </p:cNvSpPr>
          <p:nvPr>
            <p:ph type="title"/>
          </p:nvPr>
        </p:nvSpPr>
        <p:spPr/>
        <p:txBody>
          <a:bodyPr/>
          <a:lstStyle/>
          <a:p>
            <a:r>
              <a:rPr lang="en-US" dirty="0"/>
              <a:t>Income and Marital Status </a:t>
            </a:r>
          </a:p>
        </p:txBody>
      </p:sp>
      <p:pic>
        <p:nvPicPr>
          <p:cNvPr id="6148" name="Picture 4">
            <a:extLst>
              <a:ext uri="{FF2B5EF4-FFF2-40B4-BE49-F238E27FC236}">
                <a16:creationId xmlns:a16="http://schemas.microsoft.com/office/drawing/2014/main" id="{E9032F92-7DC6-424C-A3B6-D24786AE7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571625"/>
            <a:ext cx="10891837" cy="447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42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25E-D5FA-456D-9706-CAEE49EFFFF3}"/>
              </a:ext>
            </a:extLst>
          </p:cNvPr>
          <p:cNvSpPr>
            <a:spLocks noGrp="1"/>
          </p:cNvSpPr>
          <p:nvPr>
            <p:ph type="title"/>
          </p:nvPr>
        </p:nvSpPr>
        <p:spPr>
          <a:xfrm>
            <a:off x="838200" y="2608704"/>
            <a:ext cx="10515600" cy="1325563"/>
          </a:xfrm>
        </p:spPr>
        <p:txBody>
          <a:bodyPr/>
          <a:lstStyle/>
          <a:p>
            <a:r>
              <a:rPr lang="en-US" b="1" dirty="0"/>
              <a:t>Pre-Processing and Modeling</a:t>
            </a:r>
            <a:endParaRPr lang="en-US" dirty="0"/>
          </a:p>
        </p:txBody>
      </p:sp>
    </p:spTree>
    <p:extLst>
      <p:ext uri="{BB962C8B-B14F-4D97-AF65-F5344CB8AC3E}">
        <p14:creationId xmlns:p14="http://schemas.microsoft.com/office/powerpoint/2010/main" val="178750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2C07-9260-4A25-86FE-A2D5A88B185E}"/>
              </a:ext>
            </a:extLst>
          </p:cNvPr>
          <p:cNvSpPr>
            <a:spLocks noGrp="1"/>
          </p:cNvSpPr>
          <p:nvPr>
            <p:ph type="title"/>
          </p:nvPr>
        </p:nvSpPr>
        <p:spPr>
          <a:xfrm>
            <a:off x="673640" y="4946551"/>
            <a:ext cx="10515600" cy="1325563"/>
          </a:xfrm>
        </p:spPr>
        <p:txBody>
          <a:bodyPr>
            <a:normAutofit/>
          </a:bodyPr>
          <a:lstStyle/>
          <a:p>
            <a:r>
              <a:rPr lang="en-US" sz="3200" dirty="0"/>
              <a:t>Qualitative variables in the dataset were encoded into numerical values</a:t>
            </a:r>
          </a:p>
        </p:txBody>
      </p:sp>
      <p:pic>
        <p:nvPicPr>
          <p:cNvPr id="5" name="Content Placeholder 4">
            <a:extLst>
              <a:ext uri="{FF2B5EF4-FFF2-40B4-BE49-F238E27FC236}">
                <a16:creationId xmlns:a16="http://schemas.microsoft.com/office/drawing/2014/main" id="{3C1AC44F-F7AA-4D04-B662-265E65167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40" y="1374005"/>
            <a:ext cx="5468000" cy="2981179"/>
          </a:xfrm>
        </p:spPr>
      </p:pic>
      <p:pic>
        <p:nvPicPr>
          <p:cNvPr id="7" name="Picture 6">
            <a:extLst>
              <a:ext uri="{FF2B5EF4-FFF2-40B4-BE49-F238E27FC236}">
                <a16:creationId xmlns:a16="http://schemas.microsoft.com/office/drawing/2014/main" id="{AB549366-AEF9-4CC8-9471-823D03ECA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964" y="1374004"/>
            <a:ext cx="5613689" cy="2915191"/>
          </a:xfrm>
          <a:prstGeom prst="rect">
            <a:avLst/>
          </a:prstGeom>
        </p:spPr>
      </p:pic>
    </p:spTree>
    <p:extLst>
      <p:ext uri="{BB962C8B-B14F-4D97-AF65-F5344CB8AC3E}">
        <p14:creationId xmlns:p14="http://schemas.microsoft.com/office/powerpoint/2010/main" val="86930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A484-1F84-4969-AD35-A54B5D1EC520}"/>
              </a:ext>
            </a:extLst>
          </p:cNvPr>
          <p:cNvSpPr>
            <a:spLocks noGrp="1"/>
          </p:cNvSpPr>
          <p:nvPr>
            <p:ph type="title"/>
          </p:nvPr>
        </p:nvSpPr>
        <p:spPr>
          <a:xfrm>
            <a:off x="838200" y="0"/>
            <a:ext cx="10515600" cy="1325563"/>
          </a:xfrm>
        </p:spPr>
        <p:txBody>
          <a:bodyPr/>
          <a:lstStyle/>
          <a:p>
            <a:r>
              <a:rPr lang="en-US" dirty="0"/>
              <a:t>Multicollinearity Check</a:t>
            </a:r>
          </a:p>
        </p:txBody>
      </p:sp>
      <p:pic>
        <p:nvPicPr>
          <p:cNvPr id="4" name="Content Placeholder 3">
            <a:extLst>
              <a:ext uri="{FF2B5EF4-FFF2-40B4-BE49-F238E27FC236}">
                <a16:creationId xmlns:a16="http://schemas.microsoft.com/office/drawing/2014/main" id="{0E90B496-E4A2-45A6-BAA7-97C7F9F5E92F}"/>
              </a:ext>
            </a:extLst>
          </p:cNvPr>
          <p:cNvPicPr>
            <a:picLocks noGrp="1" noChangeAspect="1"/>
          </p:cNvPicPr>
          <p:nvPr>
            <p:ph idx="1"/>
          </p:nvPr>
        </p:nvPicPr>
        <p:blipFill>
          <a:blip r:embed="rId2"/>
          <a:stretch>
            <a:fillRect/>
          </a:stretch>
        </p:blipFill>
        <p:spPr>
          <a:xfrm>
            <a:off x="1171439" y="1206631"/>
            <a:ext cx="5078532" cy="5354425"/>
          </a:xfrm>
          <a:prstGeom prst="rect">
            <a:avLst/>
          </a:prstGeom>
        </p:spPr>
      </p:pic>
      <p:sp>
        <p:nvSpPr>
          <p:cNvPr id="5" name="TextBox 4">
            <a:extLst>
              <a:ext uri="{FF2B5EF4-FFF2-40B4-BE49-F238E27FC236}">
                <a16:creationId xmlns:a16="http://schemas.microsoft.com/office/drawing/2014/main" id="{B5C9D59B-56CA-491B-8FFF-901271FD31EC}"/>
              </a:ext>
            </a:extLst>
          </p:cNvPr>
          <p:cNvSpPr txBox="1"/>
          <p:nvPr/>
        </p:nvSpPr>
        <p:spPr>
          <a:xfrm>
            <a:off x="6542202" y="2366126"/>
            <a:ext cx="4675695" cy="646331"/>
          </a:xfrm>
          <a:prstGeom prst="rect">
            <a:avLst/>
          </a:prstGeom>
          <a:noFill/>
        </p:spPr>
        <p:txBody>
          <a:bodyPr wrap="square" rtlCol="0">
            <a:spAutoFit/>
          </a:bodyPr>
          <a:lstStyle/>
          <a:p>
            <a:r>
              <a:rPr lang="en-US" dirty="0"/>
              <a:t>Features with VIF(Variance inflation factor ) greater than 10 will be dropped</a:t>
            </a:r>
          </a:p>
        </p:txBody>
      </p:sp>
    </p:spTree>
    <p:extLst>
      <p:ext uri="{BB962C8B-B14F-4D97-AF65-F5344CB8AC3E}">
        <p14:creationId xmlns:p14="http://schemas.microsoft.com/office/powerpoint/2010/main" val="277131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7298-8B75-49DD-B2C7-99B980929735}"/>
              </a:ext>
            </a:extLst>
          </p:cNvPr>
          <p:cNvSpPr>
            <a:spLocks noGrp="1"/>
          </p:cNvSpPr>
          <p:nvPr>
            <p:ph type="title"/>
          </p:nvPr>
        </p:nvSpPr>
        <p:spPr>
          <a:xfrm>
            <a:off x="838200" y="4852284"/>
            <a:ext cx="10515600" cy="1325563"/>
          </a:xfrm>
        </p:spPr>
        <p:txBody>
          <a:bodyPr>
            <a:normAutofit/>
          </a:bodyPr>
          <a:lstStyle/>
          <a:p>
            <a:r>
              <a:rPr lang="en-US" sz="3200" dirty="0"/>
              <a:t>This is the final data which is spilt into test and train to be used for modelling </a:t>
            </a:r>
          </a:p>
        </p:txBody>
      </p:sp>
      <p:pic>
        <p:nvPicPr>
          <p:cNvPr id="4" name="Content Placeholder 3">
            <a:extLst>
              <a:ext uri="{FF2B5EF4-FFF2-40B4-BE49-F238E27FC236}">
                <a16:creationId xmlns:a16="http://schemas.microsoft.com/office/drawing/2014/main" id="{839BFBA1-AF0A-4520-8C5B-8EE7897841D8}"/>
              </a:ext>
            </a:extLst>
          </p:cNvPr>
          <p:cNvPicPr>
            <a:picLocks noGrp="1" noChangeAspect="1"/>
          </p:cNvPicPr>
          <p:nvPr>
            <p:ph idx="1"/>
          </p:nvPr>
        </p:nvPicPr>
        <p:blipFill>
          <a:blip r:embed="rId2"/>
          <a:stretch>
            <a:fillRect/>
          </a:stretch>
        </p:blipFill>
        <p:spPr>
          <a:xfrm>
            <a:off x="838200" y="1690688"/>
            <a:ext cx="10515600" cy="2964213"/>
          </a:xfrm>
          <a:prstGeom prst="rect">
            <a:avLst/>
          </a:prstGeom>
        </p:spPr>
      </p:pic>
      <p:sp>
        <p:nvSpPr>
          <p:cNvPr id="5" name="Title 1">
            <a:extLst>
              <a:ext uri="{FF2B5EF4-FFF2-40B4-BE49-F238E27FC236}">
                <a16:creationId xmlns:a16="http://schemas.microsoft.com/office/drawing/2014/main" id="{D1D3110E-73F1-43AA-B9B2-B78A7DBCD029}"/>
              </a:ext>
            </a:extLst>
          </p:cNvPr>
          <p:cNvSpPr txBox="1">
            <a:spLocks/>
          </p:cNvSpPr>
          <p:nvPr/>
        </p:nvSpPr>
        <p:spPr>
          <a:xfrm>
            <a:off x="8382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for Modelling </a:t>
            </a:r>
          </a:p>
        </p:txBody>
      </p:sp>
    </p:spTree>
    <p:extLst>
      <p:ext uri="{BB962C8B-B14F-4D97-AF65-F5344CB8AC3E}">
        <p14:creationId xmlns:p14="http://schemas.microsoft.com/office/powerpoint/2010/main" val="256597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B26F-DCD8-422D-B5D4-3B33FB4E7D32}"/>
              </a:ext>
            </a:extLst>
          </p:cNvPr>
          <p:cNvSpPr>
            <a:spLocks noGrp="1"/>
          </p:cNvSpPr>
          <p:nvPr>
            <p:ph type="title"/>
          </p:nvPr>
        </p:nvSpPr>
        <p:spPr>
          <a:xfrm>
            <a:off x="913614" y="2410742"/>
            <a:ext cx="10515600" cy="1325563"/>
          </a:xfrm>
        </p:spPr>
        <p:txBody>
          <a:bodyPr>
            <a:normAutofit/>
          </a:bodyPr>
          <a:lstStyle/>
          <a:p>
            <a:r>
              <a:rPr lang="en-US" b="1" dirty="0"/>
              <a:t>Problem Statement and Goals</a:t>
            </a:r>
          </a:p>
        </p:txBody>
      </p:sp>
    </p:spTree>
    <p:extLst>
      <p:ext uri="{BB962C8B-B14F-4D97-AF65-F5344CB8AC3E}">
        <p14:creationId xmlns:p14="http://schemas.microsoft.com/office/powerpoint/2010/main" val="358052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81BE-F89A-4877-8692-E49AF05715BD}"/>
              </a:ext>
            </a:extLst>
          </p:cNvPr>
          <p:cNvSpPr>
            <a:spLocks noGrp="1"/>
          </p:cNvSpPr>
          <p:nvPr>
            <p:ph type="title"/>
          </p:nvPr>
        </p:nvSpPr>
        <p:spPr/>
        <p:txBody>
          <a:bodyPr/>
          <a:lstStyle/>
          <a:p>
            <a:r>
              <a:rPr lang="en-US" b="1" dirty="0"/>
              <a:t>Modelling</a:t>
            </a:r>
          </a:p>
        </p:txBody>
      </p:sp>
      <p:sp>
        <p:nvSpPr>
          <p:cNvPr id="3" name="Content Placeholder 2">
            <a:extLst>
              <a:ext uri="{FF2B5EF4-FFF2-40B4-BE49-F238E27FC236}">
                <a16:creationId xmlns:a16="http://schemas.microsoft.com/office/drawing/2014/main" id="{1C1E8288-B124-4EA4-9931-9C9FB471EE0A}"/>
              </a:ext>
            </a:extLst>
          </p:cNvPr>
          <p:cNvSpPr>
            <a:spLocks noGrp="1"/>
          </p:cNvSpPr>
          <p:nvPr>
            <p:ph idx="1"/>
          </p:nvPr>
        </p:nvSpPr>
        <p:spPr>
          <a:xfrm>
            <a:off x="677944" y="2278112"/>
            <a:ext cx="10515600" cy="1973377"/>
          </a:xfrm>
        </p:spPr>
        <p:txBody>
          <a:bodyPr/>
          <a:lstStyle/>
          <a:p>
            <a:pPr marL="0" indent="0">
              <a:buNone/>
            </a:pPr>
            <a:r>
              <a:rPr lang="en-US" dirty="0"/>
              <a:t>The Model used in this Project are </a:t>
            </a:r>
          </a:p>
          <a:p>
            <a:r>
              <a:rPr lang="en-US" dirty="0"/>
              <a:t>Logistic Regression</a:t>
            </a:r>
          </a:p>
          <a:p>
            <a:r>
              <a:rPr lang="en-US" dirty="0"/>
              <a:t>K-Nearest Neighbors Algorithm (KNN)</a:t>
            </a:r>
          </a:p>
        </p:txBody>
      </p:sp>
    </p:spTree>
    <p:extLst>
      <p:ext uri="{BB962C8B-B14F-4D97-AF65-F5344CB8AC3E}">
        <p14:creationId xmlns:p14="http://schemas.microsoft.com/office/powerpoint/2010/main" val="3523342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1A0F-FD09-4D0B-A7B6-E434AD53F17E}"/>
              </a:ext>
            </a:extLst>
          </p:cNvPr>
          <p:cNvSpPr>
            <a:spLocks noGrp="1"/>
          </p:cNvSpPr>
          <p:nvPr>
            <p:ph type="title"/>
          </p:nvPr>
        </p:nvSpPr>
        <p:spPr/>
        <p:txBody>
          <a:bodyPr/>
          <a:lstStyle/>
          <a:p>
            <a:r>
              <a:rPr lang="en-US" b="1" dirty="0"/>
              <a:t>Logistic Regression Model (LRM)</a:t>
            </a:r>
            <a:endParaRPr lang="en-US" dirty="0"/>
          </a:p>
        </p:txBody>
      </p:sp>
      <p:pic>
        <p:nvPicPr>
          <p:cNvPr id="4" name="Content Placeholder 3">
            <a:extLst>
              <a:ext uri="{FF2B5EF4-FFF2-40B4-BE49-F238E27FC236}">
                <a16:creationId xmlns:a16="http://schemas.microsoft.com/office/drawing/2014/main" id="{097524A2-89D8-4CC9-A583-9D0E0AC5338C}"/>
              </a:ext>
            </a:extLst>
          </p:cNvPr>
          <p:cNvPicPr>
            <a:picLocks noGrp="1" noChangeAspect="1"/>
          </p:cNvPicPr>
          <p:nvPr>
            <p:ph idx="1"/>
          </p:nvPr>
        </p:nvPicPr>
        <p:blipFill>
          <a:blip r:embed="rId2"/>
          <a:stretch>
            <a:fillRect/>
          </a:stretch>
        </p:blipFill>
        <p:spPr>
          <a:xfrm>
            <a:off x="714248" y="1904214"/>
            <a:ext cx="8791702" cy="3425817"/>
          </a:xfrm>
          <a:prstGeom prst="rect">
            <a:avLst/>
          </a:prstGeom>
        </p:spPr>
      </p:pic>
    </p:spTree>
    <p:extLst>
      <p:ext uri="{BB962C8B-B14F-4D97-AF65-F5344CB8AC3E}">
        <p14:creationId xmlns:p14="http://schemas.microsoft.com/office/powerpoint/2010/main" val="419159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11C3-8194-45D9-AF49-9E997E20A655}"/>
              </a:ext>
            </a:extLst>
          </p:cNvPr>
          <p:cNvSpPr>
            <a:spLocks noGrp="1"/>
          </p:cNvSpPr>
          <p:nvPr>
            <p:ph type="title"/>
          </p:nvPr>
        </p:nvSpPr>
        <p:spPr>
          <a:xfrm>
            <a:off x="687371" y="930733"/>
            <a:ext cx="10515600" cy="568129"/>
          </a:xfrm>
        </p:spPr>
        <p:txBody>
          <a:bodyPr>
            <a:normAutofit fontScale="90000"/>
          </a:bodyPr>
          <a:lstStyle/>
          <a:p>
            <a:r>
              <a:rPr lang="en-US" b="1" dirty="0"/>
              <a:t>K-Nearest Neighbors Algorithm</a:t>
            </a:r>
            <a:br>
              <a:rPr lang="en-US" dirty="0"/>
            </a:br>
            <a:endParaRPr lang="en-US" dirty="0"/>
          </a:p>
        </p:txBody>
      </p:sp>
      <p:pic>
        <p:nvPicPr>
          <p:cNvPr id="8194" name="Picture 2">
            <a:extLst>
              <a:ext uri="{FF2B5EF4-FFF2-40B4-BE49-F238E27FC236}">
                <a16:creationId xmlns:a16="http://schemas.microsoft.com/office/drawing/2014/main" id="{E09EC111-CCCF-4242-BE19-EDEB83F819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371" y="2078290"/>
            <a:ext cx="9133381" cy="3848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A9CF1E-6BB5-4CFB-95BC-588F84BF647F}"/>
              </a:ext>
            </a:extLst>
          </p:cNvPr>
          <p:cNvSpPr txBox="1"/>
          <p:nvPr/>
        </p:nvSpPr>
        <p:spPr>
          <a:xfrm>
            <a:off x="933253" y="6137363"/>
            <a:ext cx="4587859" cy="369332"/>
          </a:xfrm>
          <a:prstGeom prst="rect">
            <a:avLst/>
          </a:prstGeom>
          <a:noFill/>
        </p:spPr>
        <p:txBody>
          <a:bodyPr wrap="none" rtlCol="0">
            <a:spAutoFit/>
          </a:bodyPr>
          <a:lstStyle/>
          <a:p>
            <a:r>
              <a:rPr lang="en-US" b="1" dirty="0"/>
              <a:t>k=36 has the highest score for the testing data</a:t>
            </a:r>
          </a:p>
        </p:txBody>
      </p:sp>
    </p:spTree>
    <p:extLst>
      <p:ext uri="{BB962C8B-B14F-4D97-AF65-F5344CB8AC3E}">
        <p14:creationId xmlns:p14="http://schemas.microsoft.com/office/powerpoint/2010/main" val="80718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066C-CD13-4ED6-B4A0-6B66B9CC5713}"/>
              </a:ext>
            </a:extLst>
          </p:cNvPr>
          <p:cNvSpPr>
            <a:spLocks noGrp="1"/>
          </p:cNvSpPr>
          <p:nvPr>
            <p:ph type="title"/>
          </p:nvPr>
        </p:nvSpPr>
        <p:spPr/>
        <p:txBody>
          <a:bodyPr>
            <a:normAutofit/>
          </a:bodyPr>
          <a:lstStyle/>
          <a:p>
            <a:r>
              <a:rPr lang="en-US" b="1" dirty="0"/>
              <a:t>K-Nearest Neighbors Algorithm</a:t>
            </a:r>
          </a:p>
        </p:txBody>
      </p:sp>
      <p:pic>
        <p:nvPicPr>
          <p:cNvPr id="5" name="Content Placeholder 4">
            <a:extLst>
              <a:ext uri="{FF2B5EF4-FFF2-40B4-BE49-F238E27FC236}">
                <a16:creationId xmlns:a16="http://schemas.microsoft.com/office/drawing/2014/main" id="{E0CAD0EE-D8DF-49AE-9D12-90BEC0A1E131}"/>
              </a:ext>
            </a:extLst>
          </p:cNvPr>
          <p:cNvPicPr>
            <a:picLocks noGrp="1" noChangeAspect="1"/>
          </p:cNvPicPr>
          <p:nvPr>
            <p:ph idx="1"/>
          </p:nvPr>
        </p:nvPicPr>
        <p:blipFill>
          <a:blip r:embed="rId2"/>
          <a:stretch>
            <a:fillRect/>
          </a:stretch>
        </p:blipFill>
        <p:spPr>
          <a:xfrm>
            <a:off x="838200" y="1930097"/>
            <a:ext cx="8134350" cy="4048125"/>
          </a:xfrm>
          <a:prstGeom prst="rect">
            <a:avLst/>
          </a:prstGeom>
        </p:spPr>
      </p:pic>
    </p:spTree>
    <p:extLst>
      <p:ext uri="{BB962C8B-B14F-4D97-AF65-F5344CB8AC3E}">
        <p14:creationId xmlns:p14="http://schemas.microsoft.com/office/powerpoint/2010/main" val="2691618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86E536-6740-481C-A723-8BE9FAB9D614}"/>
              </a:ext>
            </a:extLst>
          </p:cNvPr>
          <p:cNvSpPr txBox="1">
            <a:spLocks/>
          </p:cNvSpPr>
          <p:nvPr/>
        </p:nvSpPr>
        <p:spPr>
          <a:xfrm>
            <a:off x="838200" y="1809946"/>
            <a:ext cx="10515600" cy="2978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End</a:t>
            </a:r>
            <a:br>
              <a:rPr lang="en-US"/>
            </a:br>
            <a:r>
              <a:rPr lang="en-US"/>
              <a:t>Thank  You Very Much</a:t>
            </a:r>
            <a:br>
              <a:rPr lang="en-US"/>
            </a:br>
            <a:endParaRPr lang="en-US" dirty="0"/>
          </a:p>
        </p:txBody>
      </p:sp>
    </p:spTree>
    <p:extLst>
      <p:ext uri="{BB962C8B-B14F-4D97-AF65-F5344CB8AC3E}">
        <p14:creationId xmlns:p14="http://schemas.microsoft.com/office/powerpoint/2010/main" val="166659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D69A-3A4C-4BA7-A862-572E447B0F2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482EF7-BDC2-4CC3-853B-64BAAC03DB38}"/>
              </a:ext>
            </a:extLst>
          </p:cNvPr>
          <p:cNvSpPr>
            <a:spLocks noGrp="1"/>
          </p:cNvSpPr>
          <p:nvPr>
            <p:ph idx="1"/>
          </p:nvPr>
        </p:nvSpPr>
        <p:spPr/>
        <p:txBody>
          <a:bodyPr/>
          <a:lstStyle/>
          <a:p>
            <a:r>
              <a:rPr lang="en-US" dirty="0"/>
              <a:t>Income inequality is the extent to which income is distributed. The distribution of income is very important for the economic growth of any country. Over the years this topic has been the concern of the government and other international organizations. In the United States, income inequality has been of so much concern and a lot of factors have been attributed to the uneven distribution of income.</a:t>
            </a:r>
          </a:p>
        </p:txBody>
      </p:sp>
    </p:spTree>
    <p:extLst>
      <p:ext uri="{BB962C8B-B14F-4D97-AF65-F5344CB8AC3E}">
        <p14:creationId xmlns:p14="http://schemas.microsoft.com/office/powerpoint/2010/main" val="332413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7681-A831-4389-A8A9-FBE6002D7CE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42A9754-F6A7-4243-B206-95F594C41C9F}"/>
              </a:ext>
            </a:extLst>
          </p:cNvPr>
          <p:cNvSpPr>
            <a:spLocks noGrp="1"/>
          </p:cNvSpPr>
          <p:nvPr>
            <p:ph idx="1"/>
          </p:nvPr>
        </p:nvSpPr>
        <p:spPr/>
        <p:txBody>
          <a:bodyPr/>
          <a:lstStyle/>
          <a:p>
            <a:pPr marL="0" indent="0">
              <a:buNone/>
            </a:pPr>
            <a:r>
              <a:rPr lang="en-US" dirty="0"/>
              <a:t>This project will investigate</a:t>
            </a:r>
          </a:p>
          <a:p>
            <a:pPr marL="0" indent="0">
              <a:buNone/>
            </a:pPr>
            <a:endParaRPr lang="en-US" dirty="0"/>
          </a:p>
          <a:p>
            <a:pPr marL="514350" indent="-514350">
              <a:buAutoNum type="arabicPeriod"/>
            </a:pPr>
            <a:r>
              <a:rPr lang="en-US" dirty="0"/>
              <a:t>factors that affect the income level of an individual</a:t>
            </a:r>
          </a:p>
          <a:p>
            <a:pPr marL="514350" indent="-514350">
              <a:buAutoNum type="arabicPeriod"/>
            </a:pPr>
            <a:endParaRPr lang="en-US" dirty="0"/>
          </a:p>
          <a:p>
            <a:pPr marL="514350" indent="-514350">
              <a:buAutoNum type="arabicPeriod"/>
            </a:pPr>
            <a:r>
              <a:rPr lang="en-US" dirty="0"/>
              <a:t>Use machine learning to predict the income level of an individual</a:t>
            </a:r>
          </a:p>
        </p:txBody>
      </p:sp>
    </p:spTree>
    <p:extLst>
      <p:ext uri="{BB962C8B-B14F-4D97-AF65-F5344CB8AC3E}">
        <p14:creationId xmlns:p14="http://schemas.microsoft.com/office/powerpoint/2010/main" val="164112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25E-D5FA-456D-9706-CAEE49EFFFF3}"/>
              </a:ext>
            </a:extLst>
          </p:cNvPr>
          <p:cNvSpPr>
            <a:spLocks noGrp="1"/>
          </p:cNvSpPr>
          <p:nvPr>
            <p:ph type="title"/>
          </p:nvPr>
        </p:nvSpPr>
        <p:spPr>
          <a:xfrm>
            <a:off x="838200" y="2608704"/>
            <a:ext cx="10515600" cy="1325563"/>
          </a:xfrm>
        </p:spPr>
        <p:txBody>
          <a:bodyPr/>
          <a:lstStyle/>
          <a:p>
            <a:r>
              <a:rPr lang="en-US" b="1" dirty="0"/>
              <a:t>Data Cleaning and Data Wrangling</a:t>
            </a:r>
            <a:endParaRPr lang="en-US" dirty="0"/>
          </a:p>
        </p:txBody>
      </p:sp>
    </p:spTree>
    <p:extLst>
      <p:ext uri="{BB962C8B-B14F-4D97-AF65-F5344CB8AC3E}">
        <p14:creationId xmlns:p14="http://schemas.microsoft.com/office/powerpoint/2010/main" val="391893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D9F8-4B5E-48FB-A8D7-5628174575FF}"/>
              </a:ext>
            </a:extLst>
          </p:cNvPr>
          <p:cNvSpPr>
            <a:spLocks noGrp="1"/>
          </p:cNvSpPr>
          <p:nvPr>
            <p:ph type="title"/>
          </p:nvPr>
        </p:nvSpPr>
        <p:spPr/>
        <p:txBody>
          <a:bodyPr/>
          <a:lstStyle/>
          <a:p>
            <a:r>
              <a:rPr lang="en-US" dirty="0"/>
              <a:t>Below is the original data</a:t>
            </a:r>
          </a:p>
        </p:txBody>
      </p:sp>
      <p:pic>
        <p:nvPicPr>
          <p:cNvPr id="5" name="Content Placeholder 4">
            <a:extLst>
              <a:ext uri="{FF2B5EF4-FFF2-40B4-BE49-F238E27FC236}">
                <a16:creationId xmlns:a16="http://schemas.microsoft.com/office/drawing/2014/main" id="{B561FCC4-2BC0-45B7-9B10-140C82340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5415"/>
            <a:ext cx="9461986" cy="2362321"/>
          </a:xfrm>
        </p:spPr>
      </p:pic>
    </p:spTree>
    <p:extLst>
      <p:ext uri="{BB962C8B-B14F-4D97-AF65-F5344CB8AC3E}">
        <p14:creationId xmlns:p14="http://schemas.microsoft.com/office/powerpoint/2010/main" val="311800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23F2-7066-4A20-A8B7-80ECB8CAB1D4}"/>
              </a:ext>
            </a:extLst>
          </p:cNvPr>
          <p:cNvSpPr>
            <a:spLocks noGrp="1"/>
          </p:cNvSpPr>
          <p:nvPr>
            <p:ph type="title"/>
          </p:nvPr>
        </p:nvSpPr>
        <p:spPr/>
        <p:txBody>
          <a:bodyPr/>
          <a:lstStyle/>
          <a:p>
            <a:r>
              <a:rPr lang="en-US" dirty="0"/>
              <a:t>Below is the clean data</a:t>
            </a:r>
          </a:p>
        </p:txBody>
      </p:sp>
      <p:pic>
        <p:nvPicPr>
          <p:cNvPr id="5" name="Content Placeholder 4">
            <a:extLst>
              <a:ext uri="{FF2B5EF4-FFF2-40B4-BE49-F238E27FC236}">
                <a16:creationId xmlns:a16="http://schemas.microsoft.com/office/drawing/2014/main" id="{307861BF-A928-4FE5-A0F6-962B5D619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4277"/>
            <a:ext cx="9811254" cy="2627494"/>
          </a:xfrm>
        </p:spPr>
      </p:pic>
      <p:sp>
        <p:nvSpPr>
          <p:cNvPr id="6" name="Title 1">
            <a:extLst>
              <a:ext uri="{FF2B5EF4-FFF2-40B4-BE49-F238E27FC236}">
                <a16:creationId xmlns:a16="http://schemas.microsoft.com/office/drawing/2014/main" id="{53830010-B38D-4BDE-BFAA-5092A956E03D}"/>
              </a:ext>
            </a:extLst>
          </p:cNvPr>
          <p:cNvSpPr txBox="1">
            <a:spLocks/>
          </p:cNvSpPr>
          <p:nvPr/>
        </p:nvSpPr>
        <p:spPr>
          <a:xfrm>
            <a:off x="838200" y="4495637"/>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200" b="1" dirty="0"/>
              <a:t>Missing values were removed</a:t>
            </a:r>
          </a:p>
          <a:p>
            <a:pPr marL="571500" indent="-571500">
              <a:buFont typeface="Arial" panose="020B0604020202020204" pitchFamily="34" charset="0"/>
              <a:buChar char="•"/>
            </a:pPr>
            <a:r>
              <a:rPr lang="en-US" sz="3200" b="1" dirty="0"/>
              <a:t>Variable names were cleaned and written appropriately </a:t>
            </a:r>
          </a:p>
          <a:p>
            <a:endParaRPr lang="en-US" dirty="0"/>
          </a:p>
        </p:txBody>
      </p:sp>
    </p:spTree>
    <p:extLst>
      <p:ext uri="{BB962C8B-B14F-4D97-AF65-F5344CB8AC3E}">
        <p14:creationId xmlns:p14="http://schemas.microsoft.com/office/powerpoint/2010/main" val="151495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25E-D5FA-456D-9706-CAEE49EFFFF3}"/>
              </a:ext>
            </a:extLst>
          </p:cNvPr>
          <p:cNvSpPr>
            <a:spLocks noGrp="1"/>
          </p:cNvSpPr>
          <p:nvPr>
            <p:ph type="title"/>
          </p:nvPr>
        </p:nvSpPr>
        <p:spPr>
          <a:xfrm>
            <a:off x="838200" y="2608704"/>
            <a:ext cx="10515600" cy="1325563"/>
          </a:xfrm>
        </p:spPr>
        <p:txBody>
          <a:bodyPr/>
          <a:lstStyle/>
          <a:p>
            <a:r>
              <a:rPr lang="en-US" b="1" dirty="0"/>
              <a:t>Exploratory Data Analysis</a:t>
            </a:r>
            <a:endParaRPr lang="en-US" dirty="0"/>
          </a:p>
        </p:txBody>
      </p:sp>
    </p:spTree>
    <p:extLst>
      <p:ext uri="{BB962C8B-B14F-4D97-AF65-F5344CB8AC3E}">
        <p14:creationId xmlns:p14="http://schemas.microsoft.com/office/powerpoint/2010/main" val="311695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3B66-DFD0-4249-BC3F-43724C4FFE6B}"/>
              </a:ext>
            </a:extLst>
          </p:cNvPr>
          <p:cNvSpPr>
            <a:spLocks noGrp="1"/>
          </p:cNvSpPr>
          <p:nvPr>
            <p:ph type="title"/>
          </p:nvPr>
        </p:nvSpPr>
        <p:spPr/>
        <p:txBody>
          <a:bodyPr/>
          <a:lstStyle/>
          <a:p>
            <a:r>
              <a:rPr lang="en-US" dirty="0"/>
              <a:t>Dataset</a:t>
            </a:r>
          </a:p>
        </p:txBody>
      </p:sp>
      <p:sp>
        <p:nvSpPr>
          <p:cNvPr id="5" name="Content Placeholder 4">
            <a:extLst>
              <a:ext uri="{FF2B5EF4-FFF2-40B4-BE49-F238E27FC236}">
                <a16:creationId xmlns:a16="http://schemas.microsoft.com/office/drawing/2014/main" id="{90FC39CB-3D69-4E90-8C19-CAEE99ECF39A}"/>
              </a:ext>
            </a:extLst>
          </p:cNvPr>
          <p:cNvSpPr>
            <a:spLocks noGrp="1"/>
          </p:cNvSpPr>
          <p:nvPr>
            <p:ph idx="1"/>
          </p:nvPr>
        </p:nvSpPr>
        <p:spPr/>
        <p:txBody>
          <a:bodyPr>
            <a:normAutofit/>
          </a:bodyPr>
          <a:lstStyle/>
          <a:p>
            <a:r>
              <a:rPr lang="en-US" b="1" dirty="0"/>
              <a:t>Age​</a:t>
            </a:r>
            <a:r>
              <a:rPr lang="en-US" dirty="0"/>
              <a:t>: the age of an individual</a:t>
            </a:r>
          </a:p>
          <a:p>
            <a:r>
              <a:rPr lang="en-US" b="1" dirty="0" err="1"/>
              <a:t>Workclass</a:t>
            </a:r>
            <a:r>
              <a:rPr lang="en-US" b="1" dirty="0"/>
              <a:t>​</a:t>
            </a:r>
            <a:r>
              <a:rPr lang="en-US" dirty="0"/>
              <a:t>: a general term to represent the employment status of an individual</a:t>
            </a:r>
          </a:p>
          <a:p>
            <a:r>
              <a:rPr lang="en-US" b="1" dirty="0" err="1"/>
              <a:t>Fnlwgt</a:t>
            </a:r>
            <a:r>
              <a:rPr lang="en-US" b="1" dirty="0"/>
              <a:t>​</a:t>
            </a:r>
            <a:r>
              <a:rPr lang="en-US" dirty="0"/>
              <a:t>: final weight. In other words, this is the number of people the census believes the entry represents.</a:t>
            </a:r>
          </a:p>
          <a:p>
            <a:r>
              <a:rPr lang="en-US" b="1" dirty="0"/>
              <a:t>Education​</a:t>
            </a:r>
            <a:r>
              <a:rPr lang="en-US" dirty="0"/>
              <a:t>: the highest level of education achieved by an individual.</a:t>
            </a:r>
          </a:p>
          <a:p>
            <a:r>
              <a:rPr lang="en-US" b="1" dirty="0" err="1"/>
              <a:t>Education_Num</a:t>
            </a:r>
            <a:r>
              <a:rPr lang="en-US" b="1" dirty="0"/>
              <a:t>​</a:t>
            </a:r>
            <a:r>
              <a:rPr lang="en-US" dirty="0"/>
              <a:t>: the highest level of education achieved in numerical form.</a:t>
            </a:r>
          </a:p>
          <a:p>
            <a:r>
              <a:rPr lang="en-US" b="1" dirty="0" err="1"/>
              <a:t>Marital_Status</a:t>
            </a:r>
            <a:r>
              <a:rPr lang="en-US" b="1" dirty="0"/>
              <a:t>​</a:t>
            </a:r>
            <a:r>
              <a:rPr lang="en-US" dirty="0"/>
              <a:t>: marital status of an individual.</a:t>
            </a:r>
          </a:p>
          <a:p>
            <a:endParaRPr lang="en-US" b="1" dirty="0"/>
          </a:p>
        </p:txBody>
      </p:sp>
    </p:spTree>
    <p:extLst>
      <p:ext uri="{BB962C8B-B14F-4D97-AF65-F5344CB8AC3E}">
        <p14:creationId xmlns:p14="http://schemas.microsoft.com/office/powerpoint/2010/main" val="16924977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197</TotalTime>
  <Words>464</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Palatino Linotype</vt:lpstr>
      <vt:lpstr>Gallery</vt:lpstr>
      <vt:lpstr>Predicting if income exceeds $50,000 per year based on 1994 US Census Data </vt:lpstr>
      <vt:lpstr>Problem Statement and Goals</vt:lpstr>
      <vt:lpstr>Problem Statement</vt:lpstr>
      <vt:lpstr>Goals</vt:lpstr>
      <vt:lpstr>Data Cleaning and Data Wrangling</vt:lpstr>
      <vt:lpstr>Below is the original data</vt:lpstr>
      <vt:lpstr>Below is the clean data</vt:lpstr>
      <vt:lpstr>Exploratory Data Analysis</vt:lpstr>
      <vt:lpstr>Dataset</vt:lpstr>
      <vt:lpstr>Dataset</vt:lpstr>
      <vt:lpstr>EDA contiunes</vt:lpstr>
      <vt:lpstr>Heat Map</vt:lpstr>
      <vt:lpstr>Comparing Age with Income</vt:lpstr>
      <vt:lpstr>Comparing Sex with Income</vt:lpstr>
      <vt:lpstr>Income and Marital Status </vt:lpstr>
      <vt:lpstr>Pre-Processing and Modeling</vt:lpstr>
      <vt:lpstr>Qualitative variables in the dataset were encoded into numerical values</vt:lpstr>
      <vt:lpstr>Multicollinearity Check</vt:lpstr>
      <vt:lpstr>This is the final data which is spilt into test and train to be used for modelling </vt:lpstr>
      <vt:lpstr>Modelling</vt:lpstr>
      <vt:lpstr>Logistic Regression Model (LRM)</vt:lpstr>
      <vt:lpstr>K-Nearest Neighbors Algorithm </vt:lpstr>
      <vt:lpstr>K-Nearest Neighbors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Sekyi</dc:creator>
  <cp:lastModifiedBy>Prince Sekyi</cp:lastModifiedBy>
  <cp:revision>23</cp:revision>
  <dcterms:created xsi:type="dcterms:W3CDTF">2021-10-21T22:22:48Z</dcterms:created>
  <dcterms:modified xsi:type="dcterms:W3CDTF">2021-10-24T17:15:33Z</dcterms:modified>
</cp:coreProperties>
</file>