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568F461-B808-4CDF-9FA9-A3D4F2CB976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67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F6709A-A083-44C1-B55E-ED4206F36CF0}"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346175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87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00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158167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932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879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64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89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344985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709A-A083-44C1-B55E-ED4206F36CF0}"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8F461-B808-4CDF-9FA9-A3D4F2CB976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2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6709A-A083-44C1-B55E-ED4206F36CF0}"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362980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6709A-A083-44C1-B55E-ED4206F36CF0}"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8F461-B808-4CDF-9FA9-A3D4F2CB976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7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6709A-A083-44C1-B55E-ED4206F36CF0}"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8F461-B808-4CDF-9FA9-A3D4F2CB97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965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6709A-A083-44C1-B55E-ED4206F36CF0}"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168752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F6709A-A083-44C1-B55E-ED4206F36CF0}"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8F461-B808-4CDF-9FA9-A3D4F2CB976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18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F6709A-A083-44C1-B55E-ED4206F36CF0}"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8F461-B808-4CDF-9FA9-A3D4F2CB976F}" type="slidenum">
              <a:rPr lang="en-US" smtClean="0"/>
              <a:t>‹#›</a:t>
            </a:fld>
            <a:endParaRPr lang="en-US"/>
          </a:p>
        </p:txBody>
      </p:sp>
    </p:spTree>
    <p:extLst>
      <p:ext uri="{BB962C8B-B14F-4D97-AF65-F5344CB8AC3E}">
        <p14:creationId xmlns:p14="http://schemas.microsoft.com/office/powerpoint/2010/main" val="218116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F6709A-A083-44C1-B55E-ED4206F36CF0}" type="datetimeFigureOut">
              <a:rPr lang="en-US" smtClean="0"/>
              <a:t>5/11/2021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68F461-B808-4CDF-9FA9-A3D4F2CB976F}" type="slidenum">
              <a:rPr lang="en-US" smtClean="0"/>
              <a:t>‹#›</a:t>
            </a:fld>
            <a:endParaRPr lang="en-US"/>
          </a:p>
        </p:txBody>
      </p:sp>
    </p:spTree>
    <p:extLst>
      <p:ext uri="{BB962C8B-B14F-4D97-AF65-F5344CB8AC3E}">
        <p14:creationId xmlns:p14="http://schemas.microsoft.com/office/powerpoint/2010/main" val="3160275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9564-0C1D-458F-8D9E-CBBA72645B0C}"/>
              </a:ext>
            </a:extLst>
          </p:cNvPr>
          <p:cNvSpPr>
            <a:spLocks noGrp="1"/>
          </p:cNvSpPr>
          <p:nvPr>
            <p:ph type="ctrTitle"/>
          </p:nvPr>
        </p:nvSpPr>
        <p:spPr/>
        <p:txBody>
          <a:bodyPr/>
          <a:lstStyle/>
          <a:p>
            <a:r>
              <a:rPr lang="en-US" dirty="0"/>
              <a:t>Guided Capstone Project</a:t>
            </a:r>
          </a:p>
        </p:txBody>
      </p:sp>
      <p:sp>
        <p:nvSpPr>
          <p:cNvPr id="3" name="Subtitle 2">
            <a:extLst>
              <a:ext uri="{FF2B5EF4-FFF2-40B4-BE49-F238E27FC236}">
                <a16:creationId xmlns:a16="http://schemas.microsoft.com/office/drawing/2014/main" id="{F2DBB41E-6E68-454C-8EF0-41E83FF7714E}"/>
              </a:ext>
            </a:extLst>
          </p:cNvPr>
          <p:cNvSpPr>
            <a:spLocks noGrp="1"/>
          </p:cNvSpPr>
          <p:nvPr>
            <p:ph type="subTitle" idx="1"/>
          </p:nvPr>
        </p:nvSpPr>
        <p:spPr/>
        <p:txBody>
          <a:bodyPr/>
          <a:lstStyle/>
          <a:p>
            <a:r>
              <a:rPr lang="en-US" dirty="0"/>
              <a:t>Big Mountain Resort</a:t>
            </a:r>
          </a:p>
        </p:txBody>
      </p:sp>
    </p:spTree>
    <p:extLst>
      <p:ext uri="{BB962C8B-B14F-4D97-AF65-F5344CB8AC3E}">
        <p14:creationId xmlns:p14="http://schemas.microsoft.com/office/powerpoint/2010/main" val="197865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AE07-B2EB-478C-B37A-D7C7E89977C8}"/>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15ED2A61-5DE5-4D61-B19A-487E63762E61}"/>
              </a:ext>
            </a:extLst>
          </p:cNvPr>
          <p:cNvSpPr>
            <a:spLocks noGrp="1"/>
          </p:cNvSpPr>
          <p:nvPr>
            <p:ph idx="1"/>
          </p:nvPr>
        </p:nvSpPr>
        <p:spPr/>
        <p:txBody>
          <a:bodyPr>
            <a:normAutofit fontScale="92500" lnSpcReduction="20000"/>
          </a:bodyPr>
          <a:lstStyle/>
          <a:p>
            <a:r>
              <a:rPr lang="en-US" dirty="0"/>
              <a:t>Big Mountain Resort, a ski resort located in Montana. There has been a recent installation of additional chair lift this has caused a rise of $1,540,000 in operational cost for this season. </a:t>
            </a:r>
          </a:p>
          <a:p>
            <a:pPr marL="0" indent="0">
              <a:buNone/>
            </a:pPr>
            <a:endParaRPr lang="en-US" dirty="0"/>
          </a:p>
          <a:p>
            <a:r>
              <a:rPr lang="en-US" dirty="0"/>
              <a:t>With the new installation of additional chair lift and facilities present, Big Mountain resort seeks to increase revenue to prevent any loss. </a:t>
            </a:r>
          </a:p>
          <a:p>
            <a:pPr marL="0" indent="0">
              <a:buNone/>
            </a:pPr>
            <a:endParaRPr lang="en-US" dirty="0"/>
          </a:p>
          <a:p>
            <a:r>
              <a:rPr lang="en-US" dirty="0"/>
              <a:t>Therefore, investigation is done on ways to increase annual revenue by $2M through capitalizing on it facilities and having better values for ticket pricing.  </a:t>
            </a:r>
            <a:endParaRPr lang="en-US" dirty="0">
              <a:sym typeface="Arial"/>
            </a:endParaRPr>
          </a:p>
          <a:p>
            <a:endParaRPr lang="en-US" dirty="0"/>
          </a:p>
          <a:p>
            <a:endParaRPr lang="en-US" dirty="0"/>
          </a:p>
        </p:txBody>
      </p:sp>
    </p:spTree>
    <p:extLst>
      <p:ext uri="{BB962C8B-B14F-4D97-AF65-F5344CB8AC3E}">
        <p14:creationId xmlns:p14="http://schemas.microsoft.com/office/powerpoint/2010/main" val="5806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A010-BDF9-4A9F-B16E-09A86C32C46D}"/>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3E3940CB-53BC-48EA-A248-8FA966CF4795}"/>
              </a:ext>
            </a:extLst>
          </p:cNvPr>
          <p:cNvSpPr>
            <a:spLocks noGrp="1"/>
          </p:cNvSpPr>
          <p:nvPr>
            <p:ph idx="1"/>
          </p:nvPr>
        </p:nvSpPr>
        <p:spPr/>
        <p:txBody>
          <a:bodyPr>
            <a:normAutofit fontScale="92500" lnSpcReduction="10000"/>
          </a:bodyPr>
          <a:lstStyle/>
          <a:p>
            <a:pPr marL="0" indent="0">
              <a:buNone/>
            </a:pPr>
            <a:r>
              <a:rPr lang="en-US" dirty="0"/>
              <a:t>From this project it is recommended that:</a:t>
            </a:r>
          </a:p>
          <a:p>
            <a:r>
              <a:rPr lang="en-US" dirty="0"/>
              <a:t>Ticket Prices should be increased</a:t>
            </a:r>
          </a:p>
          <a:p>
            <a:pPr marL="0" indent="0">
              <a:buNone/>
            </a:pPr>
            <a:endParaRPr lang="en-US" dirty="0"/>
          </a:p>
          <a:p>
            <a:r>
              <a:rPr lang="en-US" dirty="0"/>
              <a:t>The vast majority of resorts, such as Big Mountain, have no trams. It is recommended Big Mountain get some</a:t>
            </a:r>
          </a:p>
          <a:p>
            <a:pPr marL="0" indent="0">
              <a:buNone/>
            </a:pPr>
            <a:endParaRPr lang="en-US" dirty="0"/>
          </a:p>
          <a:p>
            <a:r>
              <a:rPr lang="en-US" dirty="0"/>
              <a:t>Increasing the vertical drop by adding a run to a point 150 feet lower down but requiring the installation of an additional chair lift will help increase revenue </a:t>
            </a:r>
          </a:p>
          <a:p>
            <a:endParaRPr lang="en-US" dirty="0"/>
          </a:p>
        </p:txBody>
      </p:sp>
    </p:spTree>
    <p:extLst>
      <p:ext uri="{BB962C8B-B14F-4D97-AF65-F5344CB8AC3E}">
        <p14:creationId xmlns:p14="http://schemas.microsoft.com/office/powerpoint/2010/main" val="109452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0964-2A4A-4B90-91BD-CE3EFB911C05}"/>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1F444A57-1E1D-4791-BB37-22E8E6D3BD9B}"/>
              </a:ext>
            </a:extLst>
          </p:cNvPr>
          <p:cNvSpPr>
            <a:spLocks noGrp="1"/>
          </p:cNvSpPr>
          <p:nvPr>
            <p:ph idx="1"/>
          </p:nvPr>
        </p:nvSpPr>
        <p:spPr/>
        <p:txBody>
          <a:bodyPr>
            <a:normAutofit fontScale="92500"/>
          </a:bodyPr>
          <a:lstStyle/>
          <a:p>
            <a:r>
              <a:rPr lang="en-US" dirty="0"/>
              <a:t>Big Mountain Resort modelled price is $95.87, actual price is $81.00. Even with the expected mean absolute error of $10.39, this suggests there is room for an increase. </a:t>
            </a:r>
          </a:p>
          <a:p>
            <a:r>
              <a:rPr lang="en-US" dirty="0"/>
              <a:t>Generally, in Market Context Big Mountain above average, this was obtain using features that was important to the model.</a:t>
            </a:r>
          </a:p>
          <a:p>
            <a:r>
              <a:rPr lang="en-US" dirty="0"/>
              <a:t>For an expected number of visitors over 350,000, it was observed that increasing vertical drop requiring the installation of an additional chair lift to bring skiers back up, increases support for ticket price by $1.99. Over the season, this could be expected to amount to $3,474,638. </a:t>
            </a:r>
          </a:p>
          <a:p>
            <a:endParaRPr lang="en-US" dirty="0"/>
          </a:p>
          <a:p>
            <a:endParaRPr lang="en-US" dirty="0"/>
          </a:p>
        </p:txBody>
      </p:sp>
    </p:spTree>
    <p:extLst>
      <p:ext uri="{BB962C8B-B14F-4D97-AF65-F5344CB8AC3E}">
        <p14:creationId xmlns:p14="http://schemas.microsoft.com/office/powerpoint/2010/main" val="362409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594B-3931-48B6-A412-76BEDF0A5070}"/>
              </a:ext>
            </a:extLst>
          </p:cNvPr>
          <p:cNvSpPr>
            <a:spLocks noGrp="1"/>
          </p:cNvSpPr>
          <p:nvPr>
            <p:ph type="title"/>
          </p:nvPr>
        </p:nvSpPr>
        <p:spPr>
          <a:xfrm>
            <a:off x="838200" y="678730"/>
            <a:ext cx="10515600" cy="518474"/>
          </a:xfrm>
        </p:spPr>
        <p:txBody>
          <a:bodyPr>
            <a:normAutofit fontScale="90000"/>
          </a:bodyPr>
          <a:lstStyle/>
          <a:p>
            <a:r>
              <a:rPr lang="en-US" dirty="0"/>
              <a:t>Comparing Ticket Prices.</a:t>
            </a:r>
          </a:p>
        </p:txBody>
      </p:sp>
      <p:pic>
        <p:nvPicPr>
          <p:cNvPr id="9" name="Content Placeholder 8">
            <a:extLst>
              <a:ext uri="{FF2B5EF4-FFF2-40B4-BE49-F238E27FC236}">
                <a16:creationId xmlns:a16="http://schemas.microsoft.com/office/drawing/2014/main" id="{91F353E6-A72E-4BFB-AB0B-27B698D6F6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9459" y="1471482"/>
            <a:ext cx="5656083" cy="4230064"/>
          </a:xfrm>
        </p:spPr>
      </p:pic>
      <p:pic>
        <p:nvPicPr>
          <p:cNvPr id="6" name="Picture 5">
            <a:extLst>
              <a:ext uri="{FF2B5EF4-FFF2-40B4-BE49-F238E27FC236}">
                <a16:creationId xmlns:a16="http://schemas.microsoft.com/office/drawing/2014/main" id="{52A8D420-CDD2-48FA-95B1-C81940297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50" y="1471482"/>
            <a:ext cx="5775187" cy="4230064"/>
          </a:xfrm>
          <a:prstGeom prst="rect">
            <a:avLst/>
          </a:prstGeom>
        </p:spPr>
      </p:pic>
      <p:sp>
        <p:nvSpPr>
          <p:cNvPr id="10" name="TextBox 9">
            <a:extLst>
              <a:ext uri="{FF2B5EF4-FFF2-40B4-BE49-F238E27FC236}">
                <a16:creationId xmlns:a16="http://schemas.microsoft.com/office/drawing/2014/main" id="{9F7B305E-9477-4F8A-A7C0-7689F79AA84F}"/>
              </a:ext>
            </a:extLst>
          </p:cNvPr>
          <p:cNvSpPr txBox="1"/>
          <p:nvPr/>
        </p:nvSpPr>
        <p:spPr>
          <a:xfrm>
            <a:off x="1216058" y="5986020"/>
            <a:ext cx="7843101" cy="369332"/>
          </a:xfrm>
          <a:prstGeom prst="rect">
            <a:avLst/>
          </a:prstGeom>
          <a:noFill/>
        </p:spPr>
        <p:txBody>
          <a:bodyPr wrap="square" rtlCol="0">
            <a:spAutoFit/>
          </a:bodyPr>
          <a:lstStyle/>
          <a:p>
            <a:r>
              <a:rPr lang="en-US" dirty="0"/>
              <a:t>The red vertical dash line represent Big Mountain</a:t>
            </a:r>
          </a:p>
        </p:txBody>
      </p:sp>
    </p:spTree>
    <p:extLst>
      <p:ext uri="{BB962C8B-B14F-4D97-AF65-F5344CB8AC3E}">
        <p14:creationId xmlns:p14="http://schemas.microsoft.com/office/powerpoint/2010/main" val="34963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62E3-453C-4A5E-9D83-FD7E813E4BD1}"/>
              </a:ext>
            </a:extLst>
          </p:cNvPr>
          <p:cNvSpPr>
            <a:spLocks noGrp="1"/>
          </p:cNvSpPr>
          <p:nvPr>
            <p:ph type="title"/>
          </p:nvPr>
        </p:nvSpPr>
        <p:spPr>
          <a:xfrm>
            <a:off x="1295401" y="623914"/>
            <a:ext cx="9601196" cy="1303867"/>
          </a:xfrm>
        </p:spPr>
        <p:txBody>
          <a:bodyPr/>
          <a:lstStyle/>
          <a:p>
            <a:r>
              <a:rPr lang="en-US" dirty="0"/>
              <a:t>Comparing Vertical Drop</a:t>
            </a:r>
          </a:p>
        </p:txBody>
      </p:sp>
      <p:sp>
        <p:nvSpPr>
          <p:cNvPr id="3" name="Content Placeholder 2">
            <a:extLst>
              <a:ext uri="{FF2B5EF4-FFF2-40B4-BE49-F238E27FC236}">
                <a16:creationId xmlns:a16="http://schemas.microsoft.com/office/drawing/2014/main" id="{B0E24088-6816-45F3-AC8D-D275CA526C0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390FE443-629D-466C-8394-00EA0009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25" y="1690688"/>
            <a:ext cx="7697954" cy="4230064"/>
          </a:xfrm>
          <a:prstGeom prst="rect">
            <a:avLst/>
          </a:prstGeom>
        </p:spPr>
      </p:pic>
      <p:sp>
        <p:nvSpPr>
          <p:cNvPr id="6" name="TextBox 5">
            <a:extLst>
              <a:ext uri="{FF2B5EF4-FFF2-40B4-BE49-F238E27FC236}">
                <a16:creationId xmlns:a16="http://schemas.microsoft.com/office/drawing/2014/main" id="{7F1A4DA9-1476-4A7B-B18C-0F81B9013816}"/>
              </a:ext>
            </a:extLst>
          </p:cNvPr>
          <p:cNvSpPr txBox="1"/>
          <p:nvPr/>
        </p:nvSpPr>
        <p:spPr>
          <a:xfrm>
            <a:off x="838199" y="6055689"/>
            <a:ext cx="8173825" cy="646331"/>
          </a:xfrm>
          <a:prstGeom prst="rect">
            <a:avLst/>
          </a:prstGeom>
          <a:noFill/>
        </p:spPr>
        <p:txBody>
          <a:bodyPr wrap="square" rtlCol="0">
            <a:spAutoFit/>
          </a:bodyPr>
          <a:lstStyle/>
          <a:p>
            <a:r>
              <a:rPr lang="en-US" dirty="0"/>
              <a:t>Big Mountain is doing well for vertical drop, but there are still quite a few resorts with a greater drop.</a:t>
            </a:r>
          </a:p>
        </p:txBody>
      </p:sp>
    </p:spTree>
    <p:extLst>
      <p:ext uri="{BB962C8B-B14F-4D97-AF65-F5344CB8AC3E}">
        <p14:creationId xmlns:p14="http://schemas.microsoft.com/office/powerpoint/2010/main" val="362177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CD1F-F647-48C4-94B0-CE44D5FFD86C}"/>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82345450-936D-44C4-BCDA-7577EF4645DD}"/>
              </a:ext>
            </a:extLst>
          </p:cNvPr>
          <p:cNvSpPr>
            <a:spLocks noGrp="1"/>
          </p:cNvSpPr>
          <p:nvPr>
            <p:ph idx="1"/>
          </p:nvPr>
        </p:nvSpPr>
        <p:spPr/>
        <p:txBody>
          <a:bodyPr/>
          <a:lstStyle/>
          <a:p>
            <a:r>
              <a:rPr lang="en-US" dirty="0"/>
              <a:t>The outcomes and finding in this project are limited to the data obtained,</a:t>
            </a:r>
          </a:p>
          <a:p>
            <a:endParaRPr lang="en-US" dirty="0"/>
          </a:p>
          <a:p>
            <a:endParaRPr lang="en-US" dirty="0"/>
          </a:p>
          <a:p>
            <a:r>
              <a:rPr lang="en-US" dirty="0"/>
              <a:t>To achieve the goals stated in this project, ticket prices must be increased.</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54221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343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Guided Capstone Project</vt:lpstr>
      <vt:lpstr>Problem Identification</vt:lpstr>
      <vt:lpstr>Recommendation and Key findings</vt:lpstr>
      <vt:lpstr>Model Results</vt:lpstr>
      <vt:lpstr>Comparing Ticket Prices.</vt:lpstr>
      <vt:lpstr>Comparing Vertical Drop</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Sekyi</dc:creator>
  <cp:lastModifiedBy>Prince Sekyi</cp:lastModifiedBy>
  <cp:revision>15</cp:revision>
  <dcterms:created xsi:type="dcterms:W3CDTF">2021-05-11T12:00:01Z</dcterms:created>
  <dcterms:modified xsi:type="dcterms:W3CDTF">2021-05-11T13:17:58Z</dcterms:modified>
</cp:coreProperties>
</file>