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</p:sldMasterIdLst>
  <p:notesMasterIdLst>
    <p:notesMasterId r:id="rId28"/>
  </p:notesMasterIdLst>
  <p:sldIdLst>
    <p:sldId id="256" r:id="rId4"/>
    <p:sldId id="518" r:id="rId5"/>
    <p:sldId id="520" r:id="rId6"/>
    <p:sldId id="519" r:id="rId7"/>
    <p:sldId id="528" r:id="rId8"/>
    <p:sldId id="529" r:id="rId9"/>
    <p:sldId id="530" r:id="rId10"/>
    <p:sldId id="531" r:id="rId11"/>
    <p:sldId id="532" r:id="rId12"/>
    <p:sldId id="533" r:id="rId13"/>
    <p:sldId id="541" r:id="rId14"/>
    <p:sldId id="522" r:id="rId15"/>
    <p:sldId id="523" r:id="rId16"/>
    <p:sldId id="540" r:id="rId17"/>
    <p:sldId id="524" r:id="rId18"/>
    <p:sldId id="525" r:id="rId19"/>
    <p:sldId id="534" r:id="rId20"/>
    <p:sldId id="536" r:id="rId21"/>
    <p:sldId id="537" r:id="rId22"/>
    <p:sldId id="527" r:id="rId23"/>
    <p:sldId id="538" r:id="rId24"/>
    <p:sldId id="539" r:id="rId25"/>
    <p:sldId id="526" r:id="rId26"/>
    <p:sldId id="52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706" autoAdjust="0"/>
  </p:normalViewPr>
  <p:slideViewPr>
    <p:cSldViewPr>
      <p:cViewPr varScale="1">
        <p:scale>
          <a:sx n="115" d="100"/>
          <a:sy n="115" d="100"/>
        </p:scale>
        <p:origin x="147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AF83E-5E4E-4905-82D6-DD291EC96348}" type="datetimeFigureOut">
              <a:rPr lang="zh-CN" altLang="en-US" smtClean="0"/>
              <a:pPr/>
              <a:t>2021/11/4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6B37D-AAFE-4052-AF73-320F52CF09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375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和路由</a:t>
            </a:r>
            <a:r>
              <a:rPr lang="en-US" altLang="zh-CN" sz="1200" dirty="0"/>
              <a:t>APP</a:t>
            </a:r>
            <a:r>
              <a:rPr lang="zh-CN" altLang="en-US" sz="1200" dirty="0"/>
              <a:t>可以进行反编译，无代码混淆和模糊化。使得关键信息和逻辑对外暴露。和路由</a:t>
            </a:r>
            <a:r>
              <a:rPr lang="en-US" altLang="zh-CN" sz="1200" dirty="0"/>
              <a:t>APP</a:t>
            </a:r>
            <a:r>
              <a:rPr lang="zh-CN" altLang="en-US" sz="1200" dirty="0"/>
              <a:t>可以通过反编译工具直接反编译得到源文件，从而暴露很多敏感信息及相关的业务设计逻辑。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6B37D-AAFE-4052-AF73-320F52CF098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926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与国外服务器连接。在国外服务器上利用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tcpdump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对数据通信进行抓包，保存为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文件至本地进行通信过程分析，数据包如图所示。通过对数据包分析可知，校验和为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0xb2cf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，传输的数据即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123890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6B37D-AAFE-4052-AF73-320F52CF098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015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可以对和目摄像头后台管理界面中的管理接口进行暴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力破解，从而进入后台集中管理界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6B37D-AAFE-4052-AF73-320F52CF098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163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Burp suite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对通信数据包进行拦截，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修改数据包并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上传文件。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6B37D-AAFE-4052-AF73-320F52CF098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43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更新下载页面存在跨站脚本攻击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6B37D-AAFE-4052-AF73-320F52CF098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320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通过访问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管理界面抓数据包，并提交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请求来对智能网关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管理界面进行越权操作。打开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Telnet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请求报文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6B37D-AAFE-4052-AF73-320F52CF098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021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DNSmasq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是一款广泛使用的开源软件，提供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DHCP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、路由器广告和网络引导服务。谷歌安全研究人员发现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Dnsmasq2.77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版本及之前版本存在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高危漏洞。远程攻击者可在目标系统上执行任意代码、造成服务崩溃或窃取内存敏感信息，影响范围涉及服务器、终端（包括移动终端）操作系统发行版本及相关组件，且当前利用方法已经公开，有可能诱发大规模攻击。当前智能网关所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DNSmasq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服务器版本为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2.52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6B37D-AAFE-4052-AF73-320F52CF098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314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DNSmasq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是一款广泛使用的开源软件，提供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DHCP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、路由器广告和网络引导服务。谷歌安全研究人员发现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Dnsmasq2.77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版本及之前版本存在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高危漏洞。远程攻击者可在目标系统上执行任意代码、造成服务崩溃或窃取内存敏感信息，影响范围涉及服务器、终端（包括移动终端）操作系统发行版本及相关组件，且当前利用方法已经公开，有可能诱发大规模攻击。当前智能网关所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DNSmasq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服务器版本为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2.52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6B37D-AAFE-4052-AF73-320F52CF098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555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源文件中，包含了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默认用户名和密码，且为明文保存，同时也是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Telnet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默认登录用户名及密码。和路由器对暴力破解无验证过程，两种方式都可以登录。进入路由器后，有读写执行权限，可植入恶意程序，用户无法察觉。通过图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2-8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FTPLOAD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h@32LuyD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，同理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FtpRemoteLoginThread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程序中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loginConfig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函数中也包含用户名及密码的明文信息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6B37D-AAFE-4052-AF73-320F52CF098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871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通过篡改“和路由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”升级的数据包，可下载其他应用，从而具有被植入恶意软件的风险。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此外，和路由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升级未做验证，可通过篡改网络数据包数据任意制定下载地址，导致用户下载第三方应用。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6B37D-AAFE-4052-AF73-320F52CF098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54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通过访问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管理界面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通信数据包，在通过提交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请求来对路由器进行越权操作，例如重启路由器，修改管理员登录密码，恢复出厂设置等。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6B37D-AAFE-4052-AF73-320F52CF098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948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通过访问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管理界面通信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数据包，在通过提交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请求来对路由器进行越权操作，例如重启路由器，修改管理员登录密码，恢复出厂设置等。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6B37D-AAFE-4052-AF73-320F52CF098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981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通过访问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管理界面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通信数据包，在通过提交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请求来对路由器进行越权操作，例如重启路由器，修改管理员登录密码，恢复出厂设置等。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6B37D-AAFE-4052-AF73-320F52CF098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948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和路由移动应用程序漏洞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6B37D-AAFE-4052-AF73-320F52CF098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16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和路由指纹信息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6B37D-AAFE-4052-AF73-320F52CF098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270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糖猫手表移动应用程序漏洞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6B37D-AAFE-4052-AF73-320F52CF098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679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image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29000"/>
            <a:ext cx="9144000" cy="330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2" descr="lin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429000"/>
            <a:ext cx="9144000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9525" y="6248400"/>
            <a:ext cx="91630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28600" y="1600200"/>
            <a:ext cx="8686800" cy="1143000"/>
          </a:xfrm>
        </p:spPr>
        <p:txBody>
          <a:bodyPr/>
          <a:lstStyle>
            <a:lvl1pPr>
              <a:defRPr sz="3000"/>
            </a:lvl1pPr>
          </a:lstStyle>
          <a:p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743200"/>
            <a:ext cx="8686800" cy="685800"/>
          </a:xfrm>
        </p:spPr>
        <p:txBody>
          <a:bodyPr/>
          <a:lstStyle>
            <a:lvl1pPr marL="0" indent="0">
              <a:buFontTx/>
              <a:buNone/>
              <a:defRPr sz="2000" b="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pic>
        <p:nvPicPr>
          <p:cNvPr id="9" name="Picture 22" descr="image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29000"/>
            <a:ext cx="9144000" cy="330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49875" y="228600"/>
            <a:ext cx="3794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9525" y="6248400"/>
            <a:ext cx="91630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tmp\CNCE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8238" y="609600"/>
            <a:ext cx="165576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2" descr="C:\tmp\CNCE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8238" y="609600"/>
            <a:ext cx="165576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0"/>
            <a:ext cx="8686800" cy="579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F3067-5244-4A8F-9CBF-1B8863D4EAB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35D07-3A02-4A0E-92F4-FA4B81EB9E0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D540A-56A5-4D38-9E3D-04BDC2C7BC4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88F6F-9713-4594-9644-76E32A308A2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F4EA0-553A-422E-A7D9-40FEFB222EB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6C396-0E8F-4294-BD0D-C151AC23B1D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1D976-2D80-4380-BF56-93CCB07E088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2" descr="C:\tmp\CNCE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8238" y="609600"/>
            <a:ext cx="165576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D682B-916C-4B30-96D3-98139326760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C52AA-C1BD-4A78-8AC4-0E56473B0B7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DB865-11A5-49EF-976D-CAD43735507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1BC16-D470-4027-8465-59240A1C07B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267CD-1641-48D2-AF04-1A123E9C10D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76AB6-5C46-40FE-8C5E-B61E6833D6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1548E-A0AA-464D-9D9C-6C9B144AB71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52412-5DE6-4DD6-BC11-92EAEAADBF6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7E98C-3527-42B4-AA60-CEF3C9E18B0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CCB04-165C-4EB7-B523-A04F6D6D78C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2" descr="C:\tmp\CNCE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8238" y="609600"/>
            <a:ext cx="165576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E71E1-99F1-455D-97FE-B5BC30367D7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8EBF2-A88F-4B36-8C18-BDA08BEDAF4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E629C-4316-47B4-987A-9654E3B596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71557-98A5-4792-9F16-F28DB9D15AC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025F0-84AD-4492-9F60-A1B1D36173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267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267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2" descr="C:\tmp\CNCE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8238" y="609600"/>
            <a:ext cx="165576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tmp\CNCE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8238" y="609600"/>
            <a:ext cx="165576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Picture 2" descr="C:\tmp\CNCE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8238" y="609600"/>
            <a:ext cx="165576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tmp\CNCE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8238" y="609600"/>
            <a:ext cx="165576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2" descr="C:\tmp\CNCE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8238" y="609600"/>
            <a:ext cx="165576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tmp\CNCE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8238" y="609600"/>
            <a:ext cx="165576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4" name="Picture 2" descr="C:\tmp\CNCE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8238" y="609600"/>
            <a:ext cx="165576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tmp\CNCE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8238" y="609600"/>
            <a:ext cx="165576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" descr="C:\tmp\CNCE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8238" y="609600"/>
            <a:ext cx="165576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9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144FA3">
              <a:alpha val="1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latin typeface="Arial" charset="0"/>
              <a:ea typeface="MS PGothic" pitchFamily="34" charset="-128"/>
            </a:endParaRPr>
          </a:p>
        </p:txBody>
      </p:sp>
      <p:pic>
        <p:nvPicPr>
          <p:cNvPr id="2051" name="Picture 7" descr="dots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28600" y="5454650"/>
            <a:ext cx="8915400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7315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8686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 b="1">
                <a:solidFill>
                  <a:srgbClr val="144FA3"/>
                </a:solidFill>
                <a:latin typeface="Arial" charset="0"/>
                <a:ea typeface="MS PGothic" pitchFamily="34" charset="-128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2055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1066800"/>
            <a:ext cx="91630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1066800"/>
            <a:ext cx="91630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Franklin Gothic Medium" pitchFamily="34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Franklin Gothic Medium" pitchFamily="34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Franklin Gothic Medium" pitchFamily="34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Franklin Gothic Medium" pitchFamily="34" charset="0"/>
          <a:ea typeface="MS PGothic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MS PGothic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MS PGothic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MS PGothic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MS PGothic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rgbClr val="00539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539B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 b="1">
                <a:solidFill>
                  <a:srgbClr val="144FA3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C1073DD3-8F5C-49D0-B407-F787C1CE619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2051" name="Picture 8" descr="dot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8600" y="5454650"/>
            <a:ext cx="8915400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11" descr="topbar-sm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3313113"/>
            <a:ext cx="9144000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 b="1">
                <a:solidFill>
                  <a:srgbClr val="144FA3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89DA64BB-7A83-44D9-AB11-FCA20CD0869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3075" name="Picture 8" descr="dot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8600" y="5454650"/>
            <a:ext cx="8915400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Picture 11" descr="topbar-sm"/>
          <p:cNvSpPr>
            <a:spLocks noChangeAspect="1" noChangeArrowheads="1"/>
          </p:cNvSpPr>
          <p:nvPr/>
        </p:nvSpPr>
        <p:spPr bwMode="auto">
          <a:xfrm>
            <a:off x="0" y="3313113"/>
            <a:ext cx="9144000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研究三室小型应急专项课题汇报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0"/>
            <a:ext cx="7943800" cy="1066800"/>
          </a:xfrm>
        </p:spPr>
        <p:txBody>
          <a:bodyPr/>
          <a:lstStyle/>
          <a:p>
            <a:r>
              <a:rPr lang="zh-CN" altLang="en-US" dirty="0"/>
              <a:t>课题三：物联网设备安全性研究</a:t>
            </a:r>
          </a:p>
        </p:txBody>
      </p:sp>
      <p:sp>
        <p:nvSpPr>
          <p:cNvPr id="3" name="内容占位符 3"/>
          <p:cNvSpPr>
            <a:spLocks noGrp="1"/>
          </p:cNvSpPr>
          <p:nvPr>
            <p:ph idx="1"/>
          </p:nvPr>
        </p:nvSpPr>
        <p:spPr>
          <a:xfrm>
            <a:off x="228600" y="1295400"/>
            <a:ext cx="8735888" cy="37897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设备</a:t>
            </a:r>
            <a:r>
              <a:rPr lang="en-US" altLang="zh-CN" sz="2800" dirty="0"/>
              <a:t>1 </a:t>
            </a:r>
            <a:r>
              <a:rPr lang="zh-CN" altLang="en-US" sz="2800" dirty="0"/>
              <a:t>和路由研究：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+mj-ea"/>
              <a:buAutoNum type="circleNumDbPlain" startAt="5"/>
            </a:pPr>
            <a:r>
              <a:rPr lang="zh-CN" altLang="en-US" sz="1800" dirty="0"/>
              <a:t>移动应用程序漏洞</a:t>
            </a:r>
            <a:endParaRPr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3EC7D61-ACC3-48D6-B537-E2C31C1C5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436854"/>
              </p:ext>
            </p:extLst>
          </p:nvPr>
        </p:nvGraphicFramePr>
        <p:xfrm>
          <a:off x="636104" y="2564904"/>
          <a:ext cx="7871792" cy="414276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671371">
                  <a:extLst>
                    <a:ext uri="{9D8B030D-6E8A-4147-A177-3AD203B41FA5}">
                      <a16:colId xmlns:a16="http://schemas.microsoft.com/office/drawing/2014/main" val="101438495"/>
                    </a:ext>
                  </a:extLst>
                </a:gridCol>
                <a:gridCol w="1079494">
                  <a:extLst>
                    <a:ext uri="{9D8B030D-6E8A-4147-A177-3AD203B41FA5}">
                      <a16:colId xmlns:a16="http://schemas.microsoft.com/office/drawing/2014/main" val="2316900752"/>
                    </a:ext>
                  </a:extLst>
                </a:gridCol>
                <a:gridCol w="1079494">
                  <a:extLst>
                    <a:ext uri="{9D8B030D-6E8A-4147-A177-3AD203B41FA5}">
                      <a16:colId xmlns:a16="http://schemas.microsoft.com/office/drawing/2014/main" val="1320344694"/>
                    </a:ext>
                  </a:extLst>
                </a:gridCol>
                <a:gridCol w="5041433">
                  <a:extLst>
                    <a:ext uri="{9D8B030D-6E8A-4147-A177-3AD203B41FA5}">
                      <a16:colId xmlns:a16="http://schemas.microsoft.com/office/drawing/2014/main" val="2756787376"/>
                    </a:ext>
                  </a:extLst>
                </a:gridCol>
              </a:tblGrid>
              <a:tr h="302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effectLst/>
                        </a:rPr>
                        <a:t>序列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effectLst/>
                        </a:rPr>
                        <a:t>漏洞名称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indent="-27432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effectLst/>
                        </a:rPr>
                        <a:t>风险等级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effectLst/>
                        </a:rPr>
                        <a:t>漏洞简述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52613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6700" algn="l"/>
                        </a:tabLst>
                      </a:pPr>
                      <a:r>
                        <a:rPr lang="en-US" altLang="zh-CN" sz="10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应用数据任意备份风险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中危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当</a:t>
                      </a:r>
                      <a:r>
                        <a:rPr lang="en-US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AndroidManifest.xml</a:t>
                      </a: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配置文件中没有设置</a:t>
                      </a:r>
                      <a:r>
                        <a:rPr lang="en-US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allowBackup</a:t>
                      </a: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标志</a:t>
                      </a:r>
                      <a:r>
                        <a:rPr lang="en-US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默认为</a:t>
                      </a:r>
                      <a:r>
                        <a:rPr lang="en-US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true)</a:t>
                      </a: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或将</a:t>
                      </a:r>
                      <a:r>
                        <a:rPr lang="en-US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allowBackup</a:t>
                      </a: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标志设置为</a:t>
                      </a:r>
                      <a:r>
                        <a:rPr lang="en-US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时，应用程序的数据可以被任意备份和恢复，恶意攻击者可以通过</a:t>
                      </a:r>
                      <a:r>
                        <a:rPr lang="en-US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adb</a:t>
                      </a: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工具备份复制应用程序的数据。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55439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6700" algn="l"/>
                        </a:tabLst>
                      </a:pPr>
                      <a:r>
                        <a:rPr lang="en-US" altLang="zh-CN" sz="10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Content Provider</a:t>
                      </a: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组件导出风险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中危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当应用程序的组件被导出后，导出的组件可以被第三方</a:t>
                      </a:r>
                      <a:r>
                        <a:rPr lang="en-US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app</a:t>
                      </a: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任意调用，从而导致敏感信息泄露，而且恶意攻击者也可以通过构造数据来达到攻击目标应用的目的。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0044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6700" algn="l"/>
                        </a:tabLst>
                      </a:pPr>
                      <a:r>
                        <a:rPr lang="en-US" sz="10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WebView</a:t>
                      </a: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组件系统隐藏接口未移除漏洞（</a:t>
                      </a:r>
                      <a:r>
                        <a:rPr lang="en-US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中危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使用</a:t>
                      </a:r>
                      <a:r>
                        <a:rPr lang="en-US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Android WebView</a:t>
                      </a: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组件时，没有移除其中内置的</a:t>
                      </a:r>
                      <a:r>
                        <a:rPr lang="en-US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searchBoxJavaBridge_</a:t>
                      </a: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accessibilityTraversal</a:t>
                      </a: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accessibility</a:t>
                      </a: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等导出接口</a:t>
                      </a:r>
                      <a:r>
                        <a:rPr lang="en-US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可能会导致远程代码任意执行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17968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6700" algn="l"/>
                        </a:tabLst>
                      </a:pPr>
                      <a:r>
                        <a:rPr lang="en-US" sz="10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Webview</a:t>
                      </a: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明文存储密码漏洞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中危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使用</a:t>
                      </a:r>
                      <a:r>
                        <a:rPr lang="en-US" sz="1050" kern="100" dirty="0" err="1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Webview</a:t>
                      </a: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时需要关闭</a:t>
                      </a:r>
                      <a:r>
                        <a:rPr lang="en-US" sz="1050" kern="100" dirty="0" err="1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webview</a:t>
                      </a: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的自动保存密码功能，防止用户密码被</a:t>
                      </a:r>
                      <a:r>
                        <a:rPr lang="en-US" sz="1050" kern="100" dirty="0" err="1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webview</a:t>
                      </a: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明文存储。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20951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6700" algn="l"/>
                        </a:tabLst>
                      </a:pPr>
                      <a:r>
                        <a:rPr lang="en-US" alt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运行其它可执行程序风险（</a:t>
                      </a:r>
                      <a:r>
                        <a:rPr lang="en-US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中危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程序本身或者第三方代码有执行其他未知可执行程序的意图，可能造成任意代码执行，导致系统被控制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36908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6700" algn="l"/>
                        </a:tabLst>
                      </a:pPr>
                      <a:r>
                        <a:rPr lang="en-US" alt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应用数据任意备份风险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中危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当</a:t>
                      </a:r>
                      <a:r>
                        <a:rPr lang="en-US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AndroidManifest.xml</a:t>
                      </a: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配置文件中没有设置</a:t>
                      </a:r>
                      <a:r>
                        <a:rPr lang="en-US" sz="1050" kern="100" dirty="0" err="1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allowBackup</a:t>
                      </a: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标志</a:t>
                      </a:r>
                      <a:r>
                        <a:rPr lang="en-US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默认为</a:t>
                      </a:r>
                      <a:r>
                        <a:rPr lang="en-US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true)</a:t>
                      </a: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或将</a:t>
                      </a:r>
                      <a:r>
                        <a:rPr lang="en-US" sz="1050" kern="100" dirty="0" err="1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allowBackup</a:t>
                      </a: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标志设置为</a:t>
                      </a:r>
                      <a:r>
                        <a:rPr lang="en-US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时，应用程序的数据可以被任意备份和恢复，恶意攻击者可以通过</a:t>
                      </a:r>
                      <a:r>
                        <a:rPr lang="en-US" sz="1050" kern="100" dirty="0" err="1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adb</a:t>
                      </a: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工具备份复制应用程序的数据。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674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34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0"/>
            <a:ext cx="7943800" cy="1066800"/>
          </a:xfrm>
        </p:spPr>
        <p:txBody>
          <a:bodyPr/>
          <a:lstStyle/>
          <a:p>
            <a:r>
              <a:rPr lang="zh-CN" altLang="en-US" dirty="0"/>
              <a:t>课题三：物联网设备安全性研究</a:t>
            </a:r>
          </a:p>
        </p:txBody>
      </p:sp>
      <p:sp>
        <p:nvSpPr>
          <p:cNvPr id="3" name="内容占位符 3"/>
          <p:cNvSpPr>
            <a:spLocks noGrp="1"/>
          </p:cNvSpPr>
          <p:nvPr>
            <p:ph idx="1"/>
          </p:nvPr>
        </p:nvSpPr>
        <p:spPr>
          <a:xfrm>
            <a:off x="228600" y="1295400"/>
            <a:ext cx="8735888" cy="37897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设备</a:t>
            </a:r>
            <a:r>
              <a:rPr lang="en-US" altLang="zh-CN" sz="2800" dirty="0"/>
              <a:t>1 </a:t>
            </a:r>
            <a:r>
              <a:rPr lang="zh-CN" altLang="en-US" sz="2800" dirty="0"/>
              <a:t>和路由研究：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+mj-ea"/>
              <a:buAutoNum type="circleNumDbPlain" startAt="6"/>
            </a:pPr>
            <a:r>
              <a:rPr lang="zh-CN" altLang="en-US" sz="1800" dirty="0"/>
              <a:t>指纹信息</a:t>
            </a:r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FAB8373-03C4-4389-A71F-13D1B106E9DE}"/>
              </a:ext>
            </a:extLst>
          </p:cNvPr>
          <p:cNvGraphicFramePr>
            <a:graphicFrameLocks noGrp="1"/>
          </p:cNvGraphicFramePr>
          <p:nvPr/>
        </p:nvGraphicFramePr>
        <p:xfrm>
          <a:off x="1259632" y="2564904"/>
          <a:ext cx="6912768" cy="3789784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178237">
                  <a:extLst>
                    <a:ext uri="{9D8B030D-6E8A-4147-A177-3AD203B41FA5}">
                      <a16:colId xmlns:a16="http://schemas.microsoft.com/office/drawing/2014/main" val="2812416128"/>
                    </a:ext>
                  </a:extLst>
                </a:gridCol>
                <a:gridCol w="5734531">
                  <a:extLst>
                    <a:ext uri="{9D8B030D-6E8A-4147-A177-3AD203B41FA5}">
                      <a16:colId xmlns:a16="http://schemas.microsoft.com/office/drawing/2014/main" val="1363204075"/>
                    </a:ext>
                  </a:extLst>
                </a:gridCol>
              </a:tblGrid>
              <a:tr h="190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指纹类型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指纹信息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92195"/>
                  </a:ext>
                </a:extLst>
              </a:tr>
              <a:tr h="15246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Web</a:t>
                      </a:r>
                      <a:r>
                        <a:rPr lang="zh-CN" sz="1050" kern="100">
                          <a:effectLst/>
                        </a:rPr>
                        <a:t>指纹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|_http-favicon: Unknown favicon MD5: 6BC8DD6C707B205A68B5EB93037EAAC5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| http-methods: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|_  Supported Methods: GET HEAD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|_http-server-header: GoAhead-Webs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| http-title: \xBA\xCD\xC2\xB7\xD3\xC9-\xD6\xD0\xB9\xFA\xD2\xC6\xB6\xAF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|_Requested resource was http://192.168.8.1/herouter/login.asp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489595"/>
                  </a:ext>
                </a:extLst>
              </a:tr>
              <a:tr h="3592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Telnet</a:t>
                      </a:r>
                      <a:r>
                        <a:rPr lang="zh-CN" sz="1050" kern="100">
                          <a:effectLst/>
                        </a:rPr>
                        <a:t>指纹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heluyou</a:t>
                      </a:r>
                      <a:r>
                        <a:rPr lang="en-US" sz="1050" kern="100" dirty="0">
                          <a:effectLst/>
                        </a:rPr>
                        <a:t> login: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430282"/>
                  </a:ext>
                </a:extLst>
              </a:tr>
              <a:tr h="17152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系统指纹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Device type: general purpose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Running: Linux 2.6.X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OS CPE: </a:t>
                      </a:r>
                      <a:r>
                        <a:rPr lang="en-US" sz="1050" kern="100" dirty="0" err="1">
                          <a:effectLst/>
                        </a:rPr>
                        <a:t>cpe</a:t>
                      </a:r>
                      <a:r>
                        <a:rPr lang="en-US" sz="1050" kern="100" dirty="0">
                          <a:effectLst/>
                        </a:rPr>
                        <a:t>:/o:linux:linux_kernel:2.6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OS details: Linux 2.6.17 - 2.6.36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Uptime guess: 198.048 days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Network Distance: 1 hop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TCP Sequence Prediction: Difficulty=203 (Good luck!)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IP ID Sequence Generation: All zeros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Service Info: Host: </a:t>
                      </a:r>
                      <a:r>
                        <a:rPr lang="en-US" sz="1050" kern="100" dirty="0" err="1">
                          <a:effectLst/>
                        </a:rPr>
                        <a:t>heluyou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254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987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0"/>
            <a:ext cx="7943800" cy="1066800"/>
          </a:xfrm>
        </p:spPr>
        <p:txBody>
          <a:bodyPr/>
          <a:lstStyle/>
          <a:p>
            <a:r>
              <a:rPr lang="zh-CN" altLang="en-US" dirty="0"/>
              <a:t>课题三：物联网设备安全性研究</a:t>
            </a:r>
          </a:p>
        </p:txBody>
      </p:sp>
      <p:sp>
        <p:nvSpPr>
          <p:cNvPr id="3" name="内容占位符 3"/>
          <p:cNvSpPr>
            <a:spLocks noGrp="1"/>
          </p:cNvSpPr>
          <p:nvPr>
            <p:ph idx="1"/>
          </p:nvPr>
        </p:nvSpPr>
        <p:spPr>
          <a:xfrm>
            <a:off x="228600" y="1295400"/>
            <a:ext cx="7871792" cy="37897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设备</a:t>
            </a:r>
            <a:r>
              <a:rPr lang="en-US" altLang="zh-CN" sz="2800" dirty="0"/>
              <a:t>2 </a:t>
            </a:r>
            <a:r>
              <a:rPr lang="zh-CN" altLang="en-US" sz="2800" dirty="0"/>
              <a:t>糖猫手表研究：</a:t>
            </a:r>
            <a:endParaRPr lang="en-US" altLang="zh-CN" sz="2800" dirty="0"/>
          </a:p>
          <a:p>
            <a:pPr lvl="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/>
              <a:t>移动应用程序漏洞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7EA41D5-14BE-44B6-A602-0DDD786F5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372768"/>
              </p:ext>
            </p:extLst>
          </p:nvPr>
        </p:nvGraphicFramePr>
        <p:xfrm>
          <a:off x="636104" y="2564904"/>
          <a:ext cx="7871792" cy="414276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671371">
                  <a:extLst>
                    <a:ext uri="{9D8B030D-6E8A-4147-A177-3AD203B41FA5}">
                      <a16:colId xmlns:a16="http://schemas.microsoft.com/office/drawing/2014/main" val="101438495"/>
                    </a:ext>
                  </a:extLst>
                </a:gridCol>
                <a:gridCol w="1079494">
                  <a:extLst>
                    <a:ext uri="{9D8B030D-6E8A-4147-A177-3AD203B41FA5}">
                      <a16:colId xmlns:a16="http://schemas.microsoft.com/office/drawing/2014/main" val="2316900752"/>
                    </a:ext>
                  </a:extLst>
                </a:gridCol>
                <a:gridCol w="1079494">
                  <a:extLst>
                    <a:ext uri="{9D8B030D-6E8A-4147-A177-3AD203B41FA5}">
                      <a16:colId xmlns:a16="http://schemas.microsoft.com/office/drawing/2014/main" val="1320344694"/>
                    </a:ext>
                  </a:extLst>
                </a:gridCol>
                <a:gridCol w="5041433">
                  <a:extLst>
                    <a:ext uri="{9D8B030D-6E8A-4147-A177-3AD203B41FA5}">
                      <a16:colId xmlns:a16="http://schemas.microsoft.com/office/drawing/2014/main" val="2756787376"/>
                    </a:ext>
                  </a:extLst>
                </a:gridCol>
              </a:tblGrid>
              <a:tr h="302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effectLst/>
                        </a:rPr>
                        <a:t>序列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effectLst/>
                        </a:rPr>
                        <a:t>漏洞名称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indent="-27432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effectLst/>
                        </a:rPr>
                        <a:t>风险等级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effectLst/>
                        </a:rPr>
                        <a:t>漏洞简述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52613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6700" algn="l"/>
                        </a:tabLst>
                      </a:pPr>
                      <a:r>
                        <a:rPr lang="en-US" altLang="zh-CN" sz="10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WebView</a:t>
                      </a: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组件忽略</a:t>
                      </a:r>
                      <a:r>
                        <a:rPr lang="en-US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证书验证漏洞</a:t>
                      </a:r>
                      <a:r>
                        <a:rPr lang="en-US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(4)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高危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Android WebView</a:t>
                      </a: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组件加载网页发生证书认证错误时，会调用</a:t>
                      </a:r>
                      <a:r>
                        <a:rPr lang="en-US" sz="1050" kern="100" dirty="0" err="1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WebViewClient</a:t>
                      </a: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类的</a:t>
                      </a:r>
                      <a:r>
                        <a:rPr lang="en-US" sz="1050" kern="100" dirty="0" err="1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onReceivedSslError</a:t>
                      </a: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方法，如果该方法实现调用了</a:t>
                      </a:r>
                      <a:r>
                        <a:rPr lang="en-US" sz="1050" kern="100" dirty="0" err="1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handler.proceed</a:t>
                      </a:r>
                      <a:r>
                        <a:rPr lang="en-US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来忽略该证书错误，则会受到中间人攻击的威胁，可能导致隐私泄露。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55439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6700" algn="l"/>
                        </a:tabLst>
                      </a:pPr>
                      <a:r>
                        <a:rPr lang="en-US" altLang="zh-CN" sz="10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证书验证不当漏洞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(10)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高危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应用忽略证书校验错误或信任任意证书，会导致中间人攻击，从而导致隐私泄露。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0044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6700" algn="l"/>
                        </a:tabLst>
                      </a:pPr>
                      <a:r>
                        <a:rPr lang="en-US" sz="10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WebView</a:t>
                      </a: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组件远程代码执行漏洞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(4)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高危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Android WebView</a:t>
                      </a: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组件可通过其</a:t>
                      </a:r>
                      <a:r>
                        <a:rPr lang="en-US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addJavascriptInterface</a:t>
                      </a: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方法向加载页面的</a:t>
                      </a:r>
                      <a:r>
                        <a:rPr lang="en-US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Javascript</a:t>
                      </a: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执行环境中导入指定的</a:t>
                      </a:r>
                      <a:r>
                        <a:rPr lang="en-US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Java</a:t>
                      </a: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对象及其方法，可能导致远程代码任意执行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17968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6700" algn="l"/>
                        </a:tabLst>
                      </a:pPr>
                      <a:r>
                        <a:rPr lang="en-US" sz="10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Activity</a:t>
                      </a: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Content Provider</a:t>
                      </a: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Service</a:t>
                      </a: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组件导出风险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中危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当应用程序的组件被导出后，导出的组件可以被第三方</a:t>
                      </a:r>
                      <a:r>
                        <a:rPr lang="en-US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app</a:t>
                      </a: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任意调用，从而导致敏感信息泄露，而且恶意攻击者也可以通过构造数据来达到攻击目标应用的目的。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20951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6700" algn="l"/>
                        </a:tabLst>
                      </a:pPr>
                      <a:r>
                        <a:rPr lang="en-US" alt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WebView</a:t>
                      </a: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组件系统隐藏接口未移除漏洞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(18)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中危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使用</a:t>
                      </a:r>
                      <a:r>
                        <a:rPr lang="en-US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Android WebView</a:t>
                      </a: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组件时，没有移除其中内置的</a:t>
                      </a:r>
                      <a:r>
                        <a:rPr lang="en-US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searchBoxJavaBridge_</a:t>
                      </a: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accessibilityTraversal</a:t>
                      </a: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accessibility</a:t>
                      </a: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等导出接口</a:t>
                      </a:r>
                      <a:r>
                        <a:rPr lang="en-US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可能会导致远程代码任意执行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36908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6700" algn="l"/>
                        </a:tabLst>
                      </a:pPr>
                      <a:r>
                        <a:rPr lang="en-US" alt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ROOT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权限漏洞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中危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应用有最高权限，导致系统被控制。可能会导致个人隐私信息可能会被泄露，或者产生电信资费损失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674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217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0"/>
            <a:ext cx="7943800" cy="1066800"/>
          </a:xfrm>
        </p:spPr>
        <p:txBody>
          <a:bodyPr/>
          <a:lstStyle/>
          <a:p>
            <a:r>
              <a:rPr lang="zh-CN" altLang="en-US" dirty="0"/>
              <a:t>课题三：物联网设备安全性研究</a:t>
            </a:r>
          </a:p>
        </p:txBody>
      </p:sp>
      <p:sp>
        <p:nvSpPr>
          <p:cNvPr id="3" name="内容占位符 3"/>
          <p:cNvSpPr>
            <a:spLocks noGrp="1"/>
          </p:cNvSpPr>
          <p:nvPr>
            <p:ph idx="1"/>
          </p:nvPr>
        </p:nvSpPr>
        <p:spPr>
          <a:xfrm>
            <a:off x="228600" y="1295400"/>
            <a:ext cx="7871792" cy="37897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设备</a:t>
            </a:r>
            <a:r>
              <a:rPr lang="en-US" altLang="zh-CN" sz="2800" dirty="0"/>
              <a:t>3 </a:t>
            </a:r>
            <a:r>
              <a:rPr lang="zh-CN" altLang="en-US" sz="2800" dirty="0"/>
              <a:t>行车卫士研究：</a:t>
            </a:r>
            <a:endParaRPr lang="en-US" altLang="zh-CN" sz="2800" dirty="0"/>
          </a:p>
          <a:p>
            <a:pPr lvl="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/>
              <a:t>移动应用程序漏洞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12FE53C-03C4-418A-93F8-3234B2102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831292"/>
              </p:ext>
            </p:extLst>
          </p:nvPr>
        </p:nvGraphicFramePr>
        <p:xfrm>
          <a:off x="611560" y="2974023"/>
          <a:ext cx="7871792" cy="2595828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671371">
                  <a:extLst>
                    <a:ext uri="{9D8B030D-6E8A-4147-A177-3AD203B41FA5}">
                      <a16:colId xmlns:a16="http://schemas.microsoft.com/office/drawing/2014/main" val="101438495"/>
                    </a:ext>
                  </a:extLst>
                </a:gridCol>
                <a:gridCol w="1128829">
                  <a:extLst>
                    <a:ext uri="{9D8B030D-6E8A-4147-A177-3AD203B41FA5}">
                      <a16:colId xmlns:a16="http://schemas.microsoft.com/office/drawing/2014/main" val="2316900752"/>
                    </a:ext>
                  </a:extLst>
                </a:gridCol>
                <a:gridCol w="1030159">
                  <a:extLst>
                    <a:ext uri="{9D8B030D-6E8A-4147-A177-3AD203B41FA5}">
                      <a16:colId xmlns:a16="http://schemas.microsoft.com/office/drawing/2014/main" val="1320344694"/>
                    </a:ext>
                  </a:extLst>
                </a:gridCol>
                <a:gridCol w="5041433">
                  <a:extLst>
                    <a:ext uri="{9D8B030D-6E8A-4147-A177-3AD203B41FA5}">
                      <a16:colId xmlns:a16="http://schemas.microsoft.com/office/drawing/2014/main" val="2756787376"/>
                    </a:ext>
                  </a:extLst>
                </a:gridCol>
              </a:tblGrid>
              <a:tr h="302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effectLst/>
                        </a:rPr>
                        <a:t>序列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effectLst/>
                        </a:rPr>
                        <a:t>漏洞名称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indent="-27432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effectLst/>
                        </a:rPr>
                        <a:t>风险等级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effectLst/>
                        </a:rPr>
                        <a:t>漏洞简述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526131"/>
                  </a:ext>
                </a:extLst>
              </a:tr>
              <a:tr h="76451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74320" algn="l"/>
                          <a:tab pos="266700" algn="l"/>
                        </a:tabLst>
                      </a:pPr>
                      <a:r>
                        <a:rPr lang="en-US" altLang="zh-CN" sz="10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indent="-274320"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" algn="l"/>
                          <a:tab pos="266700" algn="l"/>
                        </a:tabLst>
                      </a:pP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应用数据任意备份风险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indent="-274320" algn="ctr">
                        <a:lnSpc>
                          <a:spcPct val="250000"/>
                        </a:lnSpc>
                        <a:spcAft>
                          <a:spcPts val="0"/>
                        </a:spcAft>
                        <a:tabLst>
                          <a:tab pos="274320" algn="l"/>
                          <a:tab pos="266700" algn="l"/>
                        </a:tabLst>
                      </a:pP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中危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indent="-27432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" algn="l"/>
                          <a:tab pos="266700" algn="l"/>
                        </a:tabLst>
                      </a:pP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当</a:t>
                      </a:r>
                      <a:r>
                        <a:rPr lang="en-US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AndroidManifest.xml</a:t>
                      </a: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配置文件中没有设置</a:t>
                      </a:r>
                      <a:r>
                        <a:rPr lang="en-US" sz="1050" kern="100" dirty="0" err="1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allowBackup</a:t>
                      </a: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标志</a:t>
                      </a:r>
                      <a:r>
                        <a:rPr lang="en-US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默认为</a:t>
                      </a:r>
                      <a:r>
                        <a:rPr lang="en-US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true)</a:t>
                      </a: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或将</a:t>
                      </a:r>
                      <a:endParaRPr lang="en-US" altLang="zh-CN" sz="1050" kern="100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74320" indent="-27432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" algn="l"/>
                          <a:tab pos="266700" algn="l"/>
                        </a:tabLst>
                      </a:pPr>
                      <a:r>
                        <a:rPr lang="en-US" sz="1050" kern="100" dirty="0" err="1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allowBackup</a:t>
                      </a: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标志设置为</a:t>
                      </a:r>
                      <a:r>
                        <a:rPr lang="en-US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时，应用程序的数据可以被任意备份和恢复，恶意攻击</a:t>
                      </a:r>
                      <a:endParaRPr lang="en-US" altLang="zh-CN" sz="1050" kern="100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74320" indent="-27432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" algn="l"/>
                          <a:tab pos="266700" algn="l"/>
                        </a:tabLst>
                      </a:pP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者可以通过</a:t>
                      </a:r>
                      <a:r>
                        <a:rPr lang="en-US" sz="1050" kern="100" dirty="0" err="1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adb</a:t>
                      </a: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工具备份复制应用程序的数据。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554392"/>
                  </a:ext>
                </a:extLst>
              </a:tr>
              <a:tr h="76451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74320" algn="l"/>
                          <a:tab pos="266700" algn="l"/>
                        </a:tabLst>
                      </a:pPr>
                      <a:r>
                        <a:rPr lang="en-US" altLang="zh-CN" sz="10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indent="-27432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" algn="l"/>
                          <a:tab pos="266700" algn="l"/>
                        </a:tabLst>
                      </a:pPr>
                      <a:r>
                        <a:rPr lang="en-US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任意读写漏洞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indent="-274320" algn="ctr">
                        <a:lnSpc>
                          <a:spcPct val="250000"/>
                        </a:lnSpc>
                        <a:spcAft>
                          <a:spcPts val="0"/>
                        </a:spcAft>
                        <a:tabLst>
                          <a:tab pos="274320" algn="l"/>
                          <a:tab pos="266700" algn="l"/>
                        </a:tabLst>
                      </a:pP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中危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indent="-27432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" algn="l"/>
                          <a:tab pos="266700" algn="l"/>
                        </a:tabLst>
                      </a:pP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存在内容被替换的风险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00449"/>
                  </a:ext>
                </a:extLst>
              </a:tr>
              <a:tr h="76451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74320" algn="l"/>
                          <a:tab pos="266700" algn="l"/>
                        </a:tabLst>
                      </a:pPr>
                      <a:r>
                        <a:rPr lang="en-US" altLang="zh-CN" sz="10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indent="-27432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" algn="l"/>
                          <a:tab pos="266700" algn="l"/>
                        </a:tabLst>
                      </a:pPr>
                      <a:r>
                        <a:rPr lang="en-US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Service</a:t>
                      </a:r>
                      <a:r>
                        <a:rPr lang="zh-CN" sz="1050" kern="1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组件导出风险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indent="-274320" algn="ctr">
                        <a:lnSpc>
                          <a:spcPct val="250000"/>
                        </a:lnSpc>
                        <a:spcAft>
                          <a:spcPts val="0"/>
                        </a:spcAft>
                        <a:tabLst>
                          <a:tab pos="274320" algn="l"/>
                          <a:tab pos="266700" algn="l"/>
                        </a:tabLst>
                      </a:pP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中危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indent="-27432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" algn="l"/>
                          <a:tab pos="266700" algn="l"/>
                        </a:tabLst>
                      </a:pP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当应用程序的组件被导出后，导出的组件可以被第三方</a:t>
                      </a:r>
                      <a:r>
                        <a:rPr lang="en-US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app</a:t>
                      </a: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任意调用，从而导致敏感</a:t>
                      </a:r>
                      <a:endParaRPr lang="en-US" altLang="zh-CN" sz="1050" kern="100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74320" indent="-27432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" algn="l"/>
                          <a:tab pos="266700" algn="l"/>
                        </a:tabLst>
                      </a:pPr>
                      <a:r>
                        <a:rPr lang="zh-CN" sz="1050" kern="1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信息泄露，而且恶意攻击者也可以通过构造数据来达到攻击目标应用的目的。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47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860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0"/>
            <a:ext cx="7943800" cy="1066800"/>
          </a:xfrm>
        </p:spPr>
        <p:txBody>
          <a:bodyPr/>
          <a:lstStyle/>
          <a:p>
            <a:r>
              <a:rPr lang="zh-CN" altLang="en-US" dirty="0"/>
              <a:t>课题三：物联网设备安全性研究</a:t>
            </a:r>
          </a:p>
        </p:txBody>
      </p:sp>
      <p:sp>
        <p:nvSpPr>
          <p:cNvPr id="3" name="内容占位符 3"/>
          <p:cNvSpPr>
            <a:spLocks noGrp="1"/>
          </p:cNvSpPr>
          <p:nvPr>
            <p:ph idx="1"/>
          </p:nvPr>
        </p:nvSpPr>
        <p:spPr>
          <a:xfrm>
            <a:off x="228600" y="1295400"/>
            <a:ext cx="7871792" cy="37897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设备</a:t>
            </a:r>
            <a:r>
              <a:rPr lang="en-US" altLang="zh-CN" sz="2800" dirty="0"/>
              <a:t>4 </a:t>
            </a:r>
            <a:r>
              <a:rPr lang="zh-CN" altLang="en-US" sz="2800" dirty="0"/>
              <a:t>和云镜研究：</a:t>
            </a:r>
            <a:endParaRPr lang="en-US" altLang="zh-CN" sz="2800" dirty="0"/>
          </a:p>
          <a:p>
            <a:pPr lvl="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/>
              <a:t>通过特定端口获取</a:t>
            </a:r>
            <a:r>
              <a:rPr lang="en-US" altLang="zh-CN" sz="1800" dirty="0"/>
              <a:t>GPS</a:t>
            </a:r>
            <a:r>
              <a:rPr lang="zh-CN" altLang="en-US" sz="1800" dirty="0"/>
              <a:t>数据帧信息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639583-1B17-41D5-AC3B-6D427EBEC0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274"/>
          <a:stretch>
            <a:fillRect/>
          </a:stretch>
        </p:blipFill>
        <p:spPr bwMode="auto">
          <a:xfrm>
            <a:off x="1151620" y="2742952"/>
            <a:ext cx="6840000" cy="378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9480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0"/>
            <a:ext cx="7943800" cy="1066800"/>
          </a:xfrm>
        </p:spPr>
        <p:txBody>
          <a:bodyPr/>
          <a:lstStyle/>
          <a:p>
            <a:r>
              <a:rPr lang="zh-CN" altLang="en-US" dirty="0"/>
              <a:t>课题三：物联网设备安全性研究</a:t>
            </a:r>
          </a:p>
        </p:txBody>
      </p:sp>
      <p:sp>
        <p:nvSpPr>
          <p:cNvPr id="3" name="内容占位符 3"/>
          <p:cNvSpPr>
            <a:spLocks noGrp="1"/>
          </p:cNvSpPr>
          <p:nvPr>
            <p:ph idx="1"/>
          </p:nvPr>
        </p:nvSpPr>
        <p:spPr>
          <a:xfrm>
            <a:off x="228600" y="1295400"/>
            <a:ext cx="7871792" cy="37897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设备</a:t>
            </a:r>
            <a:r>
              <a:rPr lang="en-US" altLang="zh-CN" sz="2800" dirty="0"/>
              <a:t>4 </a:t>
            </a:r>
            <a:r>
              <a:rPr lang="zh-CN" altLang="en-US" sz="2800" dirty="0"/>
              <a:t>和云镜研究：</a:t>
            </a:r>
            <a:endParaRPr lang="en-US" altLang="zh-CN" sz="2800" dirty="0"/>
          </a:p>
          <a:p>
            <a:pPr lvl="0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en-US" sz="1800" dirty="0"/>
              <a:t>指纹信息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6E6E3C9-16BE-4409-A297-6A5EC970E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783822"/>
              </p:ext>
            </p:extLst>
          </p:nvPr>
        </p:nvGraphicFramePr>
        <p:xfrm>
          <a:off x="1259632" y="2564904"/>
          <a:ext cx="6912768" cy="1585778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178237">
                  <a:extLst>
                    <a:ext uri="{9D8B030D-6E8A-4147-A177-3AD203B41FA5}">
                      <a16:colId xmlns:a16="http://schemas.microsoft.com/office/drawing/2014/main" val="2812416128"/>
                    </a:ext>
                  </a:extLst>
                </a:gridCol>
                <a:gridCol w="5734531">
                  <a:extLst>
                    <a:ext uri="{9D8B030D-6E8A-4147-A177-3AD203B41FA5}">
                      <a16:colId xmlns:a16="http://schemas.microsoft.com/office/drawing/2014/main" val="1363204075"/>
                    </a:ext>
                  </a:extLst>
                </a:gridCol>
              </a:tblGrid>
              <a:tr h="1584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指纹类型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指纹信息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92195"/>
                  </a:ext>
                </a:extLst>
              </a:tr>
              <a:tr h="14257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系统指纹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Device type: media </a:t>
                      </a:r>
                      <a:r>
                        <a:rPr lang="en-US" sz="1050" kern="100" dirty="0" err="1">
                          <a:effectLst/>
                        </a:rPr>
                        <a:t>device|phone</a:t>
                      </a:r>
                      <a:endParaRPr lang="en-US" sz="105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Running: Amazon embedded, </a:t>
                      </a:r>
                      <a:r>
                        <a:rPr lang="en-US" sz="1050" kern="100" dirty="0" err="1">
                          <a:effectLst/>
                        </a:rPr>
                        <a:t>CyanogenMod</a:t>
                      </a:r>
                      <a:r>
                        <a:rPr lang="en-US" sz="1050" kern="100" dirty="0">
                          <a:effectLst/>
                        </a:rPr>
                        <a:t> 12.X, Google Android 5.X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OS CPE: </a:t>
                      </a:r>
                      <a:r>
                        <a:rPr lang="en-US" sz="1050" kern="100" dirty="0" err="1">
                          <a:effectLst/>
                        </a:rPr>
                        <a:t>cpe</a:t>
                      </a:r>
                      <a:r>
                        <a:rPr lang="en-US" sz="1050" kern="100" dirty="0">
                          <a:effectLst/>
                        </a:rPr>
                        <a:t>:/o:cyanogenmod:cyanogenmod:12 </a:t>
                      </a:r>
                      <a:r>
                        <a:rPr lang="en-US" sz="1050" kern="100" dirty="0" err="1">
                          <a:effectLst/>
                        </a:rPr>
                        <a:t>cpe</a:t>
                      </a:r>
                      <a:r>
                        <a:rPr lang="en-US" sz="1050" kern="100" dirty="0">
                          <a:effectLst/>
                        </a:rPr>
                        <a:t>:/o:google:android:5.0.2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OS details: Amazon Kindle Paperwhite, </a:t>
                      </a:r>
                      <a:r>
                        <a:rPr lang="en-US" sz="1050" kern="100" dirty="0" err="1">
                          <a:effectLst/>
                        </a:rPr>
                        <a:t>CyanogenMod</a:t>
                      </a:r>
                      <a:r>
                        <a:rPr lang="en-US" sz="1050" kern="100" dirty="0">
                          <a:effectLst/>
                        </a:rPr>
                        <a:t> 12 &lt;Android 5.0.2&gt;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Network Distance: 1 hop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254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664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0"/>
            <a:ext cx="7943800" cy="1066800"/>
          </a:xfrm>
        </p:spPr>
        <p:txBody>
          <a:bodyPr/>
          <a:lstStyle/>
          <a:p>
            <a:r>
              <a:rPr lang="zh-CN" altLang="en-US" dirty="0"/>
              <a:t>课题三：物联网设备安全性研究</a:t>
            </a:r>
          </a:p>
        </p:txBody>
      </p:sp>
      <p:sp>
        <p:nvSpPr>
          <p:cNvPr id="3" name="内容占位符 3"/>
          <p:cNvSpPr>
            <a:spLocks noGrp="1"/>
          </p:cNvSpPr>
          <p:nvPr>
            <p:ph idx="1"/>
          </p:nvPr>
        </p:nvSpPr>
        <p:spPr>
          <a:xfrm>
            <a:off x="228600" y="1295400"/>
            <a:ext cx="7871792" cy="37897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设备</a:t>
            </a:r>
            <a:r>
              <a:rPr lang="en-US" altLang="zh-CN" sz="2800" dirty="0"/>
              <a:t>5 </a:t>
            </a:r>
            <a:r>
              <a:rPr lang="zh-CN" altLang="en-US" sz="2800" dirty="0"/>
              <a:t>和目摄像头研究：</a:t>
            </a:r>
            <a:endParaRPr lang="en-US" altLang="zh-CN" sz="2800" dirty="0"/>
          </a:p>
          <a:p>
            <a:pPr lvl="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/>
              <a:t>后台集中管理接口暴力破解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0F0F47-2FC3-4C75-8D59-46B1F12D850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2708920"/>
            <a:ext cx="6840760" cy="378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1926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0"/>
            <a:ext cx="7943800" cy="1066800"/>
          </a:xfrm>
        </p:spPr>
        <p:txBody>
          <a:bodyPr/>
          <a:lstStyle/>
          <a:p>
            <a:r>
              <a:rPr lang="zh-CN" altLang="en-US" dirty="0"/>
              <a:t>课题三：物联网设备安全性研究</a:t>
            </a:r>
          </a:p>
        </p:txBody>
      </p:sp>
      <p:sp>
        <p:nvSpPr>
          <p:cNvPr id="3" name="内容占位符 3"/>
          <p:cNvSpPr>
            <a:spLocks noGrp="1"/>
          </p:cNvSpPr>
          <p:nvPr>
            <p:ph idx="1"/>
          </p:nvPr>
        </p:nvSpPr>
        <p:spPr>
          <a:xfrm>
            <a:off x="228600" y="1295400"/>
            <a:ext cx="7871792" cy="37897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设备</a:t>
            </a:r>
            <a:r>
              <a:rPr lang="en-US" altLang="zh-CN" sz="2800" dirty="0"/>
              <a:t>5 </a:t>
            </a:r>
            <a:r>
              <a:rPr lang="zh-CN" altLang="en-US" sz="2800" dirty="0"/>
              <a:t>和目研究：</a:t>
            </a:r>
            <a:endParaRPr lang="en-US" altLang="zh-CN" sz="2800" dirty="0"/>
          </a:p>
          <a:p>
            <a:pPr lvl="0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en-US" sz="1800" dirty="0"/>
              <a:t>用户登录暴力破解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DE9CAE-9440-4BA8-A0C6-B813F4C0AC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00" y="2708920"/>
            <a:ext cx="6840000" cy="378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77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0"/>
            <a:ext cx="7943800" cy="1066800"/>
          </a:xfrm>
        </p:spPr>
        <p:txBody>
          <a:bodyPr/>
          <a:lstStyle/>
          <a:p>
            <a:r>
              <a:rPr lang="zh-CN" altLang="en-US" dirty="0"/>
              <a:t>课题三：物联网设备安全性研究</a:t>
            </a:r>
          </a:p>
        </p:txBody>
      </p:sp>
      <p:sp>
        <p:nvSpPr>
          <p:cNvPr id="3" name="内容占位符 3"/>
          <p:cNvSpPr>
            <a:spLocks noGrp="1"/>
          </p:cNvSpPr>
          <p:nvPr>
            <p:ph idx="1"/>
          </p:nvPr>
        </p:nvSpPr>
        <p:spPr>
          <a:xfrm>
            <a:off x="228600" y="1295400"/>
            <a:ext cx="7871792" cy="37897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设备</a:t>
            </a:r>
            <a:r>
              <a:rPr lang="en-US" altLang="zh-CN" sz="2800" dirty="0"/>
              <a:t>5 </a:t>
            </a:r>
            <a:r>
              <a:rPr lang="zh-CN" altLang="en-US" sz="2800" dirty="0"/>
              <a:t>和目研究：</a:t>
            </a:r>
            <a:endParaRPr lang="en-US" altLang="zh-CN" sz="2800" dirty="0"/>
          </a:p>
          <a:p>
            <a:pPr lvl="0">
              <a:lnSpc>
                <a:spcPct val="150000"/>
              </a:lnSpc>
              <a:buFont typeface="+mj-ea"/>
              <a:buAutoNum type="circleNumDbPlain" startAt="3"/>
            </a:pPr>
            <a:r>
              <a:rPr lang="zh-CN" altLang="en-US" sz="1800" dirty="0"/>
              <a:t>任意文件上传漏洞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3D4F45-7BA5-4075-B636-6D11710FAEF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00" y="2708920"/>
            <a:ext cx="6840000" cy="37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CFB1133-449F-4DAB-8993-D3DBE95FA1B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00" y="2708920"/>
            <a:ext cx="6840000" cy="378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827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0"/>
            <a:ext cx="7943800" cy="1066800"/>
          </a:xfrm>
        </p:spPr>
        <p:txBody>
          <a:bodyPr/>
          <a:lstStyle/>
          <a:p>
            <a:r>
              <a:rPr lang="zh-CN" altLang="en-US" dirty="0"/>
              <a:t>课题三：物联网设备安全性研究</a:t>
            </a:r>
          </a:p>
        </p:txBody>
      </p:sp>
      <p:sp>
        <p:nvSpPr>
          <p:cNvPr id="3" name="内容占位符 3"/>
          <p:cNvSpPr>
            <a:spLocks noGrp="1"/>
          </p:cNvSpPr>
          <p:nvPr>
            <p:ph idx="1"/>
          </p:nvPr>
        </p:nvSpPr>
        <p:spPr>
          <a:xfrm>
            <a:off x="228600" y="1295400"/>
            <a:ext cx="7871792" cy="37897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设备</a:t>
            </a:r>
            <a:r>
              <a:rPr lang="en-US" altLang="zh-CN" sz="2800" dirty="0"/>
              <a:t>5 </a:t>
            </a:r>
            <a:r>
              <a:rPr lang="zh-CN" altLang="en-US" sz="2800" dirty="0"/>
              <a:t>和目研究：</a:t>
            </a:r>
            <a:endParaRPr lang="en-US" altLang="zh-CN" sz="2800" dirty="0"/>
          </a:p>
          <a:p>
            <a:pPr lvl="0">
              <a:lnSpc>
                <a:spcPct val="150000"/>
              </a:lnSpc>
              <a:buFont typeface="+mj-ea"/>
              <a:buAutoNum type="circleNumDbPlain" startAt="4"/>
            </a:pPr>
            <a:r>
              <a:rPr lang="zh-CN" altLang="en-US" sz="1800" dirty="0"/>
              <a:t>跨站脚本攻击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4D2102-D8C4-4A57-B3BF-E7FAFCFFB9A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00" y="2708919"/>
            <a:ext cx="6840000" cy="378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465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0"/>
            <a:ext cx="7943800" cy="1066800"/>
          </a:xfrm>
        </p:spPr>
        <p:txBody>
          <a:bodyPr/>
          <a:lstStyle/>
          <a:p>
            <a:r>
              <a:rPr lang="zh-CN" altLang="en-US" dirty="0"/>
              <a:t>课题三：物联网设备安全性研究</a:t>
            </a:r>
          </a:p>
        </p:txBody>
      </p:sp>
      <p:sp>
        <p:nvSpPr>
          <p:cNvPr id="3" name="内容占位符 3"/>
          <p:cNvSpPr>
            <a:spLocks noGrp="1"/>
          </p:cNvSpPr>
          <p:nvPr>
            <p:ph idx="1"/>
          </p:nvPr>
        </p:nvSpPr>
        <p:spPr>
          <a:xfrm>
            <a:off x="228600" y="1295400"/>
            <a:ext cx="8591872" cy="37897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研究目标：</a:t>
            </a:r>
            <a:endParaRPr lang="en-US" altLang="zh-CN" sz="2800" dirty="0"/>
          </a:p>
          <a:p>
            <a:pPr marL="685800" lvl="1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本课题针对目前物联网行业的主要应用场景（例如：数据采集、视频监控、车载终端等）中的特定设备展开安全研究工作。课题搭建设备研究环境，针对设备的固件程序、通信服务、策略配置进行研究，发现设备及相关应用程序存在的安全漏洞和安全问题。</a:t>
            </a:r>
            <a:endParaRPr lang="en-US" altLang="zh-CN" sz="1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主要研究内容：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针对物联网设备进行端口扫描和渗透测试，发现设备开放的通信端口和服务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研究设备通信协议的指纹特征，以及设备系统或管理配置页面存在的安全漏洞，提炼指纹规则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针对物联网设备进行安全分析，对设备固件、策略配置进行分析，发现设备存在的安全隐患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2487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0"/>
            <a:ext cx="7943800" cy="1066800"/>
          </a:xfrm>
        </p:spPr>
        <p:txBody>
          <a:bodyPr/>
          <a:lstStyle/>
          <a:p>
            <a:r>
              <a:rPr lang="zh-CN" altLang="en-US" dirty="0"/>
              <a:t>课题三：物联网设备安全性研究</a:t>
            </a:r>
          </a:p>
        </p:txBody>
      </p:sp>
      <p:sp>
        <p:nvSpPr>
          <p:cNvPr id="3" name="内容占位符 3"/>
          <p:cNvSpPr>
            <a:spLocks noGrp="1"/>
          </p:cNvSpPr>
          <p:nvPr>
            <p:ph idx="1"/>
          </p:nvPr>
        </p:nvSpPr>
        <p:spPr>
          <a:xfrm>
            <a:off x="228600" y="1295400"/>
            <a:ext cx="7871792" cy="37897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设备</a:t>
            </a:r>
            <a:r>
              <a:rPr lang="en-US" altLang="zh-CN" sz="2800" dirty="0"/>
              <a:t>6 </a:t>
            </a:r>
            <a:r>
              <a:rPr lang="zh-CN" altLang="en-US" sz="2800" dirty="0"/>
              <a:t>智能家庭网关研究：</a:t>
            </a:r>
            <a:endParaRPr lang="en-US" altLang="zh-CN" sz="2800" dirty="0"/>
          </a:p>
          <a:p>
            <a:pPr lvl="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800" dirty="0"/>
              <a:t>Web</a:t>
            </a:r>
            <a:r>
              <a:rPr lang="zh-CN" altLang="en-US" sz="1800" dirty="0"/>
              <a:t>管理界面存在越权访问漏洞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AA4873-64E4-43C4-9FCC-C0F26E5DA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564904"/>
            <a:ext cx="4572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14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0"/>
            <a:ext cx="7943800" cy="1066800"/>
          </a:xfrm>
        </p:spPr>
        <p:txBody>
          <a:bodyPr/>
          <a:lstStyle/>
          <a:p>
            <a:r>
              <a:rPr lang="zh-CN" altLang="en-US" dirty="0"/>
              <a:t>课题三：物联网设备安全性研究</a:t>
            </a:r>
          </a:p>
        </p:txBody>
      </p:sp>
      <p:sp>
        <p:nvSpPr>
          <p:cNvPr id="3" name="内容占位符 3"/>
          <p:cNvSpPr>
            <a:spLocks noGrp="1"/>
          </p:cNvSpPr>
          <p:nvPr>
            <p:ph idx="1"/>
          </p:nvPr>
        </p:nvSpPr>
        <p:spPr>
          <a:xfrm>
            <a:off x="228600" y="1295400"/>
            <a:ext cx="7871792" cy="37897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设备</a:t>
            </a:r>
            <a:r>
              <a:rPr lang="en-US" altLang="zh-CN" sz="2800" dirty="0"/>
              <a:t>6 </a:t>
            </a:r>
            <a:r>
              <a:rPr lang="zh-CN" altLang="en-US" sz="2800" dirty="0"/>
              <a:t>智能家庭网关研究：</a:t>
            </a:r>
            <a:endParaRPr lang="en-US" altLang="zh-CN" sz="2800" dirty="0"/>
          </a:p>
          <a:p>
            <a:pPr lvl="0">
              <a:lnSpc>
                <a:spcPct val="150000"/>
              </a:lnSpc>
              <a:buFont typeface="+mj-ea"/>
              <a:buAutoNum type="circleNumDbPlain" startAt="2"/>
            </a:pPr>
            <a:r>
              <a:rPr lang="en-US" altLang="zh-CN" sz="1800" dirty="0"/>
              <a:t>Dnsmasq</a:t>
            </a:r>
            <a:r>
              <a:rPr lang="zh-CN" altLang="en-US" sz="1800" dirty="0"/>
              <a:t>服务器漏洞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7B1FD5-B1A7-458E-9B97-B4C5D90D67E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00" y="2699135"/>
            <a:ext cx="684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574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0"/>
            <a:ext cx="7943800" cy="1066800"/>
          </a:xfrm>
        </p:spPr>
        <p:txBody>
          <a:bodyPr/>
          <a:lstStyle/>
          <a:p>
            <a:r>
              <a:rPr lang="zh-CN" altLang="en-US" dirty="0"/>
              <a:t>课题三：物联网设备安全性研究</a:t>
            </a:r>
          </a:p>
        </p:txBody>
      </p:sp>
      <p:sp>
        <p:nvSpPr>
          <p:cNvPr id="3" name="内容占位符 3"/>
          <p:cNvSpPr>
            <a:spLocks noGrp="1"/>
          </p:cNvSpPr>
          <p:nvPr>
            <p:ph idx="1"/>
          </p:nvPr>
        </p:nvSpPr>
        <p:spPr>
          <a:xfrm>
            <a:off x="228600" y="1295400"/>
            <a:ext cx="7871792" cy="37897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设备</a:t>
            </a:r>
            <a:r>
              <a:rPr lang="en-US" altLang="zh-CN" sz="2800" dirty="0"/>
              <a:t>6 </a:t>
            </a:r>
            <a:r>
              <a:rPr lang="zh-CN" altLang="en-US" sz="2800" dirty="0"/>
              <a:t>智能家庭网关研究：</a:t>
            </a:r>
            <a:endParaRPr lang="en-US" altLang="zh-CN" sz="2800" dirty="0"/>
          </a:p>
          <a:p>
            <a:pPr lvl="0">
              <a:lnSpc>
                <a:spcPct val="150000"/>
              </a:lnSpc>
              <a:buFont typeface="+mj-ea"/>
              <a:buAutoNum type="circleNumDbPlain" startAt="3"/>
            </a:pPr>
            <a:r>
              <a:rPr lang="en-US" altLang="zh-CN" sz="1800" dirty="0"/>
              <a:t>Telnet</a:t>
            </a:r>
            <a:r>
              <a:rPr lang="zh-CN" altLang="en-US" sz="1800" dirty="0"/>
              <a:t>弱口令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sz="1600" dirty="0"/>
              <a:t>设备开放</a:t>
            </a:r>
            <a:r>
              <a:rPr lang="en-US" altLang="zh-CN" sz="1600" dirty="0"/>
              <a:t>Telnet</a:t>
            </a:r>
            <a:r>
              <a:rPr lang="zh-CN" altLang="zh-CN" sz="1600" dirty="0"/>
              <a:t>服务，</a:t>
            </a:r>
            <a:r>
              <a:rPr lang="en-US" altLang="zh-CN" sz="1600" dirty="0"/>
              <a:t>Telnet</a:t>
            </a:r>
            <a:r>
              <a:rPr lang="zh-CN" altLang="zh-CN" sz="1600" dirty="0"/>
              <a:t>登录存在弱口令，用户名：</a:t>
            </a:r>
            <a:r>
              <a:rPr lang="en-US" altLang="zh-CN" sz="1600" dirty="0"/>
              <a:t>admin</a:t>
            </a:r>
            <a:r>
              <a:rPr lang="zh-CN" altLang="zh-CN" sz="1600" dirty="0"/>
              <a:t>，密码：</a:t>
            </a:r>
            <a:r>
              <a:rPr lang="en-US" altLang="zh-CN" sz="1600" dirty="0"/>
              <a:t>1234</a:t>
            </a:r>
          </a:p>
          <a:p>
            <a:pPr lvl="1">
              <a:lnSpc>
                <a:spcPct val="150000"/>
              </a:lnSpc>
            </a:pPr>
            <a:endParaRPr lang="en-US" altLang="zh-CN" sz="1600" dirty="0"/>
          </a:p>
          <a:p>
            <a:pPr lvl="1">
              <a:lnSpc>
                <a:spcPct val="150000"/>
              </a:lnSpc>
            </a:pPr>
            <a:endParaRPr lang="en-US" altLang="zh-CN" sz="1600" dirty="0"/>
          </a:p>
          <a:p>
            <a:pPr lvl="0">
              <a:lnSpc>
                <a:spcPct val="150000"/>
              </a:lnSpc>
              <a:buFont typeface="+mj-ea"/>
              <a:buAutoNum type="circleNumDbPlain" startAt="3"/>
            </a:pPr>
            <a:r>
              <a:rPr lang="en-US" altLang="zh-CN" sz="1800" dirty="0"/>
              <a:t>Web</a:t>
            </a:r>
            <a:r>
              <a:rPr lang="zh-CN" altLang="en-US" sz="1800" dirty="0"/>
              <a:t>高权限用户登录信息配置漏洞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Telnet</a:t>
            </a:r>
            <a:r>
              <a:rPr lang="zh-CN" altLang="en-US" sz="1600" dirty="0"/>
              <a:t>登录后，分析固件中的文件</a:t>
            </a:r>
            <a:r>
              <a:rPr lang="en-US" altLang="zh-CN" sz="1600" dirty="0"/>
              <a:t>romfile.cf</a:t>
            </a:r>
            <a:r>
              <a:rPr lang="zh-CN" altLang="en-US" sz="1600" dirty="0"/>
              <a:t>（目录</a:t>
            </a:r>
            <a:r>
              <a:rPr lang="en-US" altLang="zh-CN" sz="1600" dirty="0"/>
              <a:t>/var/romfile.cf</a:t>
            </a:r>
            <a:r>
              <a:rPr lang="zh-CN" altLang="en-US" sz="1600" dirty="0"/>
              <a:t>），发现</a:t>
            </a:r>
            <a:r>
              <a:rPr lang="en-US" altLang="zh-CN" sz="1600" dirty="0"/>
              <a:t>Web</a:t>
            </a:r>
            <a:r>
              <a:rPr lang="zh-CN" altLang="en-US" sz="1600" dirty="0"/>
              <a:t>管理存在高权限用户，用户名：</a:t>
            </a:r>
            <a:r>
              <a:rPr lang="en-US" altLang="zh-CN" sz="1600" dirty="0" err="1"/>
              <a:t>CMCCAdmin</a:t>
            </a:r>
            <a:r>
              <a:rPr lang="zh-CN" altLang="en-US" sz="1600" dirty="0"/>
              <a:t>，密码：</a:t>
            </a:r>
            <a:r>
              <a:rPr lang="en-US" altLang="zh-CN" sz="1600" dirty="0"/>
              <a:t>aDm8H%MdA</a:t>
            </a:r>
            <a:r>
              <a:rPr lang="zh-CN" altLang="en-US" sz="1600" dirty="0"/>
              <a:t>。通过该用户名、密码登录后可对设备进行高级设置，例如开启</a:t>
            </a:r>
            <a:r>
              <a:rPr lang="en-US" altLang="zh-CN" sz="1600" dirty="0"/>
              <a:t>/</a:t>
            </a:r>
            <a:r>
              <a:rPr lang="zh-CN" altLang="en-US" sz="1600" dirty="0"/>
              <a:t>关闭</a:t>
            </a:r>
            <a:r>
              <a:rPr lang="en-US" altLang="zh-CN" sz="1600" dirty="0"/>
              <a:t>Telnet</a:t>
            </a:r>
            <a:r>
              <a:rPr lang="zh-CN" altLang="en-US" sz="1600" dirty="0"/>
              <a:t>服务、配置访问控制列表等。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370021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0"/>
            <a:ext cx="7943800" cy="1066800"/>
          </a:xfrm>
        </p:spPr>
        <p:txBody>
          <a:bodyPr/>
          <a:lstStyle/>
          <a:p>
            <a:r>
              <a:rPr lang="zh-CN" altLang="en-US" dirty="0"/>
              <a:t>课题三：物联网设备安全性研究</a:t>
            </a:r>
          </a:p>
        </p:txBody>
      </p:sp>
      <p:sp>
        <p:nvSpPr>
          <p:cNvPr id="3" name="内容占位符 3"/>
          <p:cNvSpPr>
            <a:spLocks noGrp="1"/>
          </p:cNvSpPr>
          <p:nvPr>
            <p:ph idx="1"/>
          </p:nvPr>
        </p:nvSpPr>
        <p:spPr>
          <a:xfrm>
            <a:off x="228600" y="1295400"/>
            <a:ext cx="7871792" cy="37897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设备</a:t>
            </a:r>
            <a:r>
              <a:rPr lang="en-US" altLang="zh-CN" sz="2800" dirty="0"/>
              <a:t>7 NB-IOT</a:t>
            </a:r>
            <a:r>
              <a:rPr lang="zh-CN" altLang="en-US" sz="2800" dirty="0"/>
              <a:t>板研究：</a:t>
            </a:r>
            <a:endParaRPr lang="en-US" altLang="zh-CN" sz="2800" dirty="0"/>
          </a:p>
          <a:p>
            <a:pPr lvl="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800" dirty="0"/>
              <a:t>NB-IOT</a:t>
            </a:r>
            <a:r>
              <a:rPr lang="zh-CN" altLang="en-US" sz="1800" dirty="0"/>
              <a:t>通信协议的网络流量分析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2DBFD2-DE21-43F4-9732-44445C90DB13}"/>
              </a:ext>
            </a:extLst>
          </p:cNvPr>
          <p:cNvPicPr/>
          <p:nvPr/>
        </p:nvPicPr>
        <p:blipFill rotWithShape="1">
          <a:blip r:embed="rId2"/>
          <a:srcRect r="855"/>
          <a:stretch/>
        </p:blipFill>
        <p:spPr bwMode="auto">
          <a:xfrm>
            <a:off x="1043608" y="2636912"/>
            <a:ext cx="6840000" cy="378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19553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0"/>
            <a:ext cx="7943800" cy="1066800"/>
          </a:xfrm>
        </p:spPr>
        <p:txBody>
          <a:bodyPr/>
          <a:lstStyle/>
          <a:p>
            <a:r>
              <a:rPr lang="zh-CN" altLang="en-US" dirty="0"/>
              <a:t>课题三：物联网设备安全性研究</a:t>
            </a:r>
          </a:p>
        </p:txBody>
      </p:sp>
      <p:sp>
        <p:nvSpPr>
          <p:cNvPr id="3" name="内容占位符 3"/>
          <p:cNvSpPr>
            <a:spLocks noGrp="1"/>
          </p:cNvSpPr>
          <p:nvPr>
            <p:ph idx="1"/>
          </p:nvPr>
        </p:nvSpPr>
        <p:spPr>
          <a:xfrm>
            <a:off x="228600" y="1295400"/>
            <a:ext cx="7871792" cy="37897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下一步思考：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研究覆盖更多物联网设备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全面的安全性分析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686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0"/>
            <a:ext cx="7943800" cy="1066800"/>
          </a:xfrm>
        </p:spPr>
        <p:txBody>
          <a:bodyPr/>
          <a:lstStyle/>
          <a:p>
            <a:r>
              <a:rPr lang="zh-CN" altLang="en-US" dirty="0"/>
              <a:t>课题三：物联网设备安全性研究</a:t>
            </a:r>
          </a:p>
        </p:txBody>
      </p:sp>
      <p:sp>
        <p:nvSpPr>
          <p:cNvPr id="3" name="内容占位符 3"/>
          <p:cNvSpPr>
            <a:spLocks noGrp="1"/>
          </p:cNvSpPr>
          <p:nvPr>
            <p:ph idx="1"/>
          </p:nvPr>
        </p:nvSpPr>
        <p:spPr>
          <a:xfrm>
            <a:off x="228600" y="1295400"/>
            <a:ext cx="7871792" cy="37897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研究设备列表：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46FA86E-A4A8-49F1-9819-D5EC1FF9F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118158"/>
              </p:ext>
            </p:extLst>
          </p:nvPr>
        </p:nvGraphicFramePr>
        <p:xfrm>
          <a:off x="323529" y="2060848"/>
          <a:ext cx="8352928" cy="4464497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672591">
                  <a:extLst>
                    <a:ext uri="{9D8B030D-6E8A-4147-A177-3AD203B41FA5}">
                      <a16:colId xmlns:a16="http://schemas.microsoft.com/office/drawing/2014/main" val="561733977"/>
                    </a:ext>
                  </a:extLst>
                </a:gridCol>
                <a:gridCol w="2599135">
                  <a:extLst>
                    <a:ext uri="{9D8B030D-6E8A-4147-A177-3AD203B41FA5}">
                      <a16:colId xmlns:a16="http://schemas.microsoft.com/office/drawing/2014/main" val="2507397759"/>
                    </a:ext>
                  </a:extLst>
                </a:gridCol>
                <a:gridCol w="4081202">
                  <a:extLst>
                    <a:ext uri="{9D8B030D-6E8A-4147-A177-3AD203B41FA5}">
                      <a16:colId xmlns:a16="http://schemas.microsoft.com/office/drawing/2014/main" val="301841235"/>
                    </a:ext>
                  </a:extLst>
                </a:gridCol>
              </a:tblGrid>
              <a:tr h="277194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设备名称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说明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57358"/>
                  </a:ext>
                </a:extLst>
              </a:tr>
              <a:tr h="554387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和路由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和路由</a:t>
                      </a:r>
                      <a:r>
                        <a:rPr lang="en-US" sz="1400" kern="100">
                          <a:effectLst/>
                        </a:rPr>
                        <a:t>AP218</a:t>
                      </a:r>
                      <a:endParaRPr lang="zh-CN" sz="1400" kern="100">
                        <a:effectLst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和路由</a:t>
                      </a:r>
                      <a:r>
                        <a:rPr lang="en-US" sz="1400" kern="100">
                          <a:effectLst/>
                        </a:rPr>
                        <a:t>APP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和路由是中国移动公司推出的家用无线路由器。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028733"/>
                  </a:ext>
                </a:extLst>
              </a:tr>
              <a:tr h="707684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糖猫手表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糖猫手表</a:t>
                      </a:r>
                      <a:r>
                        <a:rPr lang="en-US" sz="1400" kern="100">
                          <a:effectLst/>
                        </a:rPr>
                        <a:t>TM-E1</a:t>
                      </a:r>
                      <a:endParaRPr lang="zh-CN" sz="1400" kern="100">
                        <a:effectLst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糖猫手表</a:t>
                      </a:r>
                      <a:r>
                        <a:rPr lang="en-US" sz="1400" kern="100">
                          <a:effectLst/>
                        </a:rPr>
                        <a:t>APP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糖猫手表是由搜狗公司推出的儿童手表设备，具备实时定位、拨打电话等功能。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188095"/>
                  </a:ext>
                </a:extLst>
              </a:tr>
              <a:tr h="554387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行车卫士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行车卫士</a:t>
                      </a:r>
                      <a:r>
                        <a:rPr lang="en-US" sz="1400" kern="100" dirty="0">
                          <a:effectLst/>
                        </a:rPr>
                        <a:t>EGSM900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行车卫士</a:t>
                      </a:r>
                      <a:r>
                        <a:rPr lang="en-US" sz="1400" kern="100" dirty="0">
                          <a:effectLst/>
                        </a:rPr>
                        <a:t>APP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行车卫士是由中国移动公司推出的车载</a:t>
                      </a:r>
                      <a:r>
                        <a:rPr lang="en-US" sz="1400" kern="100" dirty="0">
                          <a:effectLst/>
                        </a:rPr>
                        <a:t>GPS</a:t>
                      </a:r>
                      <a:r>
                        <a:rPr lang="zh-CN" sz="1400" kern="100" dirty="0">
                          <a:effectLst/>
                        </a:rPr>
                        <a:t>定位设备。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569665"/>
                  </a:ext>
                </a:extLst>
              </a:tr>
              <a:tr h="554387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和云镜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和云镜</a:t>
                      </a:r>
                      <a:r>
                        <a:rPr lang="en-US" sz="1400" kern="100" dirty="0">
                          <a:effectLst/>
                        </a:rPr>
                        <a:t>CM-01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路尚</a:t>
                      </a:r>
                      <a:r>
                        <a:rPr lang="en-US" sz="1400" kern="100" dirty="0">
                          <a:effectLst/>
                        </a:rPr>
                        <a:t>APP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和云镜是由中国移动公司推出的行车记录仪设备。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143778"/>
                  </a:ext>
                </a:extLst>
              </a:tr>
              <a:tr h="554387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和目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和目</a:t>
                      </a:r>
                      <a:r>
                        <a:rPr lang="en-US" sz="1400" kern="100">
                          <a:effectLst/>
                        </a:rPr>
                        <a:t>C12</a:t>
                      </a:r>
                      <a:endParaRPr lang="zh-CN" sz="1400" kern="100">
                        <a:effectLst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和目</a:t>
                      </a:r>
                      <a:r>
                        <a:rPr lang="en-US" sz="1400" kern="100">
                          <a:effectLst/>
                        </a:rPr>
                        <a:t>APP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和目是由中国移动公司推出的家用摄像头设备。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588158"/>
                  </a:ext>
                </a:extLst>
              </a:tr>
              <a:tr h="554387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智能家庭网关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智能家庭网关</a:t>
                      </a:r>
                      <a:r>
                        <a:rPr lang="en-US" sz="1400" kern="100">
                          <a:effectLst/>
                        </a:rPr>
                        <a:t>CM113Z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智能家庭网关是由中国移动公司提供的家庭宽带机顶盒设备。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745172"/>
                  </a:ext>
                </a:extLst>
              </a:tr>
              <a:tr h="707684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NB-IOT</a:t>
                      </a:r>
                      <a:r>
                        <a:rPr lang="zh-CN" sz="1400" kern="100" dirty="0">
                          <a:effectLst/>
                        </a:rPr>
                        <a:t>板卡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NB-IOT</a:t>
                      </a:r>
                      <a:r>
                        <a:rPr lang="zh-CN" sz="1400" kern="100" dirty="0">
                          <a:effectLst/>
                        </a:rPr>
                        <a:t>开发板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NB-IOT</a:t>
                      </a:r>
                      <a:r>
                        <a:rPr lang="zh-CN" sz="1400" kern="100" dirty="0">
                          <a:effectLst/>
                        </a:rPr>
                        <a:t>开发板支持采用中国电信</a:t>
                      </a:r>
                      <a:r>
                        <a:rPr lang="en-US" sz="1400" kern="100" dirty="0">
                          <a:effectLst/>
                        </a:rPr>
                        <a:t>NB-IOT SIM</a:t>
                      </a:r>
                      <a:r>
                        <a:rPr lang="zh-CN" sz="1400" kern="100" dirty="0">
                          <a:effectLst/>
                        </a:rPr>
                        <a:t>卡，借助</a:t>
                      </a:r>
                      <a:r>
                        <a:rPr lang="en-US" sz="1400" kern="100" dirty="0">
                          <a:effectLst/>
                        </a:rPr>
                        <a:t>NB-IOT</a:t>
                      </a:r>
                      <a:r>
                        <a:rPr lang="zh-CN" sz="1400" kern="100" dirty="0">
                          <a:effectLst/>
                        </a:rPr>
                        <a:t>通信网络进行数据传输。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626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00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0"/>
            <a:ext cx="7943800" cy="1066800"/>
          </a:xfrm>
        </p:spPr>
        <p:txBody>
          <a:bodyPr/>
          <a:lstStyle/>
          <a:p>
            <a:r>
              <a:rPr lang="zh-CN" altLang="en-US" dirty="0"/>
              <a:t>课题三：物联网设备安全性研究</a:t>
            </a:r>
          </a:p>
        </p:txBody>
      </p:sp>
      <p:sp>
        <p:nvSpPr>
          <p:cNvPr id="3" name="内容占位符 3"/>
          <p:cNvSpPr>
            <a:spLocks noGrp="1"/>
          </p:cNvSpPr>
          <p:nvPr>
            <p:ph idx="1"/>
          </p:nvPr>
        </p:nvSpPr>
        <p:spPr>
          <a:xfrm>
            <a:off x="228600" y="1295400"/>
            <a:ext cx="8735888" cy="37897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设备</a:t>
            </a:r>
            <a:r>
              <a:rPr lang="en-US" altLang="zh-CN" sz="2800" dirty="0"/>
              <a:t>1 </a:t>
            </a:r>
            <a:r>
              <a:rPr lang="zh-CN" altLang="en-US" sz="2800" dirty="0"/>
              <a:t>和路由研究：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/>
              <a:t>移动应用程序反编译漏洞</a:t>
            </a:r>
            <a:endParaRPr lang="en-US" altLang="zh-CN" sz="1800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1FA178-7FD7-434B-AA4D-F6D30F1A743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t="6215" r="-1"/>
          <a:stretch/>
        </p:blipFill>
        <p:spPr bwMode="auto">
          <a:xfrm>
            <a:off x="1115616" y="2636912"/>
            <a:ext cx="7056784" cy="37897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771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0"/>
            <a:ext cx="7943800" cy="1066800"/>
          </a:xfrm>
        </p:spPr>
        <p:txBody>
          <a:bodyPr/>
          <a:lstStyle/>
          <a:p>
            <a:r>
              <a:rPr lang="zh-CN" altLang="en-US" dirty="0"/>
              <a:t>课题三：物联网设备安全性研究</a:t>
            </a:r>
          </a:p>
        </p:txBody>
      </p:sp>
      <p:sp>
        <p:nvSpPr>
          <p:cNvPr id="3" name="内容占位符 3"/>
          <p:cNvSpPr>
            <a:spLocks noGrp="1"/>
          </p:cNvSpPr>
          <p:nvPr>
            <p:ph idx="1"/>
          </p:nvPr>
        </p:nvSpPr>
        <p:spPr>
          <a:xfrm>
            <a:off x="228600" y="1295400"/>
            <a:ext cx="8735888" cy="37897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设备</a:t>
            </a:r>
            <a:r>
              <a:rPr lang="en-US" altLang="zh-CN" sz="2800" dirty="0"/>
              <a:t>1 </a:t>
            </a:r>
            <a:r>
              <a:rPr lang="zh-CN" altLang="en-US" sz="2800" dirty="0"/>
              <a:t>和路由研究：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en-US" sz="1800" dirty="0"/>
              <a:t>内置密码泄露漏洞</a:t>
            </a:r>
            <a:endParaRPr lang="en-US" altLang="zh-CN" dirty="0"/>
          </a:p>
        </p:txBody>
      </p:sp>
      <p:pic>
        <p:nvPicPr>
          <p:cNvPr id="5" name="图片 4" descr="1505199320">
            <a:extLst>
              <a:ext uri="{FF2B5EF4-FFF2-40B4-BE49-F238E27FC236}">
                <a16:creationId xmlns:a16="http://schemas.microsoft.com/office/drawing/2014/main" id="{15881172-04A2-4628-950B-B595AC8CE39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2619375"/>
            <a:ext cx="37528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1505199273">
            <a:extLst>
              <a:ext uri="{FF2B5EF4-FFF2-40B4-BE49-F238E27FC236}">
                <a16:creationId xmlns:a16="http://schemas.microsoft.com/office/drawing/2014/main" id="{52A47A57-A76A-4A0F-A835-750704C75F0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43"/>
          <a:stretch>
            <a:fillRect/>
          </a:stretch>
        </p:blipFill>
        <p:spPr bwMode="auto">
          <a:xfrm>
            <a:off x="2466975" y="4394621"/>
            <a:ext cx="4210050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6E1D98-3ACC-4ABA-A45B-AD9827FB1ED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7" y="3383173"/>
            <a:ext cx="5229225" cy="1866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968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0"/>
            <a:ext cx="7943800" cy="1066800"/>
          </a:xfrm>
        </p:spPr>
        <p:txBody>
          <a:bodyPr/>
          <a:lstStyle/>
          <a:p>
            <a:r>
              <a:rPr lang="zh-CN" altLang="en-US" dirty="0"/>
              <a:t>课题三：物联网设备安全性研究</a:t>
            </a:r>
          </a:p>
        </p:txBody>
      </p:sp>
      <p:sp>
        <p:nvSpPr>
          <p:cNvPr id="3" name="内容占位符 3"/>
          <p:cNvSpPr>
            <a:spLocks noGrp="1"/>
          </p:cNvSpPr>
          <p:nvPr>
            <p:ph idx="1"/>
          </p:nvPr>
        </p:nvSpPr>
        <p:spPr>
          <a:xfrm>
            <a:off x="228600" y="1295400"/>
            <a:ext cx="8735888" cy="37897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设备</a:t>
            </a:r>
            <a:r>
              <a:rPr lang="en-US" altLang="zh-CN" sz="2800" dirty="0"/>
              <a:t>1 </a:t>
            </a:r>
            <a:r>
              <a:rPr lang="zh-CN" altLang="en-US" sz="2800" dirty="0"/>
              <a:t>和路由研究：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 startAt="3"/>
            </a:pPr>
            <a:r>
              <a:rPr lang="zh-CN" altLang="en-US" sz="1800" dirty="0"/>
              <a:t>恶意软件植入风险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E1B6F6-9A2A-4BC8-A6B3-364C165A15F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84146"/>
            <a:ext cx="6336704" cy="3666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355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0"/>
            <a:ext cx="7943800" cy="1066800"/>
          </a:xfrm>
        </p:spPr>
        <p:txBody>
          <a:bodyPr/>
          <a:lstStyle/>
          <a:p>
            <a:r>
              <a:rPr lang="zh-CN" altLang="en-US" dirty="0"/>
              <a:t>课题三：物联网设备安全性研究</a:t>
            </a:r>
          </a:p>
        </p:txBody>
      </p:sp>
      <p:sp>
        <p:nvSpPr>
          <p:cNvPr id="3" name="内容占位符 3"/>
          <p:cNvSpPr>
            <a:spLocks noGrp="1"/>
          </p:cNvSpPr>
          <p:nvPr>
            <p:ph idx="1"/>
          </p:nvPr>
        </p:nvSpPr>
        <p:spPr>
          <a:xfrm>
            <a:off x="228600" y="1295400"/>
            <a:ext cx="8735888" cy="37897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设备</a:t>
            </a:r>
            <a:r>
              <a:rPr lang="en-US" altLang="zh-CN" sz="2800" dirty="0"/>
              <a:t>1 </a:t>
            </a:r>
            <a:r>
              <a:rPr lang="zh-CN" altLang="en-US" sz="2800" dirty="0"/>
              <a:t>和路由研究：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+mj-ea"/>
              <a:buAutoNum type="circleNumDbPlain" startAt="4"/>
            </a:pPr>
            <a:r>
              <a:rPr lang="en-US" altLang="zh-CN" sz="1800" dirty="0"/>
              <a:t>Web</a:t>
            </a:r>
            <a:r>
              <a:rPr lang="zh-CN" altLang="en-US" sz="1800" dirty="0"/>
              <a:t>管理界面越权操作漏洞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重启路由器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97A03D-78CF-40B9-BC50-FF590D731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000" y="3190292"/>
            <a:ext cx="5040000" cy="285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8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0"/>
            <a:ext cx="7943800" cy="1066800"/>
          </a:xfrm>
        </p:spPr>
        <p:txBody>
          <a:bodyPr/>
          <a:lstStyle/>
          <a:p>
            <a:r>
              <a:rPr lang="zh-CN" altLang="en-US" dirty="0"/>
              <a:t>课题三：物联网设备安全性研究</a:t>
            </a:r>
          </a:p>
        </p:txBody>
      </p:sp>
      <p:sp>
        <p:nvSpPr>
          <p:cNvPr id="3" name="内容占位符 3"/>
          <p:cNvSpPr>
            <a:spLocks noGrp="1"/>
          </p:cNvSpPr>
          <p:nvPr>
            <p:ph idx="1"/>
          </p:nvPr>
        </p:nvSpPr>
        <p:spPr>
          <a:xfrm>
            <a:off x="228600" y="1295400"/>
            <a:ext cx="8735888" cy="37897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设备</a:t>
            </a:r>
            <a:r>
              <a:rPr lang="en-US" altLang="zh-CN" sz="2800" dirty="0"/>
              <a:t>1 </a:t>
            </a:r>
            <a:r>
              <a:rPr lang="zh-CN" altLang="en-US" sz="2800" dirty="0"/>
              <a:t>和路由研究：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+mj-ea"/>
              <a:buAutoNum type="circleNumDbPlain" startAt="4"/>
            </a:pPr>
            <a:r>
              <a:rPr lang="en-US" altLang="zh-CN" sz="1800" dirty="0"/>
              <a:t>Web</a:t>
            </a:r>
            <a:r>
              <a:rPr lang="zh-CN" altLang="en-US" sz="1800" dirty="0"/>
              <a:t>管理界面越权操作漏洞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重置</a:t>
            </a:r>
            <a:r>
              <a:rPr lang="zh-CN" altLang="zh-CN" dirty="0"/>
              <a:t>路由器</a:t>
            </a:r>
            <a:r>
              <a:rPr lang="zh-CN" altLang="en-US" dirty="0"/>
              <a:t>配置</a:t>
            </a:r>
            <a:endParaRPr lang="zh-CN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8AFD60-9C2A-4BEB-8FAB-30688FE42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000" y="3190292"/>
            <a:ext cx="5040000" cy="285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9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0"/>
            <a:ext cx="7943800" cy="1066800"/>
          </a:xfrm>
        </p:spPr>
        <p:txBody>
          <a:bodyPr/>
          <a:lstStyle/>
          <a:p>
            <a:r>
              <a:rPr lang="zh-CN" altLang="en-US" dirty="0"/>
              <a:t>课题三：物联网设备安全性研究</a:t>
            </a:r>
          </a:p>
        </p:txBody>
      </p:sp>
      <p:sp>
        <p:nvSpPr>
          <p:cNvPr id="3" name="内容占位符 3"/>
          <p:cNvSpPr>
            <a:spLocks noGrp="1"/>
          </p:cNvSpPr>
          <p:nvPr>
            <p:ph idx="1"/>
          </p:nvPr>
        </p:nvSpPr>
        <p:spPr>
          <a:xfrm>
            <a:off x="228600" y="1295400"/>
            <a:ext cx="8735888" cy="37897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设备</a:t>
            </a:r>
            <a:r>
              <a:rPr lang="en-US" altLang="zh-CN" sz="2800" dirty="0"/>
              <a:t>1 </a:t>
            </a:r>
            <a:r>
              <a:rPr lang="zh-CN" altLang="en-US" sz="2800" dirty="0"/>
              <a:t>和路由研究：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+mj-ea"/>
              <a:buAutoNum type="circleNumDbPlain" startAt="4"/>
            </a:pPr>
            <a:r>
              <a:rPr lang="en-US" altLang="zh-CN" sz="1800" dirty="0"/>
              <a:t>Web</a:t>
            </a:r>
            <a:r>
              <a:rPr lang="zh-CN" altLang="en-US" sz="1800" dirty="0"/>
              <a:t>管理界面越权操作漏洞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修改</a:t>
            </a:r>
            <a:r>
              <a:rPr lang="en-US" altLang="zh-CN" dirty="0"/>
              <a:t>Web</a:t>
            </a:r>
            <a:r>
              <a:rPr lang="zh-CN" altLang="en-US" dirty="0"/>
              <a:t>界面登录密码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859407-E3E8-404F-870E-03FAA287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544" y="3190292"/>
            <a:ext cx="5040000" cy="284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86845"/>
      </p:ext>
    </p:extLst>
  </p:cSld>
  <p:clrMapOvr>
    <a:masterClrMapping/>
  </p:clrMapOvr>
</p:sld>
</file>

<file path=ppt/theme/theme1.xml><?xml version="1.0" encoding="utf-8"?>
<a:theme xmlns:a="http://schemas.openxmlformats.org/drawingml/2006/main" name="TPTI-template2007">
  <a:themeElements>
    <a:clrScheme name="TPTI-template2007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44FA3"/>
      </a:accent1>
      <a:accent2>
        <a:srgbClr val="D14923"/>
      </a:accent2>
      <a:accent3>
        <a:srgbClr val="FFFFFF"/>
      </a:accent3>
      <a:accent4>
        <a:srgbClr val="000000"/>
      </a:accent4>
      <a:accent5>
        <a:srgbClr val="AAB2CE"/>
      </a:accent5>
      <a:accent6>
        <a:srgbClr val="BD411F"/>
      </a:accent6>
      <a:hlink>
        <a:srgbClr val="0B4499"/>
      </a:hlink>
      <a:folHlink>
        <a:srgbClr val="0B4499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9525">
          <a:solidFill>
            <a:srgbClr val="EAEAEA"/>
          </a:solidFill>
          <a:prstDash val="dash"/>
          <a:round/>
          <a:headEnd/>
          <a:tailEnd/>
        </a:ln>
        <a:effectLst>
          <a:outerShdw dist="17961" dir="18900000" algn="ctr" rotWithShape="0">
            <a:srgbClr val="808080"/>
          </a:outerShdw>
        </a:effectLst>
      </a:spPr>
      <a:bodyPr wrap="none" anchor="ctr"/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  <a:txDef>
      <a:spPr>
        <a:noFill/>
        <a:ln cap="rnd">
          <a:noFill/>
          <a:bevel/>
        </a:ln>
        <a:scene3d>
          <a:camera prst="orthographicFront"/>
          <a:lightRig rig="threePt" dir="t"/>
        </a:scene3d>
        <a:sp3d>
          <a:bevelT/>
        </a:sp3d>
      </a:spPr>
      <a:bodyPr vert="horz" wrap="square" rtlCol="0">
        <a:spAutoFit/>
      </a:bodyPr>
      <a:lstStyle>
        <a:defPPr>
          <a:defRPr sz="1800" dirty="0" smtClean="0"/>
        </a:defPPr>
      </a:lstStyle>
    </a:txDef>
  </a:objectDefaults>
  <a:extraClrSchemeLst>
    <a:extraClrScheme>
      <a:clrScheme name="TPTI-template20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TI-template200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TI-template200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TI-template200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TI-template200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TI-template200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PTI-template200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PTI-template200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PTI-template200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PTI-template200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PTI-template200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PTI-template200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PTI-template2007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44FA3"/>
        </a:accent1>
        <a:accent2>
          <a:srgbClr val="D14923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BD411F"/>
        </a:accent6>
        <a:hlink>
          <a:srgbClr val="0B4499"/>
        </a:hlink>
        <a:folHlink>
          <a:srgbClr val="0B44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国家中心网安业务对口人（涉及分中心）</Template>
  <TotalTime>2303</TotalTime>
  <Words>2308</Words>
  <Application>Microsoft Office PowerPoint</Application>
  <PresentationFormat>全屏显示(4:3)</PresentationFormat>
  <Paragraphs>255</Paragraphs>
  <Slides>24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MS PGothic</vt:lpstr>
      <vt:lpstr>黑体</vt:lpstr>
      <vt:lpstr>宋体</vt:lpstr>
      <vt:lpstr>微软雅黑</vt:lpstr>
      <vt:lpstr>Arial</vt:lpstr>
      <vt:lpstr>Calibri</vt:lpstr>
      <vt:lpstr>Franklin Gothic Book</vt:lpstr>
      <vt:lpstr>Franklin Gothic Medium</vt:lpstr>
      <vt:lpstr>Times New Roman</vt:lpstr>
      <vt:lpstr>TPTI-template2007</vt:lpstr>
      <vt:lpstr>Custom Design</vt:lpstr>
      <vt:lpstr>1_Custom Design</vt:lpstr>
      <vt:lpstr>研究三室小型应急专项课题汇报</vt:lpstr>
      <vt:lpstr>课题三：物联网设备安全性研究</vt:lpstr>
      <vt:lpstr>课题三：物联网设备安全性研究</vt:lpstr>
      <vt:lpstr>课题三：物联网设备安全性研究</vt:lpstr>
      <vt:lpstr>课题三：物联网设备安全性研究</vt:lpstr>
      <vt:lpstr>课题三：物联网设备安全性研究</vt:lpstr>
      <vt:lpstr>课题三：物联网设备安全性研究</vt:lpstr>
      <vt:lpstr>课题三：物联网设备安全性研究</vt:lpstr>
      <vt:lpstr>课题三：物联网设备安全性研究</vt:lpstr>
      <vt:lpstr>课题三：物联网设备安全性研究</vt:lpstr>
      <vt:lpstr>课题三：物联网设备安全性研究</vt:lpstr>
      <vt:lpstr>课题三：物联网设备安全性研究</vt:lpstr>
      <vt:lpstr>课题三：物联网设备安全性研究</vt:lpstr>
      <vt:lpstr>课题三：物联网设备安全性研究</vt:lpstr>
      <vt:lpstr>课题三：物联网设备安全性研究</vt:lpstr>
      <vt:lpstr>课题三：物联网设备安全性研究</vt:lpstr>
      <vt:lpstr>课题三：物联网设备安全性研究</vt:lpstr>
      <vt:lpstr>课题三：物联网设备安全性研究</vt:lpstr>
      <vt:lpstr>课题三：物联网设备安全性研究</vt:lpstr>
      <vt:lpstr>课题三：物联网设备安全性研究</vt:lpstr>
      <vt:lpstr>课题三：物联网设备安全性研究</vt:lpstr>
      <vt:lpstr>课题三：物联网设备安全性研究</vt:lpstr>
      <vt:lpstr>课题三：物联网设备安全性研究</vt:lpstr>
      <vt:lpstr>课题三：物联网设备安全性研究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网安监测系统需求说明</dc:title>
  <dc:creator>许浩.186114</dc:creator>
  <cp:lastModifiedBy>Windows 用户</cp:lastModifiedBy>
  <cp:revision>450</cp:revision>
  <dcterms:modified xsi:type="dcterms:W3CDTF">2021-11-04T01:39:05Z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WMc081cdfd22014bee888b0dab67a3ed1b">
    <vt:lpwstr>CWMRc5AmOqht3kjYxpWm6sqlr5/jFlWfkSL8ewRqCRvd4FDK5jqP0PiDuMHo8Jiu1UZ9QiySqzz18n5oOFzb61OzvTMo1Vff22VXEvmRYcGrYE=</vt:lpwstr>
  </property>
</Properties>
</file>