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258" r:id="rId3"/>
    <p:sldId id="364" r:id="rId4"/>
    <p:sldId id="370" r:id="rId5"/>
    <p:sldId id="369" r:id="rId6"/>
    <p:sldId id="367" r:id="rId7"/>
    <p:sldId id="368" r:id="rId8"/>
    <p:sldId id="371" r:id="rId9"/>
    <p:sldId id="372" r:id="rId10"/>
    <p:sldId id="311" r:id="rId11"/>
    <p:sldId id="374" r:id="rId12"/>
    <p:sldId id="373" r:id="rId13"/>
    <p:sldId id="377" r:id="rId14"/>
    <p:sldId id="376" r:id="rId15"/>
    <p:sldId id="378" r:id="rId16"/>
    <p:sldId id="375" r:id="rId17"/>
    <p:sldId id="314" r:id="rId18"/>
    <p:sldId id="344" r:id="rId19"/>
    <p:sldId id="379" r:id="rId20"/>
    <p:sldId id="380" r:id="rId21"/>
    <p:sldId id="381" r:id="rId22"/>
    <p:sldId id="382" r:id="rId23"/>
    <p:sldId id="383" r:id="rId24"/>
    <p:sldId id="384" r:id="rId25"/>
    <p:sldId id="385" r:id="rId26"/>
    <p:sldId id="327" r:id="rId27"/>
    <p:sldId id="386" r:id="rId28"/>
    <p:sldId id="387" r:id="rId29"/>
    <p:sldId id="391" r:id="rId30"/>
    <p:sldId id="392" r:id="rId31"/>
    <p:sldId id="389" r:id="rId32"/>
    <p:sldId id="390" r:id="rId33"/>
    <p:sldId id="393" r:id="rId34"/>
    <p:sldId id="281" r:id="rId35"/>
    <p:sldId id="407" r:id="rId36"/>
    <p:sldId id="365" r:id="rId37"/>
    <p:sldId id="395" r:id="rId38"/>
    <p:sldId id="394" r:id="rId39"/>
    <p:sldId id="396" r:id="rId40"/>
    <p:sldId id="397" r:id="rId41"/>
    <p:sldId id="398" r:id="rId42"/>
    <p:sldId id="406" r:id="rId43"/>
    <p:sldId id="400" r:id="rId44"/>
    <p:sldId id="401" r:id="rId45"/>
    <p:sldId id="399" r:id="rId46"/>
    <p:sldId id="402" r:id="rId47"/>
    <p:sldId id="403" r:id="rId48"/>
    <p:sldId id="404" r:id="rId49"/>
    <p:sldId id="408" r:id="rId50"/>
    <p:sldId id="409" r:id="rId51"/>
    <p:sldId id="410" r:id="rId52"/>
    <p:sldId id="411" r:id="rId53"/>
    <p:sldId id="40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0" autoAdjust="0"/>
    <p:restoredTop sz="85994"/>
  </p:normalViewPr>
  <p:slideViewPr>
    <p:cSldViewPr snapToGrid="0" snapToObjects="1">
      <p:cViewPr varScale="1">
        <p:scale>
          <a:sx n="98" d="100"/>
          <a:sy n="98" d="100"/>
        </p:scale>
        <p:origin x="11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AA799-5008-E546-84D0-2706A263CEB1}" type="datetimeFigureOut">
              <a:rPr kumimoji="1" lang="zh-CN" altLang="en-US" smtClean="0"/>
              <a:t>2022/6/29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E8B67-A0D8-C845-A0A1-A50E964E661D}" type="slidenum">
              <a:rPr kumimoji="1" lang="zh-CN" altLang="en-US" smtClean="0"/>
              <a:t>‹#›</a:t>
            </a:fld>
            <a:endParaRPr kumimoji="1" lang="zh-CN" altLang="en-US"/>
          </a:p>
        </p:txBody>
      </p:sp>
    </p:spTree>
    <p:extLst>
      <p:ext uri="{BB962C8B-B14F-4D97-AF65-F5344CB8AC3E}">
        <p14:creationId xmlns:p14="http://schemas.microsoft.com/office/powerpoint/2010/main" val="68518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10</a:t>
            </a:fld>
            <a:endParaRPr kumimoji="1" lang="zh-CN" altLang="en-US"/>
          </a:p>
        </p:txBody>
      </p:sp>
    </p:spTree>
    <p:extLst>
      <p:ext uri="{BB962C8B-B14F-4D97-AF65-F5344CB8AC3E}">
        <p14:creationId xmlns:p14="http://schemas.microsoft.com/office/powerpoint/2010/main" val="2407566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19</a:t>
            </a:fld>
            <a:endParaRPr kumimoji="1" lang="zh-CN" altLang="en-US"/>
          </a:p>
        </p:txBody>
      </p:sp>
    </p:spTree>
    <p:extLst>
      <p:ext uri="{BB962C8B-B14F-4D97-AF65-F5344CB8AC3E}">
        <p14:creationId xmlns:p14="http://schemas.microsoft.com/office/powerpoint/2010/main" val="501910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20</a:t>
            </a:fld>
            <a:endParaRPr kumimoji="1" lang="zh-CN" altLang="en-US"/>
          </a:p>
        </p:txBody>
      </p:sp>
    </p:spTree>
    <p:extLst>
      <p:ext uri="{BB962C8B-B14F-4D97-AF65-F5344CB8AC3E}">
        <p14:creationId xmlns:p14="http://schemas.microsoft.com/office/powerpoint/2010/main" val="3624762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21</a:t>
            </a:fld>
            <a:endParaRPr kumimoji="1" lang="zh-CN" altLang="en-US"/>
          </a:p>
        </p:txBody>
      </p:sp>
    </p:spTree>
    <p:extLst>
      <p:ext uri="{BB962C8B-B14F-4D97-AF65-F5344CB8AC3E}">
        <p14:creationId xmlns:p14="http://schemas.microsoft.com/office/powerpoint/2010/main" val="502979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22</a:t>
            </a:fld>
            <a:endParaRPr kumimoji="1" lang="zh-CN" altLang="en-US"/>
          </a:p>
        </p:txBody>
      </p:sp>
    </p:spTree>
    <p:extLst>
      <p:ext uri="{BB962C8B-B14F-4D97-AF65-F5344CB8AC3E}">
        <p14:creationId xmlns:p14="http://schemas.microsoft.com/office/powerpoint/2010/main" val="2140030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23</a:t>
            </a:fld>
            <a:endParaRPr kumimoji="1" lang="zh-CN" altLang="en-US"/>
          </a:p>
        </p:txBody>
      </p:sp>
    </p:spTree>
    <p:extLst>
      <p:ext uri="{BB962C8B-B14F-4D97-AF65-F5344CB8AC3E}">
        <p14:creationId xmlns:p14="http://schemas.microsoft.com/office/powerpoint/2010/main" val="302867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24</a:t>
            </a:fld>
            <a:endParaRPr kumimoji="1" lang="zh-CN" altLang="en-US"/>
          </a:p>
        </p:txBody>
      </p:sp>
    </p:spTree>
    <p:extLst>
      <p:ext uri="{BB962C8B-B14F-4D97-AF65-F5344CB8AC3E}">
        <p14:creationId xmlns:p14="http://schemas.microsoft.com/office/powerpoint/2010/main" val="3561305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25</a:t>
            </a:fld>
            <a:endParaRPr kumimoji="1" lang="zh-CN" altLang="en-US"/>
          </a:p>
        </p:txBody>
      </p:sp>
    </p:spTree>
    <p:extLst>
      <p:ext uri="{BB962C8B-B14F-4D97-AF65-F5344CB8AC3E}">
        <p14:creationId xmlns:p14="http://schemas.microsoft.com/office/powerpoint/2010/main" val="838307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26</a:t>
            </a:fld>
            <a:endParaRPr kumimoji="1" lang="zh-CN" altLang="en-US"/>
          </a:p>
        </p:txBody>
      </p:sp>
    </p:spTree>
    <p:extLst>
      <p:ext uri="{BB962C8B-B14F-4D97-AF65-F5344CB8AC3E}">
        <p14:creationId xmlns:p14="http://schemas.microsoft.com/office/powerpoint/2010/main" val="2096558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27</a:t>
            </a:fld>
            <a:endParaRPr kumimoji="1" lang="zh-CN" altLang="en-US"/>
          </a:p>
        </p:txBody>
      </p:sp>
    </p:spTree>
    <p:extLst>
      <p:ext uri="{BB962C8B-B14F-4D97-AF65-F5344CB8AC3E}">
        <p14:creationId xmlns:p14="http://schemas.microsoft.com/office/powerpoint/2010/main" val="3186237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28</a:t>
            </a:fld>
            <a:endParaRPr kumimoji="1" lang="zh-CN" altLang="en-US"/>
          </a:p>
        </p:txBody>
      </p:sp>
    </p:spTree>
    <p:extLst>
      <p:ext uri="{BB962C8B-B14F-4D97-AF65-F5344CB8AC3E}">
        <p14:creationId xmlns:p14="http://schemas.microsoft.com/office/powerpoint/2010/main" val="271222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11</a:t>
            </a:fld>
            <a:endParaRPr kumimoji="1" lang="zh-CN" altLang="en-US"/>
          </a:p>
        </p:txBody>
      </p:sp>
    </p:spTree>
    <p:extLst>
      <p:ext uri="{BB962C8B-B14F-4D97-AF65-F5344CB8AC3E}">
        <p14:creationId xmlns:p14="http://schemas.microsoft.com/office/powerpoint/2010/main" val="2744133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29</a:t>
            </a:fld>
            <a:endParaRPr kumimoji="1" lang="zh-CN" altLang="en-US"/>
          </a:p>
        </p:txBody>
      </p:sp>
    </p:spTree>
    <p:extLst>
      <p:ext uri="{BB962C8B-B14F-4D97-AF65-F5344CB8AC3E}">
        <p14:creationId xmlns:p14="http://schemas.microsoft.com/office/powerpoint/2010/main" val="2984780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30</a:t>
            </a:fld>
            <a:endParaRPr kumimoji="1" lang="zh-CN" altLang="en-US"/>
          </a:p>
        </p:txBody>
      </p:sp>
    </p:spTree>
    <p:extLst>
      <p:ext uri="{BB962C8B-B14F-4D97-AF65-F5344CB8AC3E}">
        <p14:creationId xmlns:p14="http://schemas.microsoft.com/office/powerpoint/2010/main" val="671252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31</a:t>
            </a:fld>
            <a:endParaRPr kumimoji="1" lang="zh-CN" altLang="en-US"/>
          </a:p>
        </p:txBody>
      </p:sp>
    </p:spTree>
    <p:extLst>
      <p:ext uri="{BB962C8B-B14F-4D97-AF65-F5344CB8AC3E}">
        <p14:creationId xmlns:p14="http://schemas.microsoft.com/office/powerpoint/2010/main" val="2022785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32</a:t>
            </a:fld>
            <a:endParaRPr kumimoji="1" lang="zh-CN" altLang="en-US"/>
          </a:p>
        </p:txBody>
      </p:sp>
    </p:spTree>
    <p:extLst>
      <p:ext uri="{BB962C8B-B14F-4D97-AF65-F5344CB8AC3E}">
        <p14:creationId xmlns:p14="http://schemas.microsoft.com/office/powerpoint/2010/main" val="1188059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33</a:t>
            </a:fld>
            <a:endParaRPr kumimoji="1" lang="zh-CN" altLang="en-US"/>
          </a:p>
        </p:txBody>
      </p:sp>
    </p:spTree>
    <p:extLst>
      <p:ext uri="{BB962C8B-B14F-4D97-AF65-F5344CB8AC3E}">
        <p14:creationId xmlns:p14="http://schemas.microsoft.com/office/powerpoint/2010/main" val="3616239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35</a:t>
            </a:fld>
            <a:endParaRPr kumimoji="1" lang="zh-CN" altLang="en-US"/>
          </a:p>
        </p:txBody>
      </p:sp>
    </p:spTree>
    <p:extLst>
      <p:ext uri="{BB962C8B-B14F-4D97-AF65-F5344CB8AC3E}">
        <p14:creationId xmlns:p14="http://schemas.microsoft.com/office/powerpoint/2010/main" val="3346151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36</a:t>
            </a:fld>
            <a:endParaRPr kumimoji="1" lang="zh-CN" altLang="en-US"/>
          </a:p>
        </p:txBody>
      </p:sp>
    </p:spTree>
    <p:extLst>
      <p:ext uri="{BB962C8B-B14F-4D97-AF65-F5344CB8AC3E}">
        <p14:creationId xmlns:p14="http://schemas.microsoft.com/office/powerpoint/2010/main" val="4019712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37</a:t>
            </a:fld>
            <a:endParaRPr kumimoji="1" lang="zh-CN" altLang="en-US"/>
          </a:p>
        </p:txBody>
      </p:sp>
    </p:spTree>
    <p:extLst>
      <p:ext uri="{BB962C8B-B14F-4D97-AF65-F5344CB8AC3E}">
        <p14:creationId xmlns:p14="http://schemas.microsoft.com/office/powerpoint/2010/main" val="4171318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38</a:t>
            </a:fld>
            <a:endParaRPr kumimoji="1" lang="zh-CN" altLang="en-US"/>
          </a:p>
        </p:txBody>
      </p:sp>
    </p:spTree>
    <p:extLst>
      <p:ext uri="{BB962C8B-B14F-4D97-AF65-F5344CB8AC3E}">
        <p14:creationId xmlns:p14="http://schemas.microsoft.com/office/powerpoint/2010/main" val="617153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39</a:t>
            </a:fld>
            <a:endParaRPr kumimoji="1" lang="zh-CN" altLang="en-US"/>
          </a:p>
        </p:txBody>
      </p:sp>
    </p:spTree>
    <p:extLst>
      <p:ext uri="{BB962C8B-B14F-4D97-AF65-F5344CB8AC3E}">
        <p14:creationId xmlns:p14="http://schemas.microsoft.com/office/powerpoint/2010/main" val="81861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12</a:t>
            </a:fld>
            <a:endParaRPr kumimoji="1" lang="zh-CN" altLang="en-US"/>
          </a:p>
        </p:txBody>
      </p:sp>
    </p:spTree>
    <p:extLst>
      <p:ext uri="{BB962C8B-B14F-4D97-AF65-F5344CB8AC3E}">
        <p14:creationId xmlns:p14="http://schemas.microsoft.com/office/powerpoint/2010/main" val="3160011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40</a:t>
            </a:fld>
            <a:endParaRPr kumimoji="1" lang="zh-CN" altLang="en-US"/>
          </a:p>
        </p:txBody>
      </p:sp>
    </p:spTree>
    <p:extLst>
      <p:ext uri="{BB962C8B-B14F-4D97-AF65-F5344CB8AC3E}">
        <p14:creationId xmlns:p14="http://schemas.microsoft.com/office/powerpoint/2010/main" val="1644028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41</a:t>
            </a:fld>
            <a:endParaRPr kumimoji="1" lang="zh-CN" altLang="en-US"/>
          </a:p>
        </p:txBody>
      </p:sp>
    </p:spTree>
    <p:extLst>
      <p:ext uri="{BB962C8B-B14F-4D97-AF65-F5344CB8AC3E}">
        <p14:creationId xmlns:p14="http://schemas.microsoft.com/office/powerpoint/2010/main" val="3983871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42</a:t>
            </a:fld>
            <a:endParaRPr kumimoji="1" lang="zh-CN" altLang="en-US"/>
          </a:p>
        </p:txBody>
      </p:sp>
    </p:spTree>
    <p:extLst>
      <p:ext uri="{BB962C8B-B14F-4D97-AF65-F5344CB8AC3E}">
        <p14:creationId xmlns:p14="http://schemas.microsoft.com/office/powerpoint/2010/main" val="606886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43</a:t>
            </a:fld>
            <a:endParaRPr kumimoji="1" lang="zh-CN" altLang="en-US"/>
          </a:p>
        </p:txBody>
      </p:sp>
    </p:spTree>
    <p:extLst>
      <p:ext uri="{BB962C8B-B14F-4D97-AF65-F5344CB8AC3E}">
        <p14:creationId xmlns:p14="http://schemas.microsoft.com/office/powerpoint/2010/main" val="93604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44</a:t>
            </a:fld>
            <a:endParaRPr kumimoji="1" lang="zh-CN" altLang="en-US"/>
          </a:p>
        </p:txBody>
      </p:sp>
    </p:spTree>
    <p:extLst>
      <p:ext uri="{BB962C8B-B14F-4D97-AF65-F5344CB8AC3E}">
        <p14:creationId xmlns:p14="http://schemas.microsoft.com/office/powerpoint/2010/main" val="3437487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45</a:t>
            </a:fld>
            <a:endParaRPr kumimoji="1" lang="zh-CN" altLang="en-US"/>
          </a:p>
        </p:txBody>
      </p:sp>
    </p:spTree>
    <p:extLst>
      <p:ext uri="{BB962C8B-B14F-4D97-AF65-F5344CB8AC3E}">
        <p14:creationId xmlns:p14="http://schemas.microsoft.com/office/powerpoint/2010/main" val="235856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46</a:t>
            </a:fld>
            <a:endParaRPr kumimoji="1" lang="zh-CN" altLang="en-US"/>
          </a:p>
        </p:txBody>
      </p:sp>
    </p:spTree>
    <p:extLst>
      <p:ext uri="{BB962C8B-B14F-4D97-AF65-F5344CB8AC3E}">
        <p14:creationId xmlns:p14="http://schemas.microsoft.com/office/powerpoint/2010/main" val="438549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47</a:t>
            </a:fld>
            <a:endParaRPr kumimoji="1" lang="zh-CN" altLang="en-US"/>
          </a:p>
        </p:txBody>
      </p:sp>
    </p:spTree>
    <p:extLst>
      <p:ext uri="{BB962C8B-B14F-4D97-AF65-F5344CB8AC3E}">
        <p14:creationId xmlns:p14="http://schemas.microsoft.com/office/powerpoint/2010/main" val="388767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48</a:t>
            </a:fld>
            <a:endParaRPr kumimoji="1" lang="zh-CN" altLang="en-US"/>
          </a:p>
        </p:txBody>
      </p:sp>
    </p:spTree>
    <p:extLst>
      <p:ext uri="{BB962C8B-B14F-4D97-AF65-F5344CB8AC3E}">
        <p14:creationId xmlns:p14="http://schemas.microsoft.com/office/powerpoint/2010/main" val="1765370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49</a:t>
            </a:fld>
            <a:endParaRPr kumimoji="1" lang="zh-CN" altLang="en-US"/>
          </a:p>
        </p:txBody>
      </p:sp>
    </p:spTree>
    <p:extLst>
      <p:ext uri="{BB962C8B-B14F-4D97-AF65-F5344CB8AC3E}">
        <p14:creationId xmlns:p14="http://schemas.microsoft.com/office/powerpoint/2010/main" val="156550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13</a:t>
            </a:fld>
            <a:endParaRPr kumimoji="1" lang="zh-CN" altLang="en-US"/>
          </a:p>
        </p:txBody>
      </p:sp>
    </p:spTree>
    <p:extLst>
      <p:ext uri="{BB962C8B-B14F-4D97-AF65-F5344CB8AC3E}">
        <p14:creationId xmlns:p14="http://schemas.microsoft.com/office/powerpoint/2010/main" val="1879405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50</a:t>
            </a:fld>
            <a:endParaRPr kumimoji="1" lang="zh-CN" altLang="en-US"/>
          </a:p>
        </p:txBody>
      </p:sp>
    </p:spTree>
    <p:extLst>
      <p:ext uri="{BB962C8B-B14F-4D97-AF65-F5344CB8AC3E}">
        <p14:creationId xmlns:p14="http://schemas.microsoft.com/office/powerpoint/2010/main" val="1522574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51</a:t>
            </a:fld>
            <a:endParaRPr kumimoji="1" lang="zh-CN" altLang="en-US"/>
          </a:p>
        </p:txBody>
      </p:sp>
    </p:spTree>
    <p:extLst>
      <p:ext uri="{BB962C8B-B14F-4D97-AF65-F5344CB8AC3E}">
        <p14:creationId xmlns:p14="http://schemas.microsoft.com/office/powerpoint/2010/main" val="35223802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52</a:t>
            </a:fld>
            <a:endParaRPr kumimoji="1" lang="zh-CN" altLang="en-US"/>
          </a:p>
        </p:txBody>
      </p:sp>
    </p:spTree>
    <p:extLst>
      <p:ext uri="{BB962C8B-B14F-4D97-AF65-F5344CB8AC3E}">
        <p14:creationId xmlns:p14="http://schemas.microsoft.com/office/powerpoint/2010/main" val="136816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14</a:t>
            </a:fld>
            <a:endParaRPr kumimoji="1" lang="zh-CN" altLang="en-US"/>
          </a:p>
        </p:txBody>
      </p:sp>
    </p:spTree>
    <p:extLst>
      <p:ext uri="{BB962C8B-B14F-4D97-AF65-F5344CB8AC3E}">
        <p14:creationId xmlns:p14="http://schemas.microsoft.com/office/powerpoint/2010/main" val="3726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15</a:t>
            </a:fld>
            <a:endParaRPr kumimoji="1" lang="zh-CN" altLang="en-US"/>
          </a:p>
        </p:txBody>
      </p:sp>
    </p:spTree>
    <p:extLst>
      <p:ext uri="{BB962C8B-B14F-4D97-AF65-F5344CB8AC3E}">
        <p14:creationId xmlns:p14="http://schemas.microsoft.com/office/powerpoint/2010/main" val="1509516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16</a:t>
            </a:fld>
            <a:endParaRPr kumimoji="1" lang="zh-CN" altLang="en-US"/>
          </a:p>
        </p:txBody>
      </p:sp>
    </p:spTree>
    <p:extLst>
      <p:ext uri="{BB962C8B-B14F-4D97-AF65-F5344CB8AC3E}">
        <p14:creationId xmlns:p14="http://schemas.microsoft.com/office/powerpoint/2010/main" val="2858374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17</a:t>
            </a:fld>
            <a:endParaRPr kumimoji="1" lang="zh-CN" altLang="en-US"/>
          </a:p>
        </p:txBody>
      </p:sp>
    </p:spTree>
    <p:extLst>
      <p:ext uri="{BB962C8B-B14F-4D97-AF65-F5344CB8AC3E}">
        <p14:creationId xmlns:p14="http://schemas.microsoft.com/office/powerpoint/2010/main" val="327257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18</a:t>
            </a:fld>
            <a:endParaRPr kumimoji="1" lang="zh-CN" altLang="en-US"/>
          </a:p>
        </p:txBody>
      </p:sp>
    </p:spTree>
    <p:extLst>
      <p:ext uri="{BB962C8B-B14F-4D97-AF65-F5344CB8AC3E}">
        <p14:creationId xmlns:p14="http://schemas.microsoft.com/office/powerpoint/2010/main" val="120904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A0131E7-4F1A-49EC-B588-5F205A1BD225}" type="datetime1">
              <a:rPr lang="en-US" altLang="zh-CN" smtClean="0"/>
              <a:t>6/29/2022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3B484D-4301-4661-A6C5-F63201E8D873}" type="datetime1">
              <a:rPr lang="en-US" altLang="zh-CN"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2F94427-2EEC-4028-BA6E-9DAE2B72E025}" type="datetime1">
              <a:rPr lang="en-US" altLang="zh-CN"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0F1EC78-2048-4E97-A3A7-C87A8A72881D}" type="datetime1">
              <a:rPr lang="en-US" altLang="zh-CN"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283F66B-0806-4D03-9515-83F9206385DA}" type="datetime1">
              <a:rPr lang="en-US" altLang="zh-CN" smtClean="0"/>
              <a:t>6/29/2022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385B1AE-02F5-47D2-A403-2B499531451E}" type="datetime1">
              <a:rPr lang="en-US" altLang="zh-CN"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54E9F2B-0587-4519-AB65-01507FA68DB0}" type="datetime1">
              <a:rPr lang="en-US" altLang="zh-CN" smtClean="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20B80E-7444-4A68-81B2-256E1079362A}" type="datetime1">
              <a:rPr lang="en-US" altLang="zh-CN" smtClean="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EFE24-6E08-46EA-ADFB-195071BF3886}" type="datetime1">
              <a:rPr lang="en-US" altLang="zh-CN" smtClean="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67D188-21E1-46AA-8C18-18993598D6B7}" type="datetime1">
              <a:rPr lang="en-US" altLang="zh-CN" smtClean="0"/>
              <a:t>6/29/2022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CAFF5CB-53B9-46E9-9759-27F7635FB435}" type="datetime1">
              <a:rPr lang="en-US" altLang="zh-CN" smtClean="0"/>
              <a:t>6/29/2022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9EB8378-3EE2-4DCC-8633-952D2334FEA5}" type="datetime1">
              <a:rPr lang="en-US" altLang="zh-CN" smtClean="0"/>
              <a:t>6/29/2022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hyperlink" Target="https://ftp.dlink.ru/pub/Route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iotsec-zone.com/"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w3cschool.cn/postgresql13_1/postgresql13_1-vein3j8j.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0xdkay.m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l.acm.org/profile/9965864015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yssec.kaist.ac.kr/~yongdae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1280160" y="2205300"/>
            <a:ext cx="9398350" cy="2269423"/>
          </a:xfrm>
        </p:spPr>
        <p:txBody>
          <a:bodyPr>
            <a:normAutofit/>
          </a:bodyPr>
          <a:lstStyle/>
          <a:p>
            <a:r>
              <a:rPr lang="en-US" altLang="zh-CN" sz="2800" dirty="0" err="1">
                <a:latin typeface="Times New Roman" panose="02020603050405020304" pitchFamily="18" charset="0"/>
                <a:cs typeface="Times New Roman" panose="02020603050405020304" pitchFamily="18" charset="0"/>
              </a:rPr>
              <a:t>FirmAE</a:t>
            </a:r>
            <a:r>
              <a:rPr lang="en-US" altLang="zh-CN" sz="2800" dirty="0">
                <a:latin typeface="Times New Roman" panose="02020603050405020304" pitchFamily="18" charset="0"/>
                <a:cs typeface="Times New Roman" panose="02020603050405020304" pitchFamily="18" charset="0"/>
              </a:rPr>
              <a:t>: Towards Large-Scale Emulation of IoT Firmware for</a:t>
            </a:r>
          </a:p>
          <a:p>
            <a:r>
              <a:rPr lang="en-US" altLang="zh-CN" sz="2800" dirty="0">
                <a:latin typeface="Times New Roman" panose="02020603050405020304" pitchFamily="18" charset="0"/>
                <a:cs typeface="Times New Roman" panose="02020603050405020304" pitchFamily="18" charset="0"/>
              </a:rPr>
              <a:t>Dynamic Analysis</a:t>
            </a:r>
          </a:p>
          <a:p>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ACSAC '20: Annual Computer Security Applications Conference, Virtual Event / Austin, TX, USA, 7-11 December, 2020. ACM 2020, ISBN 978-1-4503-8858-0</a:t>
            </a:r>
            <a:endParaRPr lang="en" altLang="zh-CN" sz="2000" dirty="0">
              <a:effectLst/>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97DE9169-ADE8-4EED-AEE8-76EC0653DA22}"/>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37227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Problem</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在大规模模拟动态分析设备固件时，存在真实设备与虚拟环境的不一致性</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D283568B-D0A9-4CEA-AFF4-CA27E7C14AAD}"/>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58993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Challenge</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effectLst/>
                <a:latin typeface="Arial" panose="020B0604020202020204" pitchFamily="34" charset="0"/>
              </a:rPr>
              <a:t>仿真环境中的任何差异都可能导致固件执行到意想不到的状态，从而导致仿真和动态安全分析失败</a:t>
            </a:r>
            <a:endParaRPr lang="en-US" altLang="zh-CN" dirty="0">
              <a:effectLst/>
              <a:latin typeface="Arial" panose="020B0604020202020204" pitchFamily="34" charset="0"/>
            </a:endParaRPr>
          </a:p>
          <a:p>
            <a:pPr lvl="1"/>
            <a:r>
              <a:rPr lang="zh-CN" altLang="en-US" i="0" dirty="0">
                <a:latin typeface="Times New Roman" panose="02020603050405020304" pitchFamily="18" charset="0"/>
                <a:cs typeface="Times New Roman" panose="02020603050405020304" pitchFamily="18" charset="0"/>
              </a:rPr>
              <a:t>物联网设备硬件和配置的广泛差异</a:t>
            </a:r>
            <a:endParaRPr lang="en-US" altLang="zh-CN" i="0" dirty="0">
              <a:latin typeface="Times New Roman" panose="02020603050405020304" pitchFamily="18" charset="0"/>
              <a:cs typeface="Times New Roman" panose="02020603050405020304" pitchFamily="18" charset="0"/>
            </a:endParaRPr>
          </a:p>
          <a:p>
            <a:pPr lvl="1"/>
            <a:r>
              <a:rPr lang="zh-CN" altLang="en-US" i="0" dirty="0">
                <a:effectLst/>
                <a:latin typeface="Arial" panose="020B0604020202020204" pitchFamily="34" charset="0"/>
              </a:rPr>
              <a:t>固件通常依赖于配置向量，如</a:t>
            </a:r>
            <a:r>
              <a:rPr lang="en-US" altLang="zh-CN" i="0" dirty="0">
                <a:effectLst/>
                <a:latin typeface="Times New Roman" panose="02020603050405020304" pitchFamily="18" charset="0"/>
                <a:cs typeface="Times New Roman" panose="02020603050405020304" pitchFamily="18" charset="0"/>
              </a:rPr>
              <a:t>NVRAM</a:t>
            </a:r>
            <a:r>
              <a:rPr lang="zh-CN" altLang="en-US" i="0" dirty="0">
                <a:effectLst/>
                <a:latin typeface="Times New Roman" panose="02020603050405020304" pitchFamily="18" charset="0"/>
                <a:cs typeface="Times New Roman" panose="02020603050405020304" pitchFamily="18" charset="0"/>
              </a:rPr>
              <a:t>数据，仿真环境可能无法获取真实硬件设备中的数据</a:t>
            </a:r>
            <a:endParaRPr lang="en-US" altLang="zh-CN" i="0" dirty="0">
              <a:latin typeface="Arial" panose="020B0604020202020204" pitchFamily="34" charset="0"/>
            </a:endParaRPr>
          </a:p>
          <a:p>
            <a:r>
              <a:rPr lang="zh-CN" altLang="en-US" dirty="0">
                <a:latin typeface="Times New Roman" panose="02020603050405020304" pitchFamily="18" charset="0"/>
                <a:cs typeface="Times New Roman" panose="02020603050405020304" pitchFamily="18" charset="0"/>
              </a:rPr>
              <a:t>当前最好的</a:t>
            </a:r>
            <a:r>
              <a:rPr lang="en-US" altLang="zh-CN" dirty="0" err="1">
                <a:latin typeface="Times New Roman" panose="02020603050405020304" pitchFamily="18" charset="0"/>
                <a:cs typeface="Times New Roman" panose="02020603050405020304" pitchFamily="18" charset="0"/>
              </a:rPr>
              <a:t>Firmadyne</a:t>
            </a:r>
            <a:r>
              <a:rPr lang="zh-CN" altLang="en-US" dirty="0">
                <a:latin typeface="Times New Roman" panose="02020603050405020304" pitchFamily="18" charset="0"/>
                <a:cs typeface="Times New Roman" panose="02020603050405020304" pitchFamily="18" charset="0"/>
              </a:rPr>
              <a:t>，通用性不强，无法完成复杂环境下的仿真</a:t>
            </a: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287E386C-00BD-43F7-A163-7AF2F9E81375}"/>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08051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嵌入式设备分析流程</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固件收集与固件解压 </a:t>
            </a:r>
            <a:r>
              <a:rPr lang="en-US" altLang="zh-CN" i="0" dirty="0">
                <a:latin typeface="Times New Roman" panose="02020603050405020304" pitchFamily="18" charset="0"/>
                <a:cs typeface="Times New Roman" panose="02020603050405020304" pitchFamily="18" charset="0"/>
              </a:rPr>
              <a:t>(</a:t>
            </a:r>
            <a:r>
              <a:rPr lang="zh-CN" altLang="en-US" i="0" dirty="0">
                <a:latin typeface="Times New Roman" panose="02020603050405020304" pitchFamily="18" charset="0"/>
                <a:cs typeface="Times New Roman" panose="02020603050405020304" pitchFamily="18" charset="0"/>
              </a:rPr>
              <a:t>官网或硬件设备提取、</a:t>
            </a:r>
            <a:r>
              <a:rPr lang="en-US" altLang="zh-CN" i="0" dirty="0" err="1">
                <a:latin typeface="Times New Roman" panose="02020603050405020304" pitchFamily="18" charset="0"/>
                <a:cs typeface="Times New Roman" panose="02020603050405020304" pitchFamily="18" charset="0"/>
              </a:rPr>
              <a:t>binwalk</a:t>
            </a:r>
            <a:r>
              <a:rPr lang="zh-CN" altLang="en-US" i="0" dirty="0">
                <a:latin typeface="Times New Roman" panose="02020603050405020304" pitchFamily="18" charset="0"/>
                <a:cs typeface="Times New Roman" panose="02020603050405020304" pitchFamily="18" charset="0"/>
              </a:rPr>
              <a:t>等）</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物理设备分析（</a:t>
            </a:r>
            <a:r>
              <a:rPr lang="en-US" altLang="zh-CN" i="0" dirty="0">
                <a:latin typeface="Times New Roman" panose="02020603050405020304" pitchFamily="18" charset="0"/>
                <a:cs typeface="Times New Roman" panose="02020603050405020304" pitchFamily="18" charset="0"/>
              </a:rPr>
              <a:t>JTAG</a:t>
            </a:r>
            <a:r>
              <a:rPr lang="zh-CN" altLang="en-US" i="0" dirty="0">
                <a:latin typeface="Times New Roman" panose="02020603050405020304" pitchFamily="18" charset="0"/>
                <a:cs typeface="Times New Roman" panose="02020603050405020304" pitchFamily="18" charset="0"/>
              </a:rPr>
              <a:t>接口等）</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分析 </a:t>
            </a:r>
            <a:r>
              <a:rPr lang="en-US" altLang="zh-CN" i="0" dirty="0">
                <a:latin typeface="Times New Roman" panose="02020603050405020304" pitchFamily="18" charset="0"/>
                <a:cs typeface="Times New Roman" panose="02020603050405020304" pitchFamily="18" charset="0"/>
              </a:rPr>
              <a:t>w/o </a:t>
            </a:r>
            <a:r>
              <a:rPr lang="zh-CN" altLang="en-US" i="0" dirty="0">
                <a:latin typeface="Times New Roman" panose="02020603050405020304" pitchFamily="18" charset="0"/>
                <a:cs typeface="Times New Roman" panose="02020603050405020304" pitchFamily="18" charset="0"/>
              </a:rPr>
              <a:t>设备（为了扩大分析规模，需要分析没有物理设备的固件，但由于缺乏运行时信息，它们经常产生大量的误报）</a:t>
            </a: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6441B25-CFC2-4496-A720-2A36CE9A0EAE}"/>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33842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基于模拟的开发分析</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用户级仿真（仅在固件中仿真目标程序）</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系统级仿真（完全模拟系统，包括内核与设备驱动程序等的各种特性也可模拟）</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AD05276A-88E9-4A90-AA07-425ABA20D021}"/>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16703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手动处理不一致性</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通过分析许多仿真失败案例来系统化启发式模拟分析物联网固件的方法</a:t>
            </a:r>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47A33C1-F868-4881-91FF-1A35543EBDA9}"/>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371248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Goal</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成功模拟嵌入式设备的固件镜像，特别是运行它们的 </a:t>
            </a:r>
            <a:r>
              <a:rPr lang="en-US" altLang="zh-CN" dirty="0">
                <a:latin typeface="Times New Roman" panose="02020603050405020304" pitchFamily="18" charset="0"/>
                <a:cs typeface="Times New Roman" panose="02020603050405020304" pitchFamily="18" charset="0"/>
              </a:rPr>
              <a:t>web </a:t>
            </a:r>
            <a:r>
              <a:rPr lang="zh-CN" altLang="en-US" dirty="0">
                <a:latin typeface="Times New Roman" panose="02020603050405020304" pitchFamily="18" charset="0"/>
                <a:cs typeface="Times New Roman" panose="02020603050405020304" pitchFamily="18" charset="0"/>
              </a:rPr>
              <a:t>服务</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引导时不出现任何内核 </a:t>
            </a:r>
            <a:r>
              <a:rPr lang="en-US" altLang="zh-CN" i="0" dirty="0">
                <a:latin typeface="Times New Roman" panose="02020603050405020304" pitchFamily="18" charset="0"/>
                <a:cs typeface="Times New Roman" panose="02020603050405020304" pitchFamily="18" charset="0"/>
              </a:rPr>
              <a:t>panic</a:t>
            </a:r>
          </a:p>
          <a:p>
            <a:pPr lvl="1"/>
            <a:r>
              <a:rPr lang="zh-CN" altLang="en-US" i="0" dirty="0">
                <a:latin typeface="Times New Roman" panose="02020603050405020304" pitchFamily="18" charset="0"/>
                <a:cs typeface="Times New Roman" panose="02020603050405020304" pitchFamily="18" charset="0"/>
              </a:rPr>
              <a:t>主机的网络可达</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动态分析的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服务可用性</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D6DB23F1-A380-49D8-8D9F-C95D310952FC}"/>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151601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Contribution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和 </a:t>
            </a:r>
            <a:r>
              <a:rPr lang="en-US" altLang="zh-CN" dirty="0" err="1">
                <a:latin typeface="Times New Roman" panose="02020603050405020304" pitchFamily="18" charset="0"/>
                <a:cs typeface="Times New Roman" panose="02020603050405020304" pitchFamily="18" charset="0"/>
              </a:rPr>
              <a:t>Firmadyne</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相比，提高模拟仿真成功率</a:t>
            </a:r>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84369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r>
              <a:rPr kumimoji="1" lang="zh-CN" altLang="en-US" dirty="0"/>
              <a:t> </a:t>
            </a:r>
            <a:r>
              <a:rPr kumimoji="1" lang="en-US" altLang="zh-CN" dirty="0"/>
              <a:t>Overview</a:t>
            </a:r>
            <a:endParaRPr kumimoji="1" lang="zh-CN" altLang="en-US" dirty="0"/>
          </a:p>
        </p:txBody>
      </p:sp>
      <p:pic>
        <p:nvPicPr>
          <p:cNvPr id="7" name="图片 6">
            <a:extLst>
              <a:ext uri="{FF2B5EF4-FFF2-40B4-BE49-F238E27FC236}">
                <a16:creationId xmlns:a16="http://schemas.microsoft.com/office/drawing/2014/main" id="{FF9A9B02-521E-477B-B0D9-038142DF90CA}"/>
              </a:ext>
            </a:extLst>
          </p:cNvPr>
          <p:cNvPicPr>
            <a:picLocks noChangeAspect="1"/>
          </p:cNvPicPr>
          <p:nvPr/>
        </p:nvPicPr>
        <p:blipFill>
          <a:blip r:embed="rId3"/>
          <a:stretch>
            <a:fillRect/>
          </a:stretch>
        </p:blipFill>
        <p:spPr>
          <a:xfrm>
            <a:off x="1371600" y="2140014"/>
            <a:ext cx="10295106" cy="4032186"/>
          </a:xfrm>
          <a:prstGeom prst="rect">
            <a:avLst/>
          </a:prstGeom>
        </p:spPr>
      </p:pic>
      <p:sp>
        <p:nvSpPr>
          <p:cNvPr id="4" name="灯片编号占位符 3">
            <a:extLst>
              <a:ext uri="{FF2B5EF4-FFF2-40B4-BE49-F238E27FC236}">
                <a16:creationId xmlns:a16="http://schemas.microsoft.com/office/drawing/2014/main" id="{DD44B63A-4D51-4124-9BDD-3E7B67AC5F3B}"/>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3429581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r>
              <a:rPr kumimoji="1" lang="zh-CN" altLang="en-US" dirty="0"/>
              <a:t> </a:t>
            </a:r>
            <a:r>
              <a:rPr kumimoji="1" lang="en-US" altLang="zh-CN" dirty="0"/>
              <a:t>Overview</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自动化 </a:t>
            </a:r>
            <a:r>
              <a:rPr lang="en-US" altLang="zh-CN" dirty="0"/>
              <a:t>(Automation) – </a:t>
            </a:r>
            <a:r>
              <a:rPr lang="zh-CN" altLang="en-US" dirty="0"/>
              <a:t>与 </a:t>
            </a:r>
            <a:r>
              <a:rPr lang="en-US" altLang="zh-CN" dirty="0" err="1"/>
              <a:t>Firmadyne</a:t>
            </a:r>
            <a:r>
              <a:rPr lang="en-US" altLang="zh-CN" dirty="0"/>
              <a:t> </a:t>
            </a:r>
            <a:r>
              <a:rPr lang="zh-CN" altLang="en-US" dirty="0"/>
              <a:t>对比</a:t>
            </a:r>
            <a:endParaRPr lang="en-US" altLang="zh-CN" dirty="0"/>
          </a:p>
          <a:p>
            <a:pPr lvl="1"/>
            <a:r>
              <a:rPr lang="zh-CN" altLang="en-US" i="0" dirty="0"/>
              <a:t>用户必须首先用特定的选项提取目标的文件系统</a:t>
            </a:r>
            <a:endParaRPr lang="en-US" altLang="zh-CN" i="0" dirty="0"/>
          </a:p>
          <a:p>
            <a:pPr lvl="1"/>
            <a:r>
              <a:rPr lang="zh-CN" altLang="en-US" i="0" dirty="0"/>
              <a:t>用户评估文件系统是否成功提取并检索体系结构信息</a:t>
            </a:r>
            <a:endParaRPr lang="en-US" altLang="zh-CN" i="0" dirty="0"/>
          </a:p>
          <a:p>
            <a:pPr lvl="1"/>
            <a:r>
              <a:rPr lang="zh-CN" altLang="en-US" i="0" dirty="0"/>
              <a:t>用户运行脚本进行最终仿真并执行动态分析</a:t>
            </a:r>
            <a:endParaRPr lang="en-US" altLang="zh-CN" i="0" dirty="0"/>
          </a:p>
          <a:p>
            <a:pPr lvl="1"/>
            <a:r>
              <a:rPr lang="en-US" altLang="zh-CN" i="0" dirty="0" err="1"/>
              <a:t>FirmAE</a:t>
            </a:r>
            <a:r>
              <a:rPr lang="en-US" altLang="zh-CN" i="0" dirty="0"/>
              <a:t> </a:t>
            </a:r>
            <a:r>
              <a:rPr lang="zh-CN" altLang="en-US" i="0" dirty="0"/>
              <a:t>提供一键式的自动化固件模拟</a:t>
            </a:r>
            <a:endParaRPr lang="en-US" altLang="zh-CN" i="0" dirty="0"/>
          </a:p>
          <a:p>
            <a:r>
              <a:rPr lang="zh-CN" altLang="en-US" dirty="0"/>
              <a:t>并行化 </a:t>
            </a:r>
            <a:r>
              <a:rPr lang="en-US" altLang="zh-CN" dirty="0"/>
              <a:t>(Parallelization)</a:t>
            </a:r>
          </a:p>
          <a:p>
            <a:pPr lvl="1"/>
            <a:r>
              <a:rPr lang="zh-CN" altLang="en-US" i="0" dirty="0"/>
              <a:t>利用 </a:t>
            </a:r>
            <a:r>
              <a:rPr lang="en-US" altLang="zh-CN" i="0" dirty="0"/>
              <a:t>Docker </a:t>
            </a:r>
            <a:r>
              <a:rPr lang="zh-CN" altLang="en-US" i="0" dirty="0"/>
              <a:t>的容器化，并行仿真来有效评估大量固件映像</a:t>
            </a:r>
            <a:endParaRPr lang="en-US" altLang="zh-CN" i="0" dirty="0"/>
          </a:p>
          <a:p>
            <a:pPr lvl="1"/>
            <a:r>
              <a:rPr lang="zh-CN" altLang="en-US" i="0" dirty="0"/>
              <a:t>每个固件映像都在每个容器中独立模拟，容器中配备了所有必需的包和依赖项</a:t>
            </a:r>
            <a:endParaRPr lang="en-US" altLang="zh-CN" i="0" dirty="0"/>
          </a:p>
          <a:p>
            <a:pPr lvl="2"/>
            <a:r>
              <a:rPr lang="zh-CN" altLang="en-US" sz="2000" dirty="0"/>
              <a:t>比如，利用抽象主机和客户系统之间的网络连接，可以隔离每个容器的网络环境</a:t>
            </a:r>
            <a:endParaRPr lang="en-US" altLang="zh-CN" sz="2000" i="0" dirty="0"/>
          </a:p>
          <a:p>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19090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仲裁仿真的关键是描述仲裁点，以帮助仿真器绕过故障</a:t>
            </a:r>
            <a:endParaRPr lang="en-US" altLang="zh-CN" dirty="0"/>
          </a:p>
          <a:p>
            <a:r>
              <a:rPr lang="zh-CN" altLang="en-US" i="0" dirty="0"/>
              <a:t>根据仲裁点对故障案例进行了分类</a:t>
            </a:r>
            <a:endParaRPr lang="en-US" altLang="zh-CN" i="0" dirty="0"/>
          </a:p>
          <a:p>
            <a:pPr lvl="1"/>
            <a:r>
              <a:rPr lang="en-US" altLang="zh-CN" i="0" dirty="0">
                <a:latin typeface="Times New Roman" panose="02020603050405020304" pitchFamily="18" charset="0"/>
                <a:cs typeface="Times New Roman" panose="02020603050405020304" pitchFamily="18" charset="0"/>
              </a:rPr>
              <a:t>Boot Arbitrations</a:t>
            </a:r>
          </a:p>
          <a:p>
            <a:pPr lvl="1"/>
            <a:r>
              <a:rPr lang="en-US" altLang="zh-CN" i="0" dirty="0">
                <a:latin typeface="Times New Roman" panose="02020603050405020304" pitchFamily="18" charset="0"/>
                <a:cs typeface="Times New Roman" panose="02020603050405020304" pitchFamily="18" charset="0"/>
              </a:rPr>
              <a:t>Network Arbitrations</a:t>
            </a:r>
          </a:p>
          <a:p>
            <a:pPr lvl="1"/>
            <a:r>
              <a:rPr lang="en-US" altLang="zh-CN" i="0" dirty="0">
                <a:latin typeface="Times New Roman" panose="02020603050405020304" pitchFamily="18" charset="0"/>
                <a:cs typeface="Times New Roman" panose="02020603050405020304" pitchFamily="18" charset="0"/>
              </a:rPr>
              <a:t>NVRAM Arbitrations</a:t>
            </a:r>
          </a:p>
          <a:p>
            <a:pPr lvl="1"/>
            <a:r>
              <a:rPr lang="en-US" altLang="zh-CN" i="0" dirty="0">
                <a:latin typeface="Times New Roman" panose="02020603050405020304" pitchFamily="18" charset="0"/>
                <a:cs typeface="Times New Roman" panose="02020603050405020304" pitchFamily="18" charset="0"/>
              </a:rPr>
              <a:t>Kernel Arbitrations</a:t>
            </a:r>
          </a:p>
          <a:p>
            <a:pPr lvl="1"/>
            <a:r>
              <a:rPr lang="en-US" altLang="zh-CN" i="0" dirty="0">
                <a:latin typeface="Times New Roman" panose="02020603050405020304" pitchFamily="18" charset="0"/>
                <a:cs typeface="Times New Roman" panose="02020603050405020304" pitchFamily="18" charset="0"/>
              </a:rPr>
              <a:t>Other Arbitrations</a:t>
            </a:r>
          </a:p>
          <a:p>
            <a:r>
              <a:rPr lang="zh-CN" altLang="en-US" dirty="0"/>
              <a:t>确定仲裁点和涉及适当的干预措施需要实证调查</a:t>
            </a:r>
            <a:endParaRPr lang="en-US" altLang="zh-CN" dirty="0"/>
          </a:p>
          <a:p>
            <a:pPr marL="0" indent="0">
              <a:buNone/>
            </a:pPr>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001E93A-8EE2-4BA7-8472-30614408CEAB}"/>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67903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Conference</a:t>
            </a:r>
            <a:endParaRPr kumimoji="1" lang="zh-CN" altLang="en-US" dirty="0"/>
          </a:p>
        </p:txBody>
      </p:sp>
      <p:sp>
        <p:nvSpPr>
          <p:cNvPr id="8" name="内容占位符 7">
            <a:extLst>
              <a:ext uri="{FF2B5EF4-FFF2-40B4-BE49-F238E27FC236}">
                <a16:creationId xmlns:a16="http://schemas.microsoft.com/office/drawing/2014/main" id="{CF31D29D-7A03-4551-80D4-2AF66F5D5BB8}"/>
              </a:ext>
            </a:extLst>
          </p:cNvPr>
          <p:cNvSpPr>
            <a:spLocks noGrp="1"/>
          </p:cNvSpPr>
          <p:nvPr>
            <p:ph idx="1"/>
          </p:nvPr>
        </p:nvSpPr>
        <p:spPr>
          <a:xfrm>
            <a:off x="1391055" y="1727975"/>
            <a:ext cx="9601200" cy="2661932"/>
          </a:xfrm>
        </p:spPr>
        <p:txBody>
          <a:bodyPr/>
          <a:lstStyle/>
          <a:p>
            <a:r>
              <a:rPr lang="en-US" altLang="zh-CN" dirty="0"/>
              <a:t>ACSAC</a:t>
            </a:r>
            <a:r>
              <a:rPr lang="zh-CN" altLang="en-US" dirty="0"/>
              <a:t>最早是 </a:t>
            </a:r>
            <a:r>
              <a:rPr lang="en-US" altLang="zh-CN" dirty="0"/>
              <a:t>1985 </a:t>
            </a:r>
            <a:r>
              <a:rPr lang="zh-CN" altLang="en-US" dirty="0"/>
              <a:t>年开始的航天计算机安全应用会议（</a:t>
            </a:r>
            <a:r>
              <a:rPr lang="en-US" altLang="zh-CN" dirty="0"/>
              <a:t>Aerospace Computer Security Applications Conference</a:t>
            </a:r>
            <a:r>
              <a:rPr lang="zh-CN" altLang="en-US" dirty="0"/>
              <a:t>），在若干年前改为现在的名称：</a:t>
            </a:r>
            <a:r>
              <a:rPr lang="en-US" altLang="zh-CN" dirty="0"/>
              <a:t>Annual Computer Security Applications Conference</a:t>
            </a:r>
          </a:p>
          <a:p>
            <a:r>
              <a:rPr lang="zh-CN" altLang="en-US" dirty="0"/>
              <a:t>该会议的目标是探索计算机安全的应用技术，涵盖硬件、软件工具和技术，以及系统实现和应用的范例</a:t>
            </a:r>
            <a:endParaRPr lang="en-US" altLang="zh-CN" dirty="0"/>
          </a:p>
          <a:p>
            <a:r>
              <a:rPr lang="zh-CN" altLang="en-US" dirty="0"/>
              <a:t>出版物：</a:t>
            </a:r>
            <a:r>
              <a:rPr lang="en-US" altLang="zh-CN" dirty="0"/>
              <a:t>IEEE</a:t>
            </a:r>
            <a:r>
              <a:rPr lang="zh-CN" altLang="en-US" dirty="0"/>
              <a:t>出版</a:t>
            </a:r>
            <a:endParaRPr lang="en-US" altLang="zh-CN" dirty="0"/>
          </a:p>
        </p:txBody>
      </p:sp>
      <p:pic>
        <p:nvPicPr>
          <p:cNvPr id="10" name="图片 9">
            <a:extLst>
              <a:ext uri="{FF2B5EF4-FFF2-40B4-BE49-F238E27FC236}">
                <a16:creationId xmlns:a16="http://schemas.microsoft.com/office/drawing/2014/main" id="{BBA61A7C-FE35-4DE3-9D9C-F91F91AF1AC7}"/>
              </a:ext>
            </a:extLst>
          </p:cNvPr>
          <p:cNvPicPr>
            <a:picLocks noChangeAspect="1"/>
          </p:cNvPicPr>
          <p:nvPr/>
        </p:nvPicPr>
        <p:blipFill>
          <a:blip r:embed="rId2"/>
          <a:stretch>
            <a:fillRect/>
          </a:stretch>
        </p:blipFill>
        <p:spPr>
          <a:xfrm>
            <a:off x="5340485" y="3429000"/>
            <a:ext cx="5924550" cy="3057525"/>
          </a:xfrm>
          <a:prstGeom prst="rect">
            <a:avLst/>
          </a:prstGeom>
        </p:spPr>
      </p:pic>
      <p:sp>
        <p:nvSpPr>
          <p:cNvPr id="4" name="灯片编号占位符 3">
            <a:extLst>
              <a:ext uri="{FF2B5EF4-FFF2-40B4-BE49-F238E27FC236}">
                <a16:creationId xmlns:a16="http://schemas.microsoft.com/office/drawing/2014/main" id="{63A2C3B5-DE82-443C-B4E9-DCD11773EAFC}"/>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2644540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en-US" altLang="zh-CN" i="0" dirty="0">
                <a:latin typeface="Times New Roman" panose="02020603050405020304" pitchFamily="18" charset="0"/>
                <a:cs typeface="Times New Roman" panose="02020603050405020304" pitchFamily="18" charset="0"/>
              </a:rPr>
              <a:t>Boot Arbitrations</a:t>
            </a:r>
          </a:p>
          <a:p>
            <a:pPr lvl="1"/>
            <a:r>
              <a:rPr lang="en-US" altLang="zh-CN" i="0" dirty="0">
                <a:latin typeface="Times New Roman" panose="02020603050405020304" pitchFamily="18" charset="0"/>
                <a:cs typeface="Times New Roman" panose="02020603050405020304" pitchFamily="18" charset="0"/>
              </a:rPr>
              <a:t>Improper booting sequence</a:t>
            </a:r>
          </a:p>
          <a:p>
            <a:pPr lvl="2"/>
            <a:r>
              <a:rPr lang="zh-CN" altLang="en-US" sz="2000" i="0" dirty="0"/>
              <a:t>通常，大多数系统都需要在引导过程中进行初始化</a:t>
            </a:r>
            <a:endParaRPr lang="en-US" altLang="zh-CN" sz="2000" i="0" dirty="0"/>
          </a:p>
          <a:p>
            <a:pPr lvl="2"/>
            <a:r>
              <a:rPr lang="zh-CN" altLang="en-US" sz="2000" i="0" dirty="0"/>
              <a:t>在</a:t>
            </a:r>
            <a:r>
              <a:rPr lang="en-US" altLang="zh-CN" sz="2000" i="0" dirty="0"/>
              <a:t>Linux</a:t>
            </a:r>
            <a:r>
              <a:rPr lang="zh-CN" altLang="en-US" sz="2000" i="0" dirty="0"/>
              <a:t>内核中，初始化通常由一个名为</a:t>
            </a:r>
            <a:r>
              <a:rPr lang="en-US" altLang="zh-CN" sz="2000" i="0" dirty="0" err="1"/>
              <a:t>init</a:t>
            </a:r>
            <a:r>
              <a:rPr lang="zh-CN" altLang="en-US" sz="2000" i="0" dirty="0"/>
              <a:t>的程序执行，内核通过检查预定义的路径</a:t>
            </a:r>
            <a:r>
              <a:rPr lang="en-US" altLang="zh-CN" sz="2000" i="0" dirty="0"/>
              <a:t>(</a:t>
            </a:r>
            <a:r>
              <a:rPr lang="zh-CN" altLang="en-US" sz="2000" i="0" dirty="0"/>
              <a:t>例如</a:t>
            </a:r>
            <a:r>
              <a:rPr lang="en-US" altLang="zh-CN" sz="2000" i="0" dirty="0">
                <a:latin typeface="Times New Roman" panose="02020603050405020304" pitchFamily="18" charset="0"/>
                <a:cs typeface="Times New Roman" panose="02020603050405020304" pitchFamily="18" charset="0"/>
              </a:rPr>
              <a:t>/</a:t>
            </a:r>
            <a:r>
              <a:rPr lang="en-US" altLang="zh-CN" sz="2000" i="0" dirty="0" err="1">
                <a:latin typeface="Times New Roman" panose="02020603050405020304" pitchFamily="18" charset="0"/>
                <a:cs typeface="Times New Roman" panose="02020603050405020304" pitchFamily="18" charset="0"/>
              </a:rPr>
              <a:t>sbin</a:t>
            </a:r>
            <a:r>
              <a:rPr lang="en-US" altLang="zh-CN" sz="2000" i="0" dirty="0">
                <a:latin typeface="Times New Roman" panose="02020603050405020304" pitchFamily="18" charset="0"/>
                <a:cs typeface="Times New Roman" panose="02020603050405020304" pitchFamily="18" charset="0"/>
              </a:rPr>
              <a:t>/</a:t>
            </a:r>
            <a:r>
              <a:rPr lang="en-US" altLang="zh-CN" sz="2000" i="0" dirty="0" err="1">
                <a:latin typeface="Times New Roman" panose="02020603050405020304" pitchFamily="18" charset="0"/>
                <a:cs typeface="Times New Roman" panose="02020603050405020304" pitchFamily="18" charset="0"/>
              </a:rPr>
              <a:t>init</a:t>
            </a:r>
            <a:r>
              <a:rPr lang="zh-CN" altLang="en-US" sz="2000" i="0" dirty="0">
                <a:latin typeface="Times New Roman" panose="02020603050405020304" pitchFamily="18" charset="0"/>
                <a:cs typeface="Times New Roman" panose="02020603050405020304" pitchFamily="18" charset="0"/>
              </a:rPr>
              <a:t>、</a:t>
            </a:r>
            <a:r>
              <a:rPr lang="en-US" altLang="zh-CN" sz="2000" i="0" dirty="0">
                <a:latin typeface="Times New Roman" panose="02020603050405020304" pitchFamily="18" charset="0"/>
                <a:cs typeface="Times New Roman" panose="02020603050405020304" pitchFamily="18" charset="0"/>
              </a:rPr>
              <a:t>/</a:t>
            </a:r>
            <a:r>
              <a:rPr lang="en-US" altLang="zh-CN" sz="2000" i="0" dirty="0" err="1">
                <a:latin typeface="Times New Roman" panose="02020603050405020304" pitchFamily="18" charset="0"/>
                <a:cs typeface="Times New Roman" panose="02020603050405020304" pitchFamily="18" charset="0"/>
              </a:rPr>
              <a:t>etc</a:t>
            </a:r>
            <a:r>
              <a:rPr lang="en-US" altLang="zh-CN" sz="2000" i="0" dirty="0">
                <a:latin typeface="Times New Roman" panose="02020603050405020304" pitchFamily="18" charset="0"/>
                <a:cs typeface="Times New Roman" panose="02020603050405020304" pitchFamily="18" charset="0"/>
              </a:rPr>
              <a:t>/</a:t>
            </a:r>
            <a:r>
              <a:rPr lang="en-US" altLang="zh-CN" sz="2000" i="0" dirty="0" err="1">
                <a:latin typeface="Times New Roman" panose="02020603050405020304" pitchFamily="18" charset="0"/>
                <a:cs typeface="Times New Roman" panose="02020603050405020304" pitchFamily="18" charset="0"/>
              </a:rPr>
              <a:t>init</a:t>
            </a:r>
            <a:r>
              <a:rPr lang="zh-CN" altLang="en-US" sz="2000" i="0" dirty="0">
                <a:latin typeface="Times New Roman" panose="02020603050405020304" pitchFamily="18" charset="0"/>
                <a:cs typeface="Times New Roman" panose="02020603050405020304" pitchFamily="18" charset="0"/>
              </a:rPr>
              <a:t>和</a:t>
            </a:r>
            <a:r>
              <a:rPr lang="en-US" altLang="zh-CN" sz="2000" i="0" dirty="0">
                <a:latin typeface="Times New Roman" panose="02020603050405020304" pitchFamily="18" charset="0"/>
                <a:cs typeface="Times New Roman" panose="02020603050405020304" pitchFamily="18" charset="0"/>
              </a:rPr>
              <a:t>/bin/</a:t>
            </a:r>
            <a:r>
              <a:rPr lang="en-US" altLang="zh-CN" sz="2000" i="0" dirty="0" err="1">
                <a:latin typeface="Times New Roman" panose="02020603050405020304" pitchFamily="18" charset="0"/>
                <a:cs typeface="Times New Roman" panose="02020603050405020304" pitchFamily="18" charset="0"/>
              </a:rPr>
              <a:t>init</a:t>
            </a:r>
            <a:r>
              <a:rPr lang="en-US" altLang="zh-CN" sz="2000" i="0" dirty="0"/>
              <a:t>)</a:t>
            </a:r>
            <a:r>
              <a:rPr lang="zh-CN" altLang="en-US" sz="2000" i="0" dirty="0"/>
              <a:t>来尝试找到这个程序</a:t>
            </a:r>
            <a:r>
              <a:rPr lang="zh-CN" altLang="en-US" sz="2000" dirty="0"/>
              <a:t>，找不到就无法执行</a:t>
            </a:r>
            <a:endParaRPr lang="en-US" altLang="zh-CN" sz="2000" i="0" dirty="0"/>
          </a:p>
          <a:p>
            <a:pPr lvl="1"/>
            <a:r>
              <a:rPr lang="en-US" altLang="zh-CN" i="0" dirty="0">
                <a:latin typeface="Times New Roman" panose="02020603050405020304" pitchFamily="18" charset="0"/>
                <a:cs typeface="Times New Roman" panose="02020603050405020304" pitchFamily="18" charset="0"/>
              </a:rPr>
              <a:t>Missing filesystem structure</a:t>
            </a:r>
          </a:p>
          <a:p>
            <a:pPr lvl="2"/>
            <a:r>
              <a:rPr lang="zh-CN" altLang="en-US" sz="2000" i="0" dirty="0"/>
              <a:t>缺少某些文件或目录，当内部程序访问这些路径时，程序会崩溃，模拟停止</a:t>
            </a:r>
            <a:endParaRPr lang="en-US" altLang="zh-CN" sz="2000" i="0" dirty="0"/>
          </a:p>
          <a:p>
            <a:pPr lvl="2"/>
            <a:r>
              <a:rPr lang="zh-CN" altLang="en-US" sz="2000" dirty="0"/>
              <a:t>插入干预，从文件系统而不是内核检索信息，从其文件系统中的可执行二进制文件中提取所有字符串，根据路径准备文件结构，如 </a:t>
            </a:r>
            <a:r>
              <a:rPr lang="en-US" altLang="zh-CN" sz="2000" dirty="0">
                <a:latin typeface="Times New Roman" panose="02020603050405020304" pitchFamily="18" charset="0"/>
                <a:cs typeface="Times New Roman" panose="02020603050405020304" pitchFamily="18" charset="0"/>
              </a:rPr>
              <a:t>/var </a:t>
            </a:r>
            <a:r>
              <a:rPr lang="zh-CN" altLang="en-US" sz="2000" dirty="0">
                <a:latin typeface="Times New Roman" panose="02020603050405020304" pitchFamily="18" charset="0"/>
                <a:cs typeface="Times New Roman" panose="02020603050405020304" pitchFamily="18" charset="0"/>
              </a:rPr>
              <a:t>或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etc</a:t>
            </a:r>
            <a:endParaRPr lang="en-US" altLang="zh-CN"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B56CEAF-9ACC-4629-AC73-924CF7424019}"/>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277698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dirty="0">
                <a:latin typeface="Times New Roman" panose="02020603050405020304" pitchFamily="18" charset="0"/>
                <a:cs typeface="Times New Roman" panose="02020603050405020304" pitchFamily="18" charset="0"/>
              </a:rPr>
              <a:t>Network Arbitrations</a:t>
            </a:r>
          </a:p>
          <a:p>
            <a:pPr lvl="1"/>
            <a:r>
              <a:rPr lang="zh-CN" altLang="en-US" i="0" dirty="0"/>
              <a:t>在完成引导过程之后配置网络，使主机系统与客户系统通信，并最终执行动态分析</a:t>
            </a:r>
            <a:endParaRPr lang="en-US" altLang="zh-CN" i="0" dirty="0"/>
          </a:p>
          <a:p>
            <a:pPr lvl="1"/>
            <a:r>
              <a:rPr lang="en-US" altLang="zh-CN" i="0" dirty="0">
                <a:latin typeface="Times New Roman" panose="02020603050405020304" pitchFamily="18" charset="0"/>
                <a:cs typeface="Times New Roman" panose="02020603050405020304" pitchFamily="18" charset="0"/>
              </a:rPr>
              <a:t>Invalid IP alias handling</a:t>
            </a:r>
          </a:p>
          <a:p>
            <a:pPr lvl="2"/>
            <a:r>
              <a:rPr lang="zh-CN" altLang="en-US" sz="2000" dirty="0"/>
              <a:t>为单个网络接口分配多个 </a:t>
            </a:r>
            <a:r>
              <a:rPr lang="en-US" altLang="zh-CN" sz="2000" dirty="0"/>
              <a:t>IP </a:t>
            </a:r>
            <a:r>
              <a:rPr lang="zh-CN" altLang="en-US" sz="2000" dirty="0"/>
              <a:t>地址称为 </a:t>
            </a:r>
            <a:r>
              <a:rPr lang="en-US" altLang="zh-CN" sz="2000" dirty="0"/>
              <a:t>IP </a:t>
            </a:r>
            <a:r>
              <a:rPr lang="zh-CN" altLang="en-US" sz="2000" dirty="0"/>
              <a:t>别名，有了 </a:t>
            </a:r>
            <a:r>
              <a:rPr lang="en-US" altLang="zh-CN" sz="2000" dirty="0"/>
              <a:t>IP </a:t>
            </a:r>
            <a:r>
              <a:rPr lang="zh-CN" altLang="en-US" sz="2000" dirty="0"/>
              <a:t>别名，所有数据包都会在主机和客户之间自动路由，可通过 </a:t>
            </a:r>
            <a:r>
              <a:rPr lang="en-US" altLang="zh-CN" sz="2000" dirty="0"/>
              <a:t>IP </a:t>
            </a:r>
            <a:r>
              <a:rPr lang="zh-CN" altLang="en-US" sz="2000" dirty="0"/>
              <a:t>地址对服务单独管理</a:t>
            </a:r>
            <a:endParaRPr lang="en-US" altLang="zh-CN" sz="2000" dirty="0"/>
          </a:p>
          <a:p>
            <a:pPr lvl="1"/>
            <a:r>
              <a:rPr lang="en-US" altLang="zh-CN" i="0" dirty="0">
                <a:latin typeface="Times New Roman" panose="02020603050405020304" pitchFamily="18" charset="0"/>
                <a:cs typeface="Times New Roman" panose="02020603050405020304" pitchFamily="18" charset="0"/>
              </a:rPr>
              <a:t>No network information</a:t>
            </a:r>
          </a:p>
          <a:p>
            <a:pPr lvl="2"/>
            <a:r>
              <a:rPr lang="zh-CN" altLang="en-US" sz="2000" dirty="0"/>
              <a:t>某些固件映像在内核日志中不包含任何关于可连接网络接口的信息，或是试图将其 </a:t>
            </a:r>
            <a:r>
              <a:rPr lang="en-US" altLang="zh-CN" sz="2000" dirty="0"/>
              <a:t>web </a:t>
            </a:r>
            <a:r>
              <a:rPr lang="zh-CN" altLang="en-US" sz="2000" dirty="0"/>
              <a:t>服务器绑定到一个并不存在的网络接口，从而导致崩溃，由于没有配置网络接口，因此不能安排将多个网络接口组合在一起的桥接接口</a:t>
            </a:r>
            <a:endParaRPr lang="en-US" altLang="zh-CN" sz="2000" dirty="0"/>
          </a:p>
          <a:p>
            <a:pPr lvl="2"/>
            <a:r>
              <a:rPr lang="zh-CN" altLang="en-US" sz="2000" i="0" dirty="0"/>
              <a:t>解决：强制使用默认设置配置网络干预来仲裁</a:t>
            </a:r>
            <a:endParaRPr lang="en-US" altLang="zh-CN" sz="2000" i="0" dirty="0"/>
          </a:p>
          <a:p>
            <a:pPr lvl="3"/>
            <a:r>
              <a:rPr lang="zh-CN" altLang="en-US" sz="2000" i="0" dirty="0"/>
              <a:t>以太网接口 </a:t>
            </a:r>
            <a:r>
              <a:rPr lang="en-US" altLang="zh-CN" sz="2000" i="0" dirty="0"/>
              <a:t>eth0</a:t>
            </a:r>
            <a:r>
              <a:rPr lang="zh-CN" altLang="en-US" sz="2000" i="0" dirty="0"/>
              <a:t>，</a:t>
            </a:r>
            <a:r>
              <a:rPr lang="en-US" altLang="zh-CN" sz="2000" i="0" dirty="0"/>
              <a:t>IP</a:t>
            </a:r>
            <a:r>
              <a:rPr lang="zh-CN" altLang="en-US" sz="2000" i="0" dirty="0"/>
              <a:t>地址为</a:t>
            </a:r>
            <a:r>
              <a:rPr lang="en-US" altLang="zh-CN" sz="2000" i="0" dirty="0"/>
              <a:t>192.168.0.1</a:t>
            </a:r>
            <a:r>
              <a:rPr lang="zh-CN" altLang="en-US" sz="2000" i="0" dirty="0"/>
              <a:t>，默认的网桥接口 </a:t>
            </a:r>
            <a:r>
              <a:rPr lang="en-US" altLang="zh-CN" sz="2000" i="0" dirty="0"/>
              <a:t>br0</a:t>
            </a:r>
          </a:p>
          <a:p>
            <a:pPr lvl="1"/>
            <a:r>
              <a:rPr lang="en-US" altLang="zh-CN" i="0" dirty="0">
                <a:latin typeface="Times New Roman" panose="02020603050405020304" pitchFamily="18" charset="0"/>
                <a:cs typeface="Times New Roman" panose="02020603050405020304" pitchFamily="18" charset="0"/>
              </a:rPr>
              <a:t>Multiple network interfaces in ARM</a:t>
            </a:r>
          </a:p>
          <a:p>
            <a:pPr lvl="2"/>
            <a:r>
              <a:rPr lang="zh-CN" altLang="en-US" sz="2000" dirty="0"/>
              <a:t>解决：设置一个以太网接口 </a:t>
            </a:r>
            <a:r>
              <a:rPr lang="en-US" altLang="zh-CN" sz="2000" dirty="0"/>
              <a:t>eth0</a:t>
            </a:r>
            <a:r>
              <a:rPr lang="zh-CN" altLang="en-US" sz="2000" dirty="0"/>
              <a:t>，并避免设置其他接口</a:t>
            </a:r>
            <a:endParaRPr lang="en-US" altLang="zh-CN" sz="2000" i="0" dirty="0"/>
          </a:p>
          <a:p>
            <a:pPr marL="987552" lvl="2" indent="0">
              <a:buNone/>
            </a:pPr>
            <a:endParaRPr lang="en-US" altLang="zh-CN" sz="2000" i="0" dirty="0"/>
          </a:p>
        </p:txBody>
      </p:sp>
      <p:sp>
        <p:nvSpPr>
          <p:cNvPr id="4" name="灯片编号占位符 3">
            <a:extLst>
              <a:ext uri="{FF2B5EF4-FFF2-40B4-BE49-F238E27FC236}">
                <a16:creationId xmlns:a16="http://schemas.microsoft.com/office/drawing/2014/main" id="{4E86585B-27D9-4796-99EB-9B3ADFF1207A}"/>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198688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i="0" dirty="0">
                <a:latin typeface="Times New Roman" panose="02020603050405020304" pitchFamily="18" charset="0"/>
                <a:cs typeface="Times New Roman" panose="02020603050405020304" pitchFamily="18" charset="0"/>
              </a:rPr>
              <a:t>Network Arbitrations</a:t>
            </a:r>
          </a:p>
          <a:p>
            <a:pPr lvl="1"/>
            <a:r>
              <a:rPr lang="en-US" altLang="zh-CN" i="0" dirty="0">
                <a:latin typeface="Times New Roman" panose="02020603050405020304" pitchFamily="18" charset="0"/>
                <a:cs typeface="Times New Roman" panose="02020603050405020304" pitchFamily="18" charset="0"/>
              </a:rPr>
              <a:t>Insufficient VLAN setup</a:t>
            </a:r>
          </a:p>
          <a:p>
            <a:pPr lvl="1"/>
            <a:endParaRPr lang="en-US" altLang="zh-CN" i="0"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rPr>
              <a:t>Filtering rules in iptables</a:t>
            </a:r>
          </a:p>
          <a:p>
            <a:pPr lvl="2"/>
            <a:r>
              <a:rPr lang="zh-CN" altLang="en-US" sz="2000" dirty="0"/>
              <a:t>解决：清</a:t>
            </a:r>
            <a:r>
              <a:rPr lang="zh-CN" altLang="en-US" sz="2000" dirty="0">
                <a:latin typeface="Times New Roman" panose="02020603050405020304" pitchFamily="18" charset="0"/>
                <a:cs typeface="Times New Roman" panose="02020603050405020304" pitchFamily="18" charset="0"/>
              </a:rPr>
              <a:t>空 </a:t>
            </a:r>
            <a:r>
              <a:rPr lang="en-US" altLang="zh-CN" sz="2000" dirty="0">
                <a:latin typeface="Times New Roman" panose="02020603050405020304" pitchFamily="18" charset="0"/>
                <a:cs typeface="Times New Roman" panose="02020603050405020304" pitchFamily="18" charset="0"/>
              </a:rPr>
              <a:t>iptables </a:t>
            </a:r>
            <a:r>
              <a:rPr lang="zh-CN" altLang="en-US" sz="2000" dirty="0"/>
              <a:t>中的所有策略并默认策略设置为接受所有传入数据包来实现</a:t>
            </a:r>
            <a:endParaRPr lang="en-US" altLang="zh-CN" sz="2000" dirty="0"/>
          </a:p>
        </p:txBody>
      </p:sp>
      <p:sp>
        <p:nvSpPr>
          <p:cNvPr id="4" name="灯片编号占位符 3">
            <a:extLst>
              <a:ext uri="{FF2B5EF4-FFF2-40B4-BE49-F238E27FC236}">
                <a16:creationId xmlns:a16="http://schemas.microsoft.com/office/drawing/2014/main" id="{57732B32-1448-4BF9-BC43-6456E62393D8}"/>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2721789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dirty="0">
                <a:latin typeface="Times New Roman" panose="02020603050405020304" pitchFamily="18" charset="0"/>
                <a:cs typeface="Times New Roman" panose="02020603050405020304" pitchFamily="18" charset="0"/>
              </a:rPr>
              <a:t>NVRAM Arbitrations – (Non-Volatile Random Access Memory </a:t>
            </a:r>
            <a:r>
              <a:rPr lang="en-US" altLang="zh-CN" i="0" dirty="0"/>
              <a:t>- </a:t>
            </a:r>
            <a:r>
              <a:rPr lang="zh-CN" altLang="en-US" i="0" dirty="0"/>
              <a:t>非易失性随机访问存储器</a:t>
            </a:r>
            <a:r>
              <a:rPr lang="en-US" altLang="zh-CN" i="0" dirty="0"/>
              <a:t>)</a:t>
            </a:r>
          </a:p>
          <a:p>
            <a:pPr lvl="1"/>
            <a:r>
              <a:rPr lang="en-US" altLang="zh-CN" i="0" dirty="0">
                <a:latin typeface="Times New Roman" panose="02020603050405020304" pitchFamily="18" charset="0"/>
                <a:cs typeface="Times New Roman" panose="02020603050405020304" pitchFamily="18" charset="0"/>
              </a:rPr>
              <a:t>Supporting custom NVRAM default files</a:t>
            </a:r>
          </a:p>
          <a:p>
            <a:pPr lvl="2"/>
            <a:r>
              <a:rPr lang="zh-CN" altLang="en-US" sz="2000" dirty="0"/>
              <a:t>默认文件的路径取决于每个设备，甚至它们的键值对也有不同的模式</a:t>
            </a:r>
            <a:endParaRPr lang="en-US" altLang="zh-CN" sz="2000" dirty="0"/>
          </a:p>
          <a:p>
            <a:pPr lvl="2"/>
            <a:r>
              <a:rPr lang="zh-CN" altLang="en-US" sz="2000" i="0" dirty="0"/>
              <a:t>解决：从目标固件的文件系统中搜索包含记录的键名的多个实例的文件提取键值对</a:t>
            </a:r>
            <a:endParaRPr lang="en-US" altLang="zh-CN" sz="2000" i="0" dirty="0"/>
          </a:p>
          <a:p>
            <a:pPr lvl="1"/>
            <a:r>
              <a:rPr lang="en-US" altLang="zh-CN" i="0" dirty="0">
                <a:latin typeface="Times New Roman" panose="02020603050405020304" pitchFamily="18" charset="0"/>
                <a:cs typeface="Times New Roman" panose="02020603050405020304" pitchFamily="18" charset="0"/>
              </a:rPr>
              <a:t>No NVRAM default file</a:t>
            </a:r>
          </a:p>
          <a:p>
            <a:pPr lvl="2"/>
            <a:r>
              <a:rPr lang="zh-CN" altLang="en-US" sz="2000" dirty="0"/>
              <a:t>在没有物理设备的情况下，无法获得真正的键值对</a:t>
            </a:r>
            <a:endParaRPr lang="en-US" altLang="zh-CN" sz="2000" dirty="0"/>
          </a:p>
          <a:p>
            <a:pPr lvl="2"/>
            <a:r>
              <a:rPr lang="zh-CN" altLang="en-US" sz="2000" dirty="0"/>
              <a:t>解决：当访问未初始化的键值，不会返回</a:t>
            </a:r>
            <a:r>
              <a:rPr lang="en-US" altLang="zh-CN" sz="2000" dirty="0">
                <a:latin typeface="Times New Roman" panose="02020603050405020304" pitchFamily="18" charset="0"/>
                <a:cs typeface="Times New Roman" panose="02020603050405020304" pitchFamily="18" charset="0"/>
              </a:rPr>
              <a:t>NULL</a:t>
            </a:r>
            <a:r>
              <a:rPr lang="zh-CN" altLang="en-US" sz="2000" dirty="0"/>
              <a:t>值，而是返回一个指向空字符串的指针</a:t>
            </a:r>
            <a:endParaRPr lang="en-US" altLang="zh-CN" sz="2000" dirty="0"/>
          </a:p>
        </p:txBody>
      </p:sp>
      <p:sp>
        <p:nvSpPr>
          <p:cNvPr id="4" name="灯片编号占位符 3">
            <a:extLst>
              <a:ext uri="{FF2B5EF4-FFF2-40B4-BE49-F238E27FC236}">
                <a16:creationId xmlns:a16="http://schemas.microsoft.com/office/drawing/2014/main" id="{B8EDDAB0-52B6-49AA-9DAF-8E1FC0298F38}"/>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218152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dirty="0">
                <a:latin typeface="Times New Roman" panose="02020603050405020304" pitchFamily="18" charset="0"/>
                <a:cs typeface="Times New Roman" panose="02020603050405020304" pitchFamily="18" charset="0"/>
              </a:rPr>
              <a:t>Kernel Arbitrations</a:t>
            </a:r>
          </a:p>
          <a:p>
            <a:pPr lvl="1"/>
            <a:r>
              <a:rPr lang="en-US" altLang="zh-CN" i="0" dirty="0">
                <a:latin typeface="Times New Roman" panose="02020603050405020304" pitchFamily="18" charset="0"/>
                <a:cs typeface="Times New Roman" panose="02020603050405020304" pitchFamily="18" charset="0"/>
              </a:rPr>
              <a:t>Insufficient support of kernel module</a:t>
            </a:r>
          </a:p>
          <a:p>
            <a:pPr lvl="2"/>
            <a:r>
              <a:rPr lang="zh-CN" altLang="en-US" sz="2000" dirty="0">
                <a:latin typeface="Times New Roman" panose="02020603050405020304" pitchFamily="18" charset="0"/>
                <a:cs typeface="Times New Roman" panose="02020603050405020304" pitchFamily="18" charset="0"/>
              </a:rPr>
              <a:t>通过共享库访问许多内核模块，共享库具有发送相应 </a:t>
            </a:r>
            <a:r>
              <a:rPr lang="en-US" altLang="zh-CN" sz="2000" dirty="0" err="1">
                <a:latin typeface="Times New Roman" panose="02020603050405020304" pitchFamily="18" charset="0"/>
                <a:cs typeface="Times New Roman" panose="02020603050405020304" pitchFamily="18" charset="0"/>
              </a:rPr>
              <a:t>ioctl</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命令的函数</a:t>
            </a:r>
            <a:endParaRPr lang="en-US" altLang="zh-CN" sz="2000" dirty="0">
              <a:latin typeface="Times New Roman" panose="02020603050405020304" pitchFamily="18" charset="0"/>
              <a:cs typeface="Times New Roman" panose="02020603050405020304" pitchFamily="18" charset="0"/>
            </a:endParaRPr>
          </a:p>
          <a:p>
            <a:pPr lvl="2"/>
            <a:r>
              <a:rPr lang="zh-CN" altLang="en-US" sz="2000" dirty="0">
                <a:latin typeface="Times New Roman" panose="02020603050405020304" pitchFamily="18" charset="0"/>
                <a:cs typeface="Times New Roman" panose="02020603050405020304" pitchFamily="18" charset="0"/>
              </a:rPr>
              <a:t>当程序调用库函数时，模拟过程返回一个预定义的值，因此，不需要根据设备架构模拟每个 </a:t>
            </a:r>
            <a:r>
              <a:rPr lang="en-US" altLang="zh-CN" sz="2000" dirty="0" err="1">
                <a:latin typeface="Times New Roman" panose="02020603050405020304" pitchFamily="18" charset="0"/>
                <a:cs typeface="Times New Roman" panose="02020603050405020304" pitchFamily="18" charset="0"/>
              </a:rPr>
              <a:t>ioctl</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命令的函数</a:t>
            </a:r>
            <a:endParaRPr lang="en-US" altLang="zh-CN" sz="2000"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rPr>
              <a:t>Improper kernel version</a:t>
            </a:r>
          </a:p>
          <a:p>
            <a:pPr lvl="2"/>
            <a:r>
              <a:rPr lang="en-US" altLang="zh-CN" sz="2000" dirty="0">
                <a:latin typeface="Times New Roman" panose="02020603050405020304" pitchFamily="18" charset="0"/>
                <a:cs typeface="Times New Roman" panose="02020603050405020304" pitchFamily="18" charset="0"/>
              </a:rPr>
              <a:t>Linux </a:t>
            </a:r>
            <a:r>
              <a:rPr lang="zh-CN" altLang="en-US" sz="2000" dirty="0">
                <a:latin typeface="Times New Roman" panose="02020603050405020304" pitchFamily="18" charset="0"/>
                <a:cs typeface="Times New Roman" panose="02020603050405020304" pitchFamily="18" charset="0"/>
              </a:rPr>
              <a:t>内核 </a:t>
            </a:r>
            <a:r>
              <a:rPr lang="en-US" altLang="zh-CN" sz="2000" dirty="0">
                <a:latin typeface="Times New Roman" panose="02020603050405020304" pitchFamily="18" charset="0"/>
                <a:cs typeface="Times New Roman" panose="02020603050405020304" pitchFamily="18" charset="0"/>
              </a:rPr>
              <a:t>v4.1.17 </a:t>
            </a:r>
            <a:r>
              <a:rPr lang="zh-CN" altLang="en-US" sz="2000" dirty="0">
                <a:latin typeface="Times New Roman" panose="02020603050405020304" pitchFamily="18" charset="0"/>
                <a:cs typeface="Times New Roman" panose="02020603050405020304" pitchFamily="18" charset="0"/>
              </a:rPr>
              <a:t>的地址空间布局随机化与 </a:t>
            </a:r>
            <a:r>
              <a:rPr lang="en-US" altLang="zh-CN" sz="2000" dirty="0" err="1">
                <a:latin typeface="Times New Roman" panose="02020603050405020304" pitchFamily="18" charset="0"/>
                <a:cs typeface="Times New Roman" panose="02020603050405020304" pitchFamily="18" charset="0"/>
              </a:rPr>
              <a:t>libc</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的旧版本不兼容，模拟时可能由于 </a:t>
            </a:r>
            <a:r>
              <a:rPr lang="en-US" altLang="zh-CN" sz="2000" dirty="0" err="1">
                <a:latin typeface="Times New Roman" panose="02020603050405020304" pitchFamily="18" charset="0"/>
                <a:cs typeface="Times New Roman" panose="02020603050405020304" pitchFamily="18" charset="0"/>
              </a:rPr>
              <a:t>libc</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库崩溃而失败</a:t>
            </a:r>
            <a:endParaRPr lang="en-US" altLang="zh-CN" sz="2000" dirty="0">
              <a:latin typeface="Times New Roman" panose="02020603050405020304" pitchFamily="18" charset="0"/>
              <a:cs typeface="Times New Roman" panose="02020603050405020304" pitchFamily="18" charset="0"/>
            </a:endParaRPr>
          </a:p>
          <a:p>
            <a:pPr lvl="2"/>
            <a:r>
              <a:rPr lang="zh-CN" altLang="en-US" sz="2000" dirty="0">
                <a:latin typeface="Times New Roman" panose="02020603050405020304" pitchFamily="18" charset="0"/>
                <a:cs typeface="Times New Roman" panose="02020603050405020304" pitchFamily="18" charset="0"/>
              </a:rPr>
              <a:t>编译新内核时，使用兼容性选项，设置 </a:t>
            </a:r>
            <a:r>
              <a:rPr lang="en-US" altLang="zh-CN" sz="2000" dirty="0">
                <a:latin typeface="Times New Roman" panose="02020603050405020304" pitchFamily="18" charset="0"/>
                <a:cs typeface="Times New Roman" panose="02020603050405020304" pitchFamily="18" charset="0"/>
              </a:rPr>
              <a:t>COMFIG_COMPAT_BRK</a:t>
            </a:r>
            <a:r>
              <a:rPr lang="zh-CN" altLang="en-US" sz="2000" dirty="0">
                <a:latin typeface="Times New Roman" panose="02020603050405020304" pitchFamily="18" charset="0"/>
                <a:cs typeface="Times New Roman" panose="02020603050405020304" pitchFamily="18" charset="0"/>
              </a:rPr>
              <a:t>选项，排除了堆内存中随机的 </a:t>
            </a:r>
            <a:r>
              <a:rPr lang="en-US" altLang="zh-CN" sz="2000" dirty="0" err="1">
                <a:latin typeface="Times New Roman" panose="02020603050405020304" pitchFamily="18" charset="0"/>
                <a:cs typeface="Times New Roman" panose="02020603050405020304" pitchFamily="18" charset="0"/>
              </a:rPr>
              <a:t>brk</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区域</a:t>
            </a:r>
            <a:endParaRPr lang="en-US" altLang="zh-CN" sz="2000" dirty="0">
              <a:latin typeface="Times New Roman" panose="02020603050405020304" pitchFamily="18" charset="0"/>
              <a:cs typeface="Times New Roman" panose="02020603050405020304" pitchFamily="18" charset="0"/>
            </a:endParaRPr>
          </a:p>
          <a:p>
            <a:pPr lvl="2"/>
            <a:r>
              <a:rPr lang="zh-CN" altLang="en-US" sz="2000" dirty="0">
                <a:latin typeface="Times New Roman" panose="02020603050405020304" pitchFamily="18" charset="0"/>
                <a:cs typeface="Times New Roman" panose="02020603050405020304" pitchFamily="18" charset="0"/>
              </a:rPr>
              <a:t>更好的解决办法：进一步测试具有各种编译选项的多个内核版本 </a:t>
            </a:r>
            <a:r>
              <a:rPr lang="en-US" altLang="zh-CN" sz="2000" dirty="0">
                <a:latin typeface="Times New Roman" panose="02020603050405020304" pitchFamily="18" charset="0"/>
                <a:cs typeface="Times New Roman" panose="02020603050405020304" pitchFamily="18" charset="0"/>
              </a:rPr>
              <a:t>(future work)</a:t>
            </a:r>
          </a:p>
        </p:txBody>
      </p:sp>
      <p:sp>
        <p:nvSpPr>
          <p:cNvPr id="4" name="灯片编号占位符 3">
            <a:extLst>
              <a:ext uri="{FF2B5EF4-FFF2-40B4-BE49-F238E27FC236}">
                <a16:creationId xmlns:a16="http://schemas.microsoft.com/office/drawing/2014/main" id="{898D7031-20C1-4EF8-927C-EC045D20949A}"/>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1039255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i="0" dirty="0">
                <a:latin typeface="Times New Roman" panose="02020603050405020304" pitchFamily="18" charset="0"/>
                <a:cs typeface="Times New Roman" panose="02020603050405020304" pitchFamily="18" charset="0"/>
              </a:rPr>
              <a:t>Other Arbitrations</a:t>
            </a:r>
          </a:p>
          <a:p>
            <a:pPr lvl="1"/>
            <a:r>
              <a:rPr lang="en-US" altLang="zh-CN" i="0" dirty="0">
                <a:latin typeface="Times New Roman" panose="02020603050405020304" pitchFamily="18" charset="0"/>
                <a:cs typeface="Times New Roman" panose="02020603050405020304" pitchFamily="18" charset="0"/>
              </a:rPr>
              <a:t>Unexecuted web servers</a:t>
            </a:r>
          </a:p>
          <a:p>
            <a:pPr lvl="2"/>
            <a:r>
              <a:rPr lang="zh-CN" altLang="en-US" sz="2000" dirty="0"/>
              <a:t>对于 </a:t>
            </a:r>
            <a:r>
              <a:rPr lang="en-US" altLang="zh-CN" sz="2000" dirty="0">
                <a:latin typeface="Times New Roman" panose="02020603050405020304" pitchFamily="18" charset="0"/>
                <a:cs typeface="Times New Roman" panose="02020603050405020304" pitchFamily="18" charset="0"/>
              </a:rPr>
              <a:t>web</a:t>
            </a:r>
            <a:r>
              <a:rPr lang="en-US" altLang="zh-CN" sz="2000" dirty="0"/>
              <a:t> </a:t>
            </a:r>
            <a:r>
              <a:rPr lang="zh-CN" altLang="en-US" sz="2000" dirty="0"/>
              <a:t>服务的动态分析，需要同时实现网络可达性和 </a:t>
            </a:r>
            <a:r>
              <a:rPr lang="en-US" altLang="zh-CN" sz="2000" dirty="0"/>
              <a:t>web </a:t>
            </a:r>
            <a:r>
              <a:rPr lang="zh-CN" altLang="en-US" sz="2000" dirty="0"/>
              <a:t>服务可用性</a:t>
            </a:r>
            <a:endParaRPr lang="en-US" altLang="zh-CN" sz="2000" dirty="0"/>
          </a:p>
          <a:p>
            <a:pPr lvl="2"/>
            <a:r>
              <a:rPr lang="zh-CN" altLang="en-US" sz="2000" dirty="0"/>
              <a:t>搜索广泛使用的 </a:t>
            </a:r>
            <a:r>
              <a:rPr lang="en-US" altLang="zh-CN" sz="2000" dirty="0">
                <a:latin typeface="Times New Roman" panose="02020603050405020304" pitchFamily="18" charset="0"/>
                <a:cs typeface="Times New Roman" panose="02020603050405020304" pitchFamily="18" charset="0"/>
              </a:rPr>
              <a:t>web</a:t>
            </a:r>
            <a:r>
              <a:rPr lang="en-US" altLang="zh-CN" sz="2000" dirty="0"/>
              <a:t> </a:t>
            </a:r>
            <a:r>
              <a:rPr lang="zh-CN" altLang="en-US" sz="2000" dirty="0"/>
              <a:t>服务器，如 </a:t>
            </a:r>
            <a:r>
              <a:rPr lang="en-US" altLang="zh-CN" sz="2000" dirty="0">
                <a:latin typeface="Times New Roman" panose="02020603050405020304" pitchFamily="18" charset="0"/>
                <a:cs typeface="Times New Roman" panose="02020603050405020304" pitchFamily="18" charset="0"/>
              </a:rPr>
              <a:t>httpd</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lighttpd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boa</a:t>
            </a:r>
            <a:r>
              <a:rPr lang="zh-CN" altLang="en-US" sz="2000" dirty="0"/>
              <a:t>，或者在目标固件的文件系统中，连同它们相应的配置文件一起，并执行它们</a:t>
            </a:r>
            <a:endParaRPr lang="en-US" altLang="zh-CN" sz="2000" dirty="0"/>
          </a:p>
          <a:p>
            <a:pPr lvl="1"/>
            <a:r>
              <a:rPr lang="en-US" altLang="zh-CN" i="0" dirty="0">
                <a:latin typeface="Times New Roman" panose="02020603050405020304" pitchFamily="18" charset="0"/>
                <a:cs typeface="Times New Roman" panose="02020603050405020304" pitchFamily="18" charset="0"/>
              </a:rPr>
              <a:t>Timeout issues</a:t>
            </a:r>
          </a:p>
          <a:p>
            <a:pPr lvl="2"/>
            <a:r>
              <a:rPr lang="zh-CN" altLang="en-US" sz="2000" i="0" dirty="0"/>
              <a:t>模拟长时间没有相应的固件映像应该强制停止，超时时间设置为 </a:t>
            </a:r>
            <a:r>
              <a:rPr lang="en-US" altLang="zh-CN" sz="2000" i="0" dirty="0"/>
              <a:t>240s</a:t>
            </a:r>
          </a:p>
          <a:p>
            <a:pPr lvl="1"/>
            <a:r>
              <a:rPr lang="en-US" altLang="zh-CN" i="0" dirty="0">
                <a:latin typeface="Times New Roman" panose="02020603050405020304" pitchFamily="18" charset="0"/>
                <a:cs typeface="Times New Roman" panose="02020603050405020304" pitchFamily="18" charset="0"/>
              </a:rPr>
              <a:t>Lack of tools for emulation</a:t>
            </a:r>
          </a:p>
          <a:p>
            <a:pPr lvl="2"/>
            <a:r>
              <a:rPr lang="zh-CN" altLang="en-US" sz="2000" dirty="0"/>
              <a:t>在文件系统中准备几个 </a:t>
            </a:r>
            <a:r>
              <a:rPr lang="en-US" altLang="zh-CN" sz="2000" dirty="0">
                <a:latin typeface="Times New Roman" panose="02020603050405020304" pitchFamily="18" charset="0"/>
                <a:cs typeface="Times New Roman" panose="02020603050405020304" pitchFamily="18" charset="0"/>
              </a:rPr>
              <a:t>Linux</a:t>
            </a:r>
            <a:r>
              <a:rPr lang="en-US" altLang="zh-CN" sz="2000" dirty="0"/>
              <a:t> </a:t>
            </a:r>
            <a:r>
              <a:rPr lang="zh-CN" altLang="en-US" sz="2000" dirty="0"/>
              <a:t>命令，比如 </a:t>
            </a:r>
            <a:r>
              <a:rPr lang="en-US" altLang="zh-CN" sz="2000" dirty="0">
                <a:latin typeface="Times New Roman" panose="02020603050405020304" pitchFamily="18" charset="0"/>
                <a:cs typeface="Times New Roman" panose="02020603050405020304" pitchFamily="18" charset="0"/>
              </a:rPr>
              <a:t>mount</a:t>
            </a:r>
            <a:r>
              <a:rPr lang="en-US" altLang="zh-CN" sz="2000" dirty="0"/>
              <a:t> </a:t>
            </a:r>
            <a:r>
              <a:rPr lang="zh-CN" altLang="en-US" sz="2000" dirty="0"/>
              <a:t>或 </a:t>
            </a:r>
            <a:r>
              <a:rPr lang="en-US" altLang="zh-CN" sz="2000" dirty="0">
                <a:latin typeface="Times New Roman" panose="02020603050405020304" pitchFamily="18" charset="0"/>
                <a:cs typeface="Times New Roman" panose="02020603050405020304" pitchFamily="18" charset="0"/>
              </a:rPr>
              <a:t>ln</a:t>
            </a:r>
          </a:p>
          <a:p>
            <a:pPr lvl="2"/>
            <a:r>
              <a:rPr lang="zh-CN" altLang="en-US" sz="2000" dirty="0"/>
              <a:t>将最新版本的 </a:t>
            </a:r>
            <a:r>
              <a:rPr lang="en-US" altLang="zh-CN" sz="2000" dirty="0" err="1">
                <a:latin typeface="Times New Roman" panose="02020603050405020304" pitchFamily="18" charset="0"/>
                <a:cs typeface="Times New Roman" panose="02020603050405020304" pitchFamily="18" charset="0"/>
              </a:rPr>
              <a:t>busybox</a:t>
            </a:r>
            <a:r>
              <a:rPr lang="en-US" altLang="zh-CN" sz="2000" dirty="0"/>
              <a:t> </a:t>
            </a:r>
            <a:r>
              <a:rPr lang="zh-CN" altLang="en-US" sz="2000" dirty="0"/>
              <a:t>添加到目标固件的文件系统</a:t>
            </a:r>
            <a:endParaRPr lang="en-US" altLang="zh-CN" sz="2000" dirty="0"/>
          </a:p>
        </p:txBody>
      </p:sp>
      <p:sp>
        <p:nvSpPr>
          <p:cNvPr id="4" name="灯片编号占位符 3">
            <a:extLst>
              <a:ext uri="{FF2B5EF4-FFF2-40B4-BE49-F238E27FC236}">
                <a16:creationId xmlns:a16="http://schemas.microsoft.com/office/drawing/2014/main" id="{0EEF828E-9B90-4697-BDA4-9D0B39094B3B}"/>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722934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Firmware emulation result</a:t>
            </a:r>
          </a:p>
          <a:p>
            <a:pPr lvl="1"/>
            <a:r>
              <a:rPr kumimoji="1" lang="en-US" altLang="zh-CN" i="0" dirty="0">
                <a:latin typeface="Times New Roman" panose="02020603050405020304" pitchFamily="18" charset="0"/>
                <a:cs typeface="Times New Roman" panose="02020603050405020304" pitchFamily="18" charset="0"/>
              </a:rPr>
              <a:t>Overall result</a:t>
            </a:r>
          </a:p>
          <a:p>
            <a:pPr lvl="1"/>
            <a:r>
              <a:rPr kumimoji="1" lang="en-US" altLang="zh-CN" i="0" dirty="0">
                <a:latin typeface="Times New Roman" panose="02020603050405020304" pitchFamily="18" charset="0"/>
                <a:cs typeface="Times New Roman" panose="02020603050405020304" pitchFamily="18" charset="0"/>
              </a:rPr>
              <a:t>Impact of each arbitration</a:t>
            </a:r>
          </a:p>
          <a:p>
            <a:r>
              <a:rPr kumimoji="1" lang="en-US" altLang="zh-CN" i="0" dirty="0">
                <a:latin typeface="Times New Roman" panose="02020603050405020304" pitchFamily="18" charset="0"/>
                <a:cs typeface="Times New Roman" panose="02020603050405020304" pitchFamily="18" charset="0"/>
              </a:rPr>
              <a:t>Post-emulation analysis</a:t>
            </a:r>
          </a:p>
          <a:p>
            <a:pPr lvl="1"/>
            <a:r>
              <a:rPr kumimoji="1" lang="en-US" altLang="zh-CN" i="0" dirty="0">
                <a:latin typeface="Times New Roman" panose="02020603050405020304" pitchFamily="18" charset="0"/>
                <a:cs typeface="Times New Roman" panose="02020603050405020304" pitchFamily="18" charset="0"/>
              </a:rPr>
              <a:t>Kernel modules</a:t>
            </a:r>
          </a:p>
          <a:p>
            <a:pPr lvl="1"/>
            <a:r>
              <a:rPr kumimoji="1" lang="en-US" altLang="zh-CN" i="0" dirty="0">
                <a:latin typeface="Times New Roman" panose="02020603050405020304" pitchFamily="18" charset="0"/>
                <a:cs typeface="Times New Roman" panose="02020603050405020304" pitchFamily="18" charset="0"/>
              </a:rPr>
              <a:t>Hardware interfaces</a:t>
            </a:r>
          </a:p>
          <a:p>
            <a:pPr lvl="1"/>
            <a:r>
              <a:rPr kumimoji="1" lang="en-US" altLang="zh-CN" i="0" dirty="0">
                <a:latin typeface="Times New Roman" panose="02020603050405020304" pitchFamily="18" charset="0"/>
                <a:cs typeface="Times New Roman" panose="02020603050405020304" pitchFamily="18" charset="0"/>
              </a:rPr>
              <a:t>CGI errors</a:t>
            </a:r>
          </a:p>
          <a:p>
            <a:r>
              <a:rPr kumimoji="1" lang="en-US" altLang="zh-CN" i="0" dirty="0">
                <a:latin typeface="Times New Roman" panose="02020603050405020304" pitchFamily="18" charset="0"/>
                <a:cs typeface="Times New Roman" panose="02020603050405020304" pitchFamily="18" charset="0"/>
              </a:rPr>
              <a:t>Applying Dynamic Analysis – Fuzzing</a:t>
            </a:r>
          </a:p>
          <a:p>
            <a:pPr lvl="1"/>
            <a:r>
              <a:rPr kumimoji="1" lang="en-US" altLang="zh-CN" i="0" dirty="0">
                <a:latin typeface="Times New Roman" panose="02020603050405020304" pitchFamily="18" charset="0"/>
                <a:cs typeface="Times New Roman" panose="02020603050405020304" pitchFamily="18" charset="0"/>
              </a:rPr>
              <a:t>Dynamic analysis engine</a:t>
            </a:r>
          </a:p>
          <a:p>
            <a:pPr lvl="1"/>
            <a:r>
              <a:rPr kumimoji="1" lang="en-US" altLang="zh-CN" i="0" dirty="0">
                <a:latin typeface="Times New Roman" panose="02020603050405020304" pitchFamily="18" charset="0"/>
                <a:cs typeface="Times New Roman" panose="02020603050405020304" pitchFamily="18" charset="0"/>
              </a:rPr>
              <a:t>Initializing web services</a:t>
            </a:r>
          </a:p>
          <a:p>
            <a:pPr lvl="1"/>
            <a:r>
              <a:rPr kumimoji="1" lang="en-US" altLang="zh-CN" i="0" dirty="0">
                <a:latin typeface="Times New Roman" panose="02020603050405020304" pitchFamily="18" charset="0"/>
                <a:cs typeface="Times New Roman" panose="02020603050405020304" pitchFamily="18" charset="0"/>
              </a:rPr>
              <a:t>Evaluating vulnerability discovery performance</a:t>
            </a:r>
          </a:p>
          <a:p>
            <a:r>
              <a:rPr kumimoji="1" lang="en-US" altLang="zh-CN" i="0" dirty="0">
                <a:latin typeface="Times New Roman" panose="02020603050405020304" pitchFamily="18" charset="0"/>
                <a:cs typeface="Times New Roman" panose="02020603050405020304" pitchFamily="18" charset="0"/>
              </a:rPr>
              <a:t>Dynamic analysis result</a:t>
            </a:r>
            <a:endParaRPr kumimoji="1" lang="en"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144610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Firmware emulation result</a:t>
            </a:r>
          </a:p>
          <a:p>
            <a:pPr lvl="1"/>
            <a:r>
              <a:rPr kumimoji="1" lang="en-US" altLang="zh-CN" i="0" dirty="0">
                <a:latin typeface="Times New Roman" panose="02020603050405020304" pitchFamily="18" charset="0"/>
                <a:cs typeface="Times New Roman" panose="02020603050405020304" pitchFamily="18" charset="0"/>
              </a:rPr>
              <a:t>Overall result</a:t>
            </a:r>
          </a:p>
          <a:p>
            <a:pPr lvl="1"/>
            <a:r>
              <a:rPr kumimoji="1" lang="en-US" altLang="zh-CN" i="0" dirty="0">
                <a:latin typeface="Times New Roman" panose="02020603050405020304" pitchFamily="18" charset="0"/>
                <a:cs typeface="Times New Roman" panose="02020603050405020304" pitchFamily="18" charset="0"/>
              </a:rPr>
              <a:t>Impact of each arbitration</a:t>
            </a:r>
          </a:p>
        </p:txBody>
      </p:sp>
      <p:pic>
        <p:nvPicPr>
          <p:cNvPr id="7" name="图片 6">
            <a:extLst>
              <a:ext uri="{FF2B5EF4-FFF2-40B4-BE49-F238E27FC236}">
                <a16:creationId xmlns:a16="http://schemas.microsoft.com/office/drawing/2014/main" id="{8972999C-241E-424A-95C5-BA348FC4714A}"/>
              </a:ext>
            </a:extLst>
          </p:cNvPr>
          <p:cNvPicPr>
            <a:picLocks noChangeAspect="1"/>
          </p:cNvPicPr>
          <p:nvPr/>
        </p:nvPicPr>
        <p:blipFill>
          <a:blip r:embed="rId3"/>
          <a:stretch>
            <a:fillRect/>
          </a:stretch>
        </p:blipFill>
        <p:spPr>
          <a:xfrm>
            <a:off x="5205514" y="2943225"/>
            <a:ext cx="5391150" cy="3914775"/>
          </a:xfrm>
          <a:prstGeom prst="rect">
            <a:avLst/>
          </a:prstGeom>
        </p:spPr>
      </p:pic>
      <p:pic>
        <p:nvPicPr>
          <p:cNvPr id="9" name="图片 8">
            <a:extLst>
              <a:ext uri="{FF2B5EF4-FFF2-40B4-BE49-F238E27FC236}">
                <a16:creationId xmlns:a16="http://schemas.microsoft.com/office/drawing/2014/main" id="{445DFB4D-8C7B-45E1-B587-FA886B8DF47A}"/>
              </a:ext>
            </a:extLst>
          </p:cNvPr>
          <p:cNvPicPr>
            <a:picLocks noChangeAspect="1"/>
          </p:cNvPicPr>
          <p:nvPr/>
        </p:nvPicPr>
        <p:blipFill>
          <a:blip r:embed="rId4"/>
          <a:stretch>
            <a:fillRect/>
          </a:stretch>
        </p:blipFill>
        <p:spPr>
          <a:xfrm>
            <a:off x="5791301" y="123825"/>
            <a:ext cx="4219575" cy="2819400"/>
          </a:xfrm>
          <a:prstGeom prst="rect">
            <a:avLst/>
          </a:prstGeom>
        </p:spPr>
      </p:pic>
      <p:sp>
        <p:nvSpPr>
          <p:cNvPr id="5" name="灯片编号占位符 4">
            <a:extLst>
              <a:ext uri="{FF2B5EF4-FFF2-40B4-BE49-F238E27FC236}">
                <a16:creationId xmlns:a16="http://schemas.microsoft.com/office/drawing/2014/main" id="{02EA19ED-20FD-403A-812D-8D30A2A9BA57}"/>
              </a:ext>
            </a:extLst>
          </p:cNvPr>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1115734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pic>
        <p:nvPicPr>
          <p:cNvPr id="8" name="图片 7">
            <a:extLst>
              <a:ext uri="{FF2B5EF4-FFF2-40B4-BE49-F238E27FC236}">
                <a16:creationId xmlns:a16="http://schemas.microsoft.com/office/drawing/2014/main" id="{93DAC025-500A-45B6-8106-59B0B317D502}"/>
              </a:ext>
            </a:extLst>
          </p:cNvPr>
          <p:cNvPicPr>
            <a:picLocks noChangeAspect="1"/>
          </p:cNvPicPr>
          <p:nvPr/>
        </p:nvPicPr>
        <p:blipFill>
          <a:blip r:embed="rId3"/>
          <a:stretch>
            <a:fillRect/>
          </a:stretch>
        </p:blipFill>
        <p:spPr>
          <a:xfrm>
            <a:off x="3433762" y="1345254"/>
            <a:ext cx="5476875" cy="5295900"/>
          </a:xfrm>
          <a:prstGeom prst="rect">
            <a:avLst/>
          </a:prstGeom>
        </p:spPr>
      </p:pic>
      <p:sp>
        <p:nvSpPr>
          <p:cNvPr id="4" name="灯片编号占位符 3">
            <a:extLst>
              <a:ext uri="{FF2B5EF4-FFF2-40B4-BE49-F238E27FC236}">
                <a16:creationId xmlns:a16="http://schemas.microsoft.com/office/drawing/2014/main" id="{C6756CCF-C05D-4417-80B4-9722235118C4}"/>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3809197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pic>
        <p:nvPicPr>
          <p:cNvPr id="10" name="图片 9">
            <a:extLst>
              <a:ext uri="{FF2B5EF4-FFF2-40B4-BE49-F238E27FC236}">
                <a16:creationId xmlns:a16="http://schemas.microsoft.com/office/drawing/2014/main" id="{EA971183-ECF3-4EC0-924B-945379A9B51C}"/>
              </a:ext>
            </a:extLst>
          </p:cNvPr>
          <p:cNvPicPr>
            <a:picLocks noChangeAspect="1"/>
          </p:cNvPicPr>
          <p:nvPr/>
        </p:nvPicPr>
        <p:blipFill>
          <a:blip r:embed="rId3"/>
          <a:stretch>
            <a:fillRect/>
          </a:stretch>
        </p:blipFill>
        <p:spPr>
          <a:xfrm>
            <a:off x="710119" y="1681466"/>
            <a:ext cx="11481881" cy="4505325"/>
          </a:xfrm>
          <a:prstGeom prst="rect">
            <a:avLst/>
          </a:prstGeom>
        </p:spPr>
      </p:pic>
      <p:sp>
        <p:nvSpPr>
          <p:cNvPr id="4" name="灯片编号占位符 3">
            <a:extLst>
              <a:ext uri="{FF2B5EF4-FFF2-40B4-BE49-F238E27FC236}">
                <a16:creationId xmlns:a16="http://schemas.microsoft.com/office/drawing/2014/main" id="{28011B47-C464-492D-B91A-359F24F67E56}"/>
              </a:ext>
            </a:extLst>
          </p:cNvPr>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251184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3974"/>
            <a:ext cx="9601200" cy="3891064"/>
          </a:xfrm>
        </p:spPr>
        <p:txBody>
          <a:bodyPr>
            <a:noAutofit/>
          </a:bodyPr>
          <a:lstStyle/>
          <a:p>
            <a:r>
              <a:rPr kumimoji="1" lang="zh-CN" altLang="en-US" i="0" dirty="0">
                <a:latin typeface="Times New Roman" panose="02020603050405020304" pitchFamily="18" charset="0"/>
                <a:cs typeface="Times New Roman" panose="02020603050405020304" pitchFamily="18" charset="0"/>
              </a:rPr>
              <a:t>一作：</a:t>
            </a:r>
            <a:r>
              <a:rPr lang="en-US" altLang="zh-CN" dirty="0" err="1">
                <a:latin typeface="Times New Roman" panose="02020603050405020304" pitchFamily="18" charset="0"/>
                <a:cs typeface="Times New Roman" panose="02020603050405020304" pitchFamily="18" charset="0"/>
              </a:rPr>
              <a:t>Mingeun</a:t>
            </a:r>
            <a:r>
              <a:rPr lang="en-US" altLang="zh-CN" dirty="0">
                <a:latin typeface="Times New Roman" panose="02020603050405020304" pitchFamily="18" charset="0"/>
                <a:cs typeface="Times New Roman" panose="02020603050405020304" pitchFamily="18" charset="0"/>
              </a:rPr>
              <a:t> Kim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 pr0v3rbs) (In Korea)</a:t>
            </a:r>
            <a:endParaRPr lang="en"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经历：</a:t>
            </a:r>
            <a:endParaRPr lang="en-US" altLang="zh-CN" i="0" dirty="0">
              <a:latin typeface="Times New Roman" panose="02020603050405020304" pitchFamily="18" charset="0"/>
              <a:cs typeface="Times New Roman" panose="02020603050405020304" pitchFamily="18" charset="0"/>
            </a:endParaRPr>
          </a:p>
          <a:p>
            <a:pPr lvl="2"/>
            <a:r>
              <a:rPr lang="en-US" altLang="zh-CN" sz="2000" dirty="0">
                <a:latin typeface="Times New Roman" panose="02020603050405020304" pitchFamily="18" charset="0"/>
                <a:cs typeface="Times New Roman" panose="02020603050405020304" pitchFamily="18" charset="0"/>
              </a:rPr>
              <a:t>Security Researcher @National Institute (2018.12 ~ current)</a:t>
            </a:r>
            <a:endParaRPr lang="zh-CN" altLang="en-US" sz="2000" dirty="0">
              <a:latin typeface="Times New Roman" panose="02020603050405020304" pitchFamily="18" charset="0"/>
              <a:cs typeface="Times New Roman" panose="02020603050405020304" pitchFamily="18" charset="0"/>
            </a:endParaRPr>
          </a:p>
          <a:p>
            <a:pPr lvl="2"/>
            <a:r>
              <a:rPr lang="en-US" altLang="zh-CN" sz="2000" dirty="0">
                <a:latin typeface="Times New Roman" panose="02020603050405020304" pitchFamily="18" charset="0"/>
                <a:cs typeface="Times New Roman" panose="02020603050405020304" pitchFamily="18" charset="0"/>
              </a:rPr>
              <a:t>M.S., Graduate School of Information Security @KAIST (2017.3 ~ 2019.2)</a:t>
            </a:r>
          </a:p>
          <a:p>
            <a:pPr lvl="2"/>
            <a:r>
              <a:rPr lang="en-US" altLang="zh-CN" sz="2000" dirty="0" err="1">
                <a:latin typeface="Times New Roman" panose="02020603050405020304" pitchFamily="18" charset="0"/>
                <a:cs typeface="Times New Roman" panose="02020603050405020304" pitchFamily="18" charset="0"/>
              </a:rPr>
              <a:t>ALYac</a:t>
            </a:r>
            <a:r>
              <a:rPr lang="en-US" altLang="zh-CN" sz="2000" dirty="0">
                <a:latin typeface="Times New Roman" panose="02020603050405020304" pitchFamily="18" charset="0"/>
                <a:cs typeface="Times New Roman" panose="02020603050405020304" pitchFamily="18" charset="0"/>
              </a:rPr>
              <a:t> windows kernel driver engineer @ESTsoft (2013.01 ~ 2015.12)</a:t>
            </a:r>
          </a:p>
          <a:p>
            <a:pPr lvl="2"/>
            <a:r>
              <a:rPr lang="fr-FR" altLang="zh-CN" sz="2000" dirty="0">
                <a:latin typeface="Times New Roman" panose="02020603050405020304" pitchFamily="18" charset="0"/>
                <a:cs typeface="Times New Roman" panose="02020603050405020304" pitchFamily="18" charset="0"/>
              </a:rPr>
              <a:t>B.S., Computer Science @KGU (2010.3 ~ 2017.2)</a:t>
            </a:r>
            <a:endParaRPr lang="en-US" altLang="zh-CN" sz="2000"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公开发表内容</a:t>
            </a:r>
            <a:endParaRPr lang="en-US" altLang="zh-CN" i="0" dirty="0">
              <a:latin typeface="Times New Roman" panose="02020603050405020304" pitchFamily="18" charset="0"/>
              <a:cs typeface="Times New Roman" panose="02020603050405020304" pitchFamily="18" charset="0"/>
            </a:endParaRPr>
          </a:p>
          <a:p>
            <a:pPr lvl="2"/>
            <a:r>
              <a:rPr lang="en-US" altLang="zh-CN" sz="2000" dirty="0" err="1">
                <a:latin typeface="Times New Roman" panose="02020603050405020304" pitchFamily="18" charset="0"/>
                <a:cs typeface="Times New Roman" panose="02020603050405020304" pitchFamily="18" charset="0"/>
              </a:rPr>
              <a:t>FirmAE</a:t>
            </a:r>
            <a:endParaRPr lang="en-US" altLang="zh-CN" sz="2000" dirty="0">
              <a:latin typeface="Times New Roman" panose="02020603050405020304" pitchFamily="18" charset="0"/>
              <a:cs typeface="Times New Roman" panose="02020603050405020304" pitchFamily="18" charset="0"/>
            </a:endParaRPr>
          </a:p>
          <a:p>
            <a:pPr lvl="2"/>
            <a:r>
              <a:rPr lang="en-US" altLang="zh-CN" sz="2000" i="0" dirty="0">
                <a:latin typeface="Times New Roman" panose="02020603050405020304" pitchFamily="18" charset="0"/>
                <a:cs typeface="Times New Roman" panose="02020603050405020304" pitchFamily="18" charset="0"/>
              </a:rPr>
              <a:t>Are you watching TV now? Is it real?, HIP17</a:t>
            </a:r>
          </a:p>
          <a:p>
            <a:pPr lvl="3"/>
            <a:r>
              <a:rPr lang="en-US" altLang="zh-CN" sz="2000" i="0" dirty="0">
                <a:latin typeface="Times New Roman" panose="02020603050405020304" pitchFamily="18" charset="0"/>
                <a:cs typeface="Times New Roman" panose="02020603050405020304" pitchFamily="18" charset="0"/>
              </a:rPr>
              <a:t>Hack In Paris</a:t>
            </a:r>
          </a:p>
        </p:txBody>
      </p:sp>
      <p:sp>
        <p:nvSpPr>
          <p:cNvPr id="5" name="灯片编号占位符 4">
            <a:extLst>
              <a:ext uri="{FF2B5EF4-FFF2-40B4-BE49-F238E27FC236}">
                <a16:creationId xmlns:a16="http://schemas.microsoft.com/office/drawing/2014/main" id="{68539477-B1D9-4CB4-8285-8739164334F6}"/>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18608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pic>
        <p:nvPicPr>
          <p:cNvPr id="4" name="图片 3">
            <a:extLst>
              <a:ext uri="{FF2B5EF4-FFF2-40B4-BE49-F238E27FC236}">
                <a16:creationId xmlns:a16="http://schemas.microsoft.com/office/drawing/2014/main" id="{F1965F80-8472-4DE8-AEA5-C11DF205DF80}"/>
              </a:ext>
            </a:extLst>
          </p:cNvPr>
          <p:cNvPicPr>
            <a:picLocks noChangeAspect="1"/>
          </p:cNvPicPr>
          <p:nvPr/>
        </p:nvPicPr>
        <p:blipFill>
          <a:blip r:embed="rId3"/>
          <a:stretch>
            <a:fillRect/>
          </a:stretch>
        </p:blipFill>
        <p:spPr>
          <a:xfrm>
            <a:off x="710119" y="1671941"/>
            <a:ext cx="11481881" cy="4514850"/>
          </a:xfrm>
          <a:prstGeom prst="rect">
            <a:avLst/>
          </a:prstGeom>
        </p:spPr>
      </p:pic>
      <p:sp>
        <p:nvSpPr>
          <p:cNvPr id="5" name="灯片编号占位符 4">
            <a:extLst>
              <a:ext uri="{FF2B5EF4-FFF2-40B4-BE49-F238E27FC236}">
                <a16:creationId xmlns:a16="http://schemas.microsoft.com/office/drawing/2014/main" id="{D005B9B9-47A9-4E19-9860-5E8057383A55}"/>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1882582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Discussions</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10291865"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Emulation discrepancy in arbitrated emulation</a:t>
            </a:r>
          </a:p>
          <a:p>
            <a:pPr lvl="1"/>
            <a:r>
              <a:rPr kumimoji="1" lang="en-US" altLang="zh-CN" i="0" dirty="0" err="1">
                <a:latin typeface="Times New Roman" panose="02020603050405020304" pitchFamily="18" charset="0"/>
                <a:cs typeface="Times New Roman" panose="02020603050405020304" pitchFamily="18" charset="0"/>
              </a:rPr>
              <a:t>FirmAE</a:t>
            </a:r>
            <a:r>
              <a:rPr kumimoji="1" lang="zh-CN" altLang="en-US" i="0" dirty="0">
                <a:latin typeface="Times New Roman" panose="02020603050405020304" pitchFamily="18" charset="0"/>
                <a:cs typeface="Times New Roman" panose="02020603050405020304" pitchFamily="18" charset="0"/>
              </a:rPr>
              <a:t>的目标不是消除真实环境和模拟环境之间的差异，而是运行固件的</a:t>
            </a:r>
            <a:r>
              <a:rPr kumimoji="1" lang="en-US" altLang="zh-CN" i="0" dirty="0">
                <a:latin typeface="Times New Roman" panose="02020603050405020304" pitchFamily="18" charset="0"/>
                <a:cs typeface="Times New Roman" panose="02020603050405020304" pitchFamily="18" charset="0"/>
              </a:rPr>
              <a:t>web</a:t>
            </a:r>
            <a:r>
              <a:rPr kumimoji="1" lang="zh-CN" altLang="en-US" i="0" dirty="0">
                <a:latin typeface="Times New Roman" panose="02020603050405020304" pitchFamily="18" charset="0"/>
                <a:cs typeface="Times New Roman" panose="02020603050405020304" pitchFamily="18" charset="0"/>
              </a:rPr>
              <a:t>服务器并正确地服务于</a:t>
            </a:r>
            <a:r>
              <a:rPr kumimoji="1" lang="en-US" altLang="zh-CN" i="0" dirty="0">
                <a:latin typeface="Times New Roman" panose="02020603050405020304" pitchFamily="18" charset="0"/>
                <a:cs typeface="Times New Roman" panose="02020603050405020304" pitchFamily="18" charset="0"/>
              </a:rPr>
              <a:t>web</a:t>
            </a:r>
            <a:r>
              <a:rPr kumimoji="1" lang="zh-CN" altLang="en-US" i="0" dirty="0">
                <a:latin typeface="Times New Roman" panose="02020603050405020304" pitchFamily="18" charset="0"/>
                <a:cs typeface="Times New Roman" panose="02020603050405020304" pitchFamily="18" charset="0"/>
              </a:rPr>
              <a:t>界面。这可能会导致与在硬件上运行固件不同的行为。</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在应用动态安全分析时，我们需要做的检查包括</a:t>
            </a:r>
            <a:endParaRPr kumimoji="1" lang="en-US" altLang="zh-CN" i="0" dirty="0">
              <a:latin typeface="Times New Roman" panose="02020603050405020304" pitchFamily="18" charset="0"/>
              <a:cs typeface="Times New Roman" panose="02020603050405020304" pitchFamily="18" charset="0"/>
            </a:endParaRPr>
          </a:p>
          <a:p>
            <a:pPr lvl="2"/>
            <a:r>
              <a:rPr kumimoji="1" lang="zh-CN" altLang="en-US" sz="2000" i="0" dirty="0">
                <a:latin typeface="Times New Roman" panose="02020603050405020304" pitchFamily="18" charset="0"/>
                <a:cs typeface="Times New Roman" panose="02020603050405020304" pitchFamily="18" charset="0"/>
              </a:rPr>
              <a:t>脆弱程序是否运行</a:t>
            </a:r>
            <a:endParaRPr kumimoji="1" lang="en-US" altLang="zh-CN" sz="2000" i="0" dirty="0">
              <a:latin typeface="Times New Roman" panose="02020603050405020304" pitchFamily="18" charset="0"/>
              <a:cs typeface="Times New Roman" panose="02020603050405020304" pitchFamily="18" charset="0"/>
            </a:endParaRPr>
          </a:p>
          <a:p>
            <a:pPr lvl="2"/>
            <a:r>
              <a:rPr kumimoji="1" lang="zh-CN" altLang="en-US" sz="2000" i="0" dirty="0">
                <a:latin typeface="Times New Roman" panose="02020603050405020304" pitchFamily="18" charset="0"/>
                <a:cs typeface="Times New Roman" panose="02020603050405020304" pitchFamily="18" charset="0"/>
              </a:rPr>
              <a:t>是否接受恶意输入</a:t>
            </a:r>
            <a:endParaRPr kumimoji="1" lang="en-US" altLang="zh-CN" sz="2000" i="0" dirty="0">
              <a:latin typeface="Times New Roman" panose="02020603050405020304" pitchFamily="18" charset="0"/>
              <a:cs typeface="Times New Roman" panose="02020603050405020304" pitchFamily="18" charset="0"/>
            </a:endParaRPr>
          </a:p>
          <a:p>
            <a:pPr lvl="2"/>
            <a:r>
              <a:rPr kumimoji="1" lang="zh-CN" altLang="en-US" sz="2000" i="0" dirty="0">
                <a:latin typeface="Times New Roman" panose="02020603050405020304" pitchFamily="18" charset="0"/>
                <a:cs typeface="Times New Roman" panose="02020603050405020304" pitchFamily="18" charset="0"/>
              </a:rPr>
              <a:t>是否在程序中触发了漏洞</a:t>
            </a:r>
            <a:endParaRPr kumimoji="1" lang="en-US" altLang="zh-CN" sz="20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52BE8CD-A13F-4C50-B47B-DDF3AD18C4C0}"/>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3850493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Discussions</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10291865"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Generality of arbitration intervention</a:t>
            </a:r>
          </a:p>
          <a:p>
            <a:pPr lvl="1"/>
            <a:r>
              <a:rPr kumimoji="1" lang="zh-CN" altLang="en-US" i="0" dirty="0">
                <a:latin typeface="Times New Roman" panose="02020603050405020304" pitchFamily="18" charset="0"/>
                <a:cs typeface="Times New Roman" panose="02020603050405020304" pitchFamily="18" charset="0"/>
              </a:rPr>
              <a:t>系统化的仲裁模拟只能处理观察到的故障情况，可能不适用于新设备和新配置</a:t>
            </a:r>
            <a:endParaRPr kumimoji="1" lang="en-US" altLang="zh-CN" i="0" dirty="0">
              <a:latin typeface="Times New Roman" panose="02020603050405020304" pitchFamily="18" charset="0"/>
              <a:cs typeface="Times New Roman" panose="02020603050405020304" pitchFamily="18" charset="0"/>
            </a:endParaRPr>
          </a:p>
          <a:p>
            <a:r>
              <a:rPr kumimoji="1" lang="en-US" altLang="zh-CN" i="0" dirty="0">
                <a:latin typeface="Times New Roman" panose="02020603050405020304" pitchFamily="18" charset="0"/>
                <a:cs typeface="Times New Roman" panose="02020603050405020304" pitchFamily="18" charset="0"/>
              </a:rPr>
              <a:t>Applying other dynamic analysis techniques</a:t>
            </a:r>
          </a:p>
          <a:p>
            <a:pPr lvl="1"/>
            <a:r>
              <a:rPr kumimoji="1" lang="en-US" altLang="zh-CN" i="0" dirty="0">
                <a:latin typeface="Times New Roman" panose="02020603050405020304" pitchFamily="18" charset="0"/>
                <a:cs typeface="Times New Roman" panose="02020603050405020304" pitchFamily="18" charset="0"/>
              </a:rPr>
              <a:t>Future work</a:t>
            </a:r>
          </a:p>
          <a:p>
            <a:r>
              <a:rPr kumimoji="1" lang="en-US" altLang="zh-CN" i="0" dirty="0">
                <a:latin typeface="Times New Roman" panose="02020603050405020304" pitchFamily="18" charset="0"/>
                <a:cs typeface="Times New Roman" panose="02020603050405020304" pitchFamily="18" charset="0"/>
              </a:rPr>
              <a:t>Applying emulation to build an IoT honeypot</a:t>
            </a:r>
          </a:p>
          <a:p>
            <a:pPr lvl="1"/>
            <a:r>
              <a:rPr kumimoji="1" lang="zh-CN" altLang="en-US" i="0" dirty="0">
                <a:latin typeface="Times New Roman" panose="02020603050405020304" pitchFamily="18" charset="0"/>
                <a:cs typeface="Times New Roman" panose="02020603050405020304" pitchFamily="18" charset="0"/>
              </a:rPr>
              <a:t>通过研究仿真失败案例来提高网络可达率</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通过额外的干预措施来运行 </a:t>
            </a:r>
            <a:r>
              <a:rPr kumimoji="1" lang="en-US" altLang="zh-CN" i="0" dirty="0">
                <a:latin typeface="Times New Roman" panose="02020603050405020304" pitchFamily="18" charset="0"/>
                <a:cs typeface="Times New Roman" panose="02020603050405020304" pitchFamily="18" charset="0"/>
              </a:rPr>
              <a:t>web </a:t>
            </a:r>
            <a:r>
              <a:rPr kumimoji="1" lang="zh-CN" altLang="en-US" i="0" dirty="0">
                <a:latin typeface="Times New Roman" panose="02020603050405020304" pitchFamily="18" charset="0"/>
                <a:cs typeface="Times New Roman" panose="02020603050405020304" pitchFamily="18" charset="0"/>
              </a:rPr>
              <a:t>服务，进一步提高模拟率</a:t>
            </a:r>
            <a:endParaRPr kumimoji="1"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F870EEAC-9B18-4DD0-BF53-03C4B0E33C69}"/>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2677982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10291865" cy="3581400"/>
          </a:xfrm>
        </p:spPr>
        <p:txBody>
          <a:bodyPr>
            <a:noAutofit/>
          </a:bodyPr>
          <a:lstStyle/>
          <a:p>
            <a:r>
              <a:rPr kumimoji="1" lang="zh-CN" altLang="en-US" i="0" dirty="0">
                <a:latin typeface="Times New Roman" panose="02020603050405020304" pitchFamily="18" charset="0"/>
                <a:cs typeface="Times New Roman" panose="02020603050405020304" pitchFamily="18" charset="0"/>
              </a:rPr>
              <a:t>比当前最先进的框架 </a:t>
            </a:r>
            <a:r>
              <a:rPr kumimoji="1" lang="en-US" altLang="zh-CN" i="0" dirty="0">
                <a:latin typeface="Times New Roman" panose="02020603050405020304" pitchFamily="18" charset="0"/>
                <a:cs typeface="Times New Roman" panose="02020603050405020304" pitchFamily="18" charset="0"/>
              </a:rPr>
              <a:t>(</a:t>
            </a:r>
            <a:r>
              <a:rPr kumimoji="1" lang="en-US" altLang="zh-CN" i="0" dirty="0" err="1">
                <a:latin typeface="Times New Roman" panose="02020603050405020304" pitchFamily="18" charset="0"/>
                <a:cs typeface="Times New Roman" panose="02020603050405020304" pitchFamily="18" charset="0"/>
              </a:rPr>
              <a:t>firmadyne</a:t>
            </a:r>
            <a:r>
              <a:rPr kumimoji="1" lang="en-US" altLang="zh-CN" i="0" dirty="0">
                <a:latin typeface="Times New Roman" panose="02020603050405020304" pitchFamily="18" charset="0"/>
                <a:cs typeface="Times New Roman" panose="02020603050405020304" pitchFamily="18" charset="0"/>
              </a:rPr>
              <a:t>) </a:t>
            </a:r>
            <a:r>
              <a:rPr kumimoji="1" lang="zh-CN" altLang="en-US" i="0" dirty="0">
                <a:latin typeface="Times New Roman" panose="02020603050405020304" pitchFamily="18" charset="0"/>
                <a:cs typeface="Times New Roman" panose="02020603050405020304" pitchFamily="18" charset="0"/>
              </a:rPr>
              <a:t>的仿真率提高 </a:t>
            </a:r>
            <a:r>
              <a:rPr kumimoji="1" lang="en-US" altLang="zh-CN" i="0" dirty="0">
                <a:latin typeface="Times New Roman" panose="02020603050405020304" pitchFamily="18" charset="0"/>
                <a:cs typeface="Times New Roman" panose="02020603050405020304" pitchFamily="18" charset="0"/>
              </a:rPr>
              <a:t>487%</a:t>
            </a:r>
          </a:p>
          <a:p>
            <a:r>
              <a:rPr kumimoji="1" lang="en-US" altLang="zh-CN" dirty="0">
                <a:latin typeface="Times New Roman" panose="02020603050405020304" pitchFamily="18" charset="0"/>
                <a:cs typeface="Times New Roman" panose="02020603050405020304" pitchFamily="18" charset="0"/>
              </a:rPr>
              <a:t>23 </a:t>
            </a:r>
            <a:r>
              <a:rPr kumimoji="1" lang="zh-CN" altLang="en-US" dirty="0">
                <a:latin typeface="Times New Roman" panose="02020603050405020304" pitchFamily="18" charset="0"/>
                <a:cs typeface="Times New Roman" panose="02020603050405020304" pitchFamily="18" charset="0"/>
              </a:rPr>
              <a:t>个独特的漏洞</a:t>
            </a:r>
            <a:endParaRPr kumimoji="1" lang="en-US" altLang="zh-CN" dirty="0">
              <a:latin typeface="Times New Roman" panose="02020603050405020304" pitchFamily="18" charset="0"/>
              <a:cs typeface="Times New Roman" panose="02020603050405020304" pitchFamily="18" charset="0"/>
            </a:endParaRPr>
          </a:p>
          <a:p>
            <a:r>
              <a:rPr kumimoji="1" lang="en-US" altLang="zh-CN" i="0" dirty="0">
                <a:latin typeface="Times New Roman" panose="02020603050405020304" pitchFamily="18" charset="0"/>
                <a:cs typeface="Times New Roman" panose="02020603050405020304" pitchFamily="18" charset="0"/>
              </a:rPr>
              <a:t>12 </a:t>
            </a:r>
            <a:r>
              <a:rPr kumimoji="1" lang="zh-CN" altLang="en-US" i="0" dirty="0">
                <a:latin typeface="Times New Roman" panose="02020603050405020304" pitchFamily="18" charset="0"/>
                <a:cs typeface="Times New Roman" panose="02020603050405020304" pitchFamily="18" charset="0"/>
              </a:rPr>
              <a:t>个 </a:t>
            </a:r>
            <a:r>
              <a:rPr kumimoji="1" lang="en-US" altLang="zh-CN" i="0" dirty="0">
                <a:latin typeface="Times New Roman" panose="02020603050405020304" pitchFamily="18" charset="0"/>
                <a:cs typeface="Times New Roman" panose="02020603050405020304" pitchFamily="18" charset="0"/>
              </a:rPr>
              <a:t>0-day</a:t>
            </a:r>
          </a:p>
        </p:txBody>
      </p:sp>
      <p:sp>
        <p:nvSpPr>
          <p:cNvPr id="5" name="灯片编号占位符 4">
            <a:extLst>
              <a:ext uri="{FF2B5EF4-FFF2-40B4-BE49-F238E27FC236}">
                <a16:creationId xmlns:a16="http://schemas.microsoft.com/office/drawing/2014/main" id="{AF6E55D9-E8DB-47BA-BBA5-0535C5C61B49}"/>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1320629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Talk is Cheap.</a:t>
            </a:r>
          </a:p>
          <a:p>
            <a:r>
              <a:rPr kumimoji="1" lang="en-US" altLang="zh-CN" sz="4800" dirty="0"/>
              <a:t>Show Me the Code.</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34</a:t>
            </a:fld>
            <a:endParaRPr lang="en-US" dirty="0"/>
          </a:p>
        </p:txBody>
      </p:sp>
    </p:spTree>
    <p:extLst>
      <p:ext uri="{BB962C8B-B14F-4D97-AF65-F5344CB8AC3E}">
        <p14:creationId xmlns:p14="http://schemas.microsoft.com/office/powerpoint/2010/main" val="813937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RTFSC</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35</a:t>
            </a:fld>
            <a:endParaRPr lang="en-US" dirty="0"/>
          </a:p>
        </p:txBody>
      </p:sp>
      <p:pic>
        <p:nvPicPr>
          <p:cNvPr id="4" name="图片 3">
            <a:extLst>
              <a:ext uri="{FF2B5EF4-FFF2-40B4-BE49-F238E27FC236}">
                <a16:creationId xmlns:a16="http://schemas.microsoft.com/office/drawing/2014/main" id="{49D1E407-49AE-403A-96BC-F73A0E92B6F6}"/>
              </a:ext>
            </a:extLst>
          </p:cNvPr>
          <p:cNvPicPr>
            <a:picLocks noChangeAspect="1"/>
          </p:cNvPicPr>
          <p:nvPr/>
        </p:nvPicPr>
        <p:blipFill>
          <a:blip r:embed="rId3"/>
          <a:stretch>
            <a:fillRect/>
          </a:stretch>
        </p:blipFill>
        <p:spPr>
          <a:xfrm>
            <a:off x="1371600" y="1333500"/>
            <a:ext cx="7915275" cy="5524500"/>
          </a:xfrm>
          <a:prstGeom prst="rect">
            <a:avLst/>
          </a:prstGeom>
        </p:spPr>
      </p:pic>
      <p:pic>
        <p:nvPicPr>
          <p:cNvPr id="7" name="图片 6">
            <a:extLst>
              <a:ext uri="{FF2B5EF4-FFF2-40B4-BE49-F238E27FC236}">
                <a16:creationId xmlns:a16="http://schemas.microsoft.com/office/drawing/2014/main" id="{AA45690F-6332-45AA-A248-106BA397CF23}"/>
              </a:ext>
            </a:extLst>
          </p:cNvPr>
          <p:cNvPicPr>
            <a:picLocks noChangeAspect="1"/>
          </p:cNvPicPr>
          <p:nvPr/>
        </p:nvPicPr>
        <p:blipFill>
          <a:blip r:embed="rId4"/>
          <a:stretch>
            <a:fillRect/>
          </a:stretch>
        </p:blipFill>
        <p:spPr>
          <a:xfrm>
            <a:off x="3299804" y="142875"/>
            <a:ext cx="6448425" cy="6715125"/>
          </a:xfrm>
          <a:prstGeom prst="rect">
            <a:avLst/>
          </a:prstGeom>
        </p:spPr>
      </p:pic>
      <p:pic>
        <p:nvPicPr>
          <p:cNvPr id="10" name="图片 9">
            <a:extLst>
              <a:ext uri="{FF2B5EF4-FFF2-40B4-BE49-F238E27FC236}">
                <a16:creationId xmlns:a16="http://schemas.microsoft.com/office/drawing/2014/main" id="{A80FDB3C-012B-4399-9C3A-CAF683472E90}"/>
              </a:ext>
            </a:extLst>
          </p:cNvPr>
          <p:cNvPicPr>
            <a:picLocks noChangeAspect="1"/>
          </p:cNvPicPr>
          <p:nvPr/>
        </p:nvPicPr>
        <p:blipFill>
          <a:blip r:embed="rId5"/>
          <a:stretch>
            <a:fillRect/>
          </a:stretch>
        </p:blipFill>
        <p:spPr>
          <a:xfrm>
            <a:off x="4232664" y="-14591"/>
            <a:ext cx="7443769" cy="6858000"/>
          </a:xfrm>
          <a:prstGeom prst="rect">
            <a:avLst/>
          </a:prstGeom>
        </p:spPr>
      </p:pic>
    </p:spTree>
    <p:extLst>
      <p:ext uri="{BB962C8B-B14F-4D97-AF65-F5344CB8AC3E}">
        <p14:creationId xmlns:p14="http://schemas.microsoft.com/office/powerpoint/2010/main" val="247292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err="1"/>
              <a:t>Firmwares</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600" y="1638300"/>
            <a:ext cx="9872133" cy="3581400"/>
          </a:xfrm>
        </p:spPr>
        <p:txBody>
          <a:bodyPr>
            <a:normAutofit/>
          </a:bodyPr>
          <a:lstStyle/>
          <a:p>
            <a:r>
              <a:rPr kumimoji="1" lang="en-US" altLang="zh-CN" i="0" dirty="0" err="1">
                <a:latin typeface="Times New Roman" panose="02020603050405020304" pitchFamily="18" charset="0"/>
                <a:cs typeface="Times New Roman" panose="02020603050405020304" pitchFamily="18" charset="0"/>
              </a:rPr>
              <a:t>FirmAE</a:t>
            </a:r>
            <a:r>
              <a:rPr kumimoji="1" lang="en-US" altLang="zh-CN" i="0" dirty="0">
                <a:latin typeface="Times New Roman" panose="02020603050405020304" pitchFamily="18" charset="0"/>
                <a:cs typeface="Times New Roman" panose="02020603050405020304" pitchFamily="18" charset="0"/>
              </a:rPr>
              <a:t> </a:t>
            </a:r>
            <a:r>
              <a:rPr kumimoji="1" lang="zh-CN" altLang="en-US" i="0" dirty="0">
                <a:latin typeface="Times New Roman" panose="02020603050405020304" pitchFamily="18" charset="0"/>
                <a:cs typeface="Times New Roman" panose="02020603050405020304" pitchFamily="18" charset="0"/>
              </a:rPr>
              <a:t>固件库</a:t>
            </a:r>
            <a:endParaRPr kumimoji="1" lang="en-US" altLang="zh-CN" i="0"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hlinkClick r:id="rId3"/>
              </a:rPr>
              <a:t>https://ftp.dlink.ru/pub/Router/</a:t>
            </a: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hlinkClick r:id="rId4"/>
              </a:rPr>
              <a:t>https://www.iotsec-zone.com/</a:t>
            </a:r>
            <a:endParaRPr kumimoji="1"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36</a:t>
            </a:fld>
            <a:endParaRPr lang="en-US" dirty="0"/>
          </a:p>
        </p:txBody>
      </p:sp>
    </p:spTree>
    <p:extLst>
      <p:ext uri="{BB962C8B-B14F-4D97-AF65-F5344CB8AC3E}">
        <p14:creationId xmlns:p14="http://schemas.microsoft.com/office/powerpoint/2010/main" val="57990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run.sh</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600" y="1638300"/>
            <a:ext cx="9872133" cy="3581400"/>
          </a:xfrm>
        </p:spPr>
        <p:txBody>
          <a:bodyPr>
            <a:normAutofit/>
          </a:bodyPr>
          <a:lstStyle/>
          <a:p>
            <a:r>
              <a:rPr kumimoji="1" lang="en-US" altLang="zh-CN" i="0" dirty="0">
                <a:latin typeface="Times New Roman" panose="02020603050405020304" pitchFamily="18" charset="0"/>
                <a:cs typeface="Times New Roman" panose="02020603050405020304" pitchFamily="18" charset="0"/>
              </a:rPr>
              <a:t>-c: check</a:t>
            </a:r>
          </a:p>
          <a:p>
            <a:r>
              <a:rPr kumimoji="1" lang="en-US" altLang="zh-CN" dirty="0">
                <a:latin typeface="Times New Roman" panose="02020603050405020304" pitchFamily="18" charset="0"/>
                <a:cs typeface="Times New Roman" panose="02020603050405020304" pitchFamily="18" charset="0"/>
              </a:rPr>
              <a:t>-r: run</a:t>
            </a:r>
          </a:p>
          <a:p>
            <a:r>
              <a:rPr kumimoji="1" lang="en-US" altLang="zh-CN" dirty="0">
                <a:latin typeface="Times New Roman" panose="02020603050405020304" pitchFamily="18" charset="0"/>
                <a:cs typeface="Times New Roman" panose="02020603050405020304" pitchFamily="18" charset="0"/>
              </a:rPr>
              <a:t>-a: analyze</a:t>
            </a:r>
          </a:p>
          <a:p>
            <a:r>
              <a:rPr kumimoji="1" lang="en-US" altLang="zh-CN" dirty="0">
                <a:latin typeface="Times New Roman" panose="02020603050405020304" pitchFamily="18" charset="0"/>
                <a:cs typeface="Times New Roman" panose="02020603050405020304" pitchFamily="18" charset="0"/>
              </a:rPr>
              <a:t>-d: debug</a:t>
            </a:r>
          </a:p>
          <a:p>
            <a:r>
              <a:rPr kumimoji="1" lang="en-US" altLang="zh-CN" dirty="0">
                <a:latin typeface="Times New Roman" panose="02020603050405020304" pitchFamily="18" charset="0"/>
                <a:cs typeface="Times New Roman" panose="02020603050405020304" pitchFamily="18" charset="0"/>
              </a:rPr>
              <a:t>-b: boot</a:t>
            </a:r>
          </a:p>
          <a:p>
            <a:endParaRPr kumimoji="1"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37</a:t>
            </a:fld>
            <a:endParaRPr lang="en-US" dirty="0"/>
          </a:p>
        </p:txBody>
      </p:sp>
    </p:spTree>
    <p:extLst>
      <p:ext uri="{BB962C8B-B14F-4D97-AF65-F5344CB8AC3E}">
        <p14:creationId xmlns:p14="http://schemas.microsoft.com/office/powerpoint/2010/main" val="1234670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Examples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38</a:t>
            </a:fld>
            <a:endParaRPr lang="en-US" dirty="0"/>
          </a:p>
        </p:txBody>
      </p:sp>
      <p:pic>
        <p:nvPicPr>
          <p:cNvPr id="13" name="图片 12">
            <a:extLst>
              <a:ext uri="{FF2B5EF4-FFF2-40B4-BE49-F238E27FC236}">
                <a16:creationId xmlns:a16="http://schemas.microsoft.com/office/drawing/2014/main" id="{9F214D36-D9BD-4ABD-9A20-0F66D5C5D6D7}"/>
              </a:ext>
            </a:extLst>
          </p:cNvPr>
          <p:cNvPicPr>
            <a:picLocks noChangeAspect="1"/>
          </p:cNvPicPr>
          <p:nvPr/>
        </p:nvPicPr>
        <p:blipFill>
          <a:blip r:embed="rId3"/>
          <a:stretch>
            <a:fillRect/>
          </a:stretch>
        </p:blipFill>
        <p:spPr>
          <a:xfrm>
            <a:off x="1371600" y="1410511"/>
            <a:ext cx="7839075" cy="3248025"/>
          </a:xfrm>
          <a:prstGeom prst="rect">
            <a:avLst/>
          </a:prstGeom>
        </p:spPr>
      </p:pic>
      <p:pic>
        <p:nvPicPr>
          <p:cNvPr id="15" name="图片 14">
            <a:extLst>
              <a:ext uri="{FF2B5EF4-FFF2-40B4-BE49-F238E27FC236}">
                <a16:creationId xmlns:a16="http://schemas.microsoft.com/office/drawing/2014/main" id="{542F3E25-D88E-478B-8E1D-463E2CCF6966}"/>
              </a:ext>
            </a:extLst>
          </p:cNvPr>
          <p:cNvPicPr>
            <a:picLocks noChangeAspect="1"/>
          </p:cNvPicPr>
          <p:nvPr/>
        </p:nvPicPr>
        <p:blipFill>
          <a:blip r:embed="rId4"/>
          <a:stretch>
            <a:fillRect/>
          </a:stretch>
        </p:blipFill>
        <p:spPr>
          <a:xfrm>
            <a:off x="4210050" y="2524125"/>
            <a:ext cx="7981950" cy="4333875"/>
          </a:xfrm>
          <a:prstGeom prst="rect">
            <a:avLst/>
          </a:prstGeom>
        </p:spPr>
      </p:pic>
    </p:spTree>
    <p:extLst>
      <p:ext uri="{BB962C8B-B14F-4D97-AF65-F5344CB8AC3E}">
        <p14:creationId xmlns:p14="http://schemas.microsoft.com/office/powerpoint/2010/main" val="647195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Examples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39</a:t>
            </a:fld>
            <a:endParaRPr lang="en-US" dirty="0"/>
          </a:p>
        </p:txBody>
      </p:sp>
      <p:sp>
        <p:nvSpPr>
          <p:cNvPr id="4" name="Rectangle 1">
            <a:extLst>
              <a:ext uri="{FF2B5EF4-FFF2-40B4-BE49-F238E27FC236}">
                <a16:creationId xmlns:a16="http://schemas.microsoft.com/office/drawing/2014/main" id="{5003A956-2123-42C3-8F15-379BD8A57BD6}"/>
              </a:ext>
            </a:extLst>
          </p:cNvPr>
          <p:cNvSpPr>
            <a:spLocks noChangeArrowheads="1"/>
          </p:cNvSpPr>
          <p:nvPr/>
        </p:nvSpPr>
        <p:spPr bwMode="auto">
          <a:xfrm>
            <a:off x="1371600" y="1410511"/>
            <a:ext cx="778450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Unicode MS"/>
              </a:rPr>
              <a:t>sudo ./run.sh -r dir320 ./firmwares/DIR-320A1_FW121WWb03.bin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./firmwares/DIR-320A1_FW121WWb03.bin emulation start!!!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extract done!!!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get architecture done!!! mke2fs 1.44.1 (24-Mar-2018) e2fsck 1.44.1 (24-Mar-2018)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infer network start!!!</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[IID] 5</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[MODE] run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 Network reachable on 192.168.0.1!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 Web service on 192.168.0.1</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Creating TAP device tap5_0...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Set 'tap5_0' persistent and owned by uid 0</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Initializing VLAN...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Bringing up TAP device...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Starting emulation of firmware... 192.168.0.1 true true 5.129526057 6.385871460</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00184024-ED53-4313-AFE7-8F364216A236}"/>
              </a:ext>
            </a:extLst>
          </p:cNvPr>
          <p:cNvSpPr>
            <a:spLocks noChangeArrowheads="1"/>
          </p:cNvSpPr>
          <p:nvPr/>
        </p:nvSpPr>
        <p:spPr bwMode="auto">
          <a:xfrm>
            <a:off x="1371600" y="5718774"/>
            <a:ext cx="65838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Unicode MS"/>
              </a:rPr>
              <a:t>Payload: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localhost/model/__</a:t>
            </a:r>
            <a:r>
              <a:rPr kumimoji="0" lang="en-US" altLang="zh-CN" sz="1600" b="0" i="0" u="none" strike="noStrike" cap="none" normalizeH="0" baseline="0" dirty="0" err="1">
                <a:ln>
                  <a:noFill/>
                </a:ln>
                <a:solidFill>
                  <a:schemeClr val="tx1"/>
                </a:solidFill>
                <a:effectLst/>
                <a:latin typeface="Arial" panose="020B0604020202020204" pitchFamily="34" charset="0"/>
              </a:rPr>
              <a:t>show_info.php?REQUIRE_FILE</a:t>
            </a:r>
            <a:r>
              <a:rPr kumimoji="0" lang="en-US" altLang="zh-CN" sz="1600" b="0" i="0" u="none" strike="noStrike" cap="none" normalizeH="0" baseline="0" dirty="0">
                <a:ln>
                  <a:noFill/>
                </a:ln>
                <a:solidFill>
                  <a:schemeClr val="tx1"/>
                </a:solidFill>
                <a:effectLst/>
                <a:latin typeface="Arial" panose="020B0604020202020204" pitchFamily="34" charset="0"/>
              </a:rPr>
              <a:t>=/var/</a:t>
            </a:r>
            <a:r>
              <a:rPr kumimoji="0" lang="en-US" altLang="zh-CN" sz="1600" b="0" i="0" u="none" strike="noStrike" cap="none" normalizeH="0" baseline="0" dirty="0" err="1">
                <a:ln>
                  <a:noFill/>
                </a:ln>
                <a:solidFill>
                  <a:schemeClr val="tx1"/>
                </a:solidFill>
                <a:effectLst/>
                <a:latin typeface="Arial" panose="020B0604020202020204" pitchFamily="34" charset="0"/>
              </a:rPr>
              <a:t>etc</a:t>
            </a:r>
            <a:r>
              <a:rPr kumimoji="0" lang="en-US" altLang="zh-CN" sz="1600" b="0" i="0" u="none" strike="noStrike" cap="none" normalizeH="0" baseline="0" dirty="0">
                <a:ln>
                  <a:noFill/>
                </a:ln>
                <a:solidFill>
                  <a:schemeClr val="tx1"/>
                </a:solidFill>
                <a:effectLst/>
                <a:latin typeface="Arial" panose="020B0604020202020204" pitchFamily="34" charset="0"/>
              </a:rPr>
              <a:t>/</a:t>
            </a:r>
            <a:r>
              <a:rPr kumimoji="0" lang="en-US" altLang="zh-CN" sz="1600" b="0" i="0" u="none" strike="noStrike" cap="none" normalizeH="0" baseline="0" dirty="0" err="1">
                <a:ln>
                  <a:noFill/>
                </a:ln>
                <a:solidFill>
                  <a:schemeClr val="tx1"/>
                </a:solidFill>
                <a:effectLst/>
                <a:latin typeface="Arial" panose="020B0604020202020204" pitchFamily="34" charset="0"/>
              </a:rPr>
              <a:t>httpasswd</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462662FE-B38E-494F-8E06-A0F026627D12}"/>
              </a:ext>
            </a:extLst>
          </p:cNvPr>
          <p:cNvPicPr>
            <a:picLocks noChangeAspect="1"/>
          </p:cNvPicPr>
          <p:nvPr/>
        </p:nvPicPr>
        <p:blipFill>
          <a:blip r:embed="rId3"/>
          <a:stretch>
            <a:fillRect/>
          </a:stretch>
        </p:blipFill>
        <p:spPr>
          <a:xfrm>
            <a:off x="5229225" y="1775424"/>
            <a:ext cx="6962775" cy="3943350"/>
          </a:xfrm>
          <a:prstGeom prst="rect">
            <a:avLst/>
          </a:prstGeom>
        </p:spPr>
      </p:pic>
    </p:spTree>
    <p:extLst>
      <p:ext uri="{BB962C8B-B14F-4D97-AF65-F5344CB8AC3E}">
        <p14:creationId xmlns:p14="http://schemas.microsoft.com/office/powerpoint/2010/main" val="34731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二</a:t>
            </a:r>
            <a:r>
              <a:rPr kumimoji="1" lang="zh-CN" altLang="en-US" i="0" dirty="0">
                <a:latin typeface="Times New Roman" panose="02020603050405020304" pitchFamily="18" charset="0"/>
                <a:cs typeface="Times New Roman" panose="02020603050405020304" pitchFamily="18" charset="0"/>
              </a:rPr>
              <a:t>作：</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Dongkwan</a:t>
            </a:r>
            <a:r>
              <a:rPr lang="en-US" altLang="zh-CN" dirty="0">
                <a:latin typeface="Times New Roman" panose="02020603050405020304" pitchFamily="18" charset="0"/>
                <a:cs typeface="Times New Roman" panose="02020603050405020304" pitchFamily="18" charset="0"/>
              </a:rPr>
              <a:t> Kim - Korea Advanced Institute of Science and Technology </a:t>
            </a:r>
          </a:p>
          <a:p>
            <a:pPr lvl="1"/>
            <a:r>
              <a:rPr lang="zh-CN" altLang="en-US" i="0" dirty="0">
                <a:latin typeface="Times New Roman" panose="02020603050405020304" pitchFamily="18" charset="0"/>
                <a:cs typeface="Times New Roman" panose="02020603050405020304" pitchFamily="18" charset="0"/>
              </a:rPr>
              <a:t>研究方向</a:t>
            </a:r>
            <a:endParaRPr lang="en-US" altLang="zh-CN" i="0" dirty="0">
              <a:latin typeface="Times New Roman" panose="02020603050405020304" pitchFamily="18" charset="0"/>
              <a:cs typeface="Times New Roman" panose="02020603050405020304" pitchFamily="18" charset="0"/>
            </a:endParaRPr>
          </a:p>
          <a:p>
            <a:pPr lvl="2"/>
            <a:r>
              <a:rPr lang="en-US" altLang="zh-CN" sz="2000" dirty="0">
                <a:latin typeface="Times New Roman" panose="02020603050405020304" pitchFamily="18" charset="0"/>
                <a:cs typeface="Times New Roman" panose="02020603050405020304" pitchFamily="18" charset="0"/>
              </a:rPr>
              <a:t>Software Security</a:t>
            </a:r>
          </a:p>
          <a:p>
            <a:pPr lvl="3"/>
            <a:r>
              <a:rPr lang="en-US" altLang="zh-CN" sz="2000" i="0" dirty="0">
                <a:latin typeface="Times New Roman" panose="02020603050405020304" pitchFamily="18" charset="0"/>
                <a:cs typeface="Times New Roman" panose="02020603050405020304" pitchFamily="18" charset="0"/>
              </a:rPr>
              <a:t>Reverse Engineering,</a:t>
            </a:r>
            <a:r>
              <a:rPr lang="zh-CN" altLang="en-US" sz="2000" i="0" dirty="0">
                <a:latin typeface="Times New Roman" panose="02020603050405020304" pitchFamily="18" charset="0"/>
                <a:cs typeface="Times New Roman" panose="02020603050405020304" pitchFamily="18" charset="0"/>
              </a:rPr>
              <a:t> </a:t>
            </a:r>
            <a:r>
              <a:rPr lang="en-US" altLang="zh-CN" sz="2000" i="0" dirty="0">
                <a:latin typeface="Times New Roman" panose="02020603050405020304" pitchFamily="18" charset="0"/>
                <a:cs typeface="Times New Roman" panose="02020603050405020304" pitchFamily="18" charset="0"/>
              </a:rPr>
              <a:t>Binary Code Similarity Analysis, Automatic Exploit Generation</a:t>
            </a:r>
          </a:p>
          <a:p>
            <a:pPr lvl="2"/>
            <a:r>
              <a:rPr lang="en-US" altLang="zh-CN" sz="2000" dirty="0">
                <a:latin typeface="Times New Roman" panose="02020603050405020304" pitchFamily="18" charset="0"/>
                <a:cs typeface="Times New Roman" panose="02020603050405020304" pitchFamily="18" charset="0"/>
              </a:rPr>
              <a:t>Cellular Network Security</a:t>
            </a:r>
          </a:p>
          <a:p>
            <a:pPr lvl="3"/>
            <a:r>
              <a:rPr lang="en-US" altLang="zh-CN" sz="2000" i="0" dirty="0">
                <a:latin typeface="Times New Roman" panose="02020603050405020304" pitchFamily="18" charset="0"/>
                <a:cs typeface="Times New Roman" panose="02020603050405020304" pitchFamily="18" charset="0"/>
              </a:rPr>
              <a:t>Baseband, Control Plane, IMS, Privacy, Accounting</a:t>
            </a:r>
          </a:p>
          <a:p>
            <a:pPr lvl="2"/>
            <a:r>
              <a:rPr lang="fr-FR" altLang="zh-CN" sz="2000" dirty="0">
                <a:latin typeface="Times New Roman" panose="02020603050405020304" pitchFamily="18" charset="0"/>
                <a:cs typeface="Times New Roman" panose="02020603050405020304" pitchFamily="18" charset="0"/>
              </a:rPr>
              <a:t>Cyber-Physical System Security</a:t>
            </a:r>
          </a:p>
          <a:p>
            <a:pPr lvl="3"/>
            <a:r>
              <a:rPr lang="fr-FR" altLang="zh-CN" sz="2000" i="0" dirty="0">
                <a:latin typeface="Times New Roman" panose="02020603050405020304" pitchFamily="18" charset="0"/>
                <a:cs typeface="Times New Roman" panose="02020603050405020304" pitchFamily="18" charset="0"/>
              </a:rPr>
              <a:t>Drone, Automobile</a:t>
            </a:r>
            <a:r>
              <a:rPr lang="fr-FR" altLang="zh-CN" sz="2000" i="0">
                <a:latin typeface="Times New Roman" panose="02020603050405020304" pitchFamily="18" charset="0"/>
                <a:cs typeface="Times New Roman" panose="02020603050405020304" pitchFamily="18" charset="0"/>
              </a:rPr>
              <a:t>, Wearables</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420412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Examples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40</a:t>
            </a:fld>
            <a:endParaRPr lang="en-US" dirty="0"/>
          </a:p>
        </p:txBody>
      </p:sp>
      <p:pic>
        <p:nvPicPr>
          <p:cNvPr id="6" name="图片 5">
            <a:extLst>
              <a:ext uri="{FF2B5EF4-FFF2-40B4-BE49-F238E27FC236}">
                <a16:creationId xmlns:a16="http://schemas.microsoft.com/office/drawing/2014/main" id="{716D3377-6C53-4F73-A36A-BA84109FA0AC}"/>
              </a:ext>
            </a:extLst>
          </p:cNvPr>
          <p:cNvPicPr>
            <a:picLocks noChangeAspect="1"/>
          </p:cNvPicPr>
          <p:nvPr/>
        </p:nvPicPr>
        <p:blipFill>
          <a:blip r:embed="rId3"/>
          <a:stretch>
            <a:fillRect/>
          </a:stretch>
        </p:blipFill>
        <p:spPr>
          <a:xfrm>
            <a:off x="714803" y="1200150"/>
            <a:ext cx="7105650" cy="5657850"/>
          </a:xfrm>
          <a:prstGeom prst="rect">
            <a:avLst/>
          </a:prstGeom>
        </p:spPr>
      </p:pic>
      <p:pic>
        <p:nvPicPr>
          <p:cNvPr id="7" name="图片 6">
            <a:extLst>
              <a:ext uri="{FF2B5EF4-FFF2-40B4-BE49-F238E27FC236}">
                <a16:creationId xmlns:a16="http://schemas.microsoft.com/office/drawing/2014/main" id="{385D0F0C-CFC9-450F-AAEB-BACB2FF0CC78}"/>
              </a:ext>
            </a:extLst>
          </p:cNvPr>
          <p:cNvPicPr>
            <a:picLocks noChangeAspect="1"/>
          </p:cNvPicPr>
          <p:nvPr/>
        </p:nvPicPr>
        <p:blipFill>
          <a:blip r:embed="rId4"/>
          <a:stretch>
            <a:fillRect/>
          </a:stretch>
        </p:blipFill>
        <p:spPr>
          <a:xfrm>
            <a:off x="5246414" y="0"/>
            <a:ext cx="6945586" cy="6858000"/>
          </a:xfrm>
          <a:prstGeom prst="rect">
            <a:avLst/>
          </a:prstGeom>
        </p:spPr>
      </p:pic>
    </p:spTree>
    <p:extLst>
      <p:ext uri="{BB962C8B-B14F-4D97-AF65-F5344CB8AC3E}">
        <p14:creationId xmlns:p14="http://schemas.microsoft.com/office/powerpoint/2010/main" val="318916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Directories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41</a:t>
            </a:fld>
            <a:endParaRPr lang="en-US" dirty="0"/>
          </a:p>
        </p:txBody>
      </p:sp>
      <p:pic>
        <p:nvPicPr>
          <p:cNvPr id="10" name="图片 9">
            <a:extLst>
              <a:ext uri="{FF2B5EF4-FFF2-40B4-BE49-F238E27FC236}">
                <a16:creationId xmlns:a16="http://schemas.microsoft.com/office/drawing/2014/main" id="{A41BEDC8-64FC-4787-BC16-344C0EFE218B}"/>
              </a:ext>
            </a:extLst>
          </p:cNvPr>
          <p:cNvPicPr>
            <a:picLocks noChangeAspect="1"/>
          </p:cNvPicPr>
          <p:nvPr/>
        </p:nvPicPr>
        <p:blipFill>
          <a:blip r:embed="rId3"/>
          <a:stretch>
            <a:fillRect/>
          </a:stretch>
        </p:blipFill>
        <p:spPr>
          <a:xfrm>
            <a:off x="1371600" y="1410511"/>
            <a:ext cx="4467225" cy="428625"/>
          </a:xfrm>
          <a:prstGeom prst="rect">
            <a:avLst/>
          </a:prstGeom>
        </p:spPr>
      </p:pic>
      <p:pic>
        <p:nvPicPr>
          <p:cNvPr id="12" name="图片 11">
            <a:extLst>
              <a:ext uri="{FF2B5EF4-FFF2-40B4-BE49-F238E27FC236}">
                <a16:creationId xmlns:a16="http://schemas.microsoft.com/office/drawing/2014/main" id="{3088B58A-A2F7-4C29-8817-71B1A9EC56C3}"/>
              </a:ext>
            </a:extLst>
          </p:cNvPr>
          <p:cNvPicPr>
            <a:picLocks noChangeAspect="1"/>
          </p:cNvPicPr>
          <p:nvPr/>
        </p:nvPicPr>
        <p:blipFill>
          <a:blip r:embed="rId4"/>
          <a:stretch>
            <a:fillRect/>
          </a:stretch>
        </p:blipFill>
        <p:spPr>
          <a:xfrm>
            <a:off x="1371600" y="1857375"/>
            <a:ext cx="7029450" cy="1571625"/>
          </a:xfrm>
          <a:prstGeom prst="rect">
            <a:avLst/>
          </a:prstGeom>
        </p:spPr>
      </p:pic>
      <p:pic>
        <p:nvPicPr>
          <p:cNvPr id="14" name="图片 13">
            <a:extLst>
              <a:ext uri="{FF2B5EF4-FFF2-40B4-BE49-F238E27FC236}">
                <a16:creationId xmlns:a16="http://schemas.microsoft.com/office/drawing/2014/main" id="{1CA5B6C7-7294-422A-8F96-ED32DB808CE0}"/>
              </a:ext>
            </a:extLst>
          </p:cNvPr>
          <p:cNvPicPr>
            <a:picLocks noChangeAspect="1"/>
          </p:cNvPicPr>
          <p:nvPr/>
        </p:nvPicPr>
        <p:blipFill>
          <a:blip r:embed="rId5"/>
          <a:stretch>
            <a:fillRect/>
          </a:stretch>
        </p:blipFill>
        <p:spPr>
          <a:xfrm>
            <a:off x="1371600" y="3447239"/>
            <a:ext cx="7791450" cy="514350"/>
          </a:xfrm>
          <a:prstGeom prst="rect">
            <a:avLst/>
          </a:prstGeom>
        </p:spPr>
      </p:pic>
    </p:spTree>
    <p:extLst>
      <p:ext uri="{BB962C8B-B14F-4D97-AF65-F5344CB8AC3E}">
        <p14:creationId xmlns:p14="http://schemas.microsoft.com/office/powerpoint/2010/main" val="3575388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Brand</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42</a:t>
            </a:fld>
            <a:endParaRPr lang="en-US" dirty="0"/>
          </a:p>
        </p:txBody>
      </p:sp>
      <p:pic>
        <p:nvPicPr>
          <p:cNvPr id="8" name="图片 7">
            <a:extLst>
              <a:ext uri="{FF2B5EF4-FFF2-40B4-BE49-F238E27FC236}">
                <a16:creationId xmlns:a16="http://schemas.microsoft.com/office/drawing/2014/main" id="{A69DE44D-1B44-4884-B812-F4C569B83E0E}"/>
              </a:ext>
            </a:extLst>
          </p:cNvPr>
          <p:cNvPicPr>
            <a:picLocks noChangeAspect="1"/>
          </p:cNvPicPr>
          <p:nvPr/>
        </p:nvPicPr>
        <p:blipFill>
          <a:blip r:embed="rId3"/>
          <a:stretch>
            <a:fillRect/>
          </a:stretch>
        </p:blipFill>
        <p:spPr>
          <a:xfrm>
            <a:off x="1371600" y="1410511"/>
            <a:ext cx="8210550" cy="3343275"/>
          </a:xfrm>
          <a:prstGeom prst="rect">
            <a:avLst/>
          </a:prstGeom>
        </p:spPr>
      </p:pic>
    </p:spTree>
    <p:extLst>
      <p:ext uri="{BB962C8B-B14F-4D97-AF65-F5344CB8AC3E}">
        <p14:creationId xmlns:p14="http://schemas.microsoft.com/office/powerpoint/2010/main" val="3996411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Database Connection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dirty="0"/>
              <a:t>PostgreSQL </a:t>
            </a:r>
            <a:r>
              <a:rPr lang="zh-CN" altLang="en-US" dirty="0"/>
              <a:t>访问数据库</a:t>
            </a:r>
            <a:endParaRPr lang="en-US" altLang="zh-CN" dirty="0"/>
          </a:p>
          <a:p>
            <a:pPr lvl="1"/>
            <a:r>
              <a:rPr lang="en-US" altLang="zh-CN" i="0" dirty="0">
                <a:hlinkClick r:id="rId3"/>
              </a:rPr>
              <a:t>https://www.w3cschool.cn/postgresql13_1/postgresql13_1-vein3j8j.html</a:t>
            </a:r>
            <a:endParaRPr lang="en-US" altLang="zh-CN" i="0" dirty="0"/>
          </a:p>
        </p:txBody>
      </p:sp>
      <p:sp>
        <p:nvSpPr>
          <p:cNvPr id="4" name="灯片编号占位符 3">
            <a:extLst>
              <a:ext uri="{FF2B5EF4-FFF2-40B4-BE49-F238E27FC236}">
                <a16:creationId xmlns:a16="http://schemas.microsoft.com/office/drawing/2014/main" id="{B8EDDAB0-52B6-49AA-9DAF-8E1FC0298F38}"/>
              </a:ext>
            </a:extLst>
          </p:cNvPr>
          <p:cNvSpPr>
            <a:spLocks noGrp="1"/>
          </p:cNvSpPr>
          <p:nvPr>
            <p:ph type="sldNum" sz="quarter" idx="12"/>
          </p:nvPr>
        </p:nvSpPr>
        <p:spPr/>
        <p:txBody>
          <a:bodyPr/>
          <a:lstStyle/>
          <a:p>
            <a:fld id="{69E57DC2-970A-4B3E-BB1C-7A09969E49DF}" type="slidenum">
              <a:rPr lang="en-US" smtClean="0"/>
              <a:t>43</a:t>
            </a:fld>
            <a:endParaRPr lang="en-US" dirty="0"/>
          </a:p>
        </p:txBody>
      </p:sp>
      <p:pic>
        <p:nvPicPr>
          <p:cNvPr id="8" name="图片 7">
            <a:extLst>
              <a:ext uri="{FF2B5EF4-FFF2-40B4-BE49-F238E27FC236}">
                <a16:creationId xmlns:a16="http://schemas.microsoft.com/office/drawing/2014/main" id="{881C8870-C01B-49DB-A1A7-ACAE974F2D90}"/>
              </a:ext>
            </a:extLst>
          </p:cNvPr>
          <p:cNvPicPr>
            <a:picLocks noChangeAspect="1"/>
          </p:cNvPicPr>
          <p:nvPr/>
        </p:nvPicPr>
        <p:blipFill>
          <a:blip r:embed="rId4"/>
          <a:stretch>
            <a:fillRect/>
          </a:stretch>
        </p:blipFill>
        <p:spPr>
          <a:xfrm>
            <a:off x="1371599" y="3190875"/>
            <a:ext cx="7962900" cy="3667125"/>
          </a:xfrm>
          <a:prstGeom prst="rect">
            <a:avLst/>
          </a:prstGeom>
        </p:spPr>
      </p:pic>
    </p:spTree>
    <p:extLst>
      <p:ext uri="{BB962C8B-B14F-4D97-AF65-F5344CB8AC3E}">
        <p14:creationId xmlns:p14="http://schemas.microsoft.com/office/powerpoint/2010/main" val="4018494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Database Connection</a:t>
            </a:r>
            <a:endParaRPr kumimoji="1" lang="zh-CN" altLang="en-US" dirty="0"/>
          </a:p>
        </p:txBody>
      </p:sp>
      <p:sp>
        <p:nvSpPr>
          <p:cNvPr id="4" name="灯片编号占位符 3">
            <a:extLst>
              <a:ext uri="{FF2B5EF4-FFF2-40B4-BE49-F238E27FC236}">
                <a16:creationId xmlns:a16="http://schemas.microsoft.com/office/drawing/2014/main" id="{B8EDDAB0-52B6-49AA-9DAF-8E1FC0298F38}"/>
              </a:ext>
            </a:extLst>
          </p:cNvPr>
          <p:cNvSpPr>
            <a:spLocks noGrp="1"/>
          </p:cNvSpPr>
          <p:nvPr>
            <p:ph type="sldNum" sz="quarter" idx="12"/>
          </p:nvPr>
        </p:nvSpPr>
        <p:spPr/>
        <p:txBody>
          <a:bodyPr/>
          <a:lstStyle/>
          <a:p>
            <a:fld id="{69E57DC2-970A-4B3E-BB1C-7A09969E49DF}" type="slidenum">
              <a:rPr lang="en-US" smtClean="0"/>
              <a:t>44</a:t>
            </a:fld>
            <a:endParaRPr lang="en-US" dirty="0"/>
          </a:p>
        </p:txBody>
      </p:sp>
      <p:pic>
        <p:nvPicPr>
          <p:cNvPr id="6" name="图片 5">
            <a:extLst>
              <a:ext uri="{FF2B5EF4-FFF2-40B4-BE49-F238E27FC236}">
                <a16:creationId xmlns:a16="http://schemas.microsoft.com/office/drawing/2014/main" id="{BFC5A3B7-6EA0-4224-9E5F-F1A4D2891472}"/>
              </a:ext>
            </a:extLst>
          </p:cNvPr>
          <p:cNvPicPr>
            <a:picLocks noChangeAspect="1"/>
          </p:cNvPicPr>
          <p:nvPr/>
        </p:nvPicPr>
        <p:blipFill>
          <a:blip r:embed="rId3"/>
          <a:stretch>
            <a:fillRect/>
          </a:stretch>
        </p:blipFill>
        <p:spPr>
          <a:xfrm>
            <a:off x="733267" y="1745581"/>
            <a:ext cx="11458733" cy="4581525"/>
          </a:xfrm>
          <a:prstGeom prst="rect">
            <a:avLst/>
          </a:prstGeom>
        </p:spPr>
      </p:pic>
    </p:spTree>
    <p:extLst>
      <p:ext uri="{BB962C8B-B14F-4D97-AF65-F5344CB8AC3E}">
        <p14:creationId xmlns:p14="http://schemas.microsoft.com/office/powerpoint/2010/main" val="1289534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Database Connection</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45</a:t>
            </a:fld>
            <a:endParaRPr lang="en-US" dirty="0"/>
          </a:p>
        </p:txBody>
      </p:sp>
      <p:pic>
        <p:nvPicPr>
          <p:cNvPr id="10" name="图片 9">
            <a:extLst>
              <a:ext uri="{FF2B5EF4-FFF2-40B4-BE49-F238E27FC236}">
                <a16:creationId xmlns:a16="http://schemas.microsoft.com/office/drawing/2014/main" id="{62F8472F-8EE1-48DE-B286-13200916BB3B}"/>
              </a:ext>
            </a:extLst>
          </p:cNvPr>
          <p:cNvPicPr>
            <a:picLocks noChangeAspect="1"/>
          </p:cNvPicPr>
          <p:nvPr/>
        </p:nvPicPr>
        <p:blipFill>
          <a:blip r:embed="rId3"/>
          <a:stretch>
            <a:fillRect/>
          </a:stretch>
        </p:blipFill>
        <p:spPr>
          <a:xfrm>
            <a:off x="1371600" y="1595437"/>
            <a:ext cx="10544175" cy="3667125"/>
          </a:xfrm>
          <a:prstGeom prst="rect">
            <a:avLst/>
          </a:prstGeom>
        </p:spPr>
      </p:pic>
      <p:pic>
        <p:nvPicPr>
          <p:cNvPr id="14" name="图片 13">
            <a:extLst>
              <a:ext uri="{FF2B5EF4-FFF2-40B4-BE49-F238E27FC236}">
                <a16:creationId xmlns:a16="http://schemas.microsoft.com/office/drawing/2014/main" id="{6C9B3D45-33DC-4C8F-9092-E2AE9C6900F4}"/>
              </a:ext>
            </a:extLst>
          </p:cNvPr>
          <p:cNvPicPr>
            <a:picLocks noChangeAspect="1"/>
          </p:cNvPicPr>
          <p:nvPr/>
        </p:nvPicPr>
        <p:blipFill>
          <a:blip r:embed="rId4"/>
          <a:stretch>
            <a:fillRect/>
          </a:stretch>
        </p:blipFill>
        <p:spPr>
          <a:xfrm>
            <a:off x="766155" y="1595437"/>
            <a:ext cx="11425845" cy="4363059"/>
          </a:xfrm>
          <a:prstGeom prst="rect">
            <a:avLst/>
          </a:prstGeom>
        </p:spPr>
      </p:pic>
    </p:spTree>
    <p:extLst>
      <p:ext uri="{BB962C8B-B14F-4D97-AF65-F5344CB8AC3E}">
        <p14:creationId xmlns:p14="http://schemas.microsoft.com/office/powerpoint/2010/main" val="34734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Arch</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46</a:t>
            </a:fld>
            <a:endParaRPr lang="en-US" dirty="0"/>
          </a:p>
        </p:txBody>
      </p:sp>
      <p:pic>
        <p:nvPicPr>
          <p:cNvPr id="4" name="图片 3">
            <a:extLst>
              <a:ext uri="{FF2B5EF4-FFF2-40B4-BE49-F238E27FC236}">
                <a16:creationId xmlns:a16="http://schemas.microsoft.com/office/drawing/2014/main" id="{D0879338-9FA0-4AA6-9449-811855479E73}"/>
              </a:ext>
            </a:extLst>
          </p:cNvPr>
          <p:cNvPicPr>
            <a:picLocks noChangeAspect="1"/>
          </p:cNvPicPr>
          <p:nvPr/>
        </p:nvPicPr>
        <p:blipFill>
          <a:blip r:embed="rId3"/>
          <a:stretch>
            <a:fillRect/>
          </a:stretch>
        </p:blipFill>
        <p:spPr>
          <a:xfrm>
            <a:off x="1371600" y="1410511"/>
            <a:ext cx="8258175" cy="1257300"/>
          </a:xfrm>
          <a:prstGeom prst="rect">
            <a:avLst/>
          </a:prstGeom>
        </p:spPr>
      </p:pic>
    </p:spTree>
    <p:extLst>
      <p:ext uri="{BB962C8B-B14F-4D97-AF65-F5344CB8AC3E}">
        <p14:creationId xmlns:p14="http://schemas.microsoft.com/office/powerpoint/2010/main" val="906719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Emulation</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47</a:t>
            </a:fld>
            <a:endParaRPr lang="en-US" dirty="0"/>
          </a:p>
        </p:txBody>
      </p:sp>
      <p:pic>
        <p:nvPicPr>
          <p:cNvPr id="6" name="图片 5">
            <a:extLst>
              <a:ext uri="{FF2B5EF4-FFF2-40B4-BE49-F238E27FC236}">
                <a16:creationId xmlns:a16="http://schemas.microsoft.com/office/drawing/2014/main" id="{04B1421D-5E37-459C-BED3-37C74BD14B19}"/>
              </a:ext>
            </a:extLst>
          </p:cNvPr>
          <p:cNvPicPr>
            <a:picLocks noChangeAspect="1"/>
          </p:cNvPicPr>
          <p:nvPr/>
        </p:nvPicPr>
        <p:blipFill>
          <a:blip r:embed="rId3"/>
          <a:stretch>
            <a:fillRect/>
          </a:stretch>
        </p:blipFill>
        <p:spPr>
          <a:xfrm>
            <a:off x="1371600" y="1410511"/>
            <a:ext cx="8239125" cy="1190625"/>
          </a:xfrm>
          <a:prstGeom prst="rect">
            <a:avLst/>
          </a:prstGeom>
        </p:spPr>
      </p:pic>
    </p:spTree>
    <p:extLst>
      <p:ext uri="{BB962C8B-B14F-4D97-AF65-F5344CB8AC3E}">
        <p14:creationId xmlns:p14="http://schemas.microsoft.com/office/powerpoint/2010/main" val="2621225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Images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48</a:t>
            </a:fld>
            <a:endParaRPr lang="en-US" dirty="0"/>
          </a:p>
        </p:txBody>
      </p:sp>
      <p:pic>
        <p:nvPicPr>
          <p:cNvPr id="8" name="图片 7">
            <a:extLst>
              <a:ext uri="{FF2B5EF4-FFF2-40B4-BE49-F238E27FC236}">
                <a16:creationId xmlns:a16="http://schemas.microsoft.com/office/drawing/2014/main" id="{7354E09C-A161-4C2B-A328-831E3F02B9DE}"/>
              </a:ext>
            </a:extLst>
          </p:cNvPr>
          <p:cNvPicPr>
            <a:picLocks noChangeAspect="1"/>
          </p:cNvPicPr>
          <p:nvPr/>
        </p:nvPicPr>
        <p:blipFill>
          <a:blip r:embed="rId3"/>
          <a:stretch>
            <a:fillRect/>
          </a:stretch>
        </p:blipFill>
        <p:spPr>
          <a:xfrm>
            <a:off x="2088558" y="0"/>
            <a:ext cx="8014883" cy="6858000"/>
          </a:xfrm>
          <a:prstGeom prst="rect">
            <a:avLst/>
          </a:prstGeom>
        </p:spPr>
      </p:pic>
    </p:spTree>
    <p:extLst>
      <p:ext uri="{BB962C8B-B14F-4D97-AF65-F5344CB8AC3E}">
        <p14:creationId xmlns:p14="http://schemas.microsoft.com/office/powerpoint/2010/main" val="25788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Images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49</a:t>
            </a:fld>
            <a:endParaRPr lang="en-US" dirty="0"/>
          </a:p>
        </p:txBody>
      </p:sp>
      <p:pic>
        <p:nvPicPr>
          <p:cNvPr id="4" name="图片 3">
            <a:extLst>
              <a:ext uri="{FF2B5EF4-FFF2-40B4-BE49-F238E27FC236}">
                <a16:creationId xmlns:a16="http://schemas.microsoft.com/office/drawing/2014/main" id="{46C75717-311C-488C-BB1E-282BCD0E4D7C}"/>
              </a:ext>
            </a:extLst>
          </p:cNvPr>
          <p:cNvPicPr>
            <a:picLocks noChangeAspect="1"/>
          </p:cNvPicPr>
          <p:nvPr/>
        </p:nvPicPr>
        <p:blipFill>
          <a:blip r:embed="rId3"/>
          <a:stretch>
            <a:fillRect/>
          </a:stretch>
        </p:blipFill>
        <p:spPr>
          <a:xfrm>
            <a:off x="1371600" y="1410511"/>
            <a:ext cx="8058150" cy="2162175"/>
          </a:xfrm>
          <a:prstGeom prst="rect">
            <a:avLst/>
          </a:prstGeom>
        </p:spPr>
      </p:pic>
    </p:spTree>
    <p:extLst>
      <p:ext uri="{BB962C8B-B14F-4D97-AF65-F5344CB8AC3E}">
        <p14:creationId xmlns:p14="http://schemas.microsoft.com/office/powerpoint/2010/main" val="278357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二</a:t>
            </a:r>
            <a:r>
              <a:rPr kumimoji="1" lang="zh-CN" altLang="en-US" i="0" dirty="0">
                <a:latin typeface="Times New Roman" panose="02020603050405020304" pitchFamily="18" charset="0"/>
                <a:cs typeface="Times New Roman" panose="02020603050405020304" pitchFamily="18" charset="0"/>
              </a:rPr>
              <a:t>作：</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Dongkwan</a:t>
            </a:r>
            <a:r>
              <a:rPr lang="en-US" altLang="zh-CN" dirty="0">
                <a:latin typeface="Times New Roman" panose="02020603050405020304" pitchFamily="18" charset="0"/>
                <a:cs typeface="Times New Roman" panose="02020603050405020304" pitchFamily="18" charset="0"/>
              </a:rPr>
              <a:t> Kim - Korea Advanced Institute of Science and Technology (or a freelance researcher)</a:t>
            </a:r>
          </a:p>
          <a:p>
            <a:r>
              <a:rPr lang="zh-CN" altLang="en-US" i="0" dirty="0">
                <a:latin typeface="Times New Roman" panose="02020603050405020304" pitchFamily="18" charset="0"/>
                <a:cs typeface="Times New Roman" panose="02020603050405020304" pitchFamily="18" charset="0"/>
              </a:rPr>
              <a:t>公开发表内容：</a:t>
            </a:r>
            <a:r>
              <a:rPr lang="en-US" altLang="zh-CN" sz="1800" i="0" dirty="0">
                <a:latin typeface="Times New Roman" panose="02020603050405020304" pitchFamily="18" charset="0"/>
                <a:cs typeface="Times New Roman" panose="02020603050405020304" pitchFamily="18" charset="0"/>
                <a:hlinkClick r:id="rId2"/>
              </a:rPr>
              <a:t>https://0xdkay.me/</a:t>
            </a:r>
            <a:endParaRPr lang="en-US" altLang="zh-CN" sz="1800"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rPr>
              <a:t>Improving Large-Scale Vulnerability Analysis of IoT Devices with Heuristics and Binary Code Similarity</a:t>
            </a:r>
          </a:p>
          <a:p>
            <a:pPr lvl="1"/>
            <a:r>
              <a:rPr lang="en-US" altLang="zh-CN" sz="2000" i="0" dirty="0">
                <a:latin typeface="Times New Roman" panose="02020603050405020304" pitchFamily="18" charset="0"/>
                <a:cs typeface="Times New Roman" panose="02020603050405020304" pitchFamily="18" charset="0"/>
              </a:rPr>
              <a:t>Watching the Watchers: Practical Video Identification Attack in LTE Networks</a:t>
            </a:r>
          </a:p>
          <a:p>
            <a:pPr lvl="1"/>
            <a:r>
              <a:rPr lang="en-US" altLang="zh-CN" sz="2000" i="0" dirty="0">
                <a:latin typeface="Times New Roman" panose="02020603050405020304" pitchFamily="18" charset="0"/>
                <a:cs typeface="Times New Roman" panose="02020603050405020304" pitchFamily="18" charset="0"/>
              </a:rPr>
              <a:t>Enabling the Large-Scale Emulation of Internet of Things Firmware With Heuristic Workarounds</a:t>
            </a:r>
          </a:p>
          <a:p>
            <a:pPr lvl="1"/>
            <a:r>
              <a:rPr lang="en-US" altLang="zh-CN" sz="2000" i="0" dirty="0" err="1">
                <a:latin typeface="Times New Roman" panose="02020603050405020304" pitchFamily="18" charset="0"/>
                <a:cs typeface="Times New Roman" panose="02020603050405020304" pitchFamily="18" charset="0"/>
              </a:rPr>
              <a:t>BaseSpec</a:t>
            </a:r>
            <a:r>
              <a:rPr lang="en-US" altLang="zh-CN" sz="2000" i="0" dirty="0">
                <a:latin typeface="Times New Roman" panose="02020603050405020304" pitchFamily="18" charset="0"/>
                <a:cs typeface="Times New Roman" panose="02020603050405020304" pitchFamily="18" charset="0"/>
              </a:rPr>
              <a:t>: Comparative Analysis of Baseband Software and Cellular Specifications for L3 Protocols</a:t>
            </a:r>
          </a:p>
          <a:p>
            <a:pPr lvl="1"/>
            <a:r>
              <a:rPr lang="en-US" altLang="zh-CN" sz="2000" i="0" dirty="0">
                <a:latin typeface="Times New Roman" panose="02020603050405020304" pitchFamily="18" charset="0"/>
                <a:cs typeface="Times New Roman" panose="02020603050405020304" pitchFamily="18" charset="0"/>
              </a:rPr>
              <a:t>Revisiting Binary Code Similarity Analysis using Interpretable Feature Engineering and Lessons Learned</a:t>
            </a:r>
            <a:endParaRPr lang="en-US" altLang="zh-CN" i="0" dirty="0">
              <a:latin typeface="Times New Roman" panose="02020603050405020304" pitchFamily="18" charset="0"/>
              <a:cs typeface="Times New Roman" panose="02020603050405020304" pitchFamily="18" charset="0"/>
            </a:endParaRPr>
          </a:p>
          <a:p>
            <a:pPr lvl="1"/>
            <a:r>
              <a:rPr lang="en-US" altLang="zh-CN" sz="2000" i="0" dirty="0">
                <a:latin typeface="Times New Roman" panose="02020603050405020304" pitchFamily="18" charset="0"/>
                <a:cs typeface="Times New Roman" panose="02020603050405020304" pitchFamily="18" charset="0"/>
              </a:rPr>
              <a:t>Who Spent My EOS? On the (In)Security of Resource Management of EOS.IO</a:t>
            </a:r>
            <a:endParaRPr lang="en-US" altLang="zh-CN" i="0" dirty="0">
              <a:latin typeface="Times New Roman" panose="02020603050405020304" pitchFamily="18" charset="0"/>
              <a:cs typeface="Times New Roman" panose="02020603050405020304" pitchFamily="18" charset="0"/>
            </a:endParaRPr>
          </a:p>
          <a:p>
            <a:pPr marL="987552" lvl="2" indent="0">
              <a:buNone/>
            </a:pP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4197471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Network interface</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50</a:t>
            </a:fld>
            <a:endParaRPr lang="en-US" dirty="0"/>
          </a:p>
        </p:txBody>
      </p:sp>
      <p:pic>
        <p:nvPicPr>
          <p:cNvPr id="6" name="图片 5">
            <a:extLst>
              <a:ext uri="{FF2B5EF4-FFF2-40B4-BE49-F238E27FC236}">
                <a16:creationId xmlns:a16="http://schemas.microsoft.com/office/drawing/2014/main" id="{E8000487-71E6-475B-84AD-1CBC6A82C932}"/>
              </a:ext>
            </a:extLst>
          </p:cNvPr>
          <p:cNvPicPr>
            <a:picLocks noChangeAspect="1"/>
          </p:cNvPicPr>
          <p:nvPr/>
        </p:nvPicPr>
        <p:blipFill>
          <a:blip r:embed="rId3"/>
          <a:stretch>
            <a:fillRect/>
          </a:stretch>
        </p:blipFill>
        <p:spPr>
          <a:xfrm>
            <a:off x="1371600" y="1410511"/>
            <a:ext cx="7953375" cy="1590675"/>
          </a:xfrm>
          <a:prstGeom prst="rect">
            <a:avLst/>
          </a:prstGeom>
        </p:spPr>
      </p:pic>
    </p:spTree>
    <p:extLst>
      <p:ext uri="{BB962C8B-B14F-4D97-AF65-F5344CB8AC3E}">
        <p14:creationId xmlns:p14="http://schemas.microsoft.com/office/powerpoint/2010/main" val="3839128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Run mode</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51</a:t>
            </a:fld>
            <a:endParaRPr lang="en-US" dirty="0"/>
          </a:p>
        </p:txBody>
      </p:sp>
      <p:pic>
        <p:nvPicPr>
          <p:cNvPr id="4" name="图片 3">
            <a:extLst>
              <a:ext uri="{FF2B5EF4-FFF2-40B4-BE49-F238E27FC236}">
                <a16:creationId xmlns:a16="http://schemas.microsoft.com/office/drawing/2014/main" id="{4AD6DD04-1AF1-4F0B-9F0B-8281D4D67EBA}"/>
              </a:ext>
            </a:extLst>
          </p:cNvPr>
          <p:cNvPicPr>
            <a:picLocks noChangeAspect="1"/>
          </p:cNvPicPr>
          <p:nvPr/>
        </p:nvPicPr>
        <p:blipFill>
          <a:blip r:embed="rId3"/>
          <a:stretch>
            <a:fillRect/>
          </a:stretch>
        </p:blipFill>
        <p:spPr>
          <a:xfrm>
            <a:off x="1371600" y="1410511"/>
            <a:ext cx="7924800" cy="1543050"/>
          </a:xfrm>
          <a:prstGeom prst="rect">
            <a:avLst/>
          </a:prstGeom>
        </p:spPr>
      </p:pic>
      <p:pic>
        <p:nvPicPr>
          <p:cNvPr id="8" name="图片 7">
            <a:extLst>
              <a:ext uri="{FF2B5EF4-FFF2-40B4-BE49-F238E27FC236}">
                <a16:creationId xmlns:a16="http://schemas.microsoft.com/office/drawing/2014/main" id="{E1E043C0-D4D9-4AC2-A192-CA37BCEB988B}"/>
              </a:ext>
            </a:extLst>
          </p:cNvPr>
          <p:cNvPicPr>
            <a:picLocks noChangeAspect="1"/>
          </p:cNvPicPr>
          <p:nvPr/>
        </p:nvPicPr>
        <p:blipFill>
          <a:blip r:embed="rId4"/>
          <a:stretch>
            <a:fillRect/>
          </a:stretch>
        </p:blipFill>
        <p:spPr>
          <a:xfrm>
            <a:off x="1371600" y="2976888"/>
            <a:ext cx="10820400" cy="1855104"/>
          </a:xfrm>
          <a:prstGeom prst="rect">
            <a:avLst/>
          </a:prstGeom>
        </p:spPr>
      </p:pic>
    </p:spTree>
    <p:extLst>
      <p:ext uri="{BB962C8B-B14F-4D97-AF65-F5344CB8AC3E}">
        <p14:creationId xmlns:p14="http://schemas.microsoft.com/office/powerpoint/2010/main" val="1248522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Boot mode</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52</a:t>
            </a:fld>
            <a:endParaRPr lang="en-US" dirty="0"/>
          </a:p>
        </p:txBody>
      </p:sp>
      <p:pic>
        <p:nvPicPr>
          <p:cNvPr id="4" name="图片 3">
            <a:extLst>
              <a:ext uri="{FF2B5EF4-FFF2-40B4-BE49-F238E27FC236}">
                <a16:creationId xmlns:a16="http://schemas.microsoft.com/office/drawing/2014/main" id="{4AD6DD04-1AF1-4F0B-9F0B-8281D4D67EBA}"/>
              </a:ext>
            </a:extLst>
          </p:cNvPr>
          <p:cNvPicPr>
            <a:picLocks noChangeAspect="1"/>
          </p:cNvPicPr>
          <p:nvPr/>
        </p:nvPicPr>
        <p:blipFill>
          <a:blip r:embed="rId3"/>
          <a:stretch>
            <a:fillRect/>
          </a:stretch>
        </p:blipFill>
        <p:spPr>
          <a:xfrm>
            <a:off x="1371600" y="1410511"/>
            <a:ext cx="7924800" cy="1543050"/>
          </a:xfrm>
          <a:prstGeom prst="rect">
            <a:avLst/>
          </a:prstGeom>
        </p:spPr>
      </p:pic>
      <p:pic>
        <p:nvPicPr>
          <p:cNvPr id="8" name="图片 7">
            <a:extLst>
              <a:ext uri="{FF2B5EF4-FFF2-40B4-BE49-F238E27FC236}">
                <a16:creationId xmlns:a16="http://schemas.microsoft.com/office/drawing/2014/main" id="{E1E043C0-D4D9-4AC2-A192-CA37BCEB988B}"/>
              </a:ext>
            </a:extLst>
          </p:cNvPr>
          <p:cNvPicPr>
            <a:picLocks noChangeAspect="1"/>
          </p:cNvPicPr>
          <p:nvPr/>
        </p:nvPicPr>
        <p:blipFill>
          <a:blip r:embed="rId4"/>
          <a:stretch>
            <a:fillRect/>
          </a:stretch>
        </p:blipFill>
        <p:spPr>
          <a:xfrm>
            <a:off x="1371600" y="2976888"/>
            <a:ext cx="10820400" cy="1855104"/>
          </a:xfrm>
          <a:prstGeom prst="rect">
            <a:avLst/>
          </a:prstGeom>
        </p:spPr>
      </p:pic>
    </p:spTree>
    <p:extLst>
      <p:ext uri="{BB962C8B-B14F-4D97-AF65-F5344CB8AC3E}">
        <p14:creationId xmlns:p14="http://schemas.microsoft.com/office/powerpoint/2010/main" val="2530743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Thanks.</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53</a:t>
            </a:fld>
            <a:endParaRPr lang="en-US" dirty="0"/>
          </a:p>
        </p:txBody>
      </p:sp>
    </p:spTree>
    <p:extLst>
      <p:ext uri="{BB962C8B-B14F-4D97-AF65-F5344CB8AC3E}">
        <p14:creationId xmlns:p14="http://schemas.microsoft.com/office/powerpoint/2010/main" val="323440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1543"/>
            <a:ext cx="10311319" cy="1143000"/>
          </a:xfrm>
        </p:spPr>
        <p:txBody>
          <a:bodyPr>
            <a:normAutofit/>
          </a:bodyPr>
          <a:lstStyle/>
          <a:p>
            <a:r>
              <a:rPr lang="zh-CN" altLang="en-US" dirty="0">
                <a:latin typeface="Times New Roman" panose="02020603050405020304" pitchFamily="18" charset="0"/>
                <a:cs typeface="Times New Roman" panose="02020603050405020304" pitchFamily="18" charset="0"/>
              </a:rPr>
              <a:t>三作：</a:t>
            </a:r>
            <a:r>
              <a:rPr lang="en-US" altLang="zh-CN" dirty="0" err="1">
                <a:latin typeface="Times New Roman" panose="02020603050405020304" pitchFamily="18" charset="0"/>
                <a:cs typeface="Times New Roman" panose="02020603050405020304" pitchFamily="18" charset="0"/>
              </a:rPr>
              <a:t>Eunsoo</a:t>
            </a:r>
            <a:r>
              <a:rPr lang="en-US" altLang="zh-CN" dirty="0">
                <a:latin typeface="Times New Roman" panose="02020603050405020304" pitchFamily="18" charset="0"/>
                <a:cs typeface="Times New Roman" panose="02020603050405020304" pitchFamily="18" charset="0"/>
              </a:rPr>
              <a:t> Kim - Sungkyunkwan University -</a:t>
            </a:r>
            <a:r>
              <a:rPr lang="zh-CN" altLang="en-US" dirty="0">
                <a:latin typeface="Times New Roman" panose="02020603050405020304" pitchFamily="18" charset="0"/>
                <a:cs typeface="Times New Roman" panose="02020603050405020304" pitchFamily="18" charset="0"/>
              </a:rPr>
              <a:t>成均馆大学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韩国</a:t>
            </a:r>
            <a:r>
              <a:rPr lang="en-US" altLang="zh-CN" dirty="0">
                <a:latin typeface="Times New Roman" panose="02020603050405020304" pitchFamily="18" charset="0"/>
                <a:cs typeface="Times New Roman" panose="02020603050405020304" pitchFamily="18" charset="0"/>
              </a:rPr>
              <a:t>Num2 - </a:t>
            </a:r>
            <a:r>
              <a:rPr lang="zh-CN" altLang="en-US" dirty="0">
                <a:latin typeface="Times New Roman" panose="02020603050405020304" pitchFamily="18" charset="0"/>
                <a:cs typeface="Times New Roman" panose="02020603050405020304" pitchFamily="18" charset="0"/>
              </a:rPr>
              <a:t>世界</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强</a:t>
            </a:r>
            <a:endParaRPr lang="en-US" altLang="zh-CN"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99939BD-670D-4EC7-970D-F8952077BAC6}"/>
              </a:ext>
            </a:extLst>
          </p:cNvPr>
          <p:cNvPicPr>
            <a:picLocks noChangeAspect="1"/>
          </p:cNvPicPr>
          <p:nvPr/>
        </p:nvPicPr>
        <p:blipFill>
          <a:blip r:embed="rId2"/>
          <a:stretch>
            <a:fillRect/>
          </a:stretch>
        </p:blipFill>
        <p:spPr>
          <a:xfrm>
            <a:off x="1371600" y="2213043"/>
            <a:ext cx="9601200" cy="3782430"/>
          </a:xfrm>
          <a:prstGeom prst="rect">
            <a:avLst/>
          </a:prstGeom>
        </p:spPr>
      </p:pic>
      <p:sp>
        <p:nvSpPr>
          <p:cNvPr id="5" name="灯片编号占位符 4">
            <a:extLst>
              <a:ext uri="{FF2B5EF4-FFF2-40B4-BE49-F238E27FC236}">
                <a16:creationId xmlns:a16="http://schemas.microsoft.com/office/drawing/2014/main" id="{D62E07F0-B7AD-4073-947F-5C3CCCB39162}"/>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292698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1543"/>
            <a:ext cx="9601200" cy="1143000"/>
          </a:xfrm>
        </p:spPr>
        <p:txBody>
          <a:bodyPr>
            <a:normAutofit/>
          </a:bodyPr>
          <a:lstStyle/>
          <a:p>
            <a:r>
              <a:rPr lang="zh-CN" altLang="en-US" dirty="0">
                <a:latin typeface="Times New Roman" panose="02020603050405020304" pitchFamily="18" charset="0"/>
                <a:cs typeface="Times New Roman" panose="02020603050405020304" pitchFamily="18" charset="0"/>
              </a:rPr>
              <a:t>四作：</a:t>
            </a:r>
            <a:r>
              <a:rPr lang="en-US" altLang="zh-CN" dirty="0" err="1">
                <a:latin typeface="Times New Roman" panose="02020603050405020304" pitchFamily="18" charset="0"/>
                <a:cs typeface="Times New Roman" panose="02020603050405020304" pitchFamily="18" charset="0"/>
              </a:rPr>
              <a:t>Suryeon</a:t>
            </a:r>
            <a:r>
              <a:rPr lang="en-US" altLang="zh-CN" dirty="0">
                <a:latin typeface="Times New Roman" panose="02020603050405020304" pitchFamily="18" charset="0"/>
                <a:cs typeface="Times New Roman" panose="02020603050405020304" pitchFamily="18" charset="0"/>
              </a:rPr>
              <a:t> Kim - Ministry of National Defense – </a:t>
            </a:r>
            <a:r>
              <a:rPr lang="zh-CN" altLang="en-US" dirty="0">
                <a:latin typeface="Times New Roman" panose="02020603050405020304" pitchFamily="18" charset="0"/>
                <a:cs typeface="Times New Roman" panose="02020603050405020304" pitchFamily="18" charset="0"/>
              </a:rPr>
              <a:t>国防部</a:t>
            </a:r>
            <a:endParaRPr lang="en-US" altLang="zh-CN"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68F01234-FE48-44C9-B641-AD46BE449D85}"/>
              </a:ext>
            </a:extLst>
          </p:cNvPr>
          <p:cNvPicPr>
            <a:picLocks noChangeAspect="1"/>
          </p:cNvPicPr>
          <p:nvPr/>
        </p:nvPicPr>
        <p:blipFill>
          <a:blip r:embed="rId2"/>
          <a:stretch>
            <a:fillRect/>
          </a:stretch>
        </p:blipFill>
        <p:spPr>
          <a:xfrm>
            <a:off x="1371600" y="2213043"/>
            <a:ext cx="8496300" cy="3876675"/>
          </a:xfrm>
          <a:prstGeom prst="rect">
            <a:avLst/>
          </a:prstGeom>
        </p:spPr>
      </p:pic>
      <p:sp>
        <p:nvSpPr>
          <p:cNvPr id="5" name="灯片编号占位符 4">
            <a:extLst>
              <a:ext uri="{FF2B5EF4-FFF2-40B4-BE49-F238E27FC236}">
                <a16:creationId xmlns:a16="http://schemas.microsoft.com/office/drawing/2014/main" id="{686B76BE-B4E9-49B2-80E8-E4C5F4B3208F}"/>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70505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1543"/>
            <a:ext cx="9601200" cy="1143000"/>
          </a:xfrm>
        </p:spPr>
        <p:txBody>
          <a:bodyPr>
            <a:noAutofit/>
          </a:bodyPr>
          <a:lstStyle/>
          <a:p>
            <a:r>
              <a:rPr lang="zh-CN" altLang="en-US" dirty="0">
                <a:latin typeface="Times New Roman" panose="02020603050405020304" pitchFamily="18" charset="0"/>
                <a:cs typeface="Times New Roman" panose="02020603050405020304" pitchFamily="18" charset="0"/>
              </a:rPr>
              <a:t>五作：</a:t>
            </a:r>
            <a:r>
              <a:rPr lang="en-US" altLang="zh-CN" dirty="0" err="1">
                <a:latin typeface="Times New Roman" panose="02020603050405020304" pitchFamily="18" charset="0"/>
                <a:cs typeface="Times New Roman" panose="02020603050405020304" pitchFamily="18" charset="0"/>
              </a:rPr>
              <a:t>Yeongjin</a:t>
            </a:r>
            <a:r>
              <a:rPr lang="en-US" altLang="zh-CN" dirty="0">
                <a:latin typeface="Times New Roman" panose="02020603050405020304" pitchFamily="18" charset="0"/>
                <a:cs typeface="Times New Roman" panose="02020603050405020304" pitchFamily="18" charset="0"/>
              </a:rPr>
              <a:t> Jang</a:t>
            </a:r>
          </a:p>
          <a:p>
            <a:pPr lvl="1"/>
            <a:r>
              <a:rPr lang="en-US" altLang="zh-CN" i="0" dirty="0">
                <a:latin typeface="Times New Roman" panose="02020603050405020304" pitchFamily="18" charset="0"/>
                <a:cs typeface="Times New Roman" panose="02020603050405020304" pitchFamily="18" charset="0"/>
              </a:rPr>
              <a:t>Oregon State University - </a:t>
            </a:r>
            <a:r>
              <a:rPr lang="zh-CN" altLang="en-US" i="0" dirty="0">
                <a:latin typeface="Times New Roman" panose="02020603050405020304" pitchFamily="18" charset="0"/>
                <a:cs typeface="Times New Roman" panose="02020603050405020304" pitchFamily="18" charset="0"/>
              </a:rPr>
              <a:t>俄勒冈州立大学 </a:t>
            </a:r>
            <a:r>
              <a:rPr lang="en-US" altLang="zh-CN" i="0" dirty="0">
                <a:latin typeface="Times New Roman" panose="02020603050405020304" pitchFamily="18" charset="0"/>
                <a:cs typeface="Times New Roman" panose="02020603050405020304" pitchFamily="18" charset="0"/>
              </a:rPr>
              <a:t>– </a:t>
            </a:r>
            <a:r>
              <a:rPr lang="zh-CN" altLang="en-US" i="0" dirty="0">
                <a:latin typeface="Times New Roman" panose="02020603050405020304" pitchFamily="18" charset="0"/>
                <a:cs typeface="Times New Roman" panose="02020603050405020304" pitchFamily="18" charset="0"/>
              </a:rPr>
              <a:t>世界 </a:t>
            </a:r>
            <a:r>
              <a:rPr lang="en-US" altLang="zh-CN" i="0" dirty="0">
                <a:latin typeface="Times New Roman" panose="02020603050405020304" pitchFamily="18" charset="0"/>
                <a:cs typeface="Times New Roman" panose="02020603050405020304" pitchFamily="18" charset="0"/>
              </a:rPr>
              <a:t>300 </a:t>
            </a:r>
            <a:r>
              <a:rPr lang="zh-CN" altLang="en-US" i="0" dirty="0">
                <a:latin typeface="Times New Roman" panose="02020603050405020304" pitchFamily="18" charset="0"/>
                <a:cs typeface="Times New Roman" panose="02020603050405020304" pitchFamily="18" charset="0"/>
              </a:rPr>
              <a:t>强</a:t>
            </a:r>
            <a:endParaRPr lang="en-US" altLang="zh-CN" i="0"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rPr>
              <a:t>Georgia Institute of Technology -</a:t>
            </a:r>
            <a:r>
              <a:rPr lang="zh-CN" altLang="en-US" i="0" dirty="0">
                <a:latin typeface="Times New Roman" panose="02020603050405020304" pitchFamily="18" charset="0"/>
                <a:cs typeface="Times New Roman" panose="02020603050405020304" pitchFamily="18" charset="0"/>
              </a:rPr>
              <a:t>佐治亚理工学院</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公开发表内容：</a:t>
            </a:r>
            <a:r>
              <a:rPr lang="en-US" altLang="zh-CN" i="0" dirty="0">
                <a:latin typeface="Times New Roman" panose="02020603050405020304" pitchFamily="18" charset="0"/>
                <a:cs typeface="Times New Roman" panose="02020603050405020304" pitchFamily="18" charset="0"/>
              </a:rPr>
              <a:t> </a:t>
            </a:r>
            <a:r>
              <a:rPr lang="en-US" altLang="zh-CN" i="0" dirty="0">
                <a:latin typeface="Times New Roman" panose="02020603050405020304" pitchFamily="18" charset="0"/>
                <a:cs typeface="Times New Roman" panose="02020603050405020304" pitchFamily="18" charset="0"/>
                <a:hlinkClick r:id="rId2"/>
              </a:rPr>
              <a:t>https://dl.acm.org/profile/99658640153</a:t>
            </a: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269CE1B-7ABA-4B97-A3BB-06E57FA52C12}"/>
              </a:ext>
            </a:extLst>
          </p:cNvPr>
          <p:cNvPicPr>
            <a:picLocks noChangeAspect="1"/>
          </p:cNvPicPr>
          <p:nvPr/>
        </p:nvPicPr>
        <p:blipFill>
          <a:blip r:embed="rId3"/>
          <a:stretch>
            <a:fillRect/>
          </a:stretch>
        </p:blipFill>
        <p:spPr>
          <a:xfrm>
            <a:off x="1371599" y="3127443"/>
            <a:ext cx="8550613" cy="3561038"/>
          </a:xfrm>
          <a:prstGeom prst="rect">
            <a:avLst/>
          </a:prstGeom>
        </p:spPr>
      </p:pic>
      <p:sp>
        <p:nvSpPr>
          <p:cNvPr id="6" name="灯片编号占位符 5">
            <a:extLst>
              <a:ext uri="{FF2B5EF4-FFF2-40B4-BE49-F238E27FC236}">
                <a16:creationId xmlns:a16="http://schemas.microsoft.com/office/drawing/2014/main" id="{834F0AFA-1D3A-4076-B297-D8E771469885}"/>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116004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1543"/>
            <a:ext cx="9601200" cy="1143000"/>
          </a:xfrm>
        </p:spPr>
        <p:txBody>
          <a:bodyPr>
            <a:noAutofit/>
          </a:bodyPr>
          <a:lstStyle/>
          <a:p>
            <a:r>
              <a:rPr lang="zh-CN" altLang="en-US" dirty="0">
                <a:latin typeface="Times New Roman" panose="02020603050405020304" pitchFamily="18" charset="0"/>
                <a:cs typeface="Times New Roman" panose="02020603050405020304" pitchFamily="18" charset="0"/>
              </a:rPr>
              <a:t>六作：</a:t>
            </a:r>
            <a:r>
              <a:rPr lang="en-US" altLang="zh-CN" dirty="0" err="1">
                <a:latin typeface="Times New Roman" panose="02020603050405020304" pitchFamily="18" charset="0"/>
                <a:cs typeface="Times New Roman" panose="02020603050405020304" pitchFamily="18" charset="0"/>
              </a:rPr>
              <a:t>Yongdae</a:t>
            </a:r>
            <a:r>
              <a:rPr lang="en-US" altLang="zh-CN" dirty="0">
                <a:latin typeface="Times New Roman" panose="02020603050405020304" pitchFamily="18" charset="0"/>
                <a:cs typeface="Times New Roman" panose="02020603050405020304" pitchFamily="18" charset="0"/>
              </a:rPr>
              <a:t> Kim - Director, KAIST Cyber Security Research Center</a:t>
            </a:r>
          </a:p>
          <a:p>
            <a:pPr lvl="1"/>
            <a:r>
              <a:rPr lang="zh-CN" altLang="en-US" i="0" dirty="0">
                <a:latin typeface="Times New Roman" panose="02020603050405020304" pitchFamily="18" charset="0"/>
                <a:cs typeface="Times New Roman" panose="02020603050405020304" pitchFamily="18" charset="0"/>
              </a:rPr>
              <a:t>简介：</a:t>
            </a:r>
            <a:r>
              <a:rPr lang="en-US" altLang="zh-CN" i="0" dirty="0">
                <a:latin typeface="Times New Roman" panose="02020603050405020304" pitchFamily="18" charset="0"/>
                <a:cs typeface="Times New Roman" panose="02020603050405020304" pitchFamily="18" charset="0"/>
                <a:hlinkClick r:id="rId2"/>
              </a:rPr>
              <a:t>https://syssec.kaist.ac.kr/~yongdaek/</a:t>
            </a: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42ED0E93-E868-4579-900C-96FD07263E18}"/>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1157395684"/>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剪切</Template>
  <TotalTime>51001</TotalTime>
  <Words>2133</Words>
  <Application>Microsoft Office PowerPoint</Application>
  <PresentationFormat>宽屏</PresentationFormat>
  <Paragraphs>330</Paragraphs>
  <Slides>53</Slides>
  <Notes>42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53</vt:i4>
      </vt:variant>
    </vt:vector>
  </HeadingPairs>
  <TitlesOfParts>
    <vt:vector size="59" baseType="lpstr">
      <vt:lpstr>Arial Unicode MS</vt:lpstr>
      <vt:lpstr>等线</vt:lpstr>
      <vt:lpstr>Arial</vt:lpstr>
      <vt:lpstr>Franklin Gothic Book</vt:lpstr>
      <vt:lpstr>Times New Roman</vt:lpstr>
      <vt:lpstr>剪切</vt:lpstr>
      <vt:lpstr>PowerPoint 演示文稿</vt:lpstr>
      <vt:lpstr>Conference</vt:lpstr>
      <vt:lpstr>Author</vt:lpstr>
      <vt:lpstr>Author</vt:lpstr>
      <vt:lpstr>Author</vt:lpstr>
      <vt:lpstr>Author</vt:lpstr>
      <vt:lpstr>Author</vt:lpstr>
      <vt:lpstr>Author</vt:lpstr>
      <vt:lpstr>Author</vt:lpstr>
      <vt:lpstr>Problem</vt:lpstr>
      <vt:lpstr>Challenge</vt:lpstr>
      <vt:lpstr>Background</vt:lpstr>
      <vt:lpstr>Background</vt:lpstr>
      <vt:lpstr>Motivation</vt:lpstr>
      <vt:lpstr>Goal</vt:lpstr>
      <vt:lpstr>Contribution</vt:lpstr>
      <vt:lpstr>Design Overview</vt:lpstr>
      <vt:lpstr>Design Overview</vt:lpstr>
      <vt:lpstr>Arbitration of Failure Cases</vt:lpstr>
      <vt:lpstr>Arbitration of Failure Cases</vt:lpstr>
      <vt:lpstr>Arbitration of Failure Cases</vt:lpstr>
      <vt:lpstr>Arbitration of Failure Cases</vt:lpstr>
      <vt:lpstr>Arbitration of Failure Cases</vt:lpstr>
      <vt:lpstr>Arbitration of Failure Cases</vt:lpstr>
      <vt:lpstr>Arbitration of Failure Cases</vt:lpstr>
      <vt:lpstr>Evaluation</vt:lpstr>
      <vt:lpstr>Evaluation</vt:lpstr>
      <vt:lpstr>Evaluation</vt:lpstr>
      <vt:lpstr>Evaluation</vt:lpstr>
      <vt:lpstr>Evaluation</vt:lpstr>
      <vt:lpstr>Discussions</vt:lpstr>
      <vt:lpstr>Discussions</vt:lpstr>
      <vt:lpstr>Conclusion</vt:lpstr>
      <vt:lpstr>PowerPoint 演示文稿</vt:lpstr>
      <vt:lpstr>RTFSC</vt:lpstr>
      <vt:lpstr>Firmwares</vt:lpstr>
      <vt:lpstr>run.sh</vt:lpstr>
      <vt:lpstr>Examples</vt:lpstr>
      <vt:lpstr>Examples</vt:lpstr>
      <vt:lpstr>Examples</vt:lpstr>
      <vt:lpstr>Directories</vt:lpstr>
      <vt:lpstr>Brand</vt:lpstr>
      <vt:lpstr>Database Connection</vt:lpstr>
      <vt:lpstr>Database Connection</vt:lpstr>
      <vt:lpstr>Database Connection</vt:lpstr>
      <vt:lpstr>Arch</vt:lpstr>
      <vt:lpstr>Emulation</vt:lpstr>
      <vt:lpstr>Images</vt:lpstr>
      <vt:lpstr>Images</vt:lpstr>
      <vt:lpstr>Network interface</vt:lpstr>
      <vt:lpstr>Run mode</vt:lpstr>
      <vt:lpstr>Boot mode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221</cp:lastModifiedBy>
  <cp:revision>381</cp:revision>
  <dcterms:created xsi:type="dcterms:W3CDTF">2021-09-16T02:06:53Z</dcterms:created>
  <dcterms:modified xsi:type="dcterms:W3CDTF">2022-06-29T08:46:11Z</dcterms:modified>
</cp:coreProperties>
</file>