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8" r:id="rId3"/>
    <p:sldId id="364" r:id="rId4"/>
    <p:sldId id="370" r:id="rId5"/>
    <p:sldId id="369" r:id="rId6"/>
    <p:sldId id="416" r:id="rId7"/>
    <p:sldId id="415" r:id="rId8"/>
    <p:sldId id="417" r:id="rId9"/>
    <p:sldId id="418" r:id="rId10"/>
    <p:sldId id="419" r:id="rId11"/>
    <p:sldId id="412" r:id="rId12"/>
    <p:sldId id="414" r:id="rId13"/>
    <p:sldId id="374" r:id="rId14"/>
    <p:sldId id="420" r:id="rId15"/>
    <p:sldId id="375" r:id="rId16"/>
    <p:sldId id="373" r:id="rId17"/>
    <p:sldId id="413" r:id="rId18"/>
    <p:sldId id="311" r:id="rId19"/>
    <p:sldId id="314" r:id="rId20"/>
    <p:sldId id="344" r:id="rId21"/>
    <p:sldId id="423" r:id="rId22"/>
    <p:sldId id="424" r:id="rId23"/>
    <p:sldId id="426" r:id="rId24"/>
    <p:sldId id="425" r:id="rId25"/>
    <p:sldId id="427" r:id="rId26"/>
    <p:sldId id="428" r:id="rId27"/>
    <p:sldId id="430" r:id="rId28"/>
    <p:sldId id="429" r:id="rId29"/>
    <p:sldId id="432" r:id="rId30"/>
    <p:sldId id="433" r:id="rId31"/>
    <p:sldId id="434" r:id="rId32"/>
    <p:sldId id="435" r:id="rId33"/>
    <p:sldId id="327" r:id="rId34"/>
    <p:sldId id="386" r:id="rId35"/>
    <p:sldId id="281" r:id="rId36"/>
    <p:sldId id="421" r:id="rId37"/>
    <p:sldId id="40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0" autoAdjust="0"/>
    <p:restoredTop sz="85994"/>
  </p:normalViewPr>
  <p:slideViewPr>
    <p:cSldViewPr snapToGrid="0" snapToObjects="1">
      <p:cViewPr varScale="1">
        <p:scale>
          <a:sx n="98" d="100"/>
          <a:sy n="98" d="100"/>
        </p:scale>
        <p:origin x="11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AA799-5008-E546-84D0-2706A263CEB1}" type="datetimeFigureOut">
              <a:rPr kumimoji="1" lang="zh-CN" altLang="en-US" smtClean="0"/>
              <a:t>2022/7/1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E8B67-A0D8-C845-A0A1-A50E964E661D}" type="slidenum">
              <a:rPr kumimoji="1" lang="zh-CN" altLang="en-US" smtClean="0"/>
              <a:t>‹#›</a:t>
            </a:fld>
            <a:endParaRPr kumimoji="1" lang="zh-CN" altLang="en-US"/>
          </a:p>
        </p:txBody>
      </p:sp>
    </p:spTree>
    <p:extLst>
      <p:ext uri="{BB962C8B-B14F-4D97-AF65-F5344CB8AC3E}">
        <p14:creationId xmlns:p14="http://schemas.microsoft.com/office/powerpoint/2010/main" val="68518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11</a:t>
            </a:fld>
            <a:endParaRPr kumimoji="1" lang="zh-CN" altLang="en-US"/>
          </a:p>
        </p:txBody>
      </p:sp>
    </p:spTree>
    <p:extLst>
      <p:ext uri="{BB962C8B-B14F-4D97-AF65-F5344CB8AC3E}">
        <p14:creationId xmlns:p14="http://schemas.microsoft.com/office/powerpoint/2010/main" val="12498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20</a:t>
            </a:fld>
            <a:endParaRPr kumimoji="1" lang="zh-CN" altLang="en-US"/>
          </a:p>
        </p:txBody>
      </p:sp>
    </p:spTree>
    <p:extLst>
      <p:ext uri="{BB962C8B-B14F-4D97-AF65-F5344CB8AC3E}">
        <p14:creationId xmlns:p14="http://schemas.microsoft.com/office/powerpoint/2010/main" val="120904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21</a:t>
            </a:fld>
            <a:endParaRPr kumimoji="1" lang="zh-CN" altLang="en-US"/>
          </a:p>
        </p:txBody>
      </p:sp>
    </p:spTree>
    <p:extLst>
      <p:ext uri="{BB962C8B-B14F-4D97-AF65-F5344CB8AC3E}">
        <p14:creationId xmlns:p14="http://schemas.microsoft.com/office/powerpoint/2010/main" val="2082969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22</a:t>
            </a:fld>
            <a:endParaRPr kumimoji="1" lang="zh-CN" altLang="en-US"/>
          </a:p>
        </p:txBody>
      </p:sp>
    </p:spTree>
    <p:extLst>
      <p:ext uri="{BB962C8B-B14F-4D97-AF65-F5344CB8AC3E}">
        <p14:creationId xmlns:p14="http://schemas.microsoft.com/office/powerpoint/2010/main" val="126963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23</a:t>
            </a:fld>
            <a:endParaRPr kumimoji="1" lang="zh-CN" altLang="en-US"/>
          </a:p>
        </p:txBody>
      </p:sp>
    </p:spTree>
    <p:extLst>
      <p:ext uri="{BB962C8B-B14F-4D97-AF65-F5344CB8AC3E}">
        <p14:creationId xmlns:p14="http://schemas.microsoft.com/office/powerpoint/2010/main" val="25888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24</a:t>
            </a:fld>
            <a:endParaRPr kumimoji="1" lang="zh-CN" altLang="en-US"/>
          </a:p>
        </p:txBody>
      </p:sp>
    </p:spTree>
    <p:extLst>
      <p:ext uri="{BB962C8B-B14F-4D97-AF65-F5344CB8AC3E}">
        <p14:creationId xmlns:p14="http://schemas.microsoft.com/office/powerpoint/2010/main" val="212795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25</a:t>
            </a:fld>
            <a:endParaRPr kumimoji="1" lang="zh-CN" altLang="en-US"/>
          </a:p>
        </p:txBody>
      </p:sp>
    </p:spTree>
    <p:extLst>
      <p:ext uri="{BB962C8B-B14F-4D97-AF65-F5344CB8AC3E}">
        <p14:creationId xmlns:p14="http://schemas.microsoft.com/office/powerpoint/2010/main" val="1579676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26</a:t>
            </a:fld>
            <a:endParaRPr kumimoji="1" lang="zh-CN" altLang="en-US"/>
          </a:p>
        </p:txBody>
      </p:sp>
    </p:spTree>
    <p:extLst>
      <p:ext uri="{BB962C8B-B14F-4D97-AF65-F5344CB8AC3E}">
        <p14:creationId xmlns:p14="http://schemas.microsoft.com/office/powerpoint/2010/main" val="79709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27</a:t>
            </a:fld>
            <a:endParaRPr kumimoji="1" lang="zh-CN" altLang="en-US"/>
          </a:p>
        </p:txBody>
      </p:sp>
    </p:spTree>
    <p:extLst>
      <p:ext uri="{BB962C8B-B14F-4D97-AF65-F5344CB8AC3E}">
        <p14:creationId xmlns:p14="http://schemas.microsoft.com/office/powerpoint/2010/main" val="2372300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28</a:t>
            </a:fld>
            <a:endParaRPr kumimoji="1" lang="zh-CN" altLang="en-US"/>
          </a:p>
        </p:txBody>
      </p:sp>
    </p:spTree>
    <p:extLst>
      <p:ext uri="{BB962C8B-B14F-4D97-AF65-F5344CB8AC3E}">
        <p14:creationId xmlns:p14="http://schemas.microsoft.com/office/powerpoint/2010/main" val="703147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29</a:t>
            </a:fld>
            <a:endParaRPr kumimoji="1" lang="zh-CN" altLang="en-US"/>
          </a:p>
        </p:txBody>
      </p:sp>
    </p:spTree>
    <p:extLst>
      <p:ext uri="{BB962C8B-B14F-4D97-AF65-F5344CB8AC3E}">
        <p14:creationId xmlns:p14="http://schemas.microsoft.com/office/powerpoint/2010/main" val="170341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12</a:t>
            </a:fld>
            <a:endParaRPr kumimoji="1" lang="zh-CN" altLang="en-US"/>
          </a:p>
        </p:txBody>
      </p:sp>
    </p:spTree>
    <p:extLst>
      <p:ext uri="{BB962C8B-B14F-4D97-AF65-F5344CB8AC3E}">
        <p14:creationId xmlns:p14="http://schemas.microsoft.com/office/powerpoint/2010/main" val="2859623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30</a:t>
            </a:fld>
            <a:endParaRPr kumimoji="1" lang="zh-CN" altLang="en-US"/>
          </a:p>
        </p:txBody>
      </p:sp>
    </p:spTree>
    <p:extLst>
      <p:ext uri="{BB962C8B-B14F-4D97-AF65-F5344CB8AC3E}">
        <p14:creationId xmlns:p14="http://schemas.microsoft.com/office/powerpoint/2010/main" val="2148786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31</a:t>
            </a:fld>
            <a:endParaRPr kumimoji="1" lang="zh-CN" altLang="en-US"/>
          </a:p>
        </p:txBody>
      </p:sp>
    </p:spTree>
    <p:extLst>
      <p:ext uri="{BB962C8B-B14F-4D97-AF65-F5344CB8AC3E}">
        <p14:creationId xmlns:p14="http://schemas.microsoft.com/office/powerpoint/2010/main" val="182310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32</a:t>
            </a:fld>
            <a:endParaRPr kumimoji="1" lang="zh-CN" altLang="en-US"/>
          </a:p>
        </p:txBody>
      </p:sp>
    </p:spTree>
    <p:extLst>
      <p:ext uri="{BB962C8B-B14F-4D97-AF65-F5344CB8AC3E}">
        <p14:creationId xmlns:p14="http://schemas.microsoft.com/office/powerpoint/2010/main" val="213436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33</a:t>
            </a:fld>
            <a:endParaRPr kumimoji="1" lang="zh-CN" altLang="en-US"/>
          </a:p>
        </p:txBody>
      </p:sp>
    </p:spTree>
    <p:extLst>
      <p:ext uri="{BB962C8B-B14F-4D97-AF65-F5344CB8AC3E}">
        <p14:creationId xmlns:p14="http://schemas.microsoft.com/office/powerpoint/2010/main" val="2096558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34</a:t>
            </a:fld>
            <a:endParaRPr kumimoji="1" lang="zh-CN" altLang="en-US"/>
          </a:p>
        </p:txBody>
      </p:sp>
    </p:spTree>
    <p:extLst>
      <p:ext uri="{BB962C8B-B14F-4D97-AF65-F5344CB8AC3E}">
        <p14:creationId xmlns:p14="http://schemas.microsoft.com/office/powerpoint/2010/main" val="3186237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36</a:t>
            </a:fld>
            <a:endParaRPr kumimoji="1" lang="zh-CN" altLang="en-US"/>
          </a:p>
        </p:txBody>
      </p:sp>
    </p:spTree>
    <p:extLst>
      <p:ext uri="{BB962C8B-B14F-4D97-AF65-F5344CB8AC3E}">
        <p14:creationId xmlns:p14="http://schemas.microsoft.com/office/powerpoint/2010/main" val="336837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13</a:t>
            </a:fld>
            <a:endParaRPr kumimoji="1" lang="zh-CN" altLang="en-US"/>
          </a:p>
        </p:txBody>
      </p:sp>
    </p:spTree>
    <p:extLst>
      <p:ext uri="{BB962C8B-B14F-4D97-AF65-F5344CB8AC3E}">
        <p14:creationId xmlns:p14="http://schemas.microsoft.com/office/powerpoint/2010/main" val="274413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14</a:t>
            </a:fld>
            <a:endParaRPr kumimoji="1" lang="zh-CN" altLang="en-US"/>
          </a:p>
        </p:txBody>
      </p:sp>
    </p:spTree>
    <p:extLst>
      <p:ext uri="{BB962C8B-B14F-4D97-AF65-F5344CB8AC3E}">
        <p14:creationId xmlns:p14="http://schemas.microsoft.com/office/powerpoint/2010/main" val="29801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15</a:t>
            </a:fld>
            <a:endParaRPr kumimoji="1" lang="zh-CN" altLang="en-US"/>
          </a:p>
        </p:txBody>
      </p:sp>
    </p:spTree>
    <p:extLst>
      <p:ext uri="{BB962C8B-B14F-4D97-AF65-F5344CB8AC3E}">
        <p14:creationId xmlns:p14="http://schemas.microsoft.com/office/powerpoint/2010/main" val="285837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16</a:t>
            </a:fld>
            <a:endParaRPr kumimoji="1" lang="zh-CN" altLang="en-US"/>
          </a:p>
        </p:txBody>
      </p:sp>
    </p:spTree>
    <p:extLst>
      <p:ext uri="{BB962C8B-B14F-4D97-AF65-F5344CB8AC3E}">
        <p14:creationId xmlns:p14="http://schemas.microsoft.com/office/powerpoint/2010/main" val="3160011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17</a:t>
            </a:fld>
            <a:endParaRPr kumimoji="1" lang="zh-CN" altLang="en-US"/>
          </a:p>
        </p:txBody>
      </p:sp>
    </p:spTree>
    <p:extLst>
      <p:ext uri="{BB962C8B-B14F-4D97-AF65-F5344CB8AC3E}">
        <p14:creationId xmlns:p14="http://schemas.microsoft.com/office/powerpoint/2010/main" val="322933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18</a:t>
            </a:fld>
            <a:endParaRPr kumimoji="1" lang="zh-CN" altLang="en-US"/>
          </a:p>
        </p:txBody>
      </p:sp>
    </p:spTree>
    <p:extLst>
      <p:ext uri="{BB962C8B-B14F-4D97-AF65-F5344CB8AC3E}">
        <p14:creationId xmlns:p14="http://schemas.microsoft.com/office/powerpoint/2010/main" val="240756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42E8B67-A0D8-C845-A0A1-A50E964E661D}" type="slidenum">
              <a:rPr kumimoji="1" lang="zh-CN" altLang="en-US" smtClean="0"/>
              <a:t>19</a:t>
            </a:fld>
            <a:endParaRPr kumimoji="1" lang="zh-CN" altLang="en-US"/>
          </a:p>
        </p:txBody>
      </p:sp>
    </p:spTree>
    <p:extLst>
      <p:ext uri="{BB962C8B-B14F-4D97-AF65-F5344CB8AC3E}">
        <p14:creationId xmlns:p14="http://schemas.microsoft.com/office/powerpoint/2010/main" val="327257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A0131E7-4F1A-49EC-B588-5F205A1BD225}" type="datetime1">
              <a:rPr lang="en-US" altLang="zh-CN" smtClean="0"/>
              <a:t>7/1/2022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3B484D-4301-4661-A6C5-F63201E8D873}" type="datetime1">
              <a:rPr lang="en-US" altLang="zh-CN"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F94427-2EEC-4028-BA6E-9DAE2B72E025}" type="datetime1">
              <a:rPr lang="en-US" altLang="zh-CN"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0F1EC78-2048-4E97-A3A7-C87A8A72881D}" type="datetime1">
              <a:rPr lang="en-US" altLang="zh-CN"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283F66B-0806-4D03-9515-83F9206385DA}" type="datetime1">
              <a:rPr lang="en-US" altLang="zh-CN" smtClean="0"/>
              <a:t>7/1/2022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385B1AE-02F5-47D2-A403-2B499531451E}" type="datetime1">
              <a:rPr lang="en-US" altLang="zh-CN"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54E9F2B-0587-4519-AB65-01507FA68DB0}" type="datetime1">
              <a:rPr lang="en-US" altLang="zh-CN" smtClean="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20B80E-7444-4A68-81B2-256E1079362A}" type="datetime1">
              <a:rPr lang="en-US" altLang="zh-CN"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EFE24-6E08-46EA-ADFB-195071BF3886}" type="datetime1">
              <a:rPr lang="en-US" altLang="zh-CN" smtClean="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67D188-21E1-46AA-8C18-18993598D6B7}" type="datetime1">
              <a:rPr lang="en-US" altLang="zh-CN" smtClean="0"/>
              <a:t>7/1/2022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CAFF5CB-53B9-46E9-9759-27F7635FB435}" type="datetime1">
              <a:rPr lang="en-US" altLang="zh-CN" smtClean="0"/>
              <a:t>7/1/2022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9EB8378-3EE2-4DCC-8633-952D2334FEA5}" type="datetime1">
              <a:rPr lang="en-US" altLang="zh-CN" smtClean="0"/>
              <a:t>7/1/2022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scientific-contributions/Kai-Lu-222001118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blp.uni-trier.de/rec/conf/www/"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blp.uni-trier.de/rec/conf/www/XieCWFWGWL22.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scientific-contributions/Wei-Xie-214659931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botao21/IOTScop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scientific-contributions/Jiongyi-Chen-21389923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scientific-contributions/Zhenhua-Wang-217627045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gate.net/scientific-contributions/Chao-Feng-211418299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scientific-contributions/Enze-Wang-216166167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scientific-contributions/Yifei-Gao-221999351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researchgate.net/profile/Baosheng-Wang-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1280160" y="2205300"/>
            <a:ext cx="9398350" cy="2269423"/>
          </a:xfrm>
        </p:spPr>
        <p:txBody>
          <a:bodyPr>
            <a:normAutofit/>
          </a:bodyPr>
          <a:lstStyle/>
          <a:p>
            <a:r>
              <a:rPr lang="en-US" altLang="zh-CN" sz="2800" dirty="0">
                <a:latin typeface="Times New Roman" panose="02020603050405020304" pitchFamily="18" charset="0"/>
                <a:cs typeface="Times New Roman" panose="02020603050405020304" pitchFamily="18" charset="0"/>
              </a:rPr>
              <a:t>Game of Hide-and-Seek: Exposing Hidden Interfaces in Embedded Web Applications of IoT Devices</a:t>
            </a:r>
            <a:endParaRPr lang="en-US" altLang="zh-CN" sz="2000" dirty="0">
              <a:effectLst/>
              <a:latin typeface="Times New Roman" panose="02020603050405020304" pitchFamily="18" charset="0"/>
              <a:cs typeface="Times New Roman" panose="02020603050405020304" pitchFamily="18" charset="0"/>
            </a:endParaRPr>
          </a:p>
          <a:p>
            <a:r>
              <a:rPr lang="en-US" altLang="zh-CN" sz="2000" dirty="0">
                <a:effectLst/>
                <a:latin typeface="Times New Roman" panose="02020603050405020304" pitchFamily="18" charset="0"/>
                <a:cs typeface="Times New Roman" panose="02020603050405020304" pitchFamily="18" charset="0"/>
              </a:rPr>
              <a:t>In Proceedings of the ACM Web Conference 2022 (WWW ’22), April 25–29, 2022, Virtual Event, Lyon, France. ACM, New York, NY, USA, 9 pages. https://doi.org/10.1145/ 3485447.3512213</a:t>
            </a:r>
            <a:endParaRPr lang="en" altLang="zh-CN" sz="2000" dirty="0">
              <a:effectLst/>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97DE9169-ADE8-4EED-AEE8-76EC0653DA22}"/>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37227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八</a:t>
            </a:r>
            <a:r>
              <a:rPr kumimoji="1" lang="zh-CN" altLang="en-US" i="0" dirty="0">
                <a:latin typeface="Times New Roman" panose="02020603050405020304" pitchFamily="18" charset="0"/>
                <a:cs typeface="Times New Roman" panose="02020603050405020304" pitchFamily="18" charset="0"/>
              </a:rPr>
              <a:t>作：</a:t>
            </a:r>
            <a:r>
              <a:rPr kumimoji="1" lang="en-US" altLang="zh-CN" dirty="0">
                <a:latin typeface="Times New Roman" panose="02020603050405020304" pitchFamily="18" charset="0"/>
                <a:cs typeface="Times New Roman" panose="02020603050405020304" pitchFamily="18" charset="0"/>
              </a:rPr>
              <a:t>Kai Lu</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https://www.researchgate.net/scientific-contributions/Kai-Lu-2220011188</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1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95000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Previous Work</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a:xfrm>
            <a:off x="1371600" y="2286000"/>
            <a:ext cx="9601200" cy="3173896"/>
          </a:xfrm>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识别物联网设备漏洞的研究</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内存损坏漏洞 </a:t>
            </a:r>
            <a:r>
              <a:rPr lang="en-US" altLang="zh-CN" i="0" dirty="0">
                <a:latin typeface="Times New Roman" panose="02020603050405020304" pitchFamily="18" charset="0"/>
                <a:cs typeface="Times New Roman" panose="02020603050405020304" pitchFamily="18" charset="0"/>
              </a:rPr>
              <a:t>[6, 14, 40]</a:t>
            </a:r>
          </a:p>
          <a:p>
            <a:pPr lvl="1"/>
            <a:r>
              <a:rPr lang="zh-CN" altLang="en-US" i="0" dirty="0">
                <a:latin typeface="Times New Roman" panose="02020603050405020304" pitchFamily="18" charset="0"/>
                <a:cs typeface="Times New Roman" panose="02020603050405020304" pitchFamily="18" charset="0"/>
              </a:rPr>
              <a:t>污染型漏洞 </a:t>
            </a:r>
            <a:r>
              <a:rPr lang="en-US" altLang="zh-CN" i="0" dirty="0">
                <a:latin typeface="Times New Roman" panose="02020603050405020304" pitchFamily="18" charset="0"/>
                <a:cs typeface="Times New Roman" panose="02020603050405020304" pitchFamily="18" charset="0"/>
              </a:rPr>
              <a:t>[8, 39]</a:t>
            </a:r>
          </a:p>
          <a:p>
            <a:pPr lvl="1"/>
            <a:r>
              <a:rPr lang="zh-CN" altLang="en-US" i="0" dirty="0">
                <a:latin typeface="Times New Roman" panose="02020603050405020304" pitchFamily="18" charset="0"/>
                <a:cs typeface="Times New Roman" panose="02020603050405020304" pitchFamily="18" charset="0"/>
              </a:rPr>
              <a:t>特定领域的漏洞 </a:t>
            </a:r>
            <a:r>
              <a:rPr lang="en-US" altLang="zh-CN" i="0" dirty="0">
                <a:latin typeface="Times New Roman" panose="02020603050405020304" pitchFamily="18" charset="0"/>
                <a:cs typeface="Times New Roman" panose="02020603050405020304" pitchFamily="18" charset="0"/>
              </a:rPr>
              <a:t>[18, 31]</a:t>
            </a:r>
          </a:p>
          <a:p>
            <a:r>
              <a:rPr lang="zh-CN" altLang="en-US" dirty="0">
                <a:latin typeface="Times New Roman" panose="02020603050405020304" pitchFamily="18" charset="0"/>
                <a:cs typeface="Times New Roman" panose="02020603050405020304" pitchFamily="18" charset="0"/>
              </a:rPr>
              <a:t>被破坏访问控制的自动检测技术</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移动服务的云后端 </a:t>
            </a:r>
            <a:r>
              <a:rPr lang="en-US" altLang="zh-CN" i="0" dirty="0">
                <a:latin typeface="Times New Roman" panose="02020603050405020304" pitchFamily="18" charset="0"/>
                <a:cs typeface="Times New Roman" panose="02020603050405020304" pitchFamily="18" charset="0"/>
              </a:rPr>
              <a:t>[2, 43, 44, 45]</a:t>
            </a:r>
          </a:p>
          <a:p>
            <a:pPr lvl="1"/>
            <a:r>
              <a:rPr lang="zh-CN" altLang="en-US" i="0" dirty="0">
                <a:latin typeface="Times New Roman" panose="02020603050405020304" pitchFamily="18" charset="0"/>
                <a:cs typeface="Times New Roman" panose="02020603050405020304" pitchFamily="18" charset="0"/>
              </a:rPr>
              <a:t>一般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应用的可见接口 </a:t>
            </a:r>
            <a:r>
              <a:rPr lang="en-US" altLang="zh-CN" i="0" dirty="0">
                <a:latin typeface="Times New Roman" panose="02020603050405020304" pitchFamily="18" charset="0"/>
                <a:cs typeface="Times New Roman" panose="02020603050405020304" pitchFamily="18" charset="0"/>
              </a:rPr>
              <a:t>[15, 27, 33]</a:t>
            </a: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8605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在实践中，我们认为隐藏接口将是物联网设备最容易受到攻击的表面</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访问隐藏接口或触发它们上的漏洞不需要任何身份验证和授权</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攻击者的收益很高。一旦被滥用，隐藏接口就会暴露敏感信息或允许对安全至关重要的操作</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由于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服务器经常监听 </a:t>
            </a:r>
            <a:r>
              <a:rPr lang="en-US" altLang="zh-CN" i="0" dirty="0">
                <a:latin typeface="Times New Roman" panose="02020603050405020304" pitchFamily="18" charset="0"/>
                <a:cs typeface="Times New Roman" panose="02020603050405020304" pitchFamily="18" charset="0"/>
              </a:rPr>
              <a:t>HTTP/HTTPS </a:t>
            </a:r>
            <a:r>
              <a:rPr lang="zh-CN" altLang="en-US" i="0" dirty="0">
                <a:latin typeface="Times New Roman" panose="02020603050405020304" pitchFamily="18" charset="0"/>
                <a:cs typeface="Times New Roman" panose="02020603050405020304" pitchFamily="18" charset="0"/>
              </a:rPr>
              <a:t>端口，访问隐藏的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接口不会被网络层防火墙 </a:t>
            </a:r>
            <a:r>
              <a:rPr lang="en-US" altLang="zh-CN" i="0" dirty="0">
                <a:latin typeface="Times New Roman" panose="02020603050405020304" pitchFamily="18" charset="0"/>
                <a:cs typeface="Times New Roman" panose="02020603050405020304" pitchFamily="18" charset="0"/>
              </a:rPr>
              <a:t>[35] </a:t>
            </a:r>
            <a:r>
              <a:rPr lang="zh-CN" altLang="en-US" i="0" dirty="0">
                <a:latin typeface="Times New Roman" panose="02020603050405020304" pitchFamily="18" charset="0"/>
                <a:cs typeface="Times New Roman" panose="02020603050405020304" pitchFamily="18" charset="0"/>
              </a:rPr>
              <a:t>阻止</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64039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599" y="685800"/>
            <a:ext cx="10217217" cy="1485900"/>
          </a:xfrm>
        </p:spPr>
        <p:txBody>
          <a:bodyPr/>
          <a:lstStyle/>
          <a:p>
            <a:r>
              <a:rPr kumimoji="1" lang="en-US" altLang="zh-CN" dirty="0"/>
              <a:t>Challenges in Exposing Hidden Interfaces</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Autofit/>
          </a:bodyPr>
          <a:lstStyle/>
          <a:p>
            <a:r>
              <a:rPr lang="en-US" altLang="zh-CN" dirty="0">
                <a:latin typeface="Arial" panose="020B0604020202020204" pitchFamily="34" charset="0"/>
              </a:rPr>
              <a:t>C1</a:t>
            </a:r>
            <a:r>
              <a:rPr lang="zh-CN" altLang="en-US" dirty="0">
                <a:latin typeface="Arial" panose="020B0604020202020204" pitchFamily="34" charset="0"/>
              </a:rPr>
              <a:t>：枚举可能的接口 </a:t>
            </a:r>
            <a:r>
              <a:rPr lang="en-US" altLang="zh-CN" dirty="0">
                <a:latin typeface="Arial" panose="020B0604020202020204" pitchFamily="34" charset="0"/>
              </a:rPr>
              <a:t>– enumerating possible interfaces</a:t>
            </a:r>
          </a:p>
          <a:p>
            <a:pPr lvl="1"/>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界面以不同形式呈现，驻留在不同位置，使得很难枚举所有可能的界面</a:t>
            </a:r>
            <a:endParaRPr lang="en-US" altLang="zh-CN" i="0" dirty="0">
              <a:latin typeface="Times New Roman" panose="02020603050405020304" pitchFamily="18" charset="0"/>
              <a:cs typeface="Times New Roman" panose="02020603050405020304" pitchFamily="18" charset="0"/>
            </a:endParaRPr>
          </a:p>
          <a:p>
            <a:pPr lvl="2"/>
            <a:r>
              <a:rPr lang="zh-CN" altLang="en-US" sz="2000" i="0" dirty="0">
                <a:latin typeface="Times New Roman" panose="02020603050405020304" pitchFamily="18" charset="0"/>
                <a:cs typeface="Times New Roman" panose="02020603050405020304" pitchFamily="18" charset="0"/>
              </a:rPr>
              <a:t>不同文件扩展名：</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php</a:t>
            </a:r>
            <a:r>
              <a:rPr lang="en-US" altLang="zh-CN" sz="2000" dirty="0">
                <a:latin typeface="Times New Roman" panose="02020603050405020304" pitchFamily="18" charset="0"/>
                <a:cs typeface="Times New Roman" panose="02020603050405020304" pitchFamily="18" charset="0"/>
              </a:rPr>
              <a:t> / .asp / .</a:t>
            </a:r>
            <a:r>
              <a:rPr lang="en-US" altLang="zh-CN" sz="2000" dirty="0" err="1">
                <a:latin typeface="Times New Roman" panose="02020603050405020304" pitchFamily="18" charset="0"/>
                <a:cs typeface="Times New Roman" panose="02020603050405020304" pitchFamily="18" charset="0"/>
              </a:rPr>
              <a:t>jsp</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cgi</a:t>
            </a:r>
            <a:r>
              <a:rPr lang="zh-CN" altLang="en-US" sz="2000" dirty="0">
                <a:latin typeface="Times New Roman" panose="02020603050405020304" pitchFamily="18" charset="0"/>
                <a:cs typeface="Times New Roman" panose="02020603050405020304" pitchFamily="18" charset="0"/>
              </a:rPr>
              <a:t>，一些接口是脚本，一些接口是二进制文件</a:t>
            </a:r>
            <a:endParaRPr lang="en-US" altLang="zh-CN" sz="2000" dirty="0">
              <a:latin typeface="Times New Roman" panose="02020603050405020304" pitchFamily="18" charset="0"/>
              <a:cs typeface="Times New Roman" panose="02020603050405020304" pitchFamily="18" charset="0"/>
            </a:endParaRPr>
          </a:p>
          <a:p>
            <a:pPr lvl="2"/>
            <a:r>
              <a:rPr lang="zh-CN" altLang="en-US" sz="2000" i="0" dirty="0">
                <a:latin typeface="Times New Roman" panose="02020603050405020304" pitchFamily="18" charset="0"/>
                <a:cs typeface="Times New Roman" panose="02020603050405020304" pitchFamily="18" charset="0"/>
              </a:rPr>
              <a:t>可以是独立的文件，也可以是服务器的功能</a:t>
            </a:r>
            <a:endParaRPr lang="en-US" altLang="zh-CN" sz="2000" i="0" dirty="0">
              <a:latin typeface="Times New Roman" panose="02020603050405020304" pitchFamily="18" charset="0"/>
              <a:cs typeface="Times New Roman" panose="02020603050405020304" pitchFamily="18" charset="0"/>
            </a:endParaRPr>
          </a:p>
          <a:p>
            <a:r>
              <a:rPr lang="en-US" altLang="zh-CN" dirty="0">
                <a:latin typeface="Arial" panose="020B0604020202020204" pitchFamily="34" charset="0"/>
              </a:rPr>
              <a:t>C2</a:t>
            </a:r>
            <a:r>
              <a:rPr lang="zh-CN" altLang="en-US" dirty="0">
                <a:latin typeface="Arial" panose="020B0604020202020204" pitchFamily="34" charset="0"/>
              </a:rPr>
              <a:t>：识别未受保护的接口 </a:t>
            </a:r>
            <a:r>
              <a:rPr lang="en-US" altLang="zh-CN" dirty="0">
                <a:latin typeface="Arial" panose="020B0604020202020204" pitchFamily="34" charset="0"/>
              </a:rPr>
              <a:t>– identifying unprotected interfaces</a:t>
            </a:r>
          </a:p>
          <a:p>
            <a:pPr lvl="1"/>
            <a:r>
              <a:rPr lang="zh-CN" altLang="en-US" i="0" dirty="0">
                <a:latin typeface="Times New Roman" panose="02020603050405020304" pitchFamily="18" charset="0"/>
                <a:cs typeface="Times New Roman" panose="02020603050405020304" pitchFamily="18" charset="0"/>
              </a:rPr>
              <a:t>先识别有效的接口，再识别其中未保护的接口</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需要处理非正式编程约定的混乱，并在不利用响应语义的情况下自动识别未受保护的接口</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208051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a:xfrm>
            <a:off x="1371600" y="685800"/>
            <a:ext cx="9697428" cy="1485900"/>
          </a:xfrm>
        </p:spPr>
        <p:txBody>
          <a:bodyPr/>
          <a:lstStyle/>
          <a:p>
            <a:r>
              <a:rPr kumimoji="1" lang="en-US" altLang="zh-CN" dirty="0"/>
              <a:t>Challenges in Exposing Hidden Interfaces</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Autofit/>
          </a:bodyPr>
          <a:lstStyle/>
          <a:p>
            <a:r>
              <a:rPr lang="en-US" altLang="zh-CN" dirty="0">
                <a:effectLst/>
                <a:latin typeface="Arial" panose="020B0604020202020204" pitchFamily="34" charset="0"/>
              </a:rPr>
              <a:t>C3</a:t>
            </a:r>
            <a:r>
              <a:rPr lang="zh-CN" altLang="en-US" dirty="0">
                <a:effectLst/>
                <a:latin typeface="Arial" panose="020B0604020202020204" pitchFamily="34" charset="0"/>
              </a:rPr>
              <a:t>：</a:t>
            </a:r>
            <a:r>
              <a:rPr lang="zh-CN" altLang="en-US" dirty="0">
                <a:latin typeface="Arial" panose="020B0604020202020204" pitchFamily="34" charset="0"/>
              </a:rPr>
              <a:t>识别隐藏的接口 </a:t>
            </a:r>
            <a:r>
              <a:rPr lang="en-US" altLang="zh-CN" dirty="0">
                <a:latin typeface="Arial" panose="020B0604020202020204" pitchFamily="34" charset="0"/>
              </a:rPr>
              <a:t>– identifying hidden interfaces</a:t>
            </a:r>
          </a:p>
          <a:p>
            <a:pPr lvl="1"/>
            <a:r>
              <a:rPr lang="zh-CN" altLang="en-US" b="0" i="0" dirty="0">
                <a:solidFill>
                  <a:srgbClr val="000000"/>
                </a:solidFill>
                <a:effectLst/>
                <a:latin typeface="Arial" panose="020B0604020202020204" pitchFamily="34" charset="0"/>
              </a:rPr>
              <a:t>如何系统地识别各种形式和行为的隐藏接</a:t>
            </a:r>
            <a:r>
              <a:rPr lang="zh-CN" altLang="en-US" i="0" dirty="0">
                <a:solidFill>
                  <a:srgbClr val="000000"/>
                </a:solidFill>
                <a:latin typeface="Arial" panose="020B0604020202020204" pitchFamily="34" charset="0"/>
              </a:rPr>
              <a:t>口</a:t>
            </a:r>
            <a:endParaRPr lang="en-US" altLang="zh-CN" dirty="0">
              <a:solidFill>
                <a:srgbClr val="000000"/>
              </a:solidFill>
              <a:latin typeface="Arial" panose="020B0604020202020204" pitchFamily="34" charset="0"/>
            </a:endParaRPr>
          </a:p>
          <a:p>
            <a:pPr lvl="2"/>
            <a:r>
              <a:rPr lang="zh-CN" altLang="en-US" sz="2000" b="0" i="0" dirty="0">
                <a:solidFill>
                  <a:srgbClr val="000000"/>
                </a:solidFill>
                <a:effectLst/>
                <a:latin typeface="Arial" panose="020B0604020202020204" pitchFamily="34" charset="0"/>
              </a:rPr>
              <a:t>在信息泄露方面，部分隐藏的界面会显示用户隐私相关的安全问题，或将登录密码泄露给未认证的用户，导致身份验证旁路攻击</a:t>
            </a:r>
            <a:endParaRPr lang="en-US" altLang="zh-CN" sz="2000" b="0" i="0" dirty="0">
              <a:solidFill>
                <a:srgbClr val="000000"/>
              </a:solidFill>
              <a:effectLst/>
              <a:latin typeface="Arial" panose="020B0604020202020204" pitchFamily="34" charset="0"/>
            </a:endParaRPr>
          </a:p>
          <a:p>
            <a:pPr lvl="2"/>
            <a:r>
              <a:rPr lang="zh-CN" altLang="en-US" sz="2000" b="0" i="0" dirty="0">
                <a:solidFill>
                  <a:srgbClr val="000000"/>
                </a:solidFill>
                <a:effectLst/>
                <a:latin typeface="Arial" panose="020B0604020202020204" pitchFamily="34" charset="0"/>
              </a:rPr>
              <a:t>对于设备设置操纵的漏洞，隐藏的接口可能允许未经认证的攻击者改变设备的 </a:t>
            </a:r>
            <a:r>
              <a:rPr lang="en-US" altLang="zh-CN" sz="2000" b="0" i="0" dirty="0">
                <a:solidFill>
                  <a:srgbClr val="000000"/>
                </a:solidFill>
                <a:effectLst/>
                <a:latin typeface="Arial" panose="020B0604020202020204" pitchFamily="34" charset="0"/>
              </a:rPr>
              <a:t>DNS </a:t>
            </a:r>
            <a:r>
              <a:rPr lang="zh-CN" altLang="en-US" sz="2000" b="0" i="0" dirty="0">
                <a:solidFill>
                  <a:srgbClr val="000000"/>
                </a:solidFill>
                <a:effectLst/>
                <a:latin typeface="Arial" panose="020B0604020202020204" pitchFamily="34" charset="0"/>
              </a:rPr>
              <a:t>设置，或者允许操纵路由器的 </a:t>
            </a:r>
            <a:r>
              <a:rPr lang="en-US" altLang="zh-CN" sz="2000" b="0" i="0" dirty="0">
                <a:solidFill>
                  <a:srgbClr val="000000"/>
                </a:solidFill>
                <a:effectLst/>
                <a:latin typeface="Arial" panose="020B0604020202020204" pitchFamily="34" charset="0"/>
              </a:rPr>
              <a:t>Wi-Fi </a:t>
            </a:r>
            <a:r>
              <a:rPr lang="zh-CN" altLang="en-US" sz="2000" b="0" i="0" dirty="0">
                <a:solidFill>
                  <a:srgbClr val="000000"/>
                </a:solidFill>
                <a:effectLst/>
                <a:latin typeface="Arial" panose="020B0604020202020204" pitchFamily="34" charset="0"/>
              </a:rPr>
              <a:t>设置，对无线用户造成拒绝服务攻击</a:t>
            </a:r>
            <a:endParaRPr lang="en-US" altLang="zh-CN" sz="20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287E386C-00BD-43F7-A163-7AF2F9E81375}"/>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354833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en-US" altLang="zh-CN" dirty="0" err="1">
                <a:latin typeface="Times New Roman" panose="02020603050405020304" pitchFamily="18" charset="0"/>
                <a:cs typeface="Times New Roman" panose="02020603050405020304" pitchFamily="18" charset="0"/>
              </a:rPr>
              <a:t>IoTScope</a:t>
            </a:r>
            <a:r>
              <a:rPr lang="zh-CN" altLang="en-US" dirty="0">
                <a:latin typeface="Times New Roman" panose="02020603050405020304" pitchFamily="18" charset="0"/>
                <a:cs typeface="Times New Roman" panose="02020603050405020304" pitchFamily="18" charset="0"/>
              </a:rPr>
              <a:t>：一个新的工具，开源代码，自动暴露物联网设备中隐藏接口</a:t>
            </a:r>
            <a:endParaRPr lang="en-US" altLang="zh-CN"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可以自动暴露隐藏的接口，在嵌入式网络应用的物联网设备。通过静态固件分析，列举出所有可能的接口，逐步缩小识别范围</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可以找到两种常见的易受攻击的隐藏接口</a:t>
            </a:r>
            <a:endParaRPr lang="en-US" altLang="zh-CN" i="0"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隐藏设备设置接口</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隐藏信息披露接口</a:t>
            </a:r>
            <a:endParaRPr lang="en-US" altLang="zh-CN" dirty="0">
              <a:latin typeface="Times New Roman" panose="02020603050405020304" pitchFamily="18" charset="0"/>
              <a:cs typeface="Times New Roman" panose="02020603050405020304" pitchFamily="18" charset="0"/>
            </a:endParaRPr>
          </a:p>
          <a:p>
            <a:r>
              <a:rPr lang="zh-CN" altLang="en-US" b="0" i="0" dirty="0">
                <a:solidFill>
                  <a:srgbClr val="000000"/>
                </a:solidFill>
                <a:effectLst/>
                <a:latin typeface="Arial" panose="020B0604020202020204" pitchFamily="34" charset="0"/>
              </a:rPr>
              <a:t>现实世界的影响</a:t>
            </a:r>
            <a:r>
              <a:rPr lang="zh-CN" altLang="en-US" b="0" i="0" dirty="0">
                <a:solidFill>
                  <a:srgbClr val="000000"/>
                </a:solidFill>
                <a:effectLst/>
                <a:latin typeface="Times New Roman" panose="02020603050405020304" pitchFamily="18" charset="0"/>
                <a:cs typeface="Times New Roman" panose="02020603050405020304" pitchFamily="18" charset="0"/>
              </a:rPr>
              <a:t>：</a:t>
            </a:r>
            <a:r>
              <a:rPr lang="en-US" altLang="zh-CN" b="0" i="0" dirty="0">
                <a:solidFill>
                  <a:srgbClr val="000000"/>
                </a:solidFill>
                <a:effectLst/>
                <a:latin typeface="Times New Roman" panose="02020603050405020304" pitchFamily="18" charset="0"/>
                <a:cs typeface="Times New Roman" panose="02020603050405020304" pitchFamily="18" charset="0"/>
              </a:rPr>
              <a:t>17</a:t>
            </a:r>
            <a:r>
              <a:rPr lang="zh-CN" altLang="en-US" b="0" i="0" dirty="0">
                <a:solidFill>
                  <a:srgbClr val="000000"/>
                </a:solidFill>
                <a:effectLst/>
                <a:latin typeface="Times New Roman" panose="02020603050405020304" pitchFamily="18" charset="0"/>
                <a:cs typeface="Times New Roman" panose="02020603050405020304" pitchFamily="18" charset="0"/>
              </a:rPr>
              <a:t>个物联网设备评估 </a:t>
            </a:r>
            <a:r>
              <a:rPr lang="en-US" altLang="zh-CN" b="0" i="0" dirty="0" err="1">
                <a:solidFill>
                  <a:srgbClr val="000000"/>
                </a:solidFill>
                <a:effectLst/>
                <a:latin typeface="Times New Roman" panose="02020603050405020304" pitchFamily="18" charset="0"/>
                <a:cs typeface="Times New Roman" panose="02020603050405020304" pitchFamily="18" charset="0"/>
              </a:rPr>
              <a:t>IoTScope</a:t>
            </a:r>
            <a:r>
              <a:rPr lang="zh-CN" altLang="en-US" b="0" i="0" dirty="0">
                <a:solidFill>
                  <a:srgbClr val="000000"/>
                </a:solidFill>
                <a:effectLst/>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44</a:t>
            </a:r>
            <a:r>
              <a:rPr lang="zh-CN" altLang="en-US" dirty="0">
                <a:solidFill>
                  <a:srgbClr val="000000"/>
                </a:solidFill>
                <a:latin typeface="Times New Roman" panose="02020603050405020304" pitchFamily="18" charset="0"/>
                <a:cs typeface="Times New Roman" panose="02020603050405020304" pitchFamily="18" charset="0"/>
              </a:rPr>
              <a:t>个漏洞</a:t>
            </a:r>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8CBD8134-703E-4447-9867-244C2094E8BE}"/>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843694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嵌入式 </a:t>
            </a:r>
            <a:r>
              <a:rPr lang="en-US" altLang="zh-CN" dirty="0">
                <a:latin typeface="Times New Roman" panose="02020603050405020304" pitchFamily="18" charset="0"/>
                <a:cs typeface="Times New Roman" panose="02020603050405020304" pitchFamily="18" charset="0"/>
              </a:rPr>
              <a:t>web </a:t>
            </a:r>
            <a:r>
              <a:rPr lang="zh-CN" altLang="en-US" dirty="0">
                <a:latin typeface="Times New Roman" panose="02020603050405020304" pitchFamily="18" charset="0"/>
                <a:cs typeface="Times New Roman" panose="02020603050405020304" pitchFamily="18" charset="0"/>
              </a:rPr>
              <a:t>应用 </a:t>
            </a:r>
            <a:r>
              <a:rPr lang="en-US" altLang="zh-CN" dirty="0">
                <a:latin typeface="Times New Roman" panose="02020603050405020304" pitchFamily="18" charset="0"/>
                <a:cs typeface="Times New Roman" panose="02020603050405020304" pitchFamily="18" charset="0"/>
              </a:rPr>
              <a:t>– Embedded Web Applications</a:t>
            </a:r>
          </a:p>
          <a:p>
            <a:pPr lvl="1"/>
            <a:r>
              <a:rPr lang="zh-CN" altLang="en-US" i="0" dirty="0">
                <a:latin typeface="Times New Roman" panose="02020603050405020304" pitchFamily="18" charset="0"/>
                <a:cs typeface="Times New Roman" panose="02020603050405020304" pitchFamily="18" charset="0"/>
              </a:rPr>
              <a:t>通常充当管理面板，方便地配置嵌入式设备</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托管</a:t>
            </a:r>
            <a:r>
              <a:rPr lang="en-US" altLang="zh-CN" i="0" dirty="0">
                <a:latin typeface="Times New Roman" panose="02020603050405020304" pitchFamily="18" charset="0"/>
                <a:cs typeface="Times New Roman" panose="02020603050405020304" pitchFamily="18" charset="0"/>
              </a:rPr>
              <a:t>EW As</a:t>
            </a:r>
            <a:r>
              <a:rPr lang="zh-CN" altLang="en-US" i="0" dirty="0">
                <a:latin typeface="Times New Roman" panose="02020603050405020304" pitchFamily="18" charset="0"/>
                <a:cs typeface="Times New Roman" panose="02020603050405020304" pitchFamily="18" charset="0"/>
              </a:rPr>
              <a:t>的嵌入式</a:t>
            </a:r>
            <a:r>
              <a:rPr lang="en-US" altLang="zh-CN" i="0" dirty="0">
                <a:latin typeface="Times New Roman" panose="02020603050405020304" pitchFamily="18" charset="0"/>
                <a:cs typeface="Times New Roman" panose="02020603050405020304" pitchFamily="18" charset="0"/>
              </a:rPr>
              <a:t>web</a:t>
            </a:r>
            <a:r>
              <a:rPr lang="zh-CN" altLang="en-US" i="0" dirty="0">
                <a:latin typeface="Times New Roman" panose="02020603050405020304" pitchFamily="18" charset="0"/>
                <a:cs typeface="Times New Roman" panose="02020603050405020304" pitchFamily="18" charset="0"/>
              </a:rPr>
              <a:t>服务器是轻量级和开源的，易于开发和快速定制</a:t>
            </a:r>
            <a:endParaRPr lang="en-US" altLang="zh-CN" i="0" dirty="0">
              <a:latin typeface="Times New Roman" panose="02020603050405020304" pitchFamily="18" charset="0"/>
              <a:cs typeface="Times New Roman" panose="02020603050405020304" pitchFamily="18" charset="0"/>
            </a:endParaRPr>
          </a:p>
          <a:p>
            <a:pPr lvl="2"/>
            <a:r>
              <a:rPr lang="en-US" altLang="zh-CN" dirty="0" err="1">
                <a:latin typeface="Times New Roman" panose="02020603050405020304" pitchFamily="18" charset="0"/>
                <a:cs typeface="Times New Roman" panose="02020603050405020304" pitchFamily="18" charset="0"/>
              </a:rPr>
              <a:t>Mini_httpd</a:t>
            </a:r>
            <a:r>
              <a:rPr lang="en-US" altLang="zh-CN" dirty="0">
                <a:latin typeface="Times New Roman" panose="02020603050405020304" pitchFamily="18" charset="0"/>
                <a:cs typeface="Times New Roman" panose="02020603050405020304" pitchFamily="18" charset="0"/>
              </a:rPr>
              <a:t> [23]</a:t>
            </a:r>
          </a:p>
          <a:p>
            <a:pPr lvl="2"/>
            <a:r>
              <a:rPr lang="en-US" altLang="zh-CN" i="0" dirty="0">
                <a:latin typeface="Times New Roman" panose="02020603050405020304" pitchFamily="18" charset="0"/>
                <a:cs typeface="Times New Roman" panose="02020603050405020304" pitchFamily="18" charset="0"/>
              </a:rPr>
              <a:t>Boa [24]</a:t>
            </a:r>
          </a:p>
          <a:p>
            <a:pPr lvl="2"/>
            <a:r>
              <a:rPr lang="en-US" altLang="zh-CN" dirty="0" err="1">
                <a:latin typeface="Times New Roman" panose="02020603050405020304" pitchFamily="18" charset="0"/>
                <a:cs typeface="Times New Roman" panose="02020603050405020304" pitchFamily="18" charset="0"/>
              </a:rPr>
              <a:t>Lighttpd</a:t>
            </a:r>
            <a:r>
              <a:rPr lang="en-US" altLang="zh-CN" dirty="0">
                <a:latin typeface="Times New Roman" panose="02020603050405020304" pitchFamily="18" charset="0"/>
                <a:cs typeface="Times New Roman" panose="02020603050405020304" pitchFamily="18" charset="0"/>
              </a:rPr>
              <a:t> [21]</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与 </a:t>
            </a:r>
            <a:r>
              <a:rPr lang="en-US" altLang="zh-CN" i="0" dirty="0">
                <a:latin typeface="Times New Roman" panose="02020603050405020304" pitchFamily="18" charset="0"/>
                <a:cs typeface="Times New Roman" panose="02020603050405020304" pitchFamily="18" charset="0"/>
              </a:rPr>
              <a:t>.</a:t>
            </a:r>
            <a:r>
              <a:rPr lang="en-US" altLang="zh-CN" i="0" dirty="0" err="1">
                <a:latin typeface="Times New Roman" panose="02020603050405020304" pitchFamily="18" charset="0"/>
                <a:cs typeface="Times New Roman" panose="02020603050405020304" pitchFamily="18" charset="0"/>
              </a:rPr>
              <a:t>php</a:t>
            </a:r>
            <a:r>
              <a:rPr lang="en-US" altLang="zh-CN" i="0" dirty="0">
                <a:latin typeface="Times New Roman" panose="02020603050405020304" pitchFamily="18" charset="0"/>
                <a:cs typeface="Times New Roman" panose="02020603050405020304" pitchFamily="18" charset="0"/>
              </a:rPr>
              <a:t> / .asp / .</a:t>
            </a:r>
            <a:r>
              <a:rPr lang="en-US" altLang="zh-CN" i="0" dirty="0" err="1">
                <a:latin typeface="Times New Roman" panose="02020603050405020304" pitchFamily="18" charset="0"/>
                <a:cs typeface="Times New Roman" panose="02020603050405020304" pitchFamily="18" charset="0"/>
              </a:rPr>
              <a:t>jsp</a:t>
            </a:r>
            <a:r>
              <a:rPr lang="en-US" altLang="zh-CN" i="0" dirty="0">
                <a:latin typeface="Times New Roman" panose="02020603050405020304" pitchFamily="18" charset="0"/>
                <a:cs typeface="Times New Roman" panose="02020603050405020304" pitchFamily="18" charset="0"/>
              </a:rPr>
              <a:t> </a:t>
            </a:r>
            <a:r>
              <a:rPr lang="zh-CN" altLang="en-US" i="0" dirty="0">
                <a:latin typeface="Times New Roman" panose="02020603050405020304" pitchFamily="18" charset="0"/>
                <a:cs typeface="Times New Roman" panose="02020603050405020304" pitchFamily="18" charset="0"/>
              </a:rPr>
              <a:t>等 </a:t>
            </a:r>
            <a:r>
              <a:rPr lang="en-US" altLang="zh-CN" i="0" dirty="0">
                <a:latin typeface="Times New Roman" panose="02020603050405020304" pitchFamily="18" charset="0"/>
                <a:cs typeface="Times New Roman" panose="02020603050405020304" pitchFamily="18" charset="0"/>
              </a:rPr>
              <a:t>web </a:t>
            </a:r>
            <a:r>
              <a:rPr lang="zh-CN" altLang="en-US" i="0" dirty="0">
                <a:latin typeface="Times New Roman" panose="02020603050405020304" pitchFamily="18" charset="0"/>
                <a:cs typeface="Times New Roman" panose="02020603050405020304" pitchFamily="18" charset="0"/>
              </a:rPr>
              <a:t>文件不同，许多 </a:t>
            </a:r>
            <a:r>
              <a:rPr lang="en-US" altLang="zh-CN" i="0" dirty="0">
                <a:latin typeface="Times New Roman" panose="02020603050405020304" pitchFamily="18" charset="0"/>
                <a:cs typeface="Times New Roman" panose="02020603050405020304" pitchFamily="18" charset="0"/>
              </a:rPr>
              <a:t>EWAs </a:t>
            </a:r>
            <a:r>
              <a:rPr lang="zh-CN" altLang="en-US" i="0" dirty="0">
                <a:latin typeface="Times New Roman" panose="02020603050405020304" pitchFamily="18" charset="0"/>
                <a:cs typeface="Times New Roman" panose="02020603050405020304" pitchFamily="18" charset="0"/>
              </a:rPr>
              <a:t>托管基于二进制的</a:t>
            </a:r>
            <a:r>
              <a:rPr lang="en-US" altLang="zh-CN" i="0" dirty="0">
                <a:latin typeface="Times New Roman" panose="02020603050405020304" pitchFamily="18" charset="0"/>
                <a:cs typeface="Times New Roman" panose="02020603050405020304" pitchFamily="18" charset="0"/>
              </a:rPr>
              <a:t>CGI</a:t>
            </a:r>
            <a:r>
              <a:rPr lang="zh-CN" altLang="en-US" i="0" dirty="0">
                <a:latin typeface="Times New Roman" panose="02020603050405020304" pitchFamily="18" charset="0"/>
                <a:cs typeface="Times New Roman" panose="02020603050405020304" pitchFamily="18" charset="0"/>
              </a:rPr>
              <a:t>文件。没有源代码级别的语义，分析</a:t>
            </a:r>
            <a:r>
              <a:rPr lang="en-US" altLang="zh-CN" i="0" dirty="0">
                <a:latin typeface="Times New Roman" panose="02020603050405020304" pitchFamily="18" charset="0"/>
                <a:cs typeface="Times New Roman" panose="02020603050405020304" pitchFamily="18" charset="0"/>
              </a:rPr>
              <a:t>CGI</a:t>
            </a:r>
            <a:r>
              <a:rPr lang="zh-CN" altLang="en-US" i="0" dirty="0">
                <a:latin typeface="Times New Roman" panose="02020603050405020304" pitchFamily="18" charset="0"/>
                <a:cs typeface="Times New Roman" panose="02020603050405020304" pitchFamily="18" charset="0"/>
              </a:rPr>
              <a:t>文件更具挑战性</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由于大量物联网设备是基于精简指令集计算</a:t>
            </a:r>
            <a:r>
              <a:rPr lang="en-US" altLang="zh-CN" i="0" dirty="0">
                <a:latin typeface="Times New Roman" panose="02020603050405020304" pitchFamily="18" charset="0"/>
                <a:cs typeface="Times New Roman" panose="02020603050405020304" pitchFamily="18" charset="0"/>
              </a:rPr>
              <a:t>(RISC)</a:t>
            </a:r>
            <a:r>
              <a:rPr lang="zh-CN" altLang="en-US" i="0" dirty="0">
                <a:latin typeface="Times New Roman" panose="02020603050405020304" pitchFamily="18" charset="0"/>
                <a:cs typeface="Times New Roman" panose="02020603050405020304" pitchFamily="18" charset="0"/>
              </a:rPr>
              <a:t>架构，如</a:t>
            </a:r>
            <a:r>
              <a:rPr lang="en-US" altLang="zh-CN" i="0" dirty="0">
                <a:latin typeface="Times New Roman" panose="02020603050405020304" pitchFamily="18" charset="0"/>
                <a:cs typeface="Times New Roman" panose="02020603050405020304" pitchFamily="18" charset="0"/>
              </a:rPr>
              <a:t>ARM</a:t>
            </a:r>
            <a:r>
              <a:rPr lang="zh-CN" altLang="en-US" i="0" dirty="0">
                <a:latin typeface="Times New Roman" panose="02020603050405020304" pitchFamily="18" charset="0"/>
                <a:cs typeface="Times New Roman" panose="02020603050405020304" pitchFamily="18" charset="0"/>
              </a:rPr>
              <a:t>和</a:t>
            </a:r>
            <a:r>
              <a:rPr lang="en-US" altLang="zh-CN" i="0" dirty="0">
                <a:latin typeface="Times New Roman" panose="02020603050405020304" pitchFamily="18" charset="0"/>
                <a:cs typeface="Times New Roman" panose="02020603050405020304" pitchFamily="18" charset="0"/>
              </a:rPr>
              <a:t>MIPS</a:t>
            </a:r>
            <a:r>
              <a:rPr lang="zh-CN" altLang="en-US" i="0" dirty="0">
                <a:latin typeface="Times New Roman" panose="02020603050405020304" pitchFamily="18" charset="0"/>
                <a:cs typeface="Times New Roman" panose="02020603050405020304" pitchFamily="18" charset="0"/>
              </a:rPr>
              <a:t>，常常涉及跨架构分析 </a:t>
            </a:r>
            <a:r>
              <a:rPr lang="en-US" altLang="zh-CN" i="0" dirty="0">
                <a:latin typeface="Times New Roman" panose="02020603050405020304" pitchFamily="18" charset="0"/>
                <a:cs typeface="Times New Roman" panose="02020603050405020304" pitchFamily="18" charset="0"/>
              </a:rPr>
              <a:t>[17, 28, 36]</a:t>
            </a:r>
          </a:p>
          <a:p>
            <a:pPr lvl="1"/>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6441B25-CFC2-4496-A720-2A36CE9A0EAE}"/>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33842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嵌入式 </a:t>
            </a:r>
            <a:r>
              <a:rPr lang="en-US" altLang="zh-CN" dirty="0">
                <a:latin typeface="Times New Roman" panose="02020603050405020304" pitchFamily="18" charset="0"/>
                <a:cs typeface="Times New Roman" panose="02020603050405020304" pitchFamily="18" charset="0"/>
              </a:rPr>
              <a:t>web </a:t>
            </a:r>
            <a:r>
              <a:rPr lang="zh-CN" altLang="en-US" dirty="0">
                <a:latin typeface="Times New Roman" panose="02020603050405020304" pitchFamily="18" charset="0"/>
                <a:cs typeface="Times New Roman" panose="02020603050405020304" pitchFamily="18" charset="0"/>
              </a:rPr>
              <a:t>应用程序的隐藏接口 </a:t>
            </a:r>
            <a:r>
              <a:rPr lang="en-US" altLang="zh-CN" dirty="0">
                <a:latin typeface="Times New Roman" panose="02020603050405020304" pitchFamily="18" charset="0"/>
                <a:cs typeface="Times New Roman" panose="02020603050405020304" pitchFamily="18" charset="0"/>
              </a:rPr>
              <a:t>– Hidden Interfaces of Embedded Web Applications</a:t>
            </a:r>
          </a:p>
          <a:p>
            <a:pPr lvl="1"/>
            <a:r>
              <a:rPr lang="zh-CN" altLang="en-US" i="0" dirty="0">
                <a:latin typeface="Times New Roman" panose="02020603050405020304" pitchFamily="18" charset="0"/>
                <a:cs typeface="Times New Roman" panose="02020603050405020304" pitchFamily="18" charset="0"/>
              </a:rPr>
              <a:t>隐藏界面：一些</a:t>
            </a:r>
            <a:r>
              <a:rPr lang="en-US" altLang="zh-CN" i="0" dirty="0">
                <a:latin typeface="Times New Roman" panose="02020603050405020304" pitchFamily="18" charset="0"/>
                <a:cs typeface="Times New Roman" panose="02020603050405020304" pitchFamily="18" charset="0"/>
              </a:rPr>
              <a:t>EWA</a:t>
            </a:r>
            <a:r>
              <a:rPr lang="zh-CN" altLang="en-US" i="0" dirty="0">
                <a:latin typeface="Times New Roman" panose="02020603050405020304" pitchFamily="18" charset="0"/>
                <a:cs typeface="Times New Roman" panose="02020603050405020304" pitchFamily="18" charset="0"/>
              </a:rPr>
              <a:t>接口不需要登录凭证，允许未经身份验证的用户访问安全关键操作或敏感信息</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隐藏的接口包含开发人员无意中造成的漏洞或故意留下的后门</a:t>
            </a:r>
            <a:endParaRPr lang="en-US" altLang="zh-CN" i="0" dirty="0">
              <a:latin typeface="Times New Roman" panose="02020603050405020304" pitchFamily="18" charset="0"/>
              <a:cs typeface="Times New Roman" panose="02020603050405020304" pitchFamily="18" charset="0"/>
            </a:endParaRPr>
          </a:p>
          <a:p>
            <a:pPr lvl="2"/>
            <a:r>
              <a:rPr lang="zh-CN" altLang="en-US" sz="2000" i="0" dirty="0">
                <a:latin typeface="Times New Roman" panose="02020603050405020304" pitchFamily="18" charset="0"/>
                <a:cs typeface="Times New Roman" panose="02020603050405020304" pitchFamily="18" charset="0"/>
              </a:rPr>
              <a:t>操作设备设置 </a:t>
            </a:r>
            <a:r>
              <a:rPr lang="en-US" altLang="zh-CN" sz="2000" i="0" dirty="0">
                <a:latin typeface="Times New Roman" panose="02020603050405020304" pitchFamily="18" charset="0"/>
                <a:cs typeface="Times New Roman" panose="02020603050405020304" pitchFamily="18" charset="0"/>
              </a:rPr>
              <a:t>– Manipulation of device setting</a:t>
            </a:r>
          </a:p>
          <a:p>
            <a:pPr marL="1444752" lvl="3" indent="0">
              <a:buNone/>
            </a:pPr>
            <a:r>
              <a:rPr lang="zh-CN" altLang="en-US" sz="2000" i="0" dirty="0">
                <a:latin typeface="Times New Roman" panose="02020603050405020304" pitchFamily="18" charset="0"/>
                <a:cs typeface="Times New Roman" panose="02020603050405020304" pitchFamily="18" charset="0"/>
              </a:rPr>
              <a:t>如果隐藏接口允许配置设备设置，则会导致未经授权的操作，例如，未经身份验证的攻击者操纵</a:t>
            </a:r>
            <a:r>
              <a:rPr lang="en-US" altLang="zh-CN" sz="2000" i="0" dirty="0">
                <a:latin typeface="Times New Roman" panose="02020603050405020304" pitchFamily="18" charset="0"/>
                <a:cs typeface="Times New Roman" panose="02020603050405020304" pitchFamily="18" charset="0"/>
              </a:rPr>
              <a:t>DNS</a:t>
            </a:r>
            <a:r>
              <a:rPr lang="zh-CN" altLang="en-US" sz="2000" i="0" dirty="0">
                <a:latin typeface="Times New Roman" panose="02020603050405020304" pitchFamily="18" charset="0"/>
                <a:cs typeface="Times New Roman" panose="02020603050405020304" pitchFamily="18" charset="0"/>
              </a:rPr>
              <a:t>服务器的</a:t>
            </a:r>
            <a:r>
              <a:rPr lang="en-US" altLang="zh-CN" sz="2000" i="0" dirty="0">
                <a:latin typeface="Times New Roman" panose="02020603050405020304" pitchFamily="18" charset="0"/>
                <a:cs typeface="Times New Roman" panose="02020603050405020304" pitchFamily="18" charset="0"/>
              </a:rPr>
              <a:t>IP</a:t>
            </a:r>
            <a:r>
              <a:rPr lang="zh-CN" altLang="en-US" sz="2000" i="0" dirty="0">
                <a:latin typeface="Times New Roman" panose="02020603050405020304" pitchFamily="18" charset="0"/>
                <a:cs typeface="Times New Roman" panose="02020603050405020304" pitchFamily="18" charset="0"/>
              </a:rPr>
              <a:t>地址</a:t>
            </a:r>
            <a:endParaRPr lang="en-US" altLang="zh-CN" sz="2000" i="0" dirty="0">
              <a:latin typeface="Times New Roman" panose="02020603050405020304" pitchFamily="18" charset="0"/>
              <a:cs typeface="Times New Roman" panose="02020603050405020304" pitchFamily="18" charset="0"/>
            </a:endParaRPr>
          </a:p>
          <a:p>
            <a:pPr lvl="2"/>
            <a:r>
              <a:rPr lang="zh-CN" altLang="en-US" sz="2000" dirty="0">
                <a:latin typeface="Times New Roman" panose="02020603050405020304" pitchFamily="18" charset="0"/>
                <a:cs typeface="Times New Roman" panose="02020603050405020304" pitchFamily="18" charset="0"/>
              </a:rPr>
              <a:t>信息泄露 </a:t>
            </a:r>
            <a:r>
              <a:rPr lang="en-US" altLang="zh-CN" sz="2000" dirty="0">
                <a:latin typeface="Times New Roman" panose="02020603050405020304" pitchFamily="18" charset="0"/>
                <a:cs typeface="Times New Roman" panose="02020603050405020304" pitchFamily="18" charset="0"/>
              </a:rPr>
              <a:t>– Information disclosure</a:t>
            </a:r>
          </a:p>
          <a:p>
            <a:pPr marL="1444752" lvl="3" indent="0">
              <a:buNone/>
            </a:pPr>
            <a:r>
              <a:rPr lang="zh-CN" altLang="en-US" sz="2000" i="0" dirty="0">
                <a:latin typeface="Times New Roman" panose="02020603050405020304" pitchFamily="18" charset="0"/>
                <a:cs typeface="Times New Roman" panose="02020603050405020304" pitchFamily="18" charset="0"/>
              </a:rPr>
              <a:t>如果设计了隐藏界面向用户显示设备设置，可能会导致信息泄露漏洞，例如用户登录密码泄露给未经身份验证的攻击者</a:t>
            </a:r>
            <a:endParaRPr lang="en-US" altLang="zh-CN" sz="2000"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16441B25-CFC2-4496-A720-2A36CE9A0EAE}"/>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49348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Problem</a:t>
            </a:r>
            <a:endParaRPr kumimoji="1" lang="zh-CN" altLang="en-US" dirty="0"/>
          </a:p>
        </p:txBody>
      </p:sp>
      <p:sp>
        <p:nvSpPr>
          <p:cNvPr id="3" name="内容占位符 2">
            <a:extLst>
              <a:ext uri="{FF2B5EF4-FFF2-40B4-BE49-F238E27FC236}">
                <a16:creationId xmlns:a16="http://schemas.microsoft.com/office/drawing/2014/main" id="{F76F9BC6-7FB9-C443-8C3D-8BECC8E9C271}"/>
              </a:ext>
            </a:extLst>
          </p:cNvPr>
          <p:cNvSpPr>
            <a:spLocks noGrp="1"/>
          </p:cNvSpPr>
          <p:nvPr>
            <p:ph idx="1"/>
          </p:nvPr>
        </p:nvSpPr>
        <p:spPr/>
        <p:txBody>
          <a:bodyPr vert="horz" lIns="91440" tIns="45720" rIns="91440" bIns="45720" rtlCol="0">
            <a:normAutofit/>
          </a:bodyPr>
          <a:lstStyle/>
          <a:p>
            <a:r>
              <a:rPr lang="zh-CN" altLang="en-US" dirty="0">
                <a:latin typeface="Times New Roman" panose="02020603050405020304" pitchFamily="18" charset="0"/>
                <a:cs typeface="Times New Roman" panose="02020603050405020304" pitchFamily="18" charset="0"/>
              </a:rPr>
              <a:t>物联网设备隐藏接口 </a:t>
            </a:r>
            <a:r>
              <a:rPr lang="en-US" altLang="zh-CN" dirty="0">
                <a:latin typeface="Times New Roman" panose="02020603050405020304" pitchFamily="18" charset="0"/>
                <a:cs typeface="Times New Roman" panose="02020603050405020304" pitchFamily="18" charset="0"/>
              </a:rPr>
              <a:t>- Hidden interface of IoT device</a:t>
            </a:r>
          </a:p>
          <a:p>
            <a:pPr lvl="1"/>
            <a:r>
              <a:rPr lang="zh-CN" altLang="en-US" i="0" dirty="0">
                <a:latin typeface="Times New Roman" panose="02020603050405020304" pitchFamily="18" charset="0"/>
                <a:cs typeface="Times New Roman" panose="02020603050405020304" pitchFamily="18" charset="0"/>
              </a:rPr>
              <a:t>隐藏接口允许未经身份验证的用户在没有任何许可的情况下远程访问。在现实中，开发人员有意或无意地留下了隐藏的接口，这通常会暴露敏感信息，如暴露管理密码或更改网络设置等安全关键操作。</a:t>
            </a:r>
            <a:endParaRPr lang="en-US" altLang="zh-CN" i="0" dirty="0">
              <a:latin typeface="Times New Roman" panose="02020603050405020304" pitchFamily="18" charset="0"/>
              <a:cs typeface="Times New Roman" panose="02020603050405020304" pitchFamily="18" charset="0"/>
            </a:endParaRPr>
          </a:p>
          <a:p>
            <a:pPr marL="0" indent="0">
              <a:buNone/>
            </a:pPr>
            <a:endParaRPr lang="en-US" altLang="zh-CN" i="0" dirty="0">
              <a:latin typeface="Times New Roman" panose="02020603050405020304" pitchFamily="18" charset="0"/>
              <a:cs typeface="Times New Roman" panose="02020603050405020304" pitchFamily="18" charset="0"/>
            </a:endParaRPr>
          </a:p>
          <a:p>
            <a:pPr marL="530352" lvl="1" indent="0">
              <a:buNone/>
            </a:pP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D283568B-D0A9-4CEA-AFF4-CA27E7C14AAD}"/>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58993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a:t>Design</a:t>
            </a:r>
            <a:r>
              <a:rPr kumimoji="1" lang="zh-CN" altLang="en-US"/>
              <a:t> </a:t>
            </a:r>
            <a:r>
              <a:rPr kumimoji="1" lang="en-US" altLang="zh-CN"/>
              <a:t>Overview</a:t>
            </a:r>
            <a:endParaRPr kumimoji="1" lang="zh-CN" altLang="en-US" dirty="0"/>
          </a:p>
        </p:txBody>
      </p:sp>
      <p:sp>
        <p:nvSpPr>
          <p:cNvPr id="4" name="灯片编号占位符 3">
            <a:extLst>
              <a:ext uri="{FF2B5EF4-FFF2-40B4-BE49-F238E27FC236}">
                <a16:creationId xmlns:a16="http://schemas.microsoft.com/office/drawing/2014/main" id="{DD44B63A-4D51-4124-9BDD-3E7B67AC5F3B}"/>
              </a:ext>
            </a:extLst>
          </p:cNvPr>
          <p:cNvSpPr>
            <a:spLocks noGrp="1"/>
          </p:cNvSpPr>
          <p:nvPr>
            <p:ph type="sldNum" sz="quarter" idx="12"/>
          </p:nvPr>
        </p:nvSpPr>
        <p:spPr/>
        <p:txBody>
          <a:bodyPr/>
          <a:lstStyle/>
          <a:p>
            <a:fld id="{69E57DC2-970A-4B3E-BB1C-7A09969E49DF}" type="slidenum">
              <a:rPr lang="en-US" smtClean="0"/>
              <a:t>19</a:t>
            </a:fld>
            <a:endParaRPr lang="en-US" dirty="0"/>
          </a:p>
        </p:txBody>
      </p:sp>
      <p:pic>
        <p:nvPicPr>
          <p:cNvPr id="5" name="图片 4">
            <a:extLst>
              <a:ext uri="{FF2B5EF4-FFF2-40B4-BE49-F238E27FC236}">
                <a16:creationId xmlns:a16="http://schemas.microsoft.com/office/drawing/2014/main" id="{C8D3A4C0-298B-45FA-A01B-4B94EEEED4B3}"/>
              </a:ext>
            </a:extLst>
          </p:cNvPr>
          <p:cNvPicPr>
            <a:picLocks noChangeAspect="1"/>
          </p:cNvPicPr>
          <p:nvPr/>
        </p:nvPicPr>
        <p:blipFill>
          <a:blip r:embed="rId3"/>
          <a:stretch>
            <a:fillRect/>
          </a:stretch>
        </p:blipFill>
        <p:spPr>
          <a:xfrm>
            <a:off x="1219200" y="1727470"/>
            <a:ext cx="10548854" cy="3739474"/>
          </a:xfrm>
          <a:prstGeom prst="rect">
            <a:avLst/>
          </a:prstGeom>
        </p:spPr>
      </p:pic>
    </p:spTree>
    <p:extLst>
      <p:ext uri="{BB962C8B-B14F-4D97-AF65-F5344CB8AC3E}">
        <p14:creationId xmlns:p14="http://schemas.microsoft.com/office/powerpoint/2010/main" val="342958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Conference</a:t>
            </a:r>
            <a:endParaRPr kumimoji="1" lang="zh-CN" altLang="en-US" dirty="0"/>
          </a:p>
        </p:txBody>
      </p:sp>
      <p:sp>
        <p:nvSpPr>
          <p:cNvPr id="8" name="内容占位符 7">
            <a:extLst>
              <a:ext uri="{FF2B5EF4-FFF2-40B4-BE49-F238E27FC236}">
                <a16:creationId xmlns:a16="http://schemas.microsoft.com/office/drawing/2014/main" id="{CF31D29D-7A03-4551-80D4-2AF66F5D5BB8}"/>
              </a:ext>
            </a:extLst>
          </p:cNvPr>
          <p:cNvSpPr>
            <a:spLocks noGrp="1"/>
          </p:cNvSpPr>
          <p:nvPr>
            <p:ph idx="1"/>
          </p:nvPr>
        </p:nvSpPr>
        <p:spPr>
          <a:xfrm>
            <a:off x="1391055" y="1727975"/>
            <a:ext cx="9601200" cy="2661932"/>
          </a:xfrm>
        </p:spPr>
        <p:txBody>
          <a:bodyPr/>
          <a:lstStyle/>
          <a:p>
            <a:r>
              <a:rPr lang="en-US" altLang="zh-CN" dirty="0">
                <a:latin typeface="+mn-ea"/>
              </a:rPr>
              <a:t>ACM Web Conference</a:t>
            </a:r>
          </a:p>
        </p:txBody>
      </p:sp>
      <p:sp>
        <p:nvSpPr>
          <p:cNvPr id="4" name="灯片编号占位符 3">
            <a:extLst>
              <a:ext uri="{FF2B5EF4-FFF2-40B4-BE49-F238E27FC236}">
                <a16:creationId xmlns:a16="http://schemas.microsoft.com/office/drawing/2014/main" id="{63A2C3B5-DE82-443C-B4E9-DCD11773EAFC}"/>
              </a:ext>
            </a:extLst>
          </p:cNvPr>
          <p:cNvSpPr>
            <a:spLocks noGrp="1"/>
          </p:cNvSpPr>
          <p:nvPr>
            <p:ph type="sldNum" sz="quarter" idx="12"/>
          </p:nvPr>
        </p:nvSpPr>
        <p:spPr/>
        <p:txBody>
          <a:bodyPr/>
          <a:lstStyle/>
          <a:p>
            <a:fld id="{69E57DC2-970A-4B3E-BB1C-7A09969E49DF}" type="slidenum">
              <a:rPr lang="en-US" smtClean="0"/>
              <a:t>2</a:t>
            </a:fld>
            <a:endParaRPr lang="en-US" dirty="0"/>
          </a:p>
        </p:txBody>
      </p:sp>
      <p:pic>
        <p:nvPicPr>
          <p:cNvPr id="5" name="图片 4">
            <a:extLst>
              <a:ext uri="{FF2B5EF4-FFF2-40B4-BE49-F238E27FC236}">
                <a16:creationId xmlns:a16="http://schemas.microsoft.com/office/drawing/2014/main" id="{C4EE82F6-7CFB-4F64-B10E-4EF30E3431A6}"/>
              </a:ext>
            </a:extLst>
          </p:cNvPr>
          <p:cNvPicPr>
            <a:picLocks noChangeAspect="1"/>
          </p:cNvPicPr>
          <p:nvPr/>
        </p:nvPicPr>
        <p:blipFill>
          <a:blip r:embed="rId2"/>
          <a:stretch>
            <a:fillRect/>
          </a:stretch>
        </p:blipFill>
        <p:spPr>
          <a:xfrm>
            <a:off x="1495554" y="2291416"/>
            <a:ext cx="9200891" cy="2661933"/>
          </a:xfrm>
          <a:prstGeom prst="rect">
            <a:avLst/>
          </a:prstGeom>
        </p:spPr>
      </p:pic>
      <p:sp>
        <p:nvSpPr>
          <p:cNvPr id="9" name="内容占位符 7">
            <a:extLst>
              <a:ext uri="{FF2B5EF4-FFF2-40B4-BE49-F238E27FC236}">
                <a16:creationId xmlns:a16="http://schemas.microsoft.com/office/drawing/2014/main" id="{EFD9DD52-881B-4AC3-8A2D-1A6AA951325E}"/>
              </a:ext>
            </a:extLst>
          </p:cNvPr>
          <p:cNvSpPr txBox="1">
            <a:spLocks/>
          </p:cNvSpPr>
          <p:nvPr/>
        </p:nvSpPr>
        <p:spPr>
          <a:xfrm>
            <a:off x="1391055" y="5122420"/>
            <a:ext cx="9601200" cy="104978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dirty="0">
                <a:hlinkClick r:id="rId3"/>
              </a:rPr>
              <a:t>https://dblp.uni-trier.de/rec/conf/www/</a:t>
            </a:r>
            <a:endParaRPr lang="en-US" altLang="zh-CN" dirty="0"/>
          </a:p>
          <a:p>
            <a:r>
              <a:rPr lang="en-US" altLang="zh-CN" dirty="0">
                <a:hlinkClick r:id="rId4"/>
              </a:rPr>
              <a:t>https://dblp.uni-trier.de/rec/conf/www/XieCWFWGWL22.html</a:t>
            </a:r>
            <a:endParaRPr lang="en-US" altLang="zh-CN" dirty="0"/>
          </a:p>
        </p:txBody>
      </p:sp>
    </p:spTree>
    <p:extLst>
      <p:ext uri="{BB962C8B-B14F-4D97-AF65-F5344CB8AC3E}">
        <p14:creationId xmlns:p14="http://schemas.microsoft.com/office/powerpoint/2010/main" val="2644540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latin typeface="Times New Roman" panose="02020603050405020304" pitchFamily="18" charset="0"/>
                <a:cs typeface="Times New Roman" panose="02020603050405020304" pitchFamily="18" charset="0"/>
              </a:rPr>
              <a:t>枚举接口 </a:t>
            </a:r>
            <a:r>
              <a:rPr lang="en-US" altLang="zh-CN" dirty="0">
                <a:latin typeface="Times New Roman" panose="02020603050405020304" pitchFamily="18" charset="0"/>
                <a:cs typeface="Times New Roman" panose="02020603050405020304" pitchFamily="18" charset="0"/>
              </a:rPr>
              <a:t>- Enumerating Interfaces</a:t>
            </a:r>
          </a:p>
          <a:p>
            <a:r>
              <a:rPr lang="zh-CN" altLang="en-US" dirty="0">
                <a:latin typeface="Times New Roman" panose="02020603050405020304" pitchFamily="18" charset="0"/>
                <a:cs typeface="Times New Roman" panose="02020603050405020304" pitchFamily="18" charset="0"/>
              </a:rPr>
              <a:t>下发探测请求 </a:t>
            </a:r>
            <a:r>
              <a:rPr lang="en-US" altLang="zh-CN" dirty="0">
                <a:latin typeface="Times New Roman" panose="02020603050405020304" pitchFamily="18" charset="0"/>
                <a:cs typeface="Times New Roman" panose="02020603050405020304" pitchFamily="18" charset="0"/>
              </a:rPr>
              <a:t>– Delivering Probing Requests</a:t>
            </a:r>
          </a:p>
          <a:p>
            <a:r>
              <a:rPr lang="zh-CN" altLang="en-US" dirty="0">
                <a:latin typeface="Times New Roman" panose="02020603050405020304" pitchFamily="18" charset="0"/>
                <a:cs typeface="Times New Roman" panose="02020603050405020304" pitchFamily="18" charset="0"/>
              </a:rPr>
              <a:t>识别无保护的接口 </a:t>
            </a:r>
            <a:r>
              <a:rPr lang="en-US" altLang="zh-CN" dirty="0">
                <a:latin typeface="Times New Roman" panose="02020603050405020304" pitchFamily="18" charset="0"/>
                <a:cs typeface="Times New Roman" panose="02020603050405020304" pitchFamily="18" charset="0"/>
              </a:rPr>
              <a:t>– Identifying Unprotected Interfaces</a:t>
            </a:r>
          </a:p>
          <a:p>
            <a:r>
              <a:rPr lang="zh-CN" altLang="en-US" dirty="0">
                <a:latin typeface="Times New Roman" panose="02020603050405020304" pitchFamily="18" charset="0"/>
                <a:cs typeface="Times New Roman" panose="02020603050405020304" pitchFamily="18" charset="0"/>
              </a:rPr>
              <a:t>识别隐藏接口 </a:t>
            </a:r>
            <a:r>
              <a:rPr lang="en-US" altLang="zh-CN" dirty="0">
                <a:latin typeface="Times New Roman" panose="02020603050405020304" pitchFamily="18" charset="0"/>
                <a:cs typeface="Times New Roman" panose="02020603050405020304" pitchFamily="18" charset="0"/>
              </a:rPr>
              <a:t>– Identifying Hidden Interfaces</a:t>
            </a:r>
          </a:p>
          <a:p>
            <a:pPr marL="841248" lvl="2">
              <a:spcBef>
                <a:spcPts val="1000"/>
              </a:spcBef>
            </a:pPr>
            <a:r>
              <a:rPr lang="zh-CN" altLang="en-US" sz="2000" dirty="0">
                <a:latin typeface="Times New Roman" panose="02020603050405020304" pitchFamily="18" charset="0"/>
                <a:cs typeface="Times New Roman" panose="02020603050405020304" pitchFamily="18" charset="0"/>
              </a:rPr>
              <a:t>识别隐藏设备设置接口 </a:t>
            </a:r>
            <a:r>
              <a:rPr lang="en-US" altLang="zh-CN" sz="2000" dirty="0">
                <a:latin typeface="Times New Roman" panose="02020603050405020304" pitchFamily="18" charset="0"/>
                <a:cs typeface="Times New Roman" panose="02020603050405020304" pitchFamily="18" charset="0"/>
              </a:rPr>
              <a:t>- Identification of hidden device-setting interfaces</a:t>
            </a:r>
          </a:p>
          <a:p>
            <a:pPr marL="841248" lvl="2">
              <a:spcBef>
                <a:spcPts val="1000"/>
              </a:spcBef>
            </a:pPr>
            <a:r>
              <a:rPr lang="zh-CN" altLang="en-US" sz="2000" dirty="0">
                <a:latin typeface="Times New Roman" panose="02020603050405020304" pitchFamily="18" charset="0"/>
                <a:cs typeface="Times New Roman" panose="02020603050405020304" pitchFamily="18" charset="0"/>
              </a:rPr>
              <a:t>识别隐藏的信息披露接口 </a:t>
            </a:r>
            <a:r>
              <a:rPr lang="en-US" altLang="zh-CN" sz="2000" dirty="0">
                <a:latin typeface="Times New Roman" panose="02020603050405020304" pitchFamily="18" charset="0"/>
                <a:cs typeface="Times New Roman" panose="02020603050405020304" pitchFamily="18" charset="0"/>
              </a:rPr>
              <a:t>- Identification of hidden information-disclosure interfaces</a:t>
            </a:r>
          </a:p>
          <a:p>
            <a:pPr marL="1298448" lvl="3">
              <a:spcBef>
                <a:spcPts val="1000"/>
              </a:spcBef>
            </a:pPr>
            <a:r>
              <a:rPr lang="en-US" altLang="zh-CN" sz="2000" i="0" dirty="0">
                <a:latin typeface="Times New Roman" panose="02020603050405020304" pitchFamily="18" charset="0"/>
                <a:cs typeface="Times New Roman" panose="02020603050405020304" pitchFamily="18" charset="0"/>
              </a:rPr>
              <a:t>NVRAM </a:t>
            </a:r>
            <a:r>
              <a:rPr lang="zh-CN" altLang="en-US" sz="2000" i="0" dirty="0">
                <a:latin typeface="Times New Roman" panose="02020603050405020304" pitchFamily="18" charset="0"/>
                <a:cs typeface="Times New Roman" panose="02020603050405020304" pitchFamily="18" charset="0"/>
              </a:rPr>
              <a:t>参数</a:t>
            </a:r>
            <a:endParaRPr lang="en-US" altLang="zh-CN" sz="2000" i="0" dirty="0">
              <a:latin typeface="Times New Roman" panose="02020603050405020304" pitchFamily="18" charset="0"/>
              <a:cs typeface="Times New Roman" panose="02020603050405020304" pitchFamily="18" charset="0"/>
            </a:endParaRPr>
          </a:p>
          <a:p>
            <a:pPr marL="1298448" lvl="3">
              <a:spcBef>
                <a:spcPts val="1000"/>
              </a:spcBef>
            </a:pPr>
            <a:r>
              <a:rPr lang="zh-CN" altLang="en-US" sz="2000" i="0" dirty="0">
                <a:latin typeface="Times New Roman" panose="02020603050405020304" pitchFamily="18" charset="0"/>
                <a:cs typeface="Times New Roman" panose="02020603050405020304" pitchFamily="18" charset="0"/>
              </a:rPr>
              <a:t>配置文件</a:t>
            </a:r>
            <a:endParaRPr lang="en-US" altLang="zh-CN" sz="2000" i="0" dirty="0">
              <a:latin typeface="Times New Roman" panose="02020603050405020304" pitchFamily="18" charset="0"/>
              <a:cs typeface="Times New Roman" panose="02020603050405020304" pitchFamily="18" charset="0"/>
            </a:endParaRPr>
          </a:p>
          <a:p>
            <a:pPr marL="0" indent="0">
              <a:buNone/>
            </a:pP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19090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8CA8603-D5D9-4EAC-B2E6-E246E838E9FF}"/>
              </a:ext>
            </a:extLst>
          </p:cNvPr>
          <p:cNvPicPr>
            <a:picLocks noChangeAspect="1"/>
          </p:cNvPicPr>
          <p:nvPr/>
        </p:nvPicPr>
        <p:blipFill>
          <a:blip r:embed="rId3"/>
          <a:stretch>
            <a:fillRect/>
          </a:stretch>
        </p:blipFill>
        <p:spPr>
          <a:xfrm>
            <a:off x="6316394" y="0"/>
            <a:ext cx="5875606" cy="6858000"/>
          </a:xfrm>
          <a:prstGeom prst="rect">
            <a:avLst/>
          </a:prstGeom>
        </p:spPr>
      </p:pic>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枚举接口 </a:t>
            </a:r>
            <a:r>
              <a:rPr lang="en-US" altLang="zh-CN" dirty="0"/>
              <a:t>- Enumerating Interfaces</a:t>
            </a:r>
          </a:p>
          <a:p>
            <a:pPr lvl="1"/>
            <a:r>
              <a:rPr lang="zh-CN" altLang="en-US" b="0" i="0" dirty="0">
                <a:solidFill>
                  <a:srgbClr val="000000"/>
                </a:solidFill>
                <a:effectLst/>
                <a:latin typeface="Arial" panose="020B0604020202020204" pitchFamily="34" charset="0"/>
              </a:rPr>
              <a:t>收集可搜索的信息，并使用正则表达式枚举文件名</a:t>
            </a:r>
            <a:endParaRPr lang="en-US" altLang="zh-CN" b="0" i="0" dirty="0">
              <a:solidFill>
                <a:srgbClr val="000000"/>
              </a:solidFill>
              <a:effectLst/>
              <a:latin typeface="Arial" panose="020B0604020202020204" pitchFamily="34" charset="0"/>
            </a:endParaRPr>
          </a:p>
          <a:p>
            <a:pPr lvl="1"/>
            <a:r>
              <a:rPr lang="zh-CN" altLang="en-US" i="0" dirty="0">
                <a:solidFill>
                  <a:srgbClr val="000000"/>
                </a:solidFill>
                <a:latin typeface="Arial" panose="020B0604020202020204" pitchFamily="34" charset="0"/>
              </a:rPr>
              <a:t>重新打包后，</a:t>
            </a:r>
            <a:r>
              <a:rPr lang="zh-CN" altLang="en-US" b="0" i="0" dirty="0">
                <a:solidFill>
                  <a:srgbClr val="000000"/>
                </a:solidFill>
                <a:effectLst/>
                <a:latin typeface="Arial" panose="020B0604020202020204" pitchFamily="34" charset="0"/>
              </a:rPr>
              <a:t>使用正则表达式搜索可能的路径名</a:t>
            </a:r>
            <a:endParaRPr lang="en-US" altLang="zh-CN" b="0" i="0" dirty="0">
              <a:solidFill>
                <a:srgbClr val="000000"/>
              </a:solidFill>
              <a:effectLst/>
              <a:latin typeface="Arial" panose="020B0604020202020204" pitchFamily="34" charset="0"/>
            </a:endParaRPr>
          </a:p>
          <a:p>
            <a:pPr lvl="1"/>
            <a:r>
              <a:rPr lang="zh-CN" altLang="en-US" b="0" i="0" dirty="0">
                <a:solidFill>
                  <a:srgbClr val="000000"/>
                </a:solidFill>
                <a:effectLst/>
                <a:latin typeface="Arial" panose="020B0604020202020204" pitchFamily="34" charset="0"/>
              </a:rPr>
              <a:t>将多条路径连接成一条路径</a:t>
            </a:r>
            <a:endParaRPr lang="en-US" altLang="zh-CN" b="0" i="0" dirty="0">
              <a:solidFill>
                <a:srgbClr val="000000"/>
              </a:solidFill>
              <a:effectLst/>
              <a:latin typeface="Arial" panose="020B0604020202020204" pitchFamily="34" charset="0"/>
            </a:endParaRPr>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398103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下发探测请求 </a:t>
            </a:r>
            <a:r>
              <a:rPr lang="en-US" altLang="zh-CN" dirty="0"/>
              <a:t>– Delivering Probing Requests</a:t>
            </a:r>
          </a:p>
          <a:p>
            <a:pPr lvl="1"/>
            <a:r>
              <a:rPr lang="zh-CN" altLang="en-US" b="0" i="0" dirty="0">
                <a:solidFill>
                  <a:srgbClr val="000000"/>
                </a:solidFill>
                <a:effectLst/>
                <a:latin typeface="Arial" panose="020B0604020202020204" pitchFamily="34" charset="0"/>
              </a:rPr>
              <a:t>该组件负责向目标设备</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模拟器发送和接收 </a:t>
            </a:r>
            <a:r>
              <a:rPr lang="en-US" altLang="zh-CN" b="0" i="0" dirty="0">
                <a:solidFill>
                  <a:srgbClr val="000000"/>
                </a:solidFill>
                <a:effectLst/>
                <a:latin typeface="Arial" panose="020B0604020202020204" pitchFamily="34" charset="0"/>
              </a:rPr>
              <a:t>HTTP </a:t>
            </a:r>
            <a:r>
              <a:rPr lang="zh-CN" altLang="en-US" b="0" i="0" dirty="0">
                <a:solidFill>
                  <a:srgbClr val="000000"/>
                </a:solidFill>
                <a:effectLst/>
                <a:latin typeface="Arial" panose="020B0604020202020204" pitchFamily="34" charset="0"/>
              </a:rPr>
              <a:t>数据包</a:t>
            </a:r>
            <a:endParaRPr lang="en-US" altLang="zh-CN" b="0" i="0" dirty="0">
              <a:solidFill>
                <a:srgbClr val="000000"/>
              </a:solidFill>
              <a:effectLst/>
              <a:latin typeface="Arial" panose="020B0604020202020204" pitchFamily="34" charset="0"/>
            </a:endParaRPr>
          </a:p>
          <a:p>
            <a:pPr lvl="2"/>
            <a:r>
              <a:rPr lang="zh-CN" altLang="en-US" sz="2000" b="0" i="0" dirty="0">
                <a:solidFill>
                  <a:srgbClr val="000000"/>
                </a:solidFill>
                <a:effectLst/>
                <a:latin typeface="Arial" panose="020B0604020202020204" pitchFamily="34" charset="0"/>
              </a:rPr>
              <a:t>不需要目标固件的检测来收集执行反馈。相反，它只观察来自响应消息的反馈</a:t>
            </a:r>
            <a:endParaRPr lang="en-US" altLang="zh-CN" sz="2000" b="0" i="0" dirty="0">
              <a:solidFill>
                <a:srgbClr val="000000"/>
              </a:solidFill>
              <a:effectLst/>
              <a:latin typeface="Arial" panose="020B0604020202020204" pitchFamily="34" charset="0"/>
            </a:endParaRPr>
          </a:p>
          <a:p>
            <a:pPr lvl="2"/>
            <a:r>
              <a:rPr lang="zh-CN" altLang="en-US" sz="2000" b="0" i="0" dirty="0">
                <a:solidFill>
                  <a:srgbClr val="000000"/>
                </a:solidFill>
                <a:effectLst/>
                <a:latin typeface="Arial" panose="020B0604020202020204" pitchFamily="34" charset="0"/>
              </a:rPr>
              <a:t>目标可以是承载固件或物理设备的模拟器</a:t>
            </a:r>
            <a:endParaRPr lang="en-US" altLang="zh-CN" sz="200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23731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DFC72C6-B25F-4B5B-AABF-6DC6E7F1DD7A}"/>
              </a:ext>
            </a:extLst>
          </p:cNvPr>
          <p:cNvPicPr>
            <a:picLocks noChangeAspect="1"/>
          </p:cNvPicPr>
          <p:nvPr/>
        </p:nvPicPr>
        <p:blipFill>
          <a:blip r:embed="rId3"/>
          <a:stretch>
            <a:fillRect/>
          </a:stretch>
        </p:blipFill>
        <p:spPr>
          <a:xfrm>
            <a:off x="1242645" y="689316"/>
            <a:ext cx="4853355" cy="5479365"/>
          </a:xfrm>
          <a:prstGeom prst="rect">
            <a:avLst/>
          </a:prstGeom>
        </p:spPr>
      </p:pic>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23</a:t>
            </a:fld>
            <a:endParaRPr lang="en-US" dirty="0"/>
          </a:p>
        </p:txBody>
      </p:sp>
      <p:pic>
        <p:nvPicPr>
          <p:cNvPr id="11" name="图片 10">
            <a:extLst>
              <a:ext uri="{FF2B5EF4-FFF2-40B4-BE49-F238E27FC236}">
                <a16:creationId xmlns:a16="http://schemas.microsoft.com/office/drawing/2014/main" id="{0F8E8FB3-9BED-4D88-B784-7CEFFFCD8C0E}"/>
              </a:ext>
            </a:extLst>
          </p:cNvPr>
          <p:cNvPicPr>
            <a:picLocks noChangeAspect="1"/>
          </p:cNvPicPr>
          <p:nvPr/>
        </p:nvPicPr>
        <p:blipFill>
          <a:blip r:embed="rId4"/>
          <a:stretch>
            <a:fillRect/>
          </a:stretch>
        </p:blipFill>
        <p:spPr>
          <a:xfrm>
            <a:off x="6428935" y="689316"/>
            <a:ext cx="5267293" cy="5479365"/>
          </a:xfrm>
          <a:prstGeom prst="rect">
            <a:avLst/>
          </a:prstGeom>
        </p:spPr>
      </p:pic>
    </p:spTree>
    <p:extLst>
      <p:ext uri="{BB962C8B-B14F-4D97-AF65-F5344CB8AC3E}">
        <p14:creationId xmlns:p14="http://schemas.microsoft.com/office/powerpoint/2010/main" val="144599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识别无保护的接口 </a:t>
            </a:r>
            <a:r>
              <a:rPr lang="en-US" altLang="zh-CN" dirty="0"/>
              <a:t>– Identifying Unprotected Interfaces</a:t>
            </a:r>
          </a:p>
          <a:p>
            <a:pPr marL="841248" lvl="2">
              <a:spcBef>
                <a:spcPts val="1000"/>
              </a:spcBef>
            </a:pPr>
            <a:r>
              <a:rPr lang="zh-CN" altLang="en-US" sz="2000" i="0" dirty="0"/>
              <a:t>观察两个请求响应的差异来识别和过滤需要用户身份验证的受保护接口</a:t>
            </a:r>
            <a:endParaRPr lang="en-US" altLang="zh-CN" sz="2000" i="0" dirty="0"/>
          </a:p>
          <a:p>
            <a:pPr marL="841248" lvl="2">
              <a:spcBef>
                <a:spcPts val="1000"/>
              </a:spcBef>
            </a:pPr>
            <a:r>
              <a:rPr lang="zh-CN" altLang="en-US" sz="2000" b="0" i="0" dirty="0">
                <a:solidFill>
                  <a:srgbClr val="000000"/>
                </a:solidFill>
                <a:effectLst/>
                <a:latin typeface="Arial" panose="020B0604020202020204" pitchFamily="34" charset="0"/>
              </a:rPr>
              <a:t>根据响应主体的内容将剩余的响应聚类到不同的组中，离群值是未受保护的接口，即开放接口和隐藏接口</a:t>
            </a:r>
            <a:endParaRPr lang="en-US" altLang="zh-CN" sz="2000" b="0" i="0" dirty="0">
              <a:solidFill>
                <a:srgbClr val="000000"/>
              </a:solidFill>
              <a:effectLst/>
              <a:latin typeface="Arial" panose="020B0604020202020204" pitchFamily="34" charset="0"/>
            </a:endParaRPr>
          </a:p>
          <a:p>
            <a:pPr marL="841248" lvl="2">
              <a:spcBef>
                <a:spcPts val="1000"/>
              </a:spcBef>
            </a:pPr>
            <a:r>
              <a:rPr lang="zh-CN" altLang="en-US" sz="2000" b="0" i="0" dirty="0">
                <a:solidFill>
                  <a:srgbClr val="000000"/>
                </a:solidFill>
                <a:effectLst/>
                <a:latin typeface="Arial" panose="020B0604020202020204" pitchFamily="34" charset="0"/>
              </a:rPr>
              <a:t>类似的响应通常是高度结构化的，利用这种相似性度量可以有效地区分常见无效请求的响应和稀有有效请求的响应</a:t>
            </a:r>
            <a:endParaRPr lang="en-US" altLang="zh-CN" sz="2000" i="0" dirty="0"/>
          </a:p>
          <a:p>
            <a:pPr marL="841248" lvl="2">
              <a:spcBef>
                <a:spcPts val="1000"/>
              </a:spcBef>
            </a:pPr>
            <a:r>
              <a:rPr lang="zh-CN" altLang="en-US" sz="2000" i="0" dirty="0"/>
              <a:t>聚类后，如果响应组的大小明显大于其他响应组，则会被标记为“多数”，并被视为无效请求的响应</a:t>
            </a: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374490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识别隐藏接口 </a:t>
            </a:r>
            <a:r>
              <a:rPr lang="en-US" altLang="zh-CN" dirty="0"/>
              <a:t>– Identifying Hidden Interfaces</a:t>
            </a:r>
          </a:p>
          <a:p>
            <a:pPr marL="841248" lvl="2">
              <a:spcBef>
                <a:spcPts val="1000"/>
              </a:spcBef>
            </a:pPr>
            <a:r>
              <a:rPr lang="zh-CN" altLang="en-US" sz="2000" i="0" dirty="0"/>
              <a:t>识别隐藏设备设置接口 </a:t>
            </a:r>
            <a:r>
              <a:rPr lang="en-US" altLang="zh-CN" sz="2000" i="0" dirty="0"/>
              <a:t>- Identification of hidden device-setting interfaces</a:t>
            </a:r>
          </a:p>
          <a:p>
            <a:pPr marL="1298448" lvl="3">
              <a:spcBef>
                <a:spcPts val="1000"/>
              </a:spcBef>
            </a:pPr>
            <a:r>
              <a:rPr lang="zh-CN" altLang="en-US" sz="2000" b="0" i="0" dirty="0">
                <a:solidFill>
                  <a:srgbClr val="000000"/>
                </a:solidFill>
                <a:effectLst/>
                <a:latin typeface="Arial" panose="020B0604020202020204" pitchFamily="34" charset="0"/>
              </a:rPr>
              <a:t>几乎所有的设备设置参数都硬编码在前端，扫描固件前端代码提取参数</a:t>
            </a:r>
            <a:endParaRPr lang="en-US" altLang="zh-CN" sz="2000" i="0" dirty="0"/>
          </a:p>
          <a:p>
            <a:pPr marL="1298448" lvl="3">
              <a:spcBef>
                <a:spcPts val="1000"/>
              </a:spcBef>
            </a:pPr>
            <a:r>
              <a:rPr lang="zh-CN" altLang="en-US" sz="2000" b="0" i="0" dirty="0">
                <a:solidFill>
                  <a:srgbClr val="000000"/>
                </a:solidFill>
                <a:effectLst/>
                <a:latin typeface="Arial" panose="020B0604020202020204" pitchFamily="34" charset="0"/>
              </a:rPr>
              <a:t>从</a:t>
            </a:r>
            <a:r>
              <a:rPr lang="en-US" altLang="zh-CN" sz="2000" b="0" i="0" dirty="0">
                <a:solidFill>
                  <a:srgbClr val="000000"/>
                </a:solidFill>
                <a:effectLst/>
                <a:latin typeface="Arial" panose="020B0604020202020204" pitchFamily="34" charset="0"/>
              </a:rPr>
              <a:t>AJAX</a:t>
            </a:r>
            <a:r>
              <a:rPr lang="zh-CN" altLang="en-US" sz="2000" b="0" i="0" dirty="0">
                <a:solidFill>
                  <a:srgbClr val="000000"/>
                </a:solidFill>
                <a:effectLst/>
                <a:latin typeface="Arial" panose="020B0604020202020204" pitchFamily="34" charset="0"/>
              </a:rPr>
              <a:t>请求的“</a:t>
            </a:r>
            <a:r>
              <a:rPr lang="en-US" altLang="zh-CN" sz="2000" b="0" i="0" dirty="0">
                <a:solidFill>
                  <a:srgbClr val="000000"/>
                </a:solidFill>
                <a:effectLst/>
                <a:latin typeface="Arial" panose="020B0604020202020204" pitchFamily="34" charset="0"/>
              </a:rPr>
              <a:t>data”</a:t>
            </a:r>
            <a:r>
              <a:rPr lang="zh-CN" altLang="en-US" sz="2000" b="0" i="0" dirty="0">
                <a:solidFill>
                  <a:srgbClr val="000000"/>
                </a:solidFill>
                <a:effectLst/>
                <a:latin typeface="Arial" panose="020B0604020202020204" pitchFamily="34" charset="0"/>
              </a:rPr>
              <a:t>字段中提取参数</a:t>
            </a:r>
            <a:endParaRPr lang="en-US" altLang="zh-CN" sz="2000" b="0" i="0" dirty="0">
              <a:solidFill>
                <a:srgbClr val="000000"/>
              </a:solidFill>
              <a:effectLst/>
              <a:latin typeface="Arial" panose="020B0604020202020204" pitchFamily="34" charset="0"/>
            </a:endParaRPr>
          </a:p>
          <a:p>
            <a:pPr marL="1298448" lvl="3">
              <a:spcBef>
                <a:spcPts val="1000"/>
              </a:spcBef>
            </a:pPr>
            <a:r>
              <a:rPr lang="zh-CN" altLang="en-US" sz="2000" b="0" i="0" dirty="0">
                <a:solidFill>
                  <a:srgbClr val="000000"/>
                </a:solidFill>
                <a:effectLst/>
                <a:latin typeface="Arial" panose="020B0604020202020204" pitchFamily="34" charset="0"/>
              </a:rPr>
              <a:t>使用正则表达式提取动作属性和输入标签字段</a:t>
            </a:r>
            <a:endParaRPr lang="en-US" altLang="zh-CN" sz="2000" b="0" i="0" dirty="0">
              <a:solidFill>
                <a:srgbClr val="000000"/>
              </a:solidFill>
              <a:effectLst/>
              <a:latin typeface="Arial" panose="020B0604020202020204" pitchFamily="34" charset="0"/>
            </a:endParaRPr>
          </a:p>
          <a:p>
            <a:pPr marL="1298448" lvl="3">
              <a:spcBef>
                <a:spcPts val="1000"/>
              </a:spcBef>
            </a:pPr>
            <a:r>
              <a:rPr lang="zh-CN" altLang="en-US" sz="2000" i="0" dirty="0"/>
              <a:t>发送了两个请求：第一个请求附加了一个可能改变设备设置的参数；后续请求不附加该参数</a:t>
            </a:r>
            <a:endParaRPr lang="en-US" altLang="zh-CN" sz="2000" i="0" dirty="0"/>
          </a:p>
          <a:p>
            <a:pPr marL="1298448" lvl="3">
              <a:spcBef>
                <a:spcPts val="1000"/>
              </a:spcBef>
            </a:pPr>
            <a:r>
              <a:rPr lang="zh-CN" altLang="en-US" sz="2000" b="0" i="0" dirty="0">
                <a:solidFill>
                  <a:srgbClr val="000000"/>
                </a:solidFill>
                <a:effectLst/>
                <a:latin typeface="Arial" panose="020B0604020202020204" pitchFamily="34" charset="0"/>
              </a:rPr>
              <a:t>在最后一步手动分析响应内容</a:t>
            </a:r>
            <a:endParaRPr lang="en-US" altLang="zh-CN" dirty="0"/>
          </a:p>
          <a:p>
            <a:pPr lvl="2"/>
            <a:endParaRPr lang="en-US" altLang="zh-CN"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906290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FC368-D0B9-A84C-9687-F269FBD42270}"/>
              </a:ext>
            </a:extLst>
          </p:cNvPr>
          <p:cNvSpPr>
            <a:spLocks noGrp="1"/>
          </p:cNvSpPr>
          <p:nvPr>
            <p:ph type="title"/>
          </p:nvPr>
        </p:nvSpPr>
        <p:spPr/>
        <p:txBody>
          <a:bodyPr/>
          <a:lstStyle/>
          <a:p>
            <a:r>
              <a:rPr kumimoji="1" lang="en-US" altLang="zh-CN" dirty="0"/>
              <a:t>Design</a:t>
            </a:r>
            <a:endParaRPr kumimoji="1" lang="zh-CN" altLang="en-US" dirty="0"/>
          </a:p>
        </p:txBody>
      </p:sp>
      <p:sp>
        <p:nvSpPr>
          <p:cNvPr id="5" name="内容占位符 4">
            <a:extLst>
              <a:ext uri="{FF2B5EF4-FFF2-40B4-BE49-F238E27FC236}">
                <a16:creationId xmlns:a16="http://schemas.microsoft.com/office/drawing/2014/main" id="{7F092A5D-3DB3-FF42-9EEC-47D75776E8A7}"/>
              </a:ext>
            </a:extLst>
          </p:cNvPr>
          <p:cNvSpPr>
            <a:spLocks noGrp="1"/>
          </p:cNvSpPr>
          <p:nvPr>
            <p:ph idx="1"/>
          </p:nvPr>
        </p:nvSpPr>
        <p:spPr>
          <a:xfrm>
            <a:off x="1371599" y="2286000"/>
            <a:ext cx="10719881" cy="4480560"/>
          </a:xfrm>
        </p:spPr>
        <p:txBody>
          <a:bodyPr>
            <a:normAutofit/>
          </a:bodyPr>
          <a:lstStyle/>
          <a:p>
            <a:r>
              <a:rPr lang="zh-CN" altLang="en-US" dirty="0"/>
              <a:t>识别隐藏接口 </a:t>
            </a:r>
            <a:r>
              <a:rPr lang="en-US" altLang="zh-CN" dirty="0"/>
              <a:t>– Identifying Hidden Interfaces</a:t>
            </a:r>
          </a:p>
          <a:p>
            <a:pPr marL="841248" lvl="2">
              <a:spcBef>
                <a:spcPts val="1000"/>
              </a:spcBef>
            </a:pPr>
            <a:r>
              <a:rPr lang="zh-CN" altLang="en-US" sz="2000" i="0" dirty="0"/>
              <a:t>识别隐藏的信息披露接口 </a:t>
            </a:r>
            <a:r>
              <a:rPr lang="en-US" altLang="zh-CN" sz="2000" i="0" dirty="0"/>
              <a:t>- Identification of hidden information-disclosure interfaces</a:t>
            </a:r>
            <a:endParaRPr lang="en-US" altLang="zh-CN" sz="2000" dirty="0"/>
          </a:p>
          <a:p>
            <a:pPr marL="1298448" lvl="3">
              <a:spcBef>
                <a:spcPts val="1000"/>
              </a:spcBef>
            </a:pPr>
            <a:r>
              <a:rPr lang="zh-CN" altLang="en-US" sz="2000" b="0" i="0" dirty="0">
                <a:solidFill>
                  <a:srgbClr val="000000"/>
                </a:solidFill>
                <a:effectLst/>
                <a:latin typeface="Arial" panose="020B0604020202020204" pitchFamily="34" charset="0"/>
              </a:rPr>
              <a:t>构建了一个关键字字典，并将接口的内容与字典中的关键字进行匹配</a:t>
            </a:r>
            <a:endParaRPr lang="en-US" altLang="zh-CN" sz="2000" b="0" i="0" dirty="0">
              <a:solidFill>
                <a:srgbClr val="000000"/>
              </a:solidFill>
              <a:effectLst/>
              <a:latin typeface="Arial" panose="020B0604020202020204" pitchFamily="34" charset="0"/>
            </a:endParaRPr>
          </a:p>
          <a:p>
            <a:pPr marL="1755648" lvl="4">
              <a:spcBef>
                <a:spcPts val="1000"/>
              </a:spcBef>
            </a:pPr>
            <a:r>
              <a:rPr lang="en-US" altLang="zh-CN" sz="2000" i="0" dirty="0"/>
              <a:t>NVRAM </a:t>
            </a:r>
            <a:r>
              <a:rPr lang="zh-CN" altLang="en-US" sz="2000" i="0" dirty="0"/>
              <a:t>参数：通常是关于设备设置或特定于用户的敏感信息，驻留在设备中的参数类型</a:t>
            </a:r>
            <a:endParaRPr lang="en-US" altLang="zh-CN" sz="2000" i="0" dirty="0"/>
          </a:p>
          <a:p>
            <a:pPr marL="1755648" lvl="4">
              <a:spcBef>
                <a:spcPts val="1000"/>
              </a:spcBef>
            </a:pPr>
            <a:r>
              <a:rPr lang="zh-CN" altLang="en-US" sz="2000" i="0" dirty="0"/>
              <a:t>配置文件：</a:t>
            </a:r>
            <a:r>
              <a:rPr lang="en-US" altLang="zh-CN" sz="2000" i="0" dirty="0" err="1"/>
              <a:t>host.conf</a:t>
            </a:r>
            <a:r>
              <a:rPr lang="en-US" altLang="zh-CN" sz="2000" i="0" dirty="0"/>
              <a:t> / </a:t>
            </a:r>
            <a:r>
              <a:rPr lang="en-US" altLang="zh-CN" sz="2000" i="0" dirty="0" err="1"/>
              <a:t>lighttpd.conf</a:t>
            </a:r>
            <a:r>
              <a:rPr lang="en-US" altLang="zh-CN" sz="2000" i="0" dirty="0"/>
              <a:t> / </a:t>
            </a:r>
            <a:r>
              <a:rPr lang="en-US" altLang="zh-CN" sz="2000" i="0" dirty="0" err="1"/>
              <a:t>resolv.conf</a:t>
            </a:r>
            <a:r>
              <a:rPr lang="en-US" altLang="zh-CN" sz="2000" i="0" dirty="0"/>
              <a:t> </a:t>
            </a:r>
            <a:r>
              <a:rPr lang="zh-CN" altLang="en-US" sz="2000" i="0" dirty="0"/>
              <a:t>等中提取与配置相关的键值对</a:t>
            </a:r>
            <a:endParaRPr lang="en-US" altLang="zh-CN" sz="2000" i="0" dirty="0"/>
          </a:p>
          <a:p>
            <a:pPr marL="2212848" lvl="5">
              <a:spcBef>
                <a:spcPts val="1000"/>
              </a:spcBef>
            </a:pPr>
            <a:r>
              <a:rPr lang="en-US" altLang="zh-CN" sz="2000" i="0" dirty="0"/>
              <a:t>root / username / </a:t>
            </a:r>
            <a:r>
              <a:rPr lang="en-US" altLang="zh-CN" sz="2000" i="0" dirty="0" err="1"/>
              <a:t>accesslog</a:t>
            </a:r>
            <a:r>
              <a:rPr lang="en-US" altLang="zh-CN" sz="2000" i="0" dirty="0"/>
              <a:t> </a:t>
            </a:r>
            <a:r>
              <a:rPr lang="zh-CN" altLang="en-US" sz="2000" i="0" dirty="0"/>
              <a:t>等</a:t>
            </a:r>
            <a:endParaRPr lang="en-US" altLang="zh-CN" sz="2000" b="0" i="0" dirty="0">
              <a:solidFill>
                <a:srgbClr val="000000"/>
              </a:solidFill>
              <a:effectLst/>
              <a:latin typeface="Arial" panose="020B0604020202020204" pitchFamily="34" charset="0"/>
            </a:endParaRPr>
          </a:p>
          <a:p>
            <a:pPr marL="1298448" lvl="3">
              <a:spcBef>
                <a:spcPts val="1000"/>
              </a:spcBef>
            </a:pPr>
            <a:r>
              <a:rPr lang="zh-CN" altLang="en-US" sz="2000" b="0" i="0" dirty="0">
                <a:solidFill>
                  <a:srgbClr val="000000"/>
                </a:solidFill>
                <a:effectLst/>
                <a:latin typeface="Arial" panose="020B0604020202020204" pitchFamily="34" charset="0"/>
              </a:rPr>
              <a:t>在重复数据删除之后，建立了一个超过</a:t>
            </a:r>
            <a:r>
              <a:rPr lang="en-US" altLang="zh-CN" sz="2000" b="0" i="0" dirty="0">
                <a:solidFill>
                  <a:srgbClr val="000000"/>
                </a:solidFill>
                <a:effectLst/>
                <a:latin typeface="Arial" panose="020B0604020202020204" pitchFamily="34" charset="0"/>
              </a:rPr>
              <a:t>50</a:t>
            </a:r>
            <a:r>
              <a:rPr lang="zh-CN" altLang="en-US" sz="2000" b="0" i="0" dirty="0">
                <a:solidFill>
                  <a:srgbClr val="000000"/>
                </a:solidFill>
                <a:effectLst/>
                <a:latin typeface="Arial" panose="020B0604020202020204" pitchFamily="34" charset="0"/>
              </a:rPr>
              <a:t>个关键字的字典</a:t>
            </a:r>
            <a:r>
              <a:rPr lang="zh-CN" altLang="en-US" sz="2000" i="0" dirty="0">
                <a:solidFill>
                  <a:srgbClr val="000000"/>
                </a:solidFill>
                <a:latin typeface="Arial" panose="020B0604020202020204" pitchFamily="34" charset="0"/>
              </a:rPr>
              <a:t>，</a:t>
            </a:r>
            <a:r>
              <a:rPr lang="zh-CN" altLang="en-US" sz="2000" b="0" i="0" dirty="0">
                <a:solidFill>
                  <a:srgbClr val="000000"/>
                </a:solidFill>
                <a:effectLst/>
                <a:latin typeface="Arial" panose="020B0604020202020204" pitchFamily="34" charset="0"/>
              </a:rPr>
              <a:t>当字典中至少有两个关键字匹配时，报告为信息披露接口（但会引入假阳性问题）</a:t>
            </a:r>
            <a:endParaRPr lang="en-US" altLang="zh-CN" sz="2000" i="0" dirty="0"/>
          </a:p>
        </p:txBody>
      </p:sp>
      <p:sp>
        <p:nvSpPr>
          <p:cNvPr id="4" name="灯片编号占位符 3">
            <a:extLst>
              <a:ext uri="{FF2B5EF4-FFF2-40B4-BE49-F238E27FC236}">
                <a16:creationId xmlns:a16="http://schemas.microsoft.com/office/drawing/2014/main" id="{CBFEA4DD-192A-4187-A0B1-4F7F8E6AFFC8}"/>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132597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Results</a:t>
            </a:r>
            <a:endParaRPr kumimoji="1" lang="zh-CN" altLang="en-US" dirty="0"/>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27</a:t>
            </a:fld>
            <a:endParaRPr lang="en-US" dirty="0"/>
          </a:p>
        </p:txBody>
      </p:sp>
      <p:pic>
        <p:nvPicPr>
          <p:cNvPr id="10" name="图片 9">
            <a:extLst>
              <a:ext uri="{FF2B5EF4-FFF2-40B4-BE49-F238E27FC236}">
                <a16:creationId xmlns:a16="http://schemas.microsoft.com/office/drawing/2014/main" id="{56C69F17-31D4-4174-912D-B86E88CD553A}"/>
              </a:ext>
            </a:extLst>
          </p:cNvPr>
          <p:cNvPicPr>
            <a:picLocks noChangeAspect="1"/>
          </p:cNvPicPr>
          <p:nvPr/>
        </p:nvPicPr>
        <p:blipFill>
          <a:blip r:embed="rId3"/>
          <a:stretch>
            <a:fillRect/>
          </a:stretch>
        </p:blipFill>
        <p:spPr>
          <a:xfrm>
            <a:off x="0" y="0"/>
            <a:ext cx="4389120" cy="4198327"/>
          </a:xfrm>
          <a:prstGeom prst="rect">
            <a:avLst/>
          </a:prstGeom>
        </p:spPr>
      </p:pic>
      <p:pic>
        <p:nvPicPr>
          <p:cNvPr id="12" name="图片 11">
            <a:extLst>
              <a:ext uri="{FF2B5EF4-FFF2-40B4-BE49-F238E27FC236}">
                <a16:creationId xmlns:a16="http://schemas.microsoft.com/office/drawing/2014/main" id="{33E463E4-917E-47BD-AA76-AF79DCF2E56F}"/>
              </a:ext>
            </a:extLst>
          </p:cNvPr>
          <p:cNvPicPr>
            <a:picLocks noChangeAspect="1"/>
          </p:cNvPicPr>
          <p:nvPr/>
        </p:nvPicPr>
        <p:blipFill>
          <a:blip r:embed="rId4"/>
          <a:stretch>
            <a:fillRect/>
          </a:stretch>
        </p:blipFill>
        <p:spPr>
          <a:xfrm>
            <a:off x="0" y="4205486"/>
            <a:ext cx="12192000" cy="2652514"/>
          </a:xfrm>
          <a:prstGeom prst="rect">
            <a:avLst/>
          </a:prstGeom>
        </p:spPr>
      </p:pic>
      <p:pic>
        <p:nvPicPr>
          <p:cNvPr id="14" name="图片 13">
            <a:extLst>
              <a:ext uri="{FF2B5EF4-FFF2-40B4-BE49-F238E27FC236}">
                <a16:creationId xmlns:a16="http://schemas.microsoft.com/office/drawing/2014/main" id="{E374C3E3-6872-4987-8A5B-4715397CCCD2}"/>
              </a:ext>
            </a:extLst>
          </p:cNvPr>
          <p:cNvPicPr>
            <a:picLocks noChangeAspect="1"/>
          </p:cNvPicPr>
          <p:nvPr/>
        </p:nvPicPr>
        <p:blipFill>
          <a:blip r:embed="rId5"/>
          <a:stretch>
            <a:fillRect/>
          </a:stretch>
        </p:blipFill>
        <p:spPr>
          <a:xfrm>
            <a:off x="4389119" y="0"/>
            <a:ext cx="3882683" cy="4198327"/>
          </a:xfrm>
          <a:prstGeom prst="rect">
            <a:avLst/>
          </a:prstGeom>
        </p:spPr>
      </p:pic>
      <p:pic>
        <p:nvPicPr>
          <p:cNvPr id="16" name="图片 15">
            <a:extLst>
              <a:ext uri="{FF2B5EF4-FFF2-40B4-BE49-F238E27FC236}">
                <a16:creationId xmlns:a16="http://schemas.microsoft.com/office/drawing/2014/main" id="{CCED66F3-B43D-43B6-B6AB-157BC3063A2C}"/>
              </a:ext>
            </a:extLst>
          </p:cNvPr>
          <p:cNvPicPr>
            <a:picLocks noChangeAspect="1"/>
          </p:cNvPicPr>
          <p:nvPr/>
        </p:nvPicPr>
        <p:blipFill>
          <a:blip r:embed="rId6"/>
          <a:stretch>
            <a:fillRect/>
          </a:stretch>
        </p:blipFill>
        <p:spPr>
          <a:xfrm>
            <a:off x="8271803" y="7160"/>
            <a:ext cx="3920197" cy="4191168"/>
          </a:xfrm>
          <a:prstGeom prst="rect">
            <a:avLst/>
          </a:prstGeom>
        </p:spPr>
      </p:pic>
    </p:spTree>
    <p:extLst>
      <p:ext uri="{BB962C8B-B14F-4D97-AF65-F5344CB8AC3E}">
        <p14:creationId xmlns:p14="http://schemas.microsoft.com/office/powerpoint/2010/main" val="2314256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Results</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zh-CN" altLang="en-US" b="0" i="0" dirty="0">
                <a:solidFill>
                  <a:srgbClr val="000000"/>
                </a:solidFill>
                <a:effectLst/>
                <a:latin typeface="Arial" panose="020B0604020202020204" pitchFamily="34" charset="0"/>
              </a:rPr>
              <a:t>漏洞发现 </a:t>
            </a:r>
            <a:r>
              <a:rPr lang="en-US" altLang="zh-CN" b="0" i="0" dirty="0">
                <a:solidFill>
                  <a:srgbClr val="000000"/>
                </a:solidFill>
                <a:effectLst/>
                <a:latin typeface="Arial" panose="020B0604020202020204" pitchFamily="34" charset="0"/>
              </a:rPr>
              <a:t>- Identified Vulnerabilities</a:t>
            </a:r>
            <a:endParaRPr kumimoji="1" lang="en-US" altLang="zh-CN" i="0" dirty="0">
              <a:latin typeface="Times New Roman" panose="02020603050405020304" pitchFamily="18" charset="0"/>
              <a:cs typeface="Times New Roman" panose="02020603050405020304" pitchFamily="18" charset="0"/>
            </a:endParaRPr>
          </a:p>
          <a:p>
            <a:pPr lvl="1"/>
            <a:r>
              <a:rPr kumimoji="1" lang="en-US" altLang="zh-CN" i="0" dirty="0">
                <a:latin typeface="Times New Roman" panose="02020603050405020304" pitchFamily="18" charset="0"/>
                <a:cs typeface="Times New Roman" panose="02020603050405020304" pitchFamily="18" charset="0"/>
              </a:rPr>
              <a:t>44 </a:t>
            </a:r>
            <a:r>
              <a:rPr kumimoji="1" lang="zh-CN" altLang="en-US" i="0" dirty="0">
                <a:latin typeface="Times New Roman" panose="02020603050405020304" pitchFamily="18" charset="0"/>
                <a:cs typeface="Times New Roman" panose="02020603050405020304" pitchFamily="18" charset="0"/>
              </a:rPr>
              <a:t>个漏洞</a:t>
            </a:r>
            <a:endParaRPr kumimoji="1" lang="en-US" altLang="zh-CN" i="0" dirty="0">
              <a:latin typeface="Times New Roman" panose="02020603050405020304" pitchFamily="18" charset="0"/>
              <a:cs typeface="Times New Roman" panose="02020603050405020304" pitchFamily="18" charset="0"/>
            </a:endParaRPr>
          </a:p>
          <a:p>
            <a:r>
              <a:rPr lang="zh-CN" altLang="en-US" b="0" i="0" dirty="0">
                <a:solidFill>
                  <a:srgbClr val="000000"/>
                </a:solidFill>
                <a:effectLst/>
                <a:latin typeface="Arial" panose="020B0604020202020204" pitchFamily="34" charset="0"/>
              </a:rPr>
              <a:t>统计数据和精度 </a:t>
            </a:r>
            <a:r>
              <a:rPr lang="en-US" altLang="zh-CN" b="0" i="0" dirty="0">
                <a:solidFill>
                  <a:srgbClr val="000000"/>
                </a:solidFill>
                <a:effectLst/>
                <a:latin typeface="Arial" panose="020B0604020202020204" pitchFamily="34" charset="0"/>
              </a:rPr>
              <a:t>- Statistics and accuracy</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接口枚举：平均从每个设备的固件中提取</a:t>
            </a:r>
            <a:r>
              <a:rPr kumimoji="1" lang="en-US" altLang="zh-CN" i="0" dirty="0">
                <a:latin typeface="Times New Roman" panose="02020603050405020304" pitchFamily="18" charset="0"/>
                <a:cs typeface="Times New Roman" panose="02020603050405020304" pitchFamily="18" charset="0"/>
              </a:rPr>
              <a:t>117</a:t>
            </a:r>
            <a:r>
              <a:rPr kumimoji="1" lang="zh-CN" altLang="en-US" i="0" dirty="0">
                <a:latin typeface="Times New Roman" panose="02020603050405020304" pitchFamily="18" charset="0"/>
                <a:cs typeface="Times New Roman" panose="02020603050405020304" pitchFamily="18" charset="0"/>
              </a:rPr>
              <a:t>条路径和</a:t>
            </a:r>
            <a:r>
              <a:rPr kumimoji="1" lang="en-US" altLang="zh-CN" i="0" dirty="0">
                <a:latin typeface="Times New Roman" panose="02020603050405020304" pitchFamily="18" charset="0"/>
                <a:cs typeface="Times New Roman" panose="02020603050405020304" pitchFamily="18" charset="0"/>
              </a:rPr>
              <a:t>326</a:t>
            </a:r>
            <a:r>
              <a:rPr kumimoji="1" lang="zh-CN" altLang="en-US" i="0" dirty="0">
                <a:latin typeface="Times New Roman" panose="02020603050405020304" pitchFamily="18" charset="0"/>
                <a:cs typeface="Times New Roman" panose="02020603050405020304" pitchFamily="18" charset="0"/>
              </a:rPr>
              <a:t>个文件</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探测请求：平均产生</a:t>
            </a:r>
            <a:r>
              <a:rPr kumimoji="1" lang="en-US" altLang="zh-CN" i="0" dirty="0">
                <a:latin typeface="Times New Roman" panose="02020603050405020304" pitchFamily="18" charset="0"/>
                <a:cs typeface="Times New Roman" panose="02020603050405020304" pitchFamily="18" charset="0"/>
              </a:rPr>
              <a:t>62357</a:t>
            </a:r>
            <a:r>
              <a:rPr kumimoji="1" lang="zh-CN" altLang="en-US" i="0" dirty="0">
                <a:latin typeface="Times New Roman" panose="02020603050405020304" pitchFamily="18" charset="0"/>
                <a:cs typeface="Times New Roman" panose="02020603050405020304" pitchFamily="18" charset="0"/>
              </a:rPr>
              <a:t>个</a:t>
            </a:r>
            <a:r>
              <a:rPr kumimoji="1" lang="en-US" altLang="zh-CN" i="0" dirty="0" err="1">
                <a:latin typeface="Times New Roman" panose="02020603050405020304" pitchFamily="18" charset="0"/>
                <a:cs typeface="Times New Roman" panose="02020603050405020304" pitchFamily="18" charset="0"/>
              </a:rPr>
              <a:t>url</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相似性阈值：设为</a:t>
            </a:r>
            <a:r>
              <a:rPr kumimoji="1" lang="en-US" altLang="zh-CN" i="0" dirty="0">
                <a:latin typeface="Times New Roman" panose="02020603050405020304" pitchFamily="18" charset="0"/>
                <a:cs typeface="Times New Roman" panose="02020603050405020304" pitchFamily="18" charset="0"/>
              </a:rPr>
              <a:t>0.4</a:t>
            </a:r>
            <a:r>
              <a:rPr kumimoji="1" lang="zh-CN" altLang="en-US" i="0" dirty="0">
                <a:latin typeface="Times New Roman" panose="02020603050405020304" pitchFamily="18" charset="0"/>
                <a:cs typeface="Times New Roman" panose="02020603050405020304" pitchFamily="18" charset="0"/>
              </a:rPr>
              <a:t>、</a:t>
            </a:r>
            <a:r>
              <a:rPr kumimoji="1" lang="en-US" altLang="zh-CN" i="0" dirty="0">
                <a:latin typeface="Times New Roman" panose="02020603050405020304" pitchFamily="18" charset="0"/>
                <a:cs typeface="Times New Roman" panose="02020603050405020304" pitchFamily="18" charset="0"/>
              </a:rPr>
              <a:t>0.6</a:t>
            </a:r>
            <a:r>
              <a:rPr kumimoji="1" lang="zh-CN" altLang="en-US" i="0" dirty="0">
                <a:latin typeface="Times New Roman" panose="02020603050405020304" pitchFamily="18" charset="0"/>
                <a:cs typeface="Times New Roman" panose="02020603050405020304" pitchFamily="18" charset="0"/>
              </a:rPr>
              <a:t>和</a:t>
            </a:r>
            <a:r>
              <a:rPr kumimoji="1" lang="en-US" altLang="zh-CN" i="0" dirty="0">
                <a:latin typeface="Times New Roman" panose="02020603050405020304" pitchFamily="18" charset="0"/>
                <a:cs typeface="Times New Roman" panose="02020603050405020304" pitchFamily="18" charset="0"/>
              </a:rPr>
              <a:t>0.8</a:t>
            </a:r>
            <a:r>
              <a:rPr kumimoji="1" lang="zh-CN" altLang="en-US" i="0" dirty="0">
                <a:latin typeface="Times New Roman" panose="02020603050405020304" pitchFamily="18" charset="0"/>
                <a:cs typeface="Times New Roman" panose="02020603050405020304" pitchFamily="18" charset="0"/>
              </a:rPr>
              <a:t>，平均每个设备得到</a:t>
            </a:r>
            <a:r>
              <a:rPr kumimoji="1" lang="en-US" altLang="zh-CN" i="0" dirty="0">
                <a:latin typeface="Times New Roman" panose="02020603050405020304" pitchFamily="18" charset="0"/>
                <a:cs typeface="Times New Roman" panose="02020603050405020304" pitchFamily="18" charset="0"/>
              </a:rPr>
              <a:t>4</a:t>
            </a:r>
            <a:r>
              <a:rPr kumimoji="1" lang="zh-CN" altLang="en-US" i="0" dirty="0">
                <a:latin typeface="Times New Roman" panose="02020603050405020304" pitchFamily="18" charset="0"/>
                <a:cs typeface="Times New Roman" panose="02020603050405020304" pitchFamily="18" charset="0"/>
              </a:rPr>
              <a:t>个、</a:t>
            </a:r>
            <a:r>
              <a:rPr kumimoji="1" lang="en-US" altLang="zh-CN" i="0" dirty="0">
                <a:latin typeface="Times New Roman" panose="02020603050405020304" pitchFamily="18" charset="0"/>
                <a:cs typeface="Times New Roman" panose="02020603050405020304" pitchFamily="18" charset="0"/>
              </a:rPr>
              <a:t>7</a:t>
            </a:r>
            <a:r>
              <a:rPr kumimoji="1" lang="zh-CN" altLang="en-US" i="0" dirty="0">
                <a:latin typeface="Times New Roman" panose="02020603050405020304" pitchFamily="18" charset="0"/>
                <a:cs typeface="Times New Roman" panose="02020603050405020304" pitchFamily="18" charset="0"/>
              </a:rPr>
              <a:t>个和</a:t>
            </a:r>
            <a:r>
              <a:rPr kumimoji="1" lang="en-US" altLang="zh-CN" i="0" dirty="0">
                <a:latin typeface="Times New Roman" panose="02020603050405020304" pitchFamily="18" charset="0"/>
                <a:cs typeface="Times New Roman" panose="02020603050405020304" pitchFamily="18" charset="0"/>
              </a:rPr>
              <a:t>15</a:t>
            </a:r>
            <a:r>
              <a:rPr kumimoji="1" lang="zh-CN" altLang="en-US" i="0" dirty="0">
                <a:latin typeface="Times New Roman" panose="02020603050405020304" pitchFamily="18" charset="0"/>
                <a:cs typeface="Times New Roman" panose="02020603050405020304" pitchFamily="18" charset="0"/>
              </a:rPr>
              <a:t>个响应集群</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根据经验将阈值设置为大于</a:t>
            </a:r>
            <a:r>
              <a:rPr kumimoji="1" lang="en-US" altLang="zh-CN" i="0" dirty="0">
                <a:latin typeface="Times New Roman" panose="02020603050405020304" pitchFamily="18" charset="0"/>
                <a:cs typeface="Times New Roman" panose="02020603050405020304" pitchFamily="18" charset="0"/>
              </a:rPr>
              <a:t>0.4</a:t>
            </a:r>
            <a:r>
              <a:rPr kumimoji="1" lang="zh-CN" altLang="en-US" i="0" dirty="0">
                <a:latin typeface="Times New Roman" panose="02020603050405020304" pitchFamily="18" charset="0"/>
                <a:cs typeface="Times New Roman" panose="02020603050405020304" pitchFamily="18" charset="0"/>
              </a:rPr>
              <a:t>的值，则不会影响最终结果</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210953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en-US" altLang="zh-CN" b="0" i="0" dirty="0">
                <a:solidFill>
                  <a:srgbClr val="000000"/>
                </a:solidFill>
                <a:effectLst/>
                <a:latin typeface="Arial" panose="020B0604020202020204" pitchFamily="34" charset="0"/>
              </a:rPr>
              <a:t>D1</a:t>
            </a:r>
            <a:r>
              <a:rPr lang="zh-CN" altLang="en-US" b="0" i="0" dirty="0">
                <a:solidFill>
                  <a:srgbClr val="000000"/>
                </a:solidFill>
                <a:effectLst/>
                <a:latin typeface="Arial" panose="020B0604020202020204" pitchFamily="34" charset="0"/>
              </a:rPr>
              <a:t>：检测的范围 </a:t>
            </a:r>
            <a:r>
              <a:rPr lang="en-US" altLang="zh-CN" dirty="0">
                <a:solidFill>
                  <a:srgbClr val="000000"/>
                </a:solidFill>
                <a:latin typeface="Arial" panose="020B0604020202020204" pitchFamily="34" charset="0"/>
              </a:rPr>
              <a:t>Scope of detection</a:t>
            </a:r>
          </a:p>
          <a:p>
            <a:pPr lvl="1"/>
            <a:r>
              <a:rPr lang="en-US" altLang="zh-CN" i="0" dirty="0" err="1">
                <a:solidFill>
                  <a:srgbClr val="000000"/>
                </a:solidFill>
                <a:latin typeface="Arial" panose="020B0604020202020204" pitchFamily="34" charset="0"/>
              </a:rPr>
              <a:t>IoTScope</a:t>
            </a:r>
            <a:r>
              <a:rPr lang="en-US" altLang="zh-CN" i="0" dirty="0">
                <a:solidFill>
                  <a:srgbClr val="000000"/>
                </a:solidFill>
                <a:latin typeface="Arial" panose="020B0604020202020204" pitchFamily="34" charset="0"/>
              </a:rPr>
              <a:t> </a:t>
            </a:r>
            <a:r>
              <a:rPr lang="zh-CN" altLang="en-US" i="0" dirty="0">
                <a:solidFill>
                  <a:srgbClr val="000000"/>
                </a:solidFill>
                <a:latin typeface="Arial" panose="020B0604020202020204" pitchFamily="34" charset="0"/>
              </a:rPr>
              <a:t>只能检测基于 </a:t>
            </a:r>
            <a:r>
              <a:rPr lang="en-US" altLang="zh-CN" i="0" dirty="0" err="1">
                <a:solidFill>
                  <a:srgbClr val="000000"/>
                </a:solidFill>
                <a:latin typeface="Arial" panose="020B0604020202020204" pitchFamily="34" charset="0"/>
              </a:rPr>
              <a:t>url</a:t>
            </a:r>
            <a:r>
              <a:rPr lang="en-US" altLang="zh-CN" i="0" dirty="0">
                <a:solidFill>
                  <a:srgbClr val="000000"/>
                </a:solidFill>
                <a:latin typeface="Arial" panose="020B0604020202020204" pitchFamily="34" charset="0"/>
              </a:rPr>
              <a:t> </a:t>
            </a:r>
            <a:r>
              <a:rPr lang="zh-CN" altLang="en-US" i="0" dirty="0">
                <a:solidFill>
                  <a:srgbClr val="000000"/>
                </a:solidFill>
                <a:latin typeface="Arial" panose="020B0604020202020204" pitchFamily="34" charset="0"/>
              </a:rPr>
              <a:t>的隐藏接口</a:t>
            </a:r>
            <a:endParaRPr lang="en-US" altLang="zh-CN" i="0" dirty="0">
              <a:solidFill>
                <a:srgbClr val="000000"/>
              </a:solidFill>
              <a:latin typeface="Arial" panose="020B0604020202020204" pitchFamily="34" charset="0"/>
            </a:endParaRPr>
          </a:p>
          <a:p>
            <a:pPr lvl="1"/>
            <a:r>
              <a:rPr lang="zh-CN" altLang="en-US" i="0" dirty="0">
                <a:solidFill>
                  <a:srgbClr val="000000"/>
                </a:solidFill>
                <a:latin typeface="Arial" panose="020B0604020202020204" pitchFamily="34" charset="0"/>
              </a:rPr>
              <a:t>可用于基于模拟器的测试，但固件模拟不在本研究的范围内</a:t>
            </a:r>
            <a:endParaRPr lang="en-US" altLang="zh-CN" i="0" dirty="0">
              <a:solidFill>
                <a:srgbClr val="000000"/>
              </a:solidFill>
              <a:latin typeface="Arial" panose="020B0604020202020204" pitchFamily="34" charset="0"/>
            </a:endParaRPr>
          </a:p>
          <a:p>
            <a:pPr lvl="1"/>
            <a:r>
              <a:rPr lang="zh-CN" altLang="en-US" i="0" dirty="0">
                <a:solidFill>
                  <a:srgbClr val="000000"/>
                </a:solidFill>
                <a:latin typeface="Arial" panose="020B0604020202020204" pitchFamily="34" charset="0"/>
              </a:rPr>
              <a:t>与 </a:t>
            </a:r>
            <a:r>
              <a:rPr lang="en-US" altLang="zh-CN" i="0" dirty="0" err="1">
                <a:solidFill>
                  <a:srgbClr val="000000"/>
                </a:solidFill>
                <a:latin typeface="Arial" panose="020B0604020202020204" pitchFamily="34" charset="0"/>
              </a:rPr>
              <a:t>Firmadyne</a:t>
            </a:r>
            <a:r>
              <a:rPr lang="en-US" altLang="zh-CN" i="0" dirty="0">
                <a:solidFill>
                  <a:srgbClr val="000000"/>
                </a:solidFill>
                <a:latin typeface="Arial" panose="020B0604020202020204" pitchFamily="34" charset="0"/>
              </a:rPr>
              <a:t> </a:t>
            </a:r>
            <a:r>
              <a:rPr lang="zh-CN" altLang="en-US" i="0" dirty="0">
                <a:solidFill>
                  <a:srgbClr val="000000"/>
                </a:solidFill>
                <a:latin typeface="Arial" panose="020B0604020202020204" pitchFamily="34" charset="0"/>
              </a:rPr>
              <a:t>的比较（就提了一句 </a:t>
            </a:r>
            <a:r>
              <a:rPr lang="en-US" altLang="zh-CN" i="0" dirty="0" err="1">
                <a:solidFill>
                  <a:srgbClr val="000000"/>
                </a:solidFill>
                <a:latin typeface="Arial" panose="020B0604020202020204" pitchFamily="34" charset="0"/>
              </a:rPr>
              <a:t>FirmAE</a:t>
            </a:r>
            <a:r>
              <a:rPr lang="zh-CN" altLang="en-US" i="0" dirty="0">
                <a:solidFill>
                  <a:srgbClr val="000000"/>
                </a:solidFill>
                <a:latin typeface="Arial" panose="020B0604020202020204" pitchFamily="34" charset="0"/>
              </a:rPr>
              <a:t>）</a:t>
            </a:r>
            <a:endParaRPr lang="en-US" altLang="zh-CN" i="0" dirty="0">
              <a:solidFill>
                <a:srgbClr val="000000"/>
              </a:solidFill>
              <a:latin typeface="Arial" panose="020B0604020202020204" pitchFamily="34" charset="0"/>
            </a:endParaRPr>
          </a:p>
          <a:p>
            <a:pPr lvl="2"/>
            <a:r>
              <a:rPr lang="en-US" altLang="zh-CN" sz="2000" dirty="0" err="1">
                <a:solidFill>
                  <a:srgbClr val="000000"/>
                </a:solidFill>
                <a:latin typeface="Arial" panose="020B0604020202020204" pitchFamily="34" charset="0"/>
              </a:rPr>
              <a:t>IoTScope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提取 </a:t>
            </a:r>
            <a:r>
              <a:rPr lang="en-US" altLang="zh-CN" sz="2000" dirty="0">
                <a:solidFill>
                  <a:srgbClr val="000000"/>
                </a:solidFill>
                <a:latin typeface="Arial" panose="020B0604020202020204" pitchFamily="34" charset="0"/>
              </a:rPr>
              <a:t>396 </a:t>
            </a:r>
            <a:r>
              <a:rPr lang="zh-CN" altLang="en-US" sz="2000" dirty="0">
                <a:solidFill>
                  <a:srgbClr val="000000"/>
                </a:solidFill>
                <a:latin typeface="Arial" panose="020B0604020202020204" pitchFamily="34" charset="0"/>
              </a:rPr>
              <a:t>个文件名，是 </a:t>
            </a:r>
            <a:r>
              <a:rPr lang="en-US" altLang="zh-CN" sz="2000" dirty="0" err="1">
                <a:solidFill>
                  <a:srgbClr val="000000"/>
                </a:solidFill>
                <a:latin typeface="Arial" panose="020B0604020202020204" pitchFamily="34" charset="0"/>
              </a:rPr>
              <a:t>Firmadyne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提取文件名数量的 </a:t>
            </a:r>
            <a:r>
              <a:rPr lang="en-US" altLang="zh-CN" sz="2000" dirty="0">
                <a:solidFill>
                  <a:srgbClr val="000000"/>
                </a:solidFill>
                <a:latin typeface="Arial" panose="020B0604020202020204" pitchFamily="34" charset="0"/>
              </a:rPr>
              <a:t>2.4 </a:t>
            </a:r>
            <a:r>
              <a:rPr lang="zh-CN" altLang="en-US" sz="2000" dirty="0">
                <a:solidFill>
                  <a:srgbClr val="000000"/>
                </a:solidFill>
                <a:latin typeface="Arial" panose="020B0604020202020204" pitchFamily="34" charset="0"/>
              </a:rPr>
              <a:t>倍</a:t>
            </a:r>
            <a:endParaRPr lang="en-US" altLang="zh-CN" sz="2000" dirty="0">
              <a:solidFill>
                <a:srgbClr val="000000"/>
              </a:solidFill>
              <a:latin typeface="Arial" panose="020B0604020202020204" pitchFamily="34" charset="0"/>
            </a:endParaRPr>
          </a:p>
          <a:p>
            <a:pPr lvl="2"/>
            <a:r>
              <a:rPr lang="zh-CN" altLang="en-US" sz="2000" dirty="0">
                <a:solidFill>
                  <a:srgbClr val="000000"/>
                </a:solidFill>
                <a:latin typeface="Arial" panose="020B0604020202020204" pitchFamily="34" charset="0"/>
              </a:rPr>
              <a:t>与 </a:t>
            </a:r>
            <a:r>
              <a:rPr lang="en-US" altLang="zh-CN" sz="2000" dirty="0" err="1">
                <a:solidFill>
                  <a:srgbClr val="000000"/>
                </a:solidFill>
                <a:latin typeface="Arial" panose="020B0604020202020204" pitchFamily="34" charset="0"/>
              </a:rPr>
              <a:t>Firmadyne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发现的 </a:t>
            </a:r>
            <a:r>
              <a:rPr lang="en-US" altLang="zh-CN" sz="2000" dirty="0">
                <a:solidFill>
                  <a:srgbClr val="000000"/>
                </a:solidFill>
                <a:latin typeface="Arial" panose="020B0604020202020204" pitchFamily="34" charset="0"/>
              </a:rPr>
              <a:t>9 </a:t>
            </a:r>
            <a:r>
              <a:rPr lang="zh-CN" altLang="en-US" sz="2000" dirty="0">
                <a:solidFill>
                  <a:srgbClr val="000000"/>
                </a:solidFill>
                <a:latin typeface="Arial" panose="020B0604020202020204" pitchFamily="34" charset="0"/>
              </a:rPr>
              <a:t>个漏洞相比，</a:t>
            </a:r>
            <a:r>
              <a:rPr lang="en-US" altLang="zh-CN" sz="2000" dirty="0" err="1">
                <a:solidFill>
                  <a:srgbClr val="000000"/>
                </a:solidFill>
                <a:latin typeface="Arial" panose="020B0604020202020204" pitchFamily="34" charset="0"/>
              </a:rPr>
              <a:t>IoTScope</a:t>
            </a:r>
            <a:r>
              <a:rPr lang="en-US" altLang="zh-CN" sz="2000" dirty="0">
                <a:solidFill>
                  <a:srgbClr val="000000"/>
                </a:solidFill>
                <a:latin typeface="Arial" panose="020B0604020202020204" pitchFamily="34" charset="0"/>
              </a:rPr>
              <a:t> </a:t>
            </a:r>
            <a:r>
              <a:rPr lang="zh-CN" altLang="en-US" sz="2000" dirty="0">
                <a:solidFill>
                  <a:srgbClr val="000000"/>
                </a:solidFill>
                <a:latin typeface="Arial" panose="020B0604020202020204" pitchFamily="34" charset="0"/>
              </a:rPr>
              <a:t>总共报告了 </a:t>
            </a:r>
            <a:r>
              <a:rPr lang="en-US" altLang="zh-CN" sz="2000" dirty="0">
                <a:solidFill>
                  <a:srgbClr val="000000"/>
                </a:solidFill>
                <a:latin typeface="Arial" panose="020B0604020202020204" pitchFamily="34" charset="0"/>
              </a:rPr>
              <a:t>25 </a:t>
            </a:r>
            <a:r>
              <a:rPr lang="zh-CN" altLang="en-US" sz="2000" dirty="0">
                <a:solidFill>
                  <a:srgbClr val="000000"/>
                </a:solidFill>
                <a:latin typeface="Arial" panose="020B0604020202020204" pitchFamily="34" charset="0"/>
              </a:rPr>
              <a:t>个漏洞</a:t>
            </a:r>
            <a:endParaRPr lang="en-US" altLang="zh-CN" sz="2000" dirty="0">
              <a:solidFill>
                <a:srgbClr val="000000"/>
              </a:solidFill>
              <a:latin typeface="Arial" panose="020B0604020202020204" pitchFamily="34"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10983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600" y="1643974"/>
            <a:ext cx="9601200" cy="3891064"/>
          </a:xfrm>
        </p:spPr>
        <p:txBody>
          <a:bodyPr>
            <a:noAutofit/>
          </a:bodyPr>
          <a:lstStyle/>
          <a:p>
            <a:r>
              <a:rPr kumimoji="1" lang="zh-CN" altLang="en-US" i="0" dirty="0">
                <a:latin typeface="Times New Roman" panose="02020603050405020304" pitchFamily="18" charset="0"/>
                <a:cs typeface="Times New Roman" panose="02020603050405020304" pitchFamily="18" charset="0"/>
              </a:rPr>
              <a:t>一作：</a:t>
            </a:r>
            <a:r>
              <a:rPr kumimoji="1" lang="en-US" altLang="zh-CN" i="0" dirty="0">
                <a:latin typeface="Times New Roman" panose="02020603050405020304" pitchFamily="18" charset="0"/>
                <a:cs typeface="Times New Roman" panose="02020603050405020304" pitchFamily="18" charset="0"/>
              </a:rPr>
              <a:t>Wei </a:t>
            </a:r>
            <a:r>
              <a:rPr kumimoji="1" lang="en-US" altLang="zh-CN" i="0" dirty="0" err="1">
                <a:latin typeface="Times New Roman" panose="02020603050405020304" pitchFamily="18" charset="0"/>
                <a:cs typeface="Times New Roman" panose="02020603050405020304" pitchFamily="18" charset="0"/>
              </a:rPr>
              <a:t>Xie</a:t>
            </a:r>
            <a:r>
              <a:rPr kumimoji="1" lang="en-US" altLang="zh-CN" i="0" dirty="0">
                <a:latin typeface="Times New Roman" panose="02020603050405020304" pitchFamily="18" charset="0"/>
                <a:cs typeface="Times New Roman" panose="02020603050405020304" pitchFamily="18" charset="0"/>
              </a:rPr>
              <a:t>, National University of </a:t>
            </a:r>
            <a:r>
              <a:rPr kumimoji="1" lang="en-US" altLang="zh-CN" i="0" dirty="0" err="1">
                <a:latin typeface="Times New Roman" panose="02020603050405020304" pitchFamily="18" charset="0"/>
                <a:cs typeface="Times New Roman" panose="02020603050405020304" pitchFamily="18" charset="0"/>
              </a:rPr>
              <a:t>Defence</a:t>
            </a:r>
            <a:r>
              <a:rPr kumimoji="1" lang="en-US" altLang="zh-CN" i="0" dirty="0">
                <a:latin typeface="Times New Roman" panose="02020603050405020304" pitchFamily="18" charset="0"/>
                <a:cs typeface="Times New Roman" panose="02020603050405020304" pitchFamily="18" charset="0"/>
              </a:rPr>
              <a:t> Technology</a:t>
            </a:r>
            <a:endParaRPr lang="en"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https://www.researchgate.net/scientific-contributions/Wei-Xie-2146599316</a:t>
            </a:r>
            <a:endParaRPr lang="en-US" altLang="zh-CN" i="0" dirty="0">
              <a:latin typeface="Times New Roman" panose="02020603050405020304" pitchFamily="18" charset="0"/>
              <a:cs typeface="Times New Roman" panose="02020603050405020304" pitchFamily="18" charset="0"/>
            </a:endParaRPr>
          </a:p>
          <a:p>
            <a:pPr lvl="1"/>
            <a:r>
              <a:rPr lang="zh-CN" altLang="en-US" sz="2000" i="0" dirty="0">
                <a:latin typeface="Times New Roman" panose="02020603050405020304" pitchFamily="18" charset="0"/>
                <a:cs typeface="Times New Roman" panose="02020603050405020304" pitchFamily="18" charset="0"/>
              </a:rPr>
              <a:t>共 </a:t>
            </a:r>
            <a:r>
              <a:rPr lang="en-US" altLang="zh-CN" sz="2000" i="0" dirty="0">
                <a:latin typeface="Times New Roman" panose="02020603050405020304" pitchFamily="18" charset="0"/>
                <a:cs typeface="Times New Roman" panose="02020603050405020304" pitchFamily="18" charset="0"/>
              </a:rPr>
              <a:t>13 </a:t>
            </a:r>
            <a:r>
              <a:rPr lang="zh-CN" altLang="en-US" sz="2000" i="0" dirty="0">
                <a:latin typeface="Times New Roman" panose="02020603050405020304" pitchFamily="18" charset="0"/>
                <a:cs typeface="Times New Roman" panose="02020603050405020304" pitchFamily="18" charset="0"/>
              </a:rPr>
              <a:t>篇</a:t>
            </a:r>
            <a:endParaRPr lang="en-US" altLang="zh-CN" sz="2000" i="0" dirty="0">
              <a:latin typeface="Times New Roman" panose="02020603050405020304" pitchFamily="18" charset="0"/>
              <a:cs typeface="Times New Roman" panose="02020603050405020304" pitchFamily="18" charset="0"/>
            </a:endParaRPr>
          </a:p>
          <a:p>
            <a:pPr lvl="1"/>
            <a:r>
              <a:rPr lang="en-US" altLang="zh-CN" sz="2000" i="0" dirty="0">
                <a:latin typeface="Times New Roman" panose="02020603050405020304" pitchFamily="18" charset="0"/>
                <a:cs typeface="Times New Roman" panose="02020603050405020304" pitchFamily="18" charset="0"/>
              </a:rPr>
              <a:t>Game of Hide-and-Seek: Exposing Hidden Interfaces in Embedded Web Applications of IoT Devices</a:t>
            </a:r>
          </a:p>
          <a:p>
            <a:pPr lvl="1"/>
            <a:r>
              <a:rPr lang="en-US" altLang="zh-CN" sz="2000" i="0" dirty="0">
                <a:latin typeface="Times New Roman" panose="02020603050405020304" pitchFamily="18" charset="0"/>
                <a:cs typeface="Times New Roman" panose="02020603050405020304" pitchFamily="18" charset="0"/>
              </a:rPr>
              <a:t>ARGUS: Assessing Unpatched Vulnerable Devices on the Internet via Efficient Firmware Recognition</a:t>
            </a:r>
          </a:p>
          <a:p>
            <a:pPr lvl="1"/>
            <a:r>
              <a:rPr lang="en-US" altLang="zh-CN" sz="2000" i="0" dirty="0">
                <a:latin typeface="Times New Roman" panose="02020603050405020304" pitchFamily="18" charset="0"/>
                <a:cs typeface="Times New Roman" panose="02020603050405020304" pitchFamily="18" charset="0"/>
              </a:rPr>
              <a:t>Vulnerability Detection in IoT Firmware: A Survey</a:t>
            </a:r>
          </a:p>
          <a:p>
            <a:pPr lvl="1"/>
            <a:r>
              <a:rPr lang="en-US" altLang="zh-CN" sz="2000" i="0" dirty="0">
                <a:latin typeface="Times New Roman" panose="02020603050405020304" pitchFamily="18" charset="0"/>
                <a:cs typeface="Times New Roman" panose="02020603050405020304" pitchFamily="18" charset="0"/>
              </a:rPr>
              <a:t>Security of Web of Things: A Survey</a:t>
            </a:r>
          </a:p>
        </p:txBody>
      </p:sp>
      <p:sp>
        <p:nvSpPr>
          <p:cNvPr id="5" name="灯片编号占位符 4">
            <a:extLst>
              <a:ext uri="{FF2B5EF4-FFF2-40B4-BE49-F238E27FC236}">
                <a16:creationId xmlns:a16="http://schemas.microsoft.com/office/drawing/2014/main" id="{68539477-B1D9-4CB4-8285-8739164334F6}"/>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18608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en-US" altLang="zh-CN" b="0" i="0" dirty="0">
                <a:solidFill>
                  <a:srgbClr val="000000"/>
                </a:solidFill>
                <a:effectLst/>
                <a:latin typeface="Arial" panose="020B0604020202020204" pitchFamily="34" charset="0"/>
              </a:rPr>
              <a:t>D2</a:t>
            </a:r>
            <a:r>
              <a:rPr lang="zh-CN" altLang="en-US" b="0" i="0" dirty="0">
                <a:solidFill>
                  <a:srgbClr val="000000"/>
                </a:solidFill>
                <a:effectLst/>
                <a:latin typeface="Arial" panose="020B0604020202020204" pitchFamily="34" charset="0"/>
              </a:rPr>
              <a:t>：手动验证 </a:t>
            </a:r>
            <a:r>
              <a:rPr lang="en-US" altLang="zh-CN" dirty="0">
                <a:solidFill>
                  <a:srgbClr val="000000"/>
                </a:solidFill>
                <a:latin typeface="Arial" panose="020B0604020202020204" pitchFamily="34" charset="0"/>
              </a:rPr>
              <a:t>Manual verification</a:t>
            </a:r>
          </a:p>
          <a:p>
            <a:pPr lvl="1"/>
            <a:r>
              <a:rPr lang="zh-CN" altLang="en-US" b="0" i="0" dirty="0">
                <a:solidFill>
                  <a:srgbClr val="000000"/>
                </a:solidFill>
                <a:effectLst/>
                <a:latin typeface="Arial" panose="020B0604020202020204" pitchFamily="34" charset="0"/>
              </a:rPr>
              <a:t>手动验证对识别结果进行分类是不可避免的</a:t>
            </a:r>
            <a:endParaRPr lang="en-US" altLang="zh-CN" b="0" i="0" dirty="0">
              <a:solidFill>
                <a:srgbClr val="000000"/>
              </a:solidFill>
              <a:effectLst/>
              <a:latin typeface="Arial" panose="020B0604020202020204" pitchFamily="34" charset="0"/>
            </a:endParaRPr>
          </a:p>
          <a:p>
            <a:pPr lvl="1"/>
            <a:r>
              <a:rPr lang="zh-CN" altLang="en-US" b="0" i="0" dirty="0">
                <a:solidFill>
                  <a:srgbClr val="000000"/>
                </a:solidFill>
                <a:effectLst/>
                <a:latin typeface="Arial" panose="020B0604020202020204" pitchFamily="34" charset="0"/>
              </a:rPr>
              <a:t>分析人员只需要浏览网页界面上的文本信息，就可以判断报告的案例是否存在漏洞</a:t>
            </a:r>
            <a:endParaRPr lang="en-US" altLang="zh-CN" i="0" dirty="0">
              <a:solidFill>
                <a:srgbClr val="000000"/>
              </a:solidFill>
              <a:latin typeface="Arial" panose="020B0604020202020204" pitchFamily="34" charset="0"/>
            </a:endParaRPr>
          </a:p>
          <a:p>
            <a:pPr lvl="1"/>
            <a:r>
              <a:rPr lang="zh-CN" altLang="en-US" b="0" i="0" dirty="0">
                <a:solidFill>
                  <a:srgbClr val="000000"/>
                </a:solidFill>
                <a:effectLst/>
                <a:latin typeface="Arial" panose="020B0604020202020204" pitchFamily="34" charset="0"/>
              </a:rPr>
              <a:t>由于响应是集群的，因此分析人员只需要验证每个集群的一个响应</a:t>
            </a:r>
            <a:endParaRPr lang="en-US" altLang="zh-CN" dirty="0">
              <a:solidFill>
                <a:srgbClr val="000000"/>
              </a:solidFill>
              <a:latin typeface="Arial" panose="020B0604020202020204" pitchFamily="34"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4258909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lang="en-US" altLang="zh-CN" b="0" i="0" dirty="0">
                <a:solidFill>
                  <a:srgbClr val="000000"/>
                </a:solidFill>
                <a:effectLst/>
                <a:latin typeface="Arial" panose="020B0604020202020204" pitchFamily="34" charset="0"/>
              </a:rPr>
              <a:t>D3</a:t>
            </a:r>
            <a:r>
              <a:rPr lang="zh-CN" altLang="en-US" b="0" i="0" dirty="0">
                <a:solidFill>
                  <a:srgbClr val="000000"/>
                </a:solidFill>
                <a:effectLst/>
                <a:latin typeface="Arial" panose="020B0604020202020204" pitchFamily="34" charset="0"/>
              </a:rPr>
              <a:t>：</a:t>
            </a:r>
            <a:r>
              <a:rPr lang="zh-CN" altLang="en-US" dirty="0">
                <a:solidFill>
                  <a:srgbClr val="000000"/>
                </a:solidFill>
                <a:latin typeface="Arial" panose="020B0604020202020204" pitchFamily="34" charset="0"/>
              </a:rPr>
              <a:t>合法性和思考素养 </a:t>
            </a:r>
            <a:r>
              <a:rPr lang="en-US" altLang="zh-CN" dirty="0">
                <a:solidFill>
                  <a:srgbClr val="000000"/>
                </a:solidFill>
                <a:latin typeface="Arial" panose="020B0604020202020204" pitchFamily="34" charset="0"/>
              </a:rPr>
              <a:t>Legality &amp; ethicality</a:t>
            </a:r>
          </a:p>
          <a:p>
            <a:pPr lvl="1"/>
            <a:r>
              <a:rPr lang="zh-CN" altLang="en-US" b="0" i="0" dirty="0">
                <a:solidFill>
                  <a:srgbClr val="000000"/>
                </a:solidFill>
                <a:effectLst/>
                <a:latin typeface="Arial" panose="020B0604020202020204" pitchFamily="34" charset="0"/>
              </a:rPr>
              <a:t>拥有我们购买的所有设备的所有权，并负责任地报告了所有漏洞</a:t>
            </a:r>
            <a:endParaRPr lang="en-US" altLang="zh-CN" b="0" i="0" dirty="0">
              <a:solidFill>
                <a:srgbClr val="000000"/>
              </a:solidFill>
              <a:effectLst/>
              <a:latin typeface="Arial" panose="020B0604020202020204" pitchFamily="34" charset="0"/>
            </a:endParaRP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2732468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IoT Device Testing</a:t>
            </a:r>
          </a:p>
          <a:p>
            <a:pPr lvl="1"/>
            <a:r>
              <a:rPr kumimoji="1" lang="en-US" altLang="zh-CN" i="0" dirty="0">
                <a:latin typeface="Times New Roman" panose="02020603050405020304" pitchFamily="18" charset="0"/>
                <a:cs typeface="Times New Roman" panose="02020603050405020304" pitchFamily="18" charset="0"/>
              </a:rPr>
              <a:t>FIRMADYNE [5] and a similar work by Costin et al. [9]</a:t>
            </a:r>
          </a:p>
          <a:p>
            <a:pPr lvl="1"/>
            <a:r>
              <a:rPr kumimoji="1" lang="en-US" altLang="zh-CN" i="0" dirty="0" err="1">
                <a:latin typeface="Times New Roman" panose="02020603050405020304" pitchFamily="18" charset="0"/>
                <a:cs typeface="Times New Roman" panose="02020603050405020304" pitchFamily="18" charset="0"/>
              </a:rPr>
              <a:t>Firmfuzz</a:t>
            </a:r>
            <a:r>
              <a:rPr kumimoji="1" lang="en-US" altLang="zh-CN" i="0" dirty="0">
                <a:latin typeface="Times New Roman" panose="02020603050405020304" pitchFamily="18" charset="0"/>
                <a:cs typeface="Times New Roman" panose="02020603050405020304" pitchFamily="18" charset="0"/>
              </a:rPr>
              <a:t> [32]</a:t>
            </a:r>
          </a:p>
          <a:p>
            <a:pPr lvl="1"/>
            <a:r>
              <a:rPr kumimoji="1" lang="en-US" altLang="zh-CN" i="0" dirty="0" err="1">
                <a:latin typeface="Times New Roman" panose="02020603050405020304" pitchFamily="18" charset="0"/>
                <a:cs typeface="Times New Roman" panose="02020603050405020304" pitchFamily="18" charset="0"/>
              </a:rPr>
              <a:t>FirmAFL</a:t>
            </a:r>
            <a:r>
              <a:rPr kumimoji="1" lang="en-US" altLang="zh-CN" i="0" dirty="0">
                <a:latin typeface="Times New Roman" panose="02020603050405020304" pitchFamily="18" charset="0"/>
                <a:cs typeface="Times New Roman" panose="02020603050405020304" pitchFamily="18" charset="0"/>
              </a:rPr>
              <a:t> [40]</a:t>
            </a:r>
          </a:p>
          <a:p>
            <a:pPr lvl="1"/>
            <a:r>
              <a:rPr kumimoji="1" lang="en-US" altLang="zh-CN" i="0" dirty="0">
                <a:latin typeface="Times New Roman" panose="02020603050405020304" pitchFamily="18" charset="0"/>
                <a:cs typeface="Times New Roman" panose="02020603050405020304" pitchFamily="18" charset="0"/>
              </a:rPr>
              <a:t>IOTFUZZER [6]</a:t>
            </a: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1447576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en-US" altLang="zh-CN" i="0" dirty="0">
                <a:latin typeface="Times New Roman" panose="02020603050405020304" pitchFamily="18" charset="0"/>
                <a:cs typeface="Times New Roman" panose="02020603050405020304" pitchFamily="18" charset="0"/>
              </a:rPr>
              <a:t>Detection of Broken Access Control</a:t>
            </a:r>
          </a:p>
          <a:p>
            <a:pPr lvl="1"/>
            <a:r>
              <a:rPr kumimoji="1" lang="en-US" altLang="zh-CN" i="0" dirty="0">
                <a:latin typeface="Times New Roman" panose="02020603050405020304" pitchFamily="18" charset="0"/>
                <a:cs typeface="Times New Roman" panose="02020603050405020304" pitchFamily="18" charset="0"/>
              </a:rPr>
              <a:t>Detect broken access control in cloud services [2, 7, 41–45]</a:t>
            </a:r>
          </a:p>
          <a:p>
            <a:pPr lvl="1"/>
            <a:r>
              <a:rPr kumimoji="1" lang="en-US" altLang="zh-CN" i="0" dirty="0">
                <a:latin typeface="Times New Roman" panose="02020603050405020304" pitchFamily="18" charset="0"/>
                <a:cs typeface="Times New Roman" panose="02020603050405020304" pitchFamily="18" charset="0"/>
              </a:rPr>
              <a:t>IoT apps, devices and clouds [41], [7]</a:t>
            </a:r>
          </a:p>
          <a:p>
            <a:pPr lvl="1"/>
            <a:r>
              <a:rPr kumimoji="1" lang="en-US" altLang="zh-CN" i="0" dirty="0">
                <a:latin typeface="Times New Roman" panose="02020603050405020304" pitchFamily="18" charset="0"/>
                <a:cs typeface="Times New Roman" panose="02020603050405020304" pitchFamily="18" charset="0"/>
              </a:rPr>
              <a:t>Mobile apps - </a:t>
            </a:r>
            <a:r>
              <a:rPr kumimoji="1" lang="en-US" altLang="zh-CN" i="0" dirty="0" err="1">
                <a:latin typeface="Times New Roman" panose="02020603050405020304" pitchFamily="18" charset="0"/>
                <a:cs typeface="Times New Roman" panose="02020603050405020304" pitchFamily="18" charset="0"/>
              </a:rPr>
              <a:t>AutoForge</a:t>
            </a:r>
            <a:r>
              <a:rPr kumimoji="1" lang="en-US" altLang="zh-CN" i="0" dirty="0">
                <a:latin typeface="Times New Roman" panose="02020603050405020304" pitchFamily="18" charset="0"/>
                <a:cs typeface="Times New Roman" panose="02020603050405020304" pitchFamily="18" charset="0"/>
              </a:rPr>
              <a:t> [44] </a:t>
            </a:r>
            <a:r>
              <a:rPr kumimoji="1" lang="en-US" altLang="zh-CN" i="0" dirty="0" err="1">
                <a:latin typeface="Times New Roman" panose="02020603050405020304" pitchFamily="18" charset="0"/>
                <a:cs typeface="Times New Roman" panose="02020603050405020304" pitchFamily="18" charset="0"/>
              </a:rPr>
              <a:t>AuthScope</a:t>
            </a:r>
            <a:r>
              <a:rPr kumimoji="1" lang="en-US" altLang="zh-CN" i="0" dirty="0">
                <a:latin typeface="Times New Roman" panose="02020603050405020304" pitchFamily="18" charset="0"/>
                <a:cs typeface="Times New Roman" panose="02020603050405020304" pitchFamily="18" charset="0"/>
              </a:rPr>
              <a:t>[45]</a:t>
            </a:r>
          </a:p>
          <a:p>
            <a:pPr lvl="1"/>
            <a:r>
              <a:rPr kumimoji="1" lang="en-US" altLang="zh-CN" i="0" dirty="0">
                <a:latin typeface="Times New Roman" panose="02020603050405020304" pitchFamily="18" charset="0"/>
                <a:cs typeface="Times New Roman" panose="02020603050405020304" pitchFamily="18" charset="0"/>
              </a:rPr>
              <a:t>URLs from mobile apps – </a:t>
            </a:r>
            <a:r>
              <a:rPr kumimoji="1" lang="en-US" altLang="zh-CN" i="0" dirty="0" err="1">
                <a:latin typeface="Times New Roman" panose="02020603050405020304" pitchFamily="18" charset="0"/>
                <a:cs typeface="Times New Roman" panose="02020603050405020304" pitchFamily="18" charset="0"/>
              </a:rPr>
              <a:t>SmartGen</a:t>
            </a:r>
            <a:r>
              <a:rPr kumimoji="1" lang="en-US" altLang="zh-CN" i="0" dirty="0">
                <a:latin typeface="Times New Roman" panose="02020603050405020304" pitchFamily="18" charset="0"/>
                <a:cs typeface="Times New Roman" panose="02020603050405020304" pitchFamily="18" charset="0"/>
              </a:rPr>
              <a:t> [42]</a:t>
            </a:r>
          </a:p>
          <a:p>
            <a:pPr lvl="1"/>
            <a:r>
              <a:rPr kumimoji="1" lang="en-US" altLang="zh-CN" i="0" dirty="0">
                <a:latin typeface="Times New Roman" panose="02020603050405020304" pitchFamily="18" charset="0"/>
                <a:cs typeface="Times New Roman" panose="02020603050405020304" pitchFamily="18" charset="0"/>
              </a:rPr>
              <a:t>Tools [15, 27, 33] analyzing general web applications focuses on authentication and authorization problems of visible and protected interfaces</a:t>
            </a:r>
          </a:p>
        </p:txBody>
      </p:sp>
      <p:sp>
        <p:nvSpPr>
          <p:cNvPr id="5" name="灯片编号占位符 4">
            <a:extLst>
              <a:ext uri="{FF2B5EF4-FFF2-40B4-BE49-F238E27FC236}">
                <a16:creationId xmlns:a16="http://schemas.microsoft.com/office/drawing/2014/main" id="{A7DFC1E0-E455-48B1-972B-AAAF79362ACA}"/>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1446102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599" y="2171700"/>
            <a:ext cx="9872133" cy="3581400"/>
          </a:xfrm>
        </p:spPr>
        <p:txBody>
          <a:bodyPr>
            <a:noAutofit/>
          </a:bodyPr>
          <a:lstStyle/>
          <a:p>
            <a:r>
              <a:rPr kumimoji="1" lang="zh-CN" altLang="en-US" dirty="0">
                <a:latin typeface="Times New Roman" panose="02020603050405020304" pitchFamily="18" charset="0"/>
                <a:cs typeface="Times New Roman" panose="02020603050405020304" pitchFamily="18" charset="0"/>
              </a:rPr>
              <a:t>第一个自动化工具 </a:t>
            </a:r>
            <a:r>
              <a:rPr kumimoji="1" lang="en-US" altLang="zh-CN" dirty="0" err="1">
                <a:latin typeface="Times New Roman" panose="02020603050405020304" pitchFamily="18" charset="0"/>
                <a:cs typeface="Times New Roman" panose="02020603050405020304" pitchFamily="18" charset="0"/>
              </a:rPr>
              <a:t>IoTScope</a:t>
            </a:r>
            <a:r>
              <a:rPr kumimoji="1" lang="zh-CN" altLang="en-US" dirty="0">
                <a:latin typeface="Times New Roman" panose="02020603050405020304" pitchFamily="18" charset="0"/>
                <a:cs typeface="Times New Roman" panose="02020603050405020304" pitchFamily="18" charset="0"/>
              </a:rPr>
              <a:t>，暴露了物联网设备的嵌入式</a:t>
            </a:r>
            <a:r>
              <a:rPr kumimoji="1" lang="en-US" altLang="zh-CN" dirty="0">
                <a:latin typeface="Times New Roman" panose="02020603050405020304" pitchFamily="18" charset="0"/>
                <a:cs typeface="Times New Roman" panose="02020603050405020304" pitchFamily="18" charset="0"/>
              </a:rPr>
              <a:t>web</a:t>
            </a:r>
            <a:r>
              <a:rPr kumimoji="1" lang="zh-CN" altLang="en-US" dirty="0">
                <a:latin typeface="Times New Roman" panose="02020603050405020304" pitchFamily="18" charset="0"/>
                <a:cs typeface="Times New Roman" panose="02020603050405020304" pitchFamily="18" charset="0"/>
              </a:rPr>
              <a:t>应用程序中的隐藏接口</a:t>
            </a:r>
            <a:endParaRPr kumimoji="1" lang="en-US" altLang="zh-CN"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设计了一个原则性的解决方案来实现我们的目标</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通过固件分析构建探测请求来测试物理设备</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通过过滤不相关的请求来缩小识别范围</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精确定位两种类型的隐藏接口</a:t>
            </a:r>
            <a:endParaRPr kumimoji="1" lang="en-US" altLang="zh-CN" i="0" dirty="0">
              <a:latin typeface="Times New Roman" panose="02020603050405020304" pitchFamily="18" charset="0"/>
              <a:cs typeface="Times New Roman" panose="02020603050405020304" pitchFamily="18" charset="0"/>
            </a:endParaRPr>
          </a:p>
          <a:p>
            <a:pPr lvl="1"/>
            <a:r>
              <a:rPr kumimoji="1" lang="zh-CN" altLang="en-US" i="0" dirty="0">
                <a:latin typeface="Times New Roman" panose="02020603050405020304" pitchFamily="18" charset="0"/>
                <a:cs typeface="Times New Roman" panose="02020603050405020304" pitchFamily="18" charset="0"/>
              </a:rPr>
              <a:t>通过在真实环境中进行实验，</a:t>
            </a:r>
            <a:r>
              <a:rPr kumimoji="1" lang="en-US" altLang="zh-CN" i="0" dirty="0" err="1">
                <a:latin typeface="Times New Roman" panose="02020603050405020304" pitchFamily="18" charset="0"/>
                <a:cs typeface="Times New Roman" panose="02020603050405020304" pitchFamily="18" charset="0"/>
              </a:rPr>
              <a:t>IoTScope</a:t>
            </a:r>
            <a:r>
              <a:rPr kumimoji="1" lang="zh-CN" altLang="en-US" i="0" dirty="0">
                <a:latin typeface="Times New Roman" panose="02020603050405020304" pitchFamily="18" charset="0"/>
                <a:cs typeface="Times New Roman" panose="02020603050405020304" pitchFamily="18" charset="0"/>
              </a:rPr>
              <a:t>成功识别了</a:t>
            </a:r>
            <a:r>
              <a:rPr kumimoji="1" lang="en-US" altLang="zh-CN" i="0" dirty="0">
                <a:latin typeface="Times New Roman" panose="02020603050405020304" pitchFamily="18" charset="0"/>
                <a:cs typeface="Times New Roman" panose="02020603050405020304" pitchFamily="18" charset="0"/>
              </a:rPr>
              <a:t>17</a:t>
            </a:r>
            <a:r>
              <a:rPr kumimoji="1" lang="zh-CN" altLang="en-US" i="0" dirty="0">
                <a:latin typeface="Times New Roman" panose="02020603050405020304" pitchFamily="18" charset="0"/>
                <a:cs typeface="Times New Roman" panose="02020603050405020304" pitchFamily="18" charset="0"/>
              </a:rPr>
              <a:t>个真实物联网设备中的</a:t>
            </a:r>
            <a:r>
              <a:rPr kumimoji="1" lang="en-US" altLang="zh-CN" i="0" dirty="0">
                <a:latin typeface="Times New Roman" panose="02020603050405020304" pitchFamily="18" charset="0"/>
                <a:cs typeface="Times New Roman" panose="02020603050405020304" pitchFamily="18" charset="0"/>
              </a:rPr>
              <a:t>44</a:t>
            </a:r>
            <a:r>
              <a:rPr kumimoji="1" lang="zh-CN" altLang="en-US" i="0" dirty="0">
                <a:latin typeface="Times New Roman" panose="02020603050405020304" pitchFamily="18" charset="0"/>
                <a:cs typeface="Times New Roman" panose="02020603050405020304" pitchFamily="18" charset="0"/>
              </a:rPr>
              <a:t>个漏洞</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02EA19ED-20FD-403A-812D-8D30A2A9BA57}"/>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1115734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Talk is Cheap.</a:t>
            </a:r>
          </a:p>
          <a:p>
            <a:r>
              <a:rPr kumimoji="1" lang="en-US" altLang="zh-CN" sz="4800" dirty="0"/>
              <a:t>Show Me the Code.</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35</a:t>
            </a:fld>
            <a:endParaRPr lang="en-US" dirty="0"/>
          </a:p>
        </p:txBody>
      </p:sp>
    </p:spTree>
    <p:extLst>
      <p:ext uri="{BB962C8B-B14F-4D97-AF65-F5344CB8AC3E}">
        <p14:creationId xmlns:p14="http://schemas.microsoft.com/office/powerpoint/2010/main" val="813937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A430-0BEB-824C-84ED-22F815427B8D}"/>
              </a:ext>
            </a:extLst>
          </p:cNvPr>
          <p:cNvSpPr>
            <a:spLocks noGrp="1"/>
          </p:cNvSpPr>
          <p:nvPr>
            <p:ph type="title"/>
          </p:nvPr>
        </p:nvSpPr>
        <p:spPr>
          <a:xfrm>
            <a:off x="1371600" y="685800"/>
            <a:ext cx="9601200" cy="724711"/>
          </a:xfrm>
        </p:spPr>
        <p:txBody>
          <a:bodyPr/>
          <a:lstStyle/>
          <a:p>
            <a:r>
              <a:rPr kumimoji="1" lang="en-US" altLang="zh-CN" dirty="0"/>
              <a:t>RTFSC</a:t>
            </a:r>
            <a:endParaRPr kumimoji="1" lang="zh-CN" altLang="en-US" dirty="0"/>
          </a:p>
        </p:txBody>
      </p:sp>
      <p:sp>
        <p:nvSpPr>
          <p:cNvPr id="3" name="内容占位符 2">
            <a:extLst>
              <a:ext uri="{FF2B5EF4-FFF2-40B4-BE49-F238E27FC236}">
                <a16:creationId xmlns:a16="http://schemas.microsoft.com/office/drawing/2014/main" id="{FE5388A9-D4AE-2E48-B6C2-E33D76C752DC}"/>
              </a:ext>
            </a:extLst>
          </p:cNvPr>
          <p:cNvSpPr>
            <a:spLocks noGrp="1"/>
          </p:cNvSpPr>
          <p:nvPr>
            <p:ph idx="1"/>
          </p:nvPr>
        </p:nvSpPr>
        <p:spPr>
          <a:xfrm>
            <a:off x="1371600" y="1638300"/>
            <a:ext cx="9872133" cy="3581400"/>
          </a:xfrm>
        </p:spPr>
        <p:txBody>
          <a:bodyPr>
            <a:normAutofit/>
          </a:bodyPr>
          <a:lstStyle/>
          <a:p>
            <a:r>
              <a:rPr kumimoji="1" lang="en-US" altLang="zh-CN" i="0" dirty="0">
                <a:latin typeface="Times New Roman" panose="02020603050405020304" pitchFamily="18" charset="0"/>
                <a:cs typeface="Times New Roman" panose="02020603050405020304" pitchFamily="18" charset="0"/>
                <a:hlinkClick r:id="rId3"/>
              </a:rPr>
              <a:t>https://github.com/botao21/IOTScope</a:t>
            </a:r>
            <a:endParaRPr kumimoji="1"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CBFB4FDC-DD21-4C26-8148-5B1BBB9DBED9}"/>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3189197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125E665-1598-5140-9C6F-966A6248D1B9}"/>
              </a:ext>
            </a:extLst>
          </p:cNvPr>
          <p:cNvSpPr>
            <a:spLocks noGrp="1"/>
          </p:cNvSpPr>
          <p:nvPr>
            <p:ph type="subTitle" idx="1"/>
          </p:nvPr>
        </p:nvSpPr>
        <p:spPr>
          <a:xfrm>
            <a:off x="2680163" y="2342763"/>
            <a:ext cx="6831673" cy="1086237"/>
          </a:xfrm>
        </p:spPr>
        <p:txBody>
          <a:bodyPr>
            <a:noAutofit/>
          </a:bodyPr>
          <a:lstStyle/>
          <a:p>
            <a:r>
              <a:rPr kumimoji="1" lang="en-US" altLang="zh-CN" sz="4800" dirty="0"/>
              <a:t>Thanks.</a:t>
            </a:r>
          </a:p>
        </p:txBody>
      </p:sp>
      <p:sp>
        <p:nvSpPr>
          <p:cNvPr id="4" name="灯片编号占位符 3">
            <a:extLst>
              <a:ext uri="{FF2B5EF4-FFF2-40B4-BE49-F238E27FC236}">
                <a16:creationId xmlns:a16="http://schemas.microsoft.com/office/drawing/2014/main" id="{23917B8E-1891-4DED-8D60-8A8E7BF90115}"/>
              </a:ext>
            </a:extLst>
          </p:cNvPr>
          <p:cNvSpPr>
            <a:spLocks noGrp="1"/>
          </p:cNvSpPr>
          <p:nvPr>
            <p:ph type="sldNum" sz="quarter" idx="12"/>
          </p:nvPr>
        </p:nvSpPr>
        <p:spPr/>
        <p:txBody>
          <a:bodyPr/>
          <a:lstStyle/>
          <a:p>
            <a:fld id="{69E57DC2-970A-4B3E-BB1C-7A09969E49DF}" type="slidenum">
              <a:rPr lang="en-US" smtClean="0"/>
              <a:pPr/>
              <a:t>37</a:t>
            </a:fld>
            <a:endParaRPr lang="en-US" dirty="0"/>
          </a:p>
        </p:txBody>
      </p:sp>
    </p:spTree>
    <p:extLst>
      <p:ext uri="{BB962C8B-B14F-4D97-AF65-F5344CB8AC3E}">
        <p14:creationId xmlns:p14="http://schemas.microsoft.com/office/powerpoint/2010/main" val="323440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二</a:t>
            </a:r>
            <a:r>
              <a:rPr kumimoji="1" lang="zh-CN" altLang="en-US" i="0" dirty="0">
                <a:latin typeface="Times New Roman" panose="02020603050405020304" pitchFamily="18" charset="0"/>
                <a:cs typeface="Times New Roman" panose="02020603050405020304" pitchFamily="18" charset="0"/>
              </a:rPr>
              <a:t>作：</a:t>
            </a:r>
            <a:r>
              <a:rPr lang="en-US" altLang="zh-CN" dirty="0" err="1">
                <a:latin typeface="Times New Roman" panose="02020603050405020304" pitchFamily="18" charset="0"/>
                <a:cs typeface="Times New Roman" panose="02020603050405020304" pitchFamily="18" charset="0"/>
              </a:rPr>
              <a:t>Jiongyi</a:t>
            </a:r>
            <a:r>
              <a:rPr lang="en-US" altLang="zh-CN" dirty="0">
                <a:latin typeface="Times New Roman" panose="02020603050405020304" pitchFamily="18" charset="0"/>
                <a:cs typeface="Times New Roman" panose="02020603050405020304" pitchFamily="18" charset="0"/>
              </a:rPr>
              <a:t> Chen</a:t>
            </a: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https://www.researchgate.net/scientific-contributions/Jiongyi-Chen-2138992372</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9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Authorisation</a:t>
            </a:r>
            <a:r>
              <a:rPr lang="en-US" altLang="zh-CN" i="0" dirty="0">
                <a:latin typeface="Times New Roman" panose="02020603050405020304" pitchFamily="18" charset="0"/>
                <a:cs typeface="Times New Roman" panose="02020603050405020304" pitchFamily="18" charset="0"/>
              </a:rPr>
              <a:t> inconsistency in IoT third‐party integration</a:t>
            </a:r>
          </a:p>
          <a:p>
            <a:pPr lvl="1"/>
            <a:r>
              <a:rPr lang="en-US" altLang="zh-CN" i="0" dirty="0">
                <a:latin typeface="Times New Roman" panose="02020603050405020304" pitchFamily="18" charset="0"/>
                <a:cs typeface="Times New Roman" panose="02020603050405020304" pitchFamily="18" charset="0"/>
              </a:rPr>
              <a:t>Your IoTs Are (Not) Mine: On the Remote Binding Between IoT Devices and Users</a:t>
            </a:r>
          </a:p>
          <a:p>
            <a:pPr lvl="1"/>
            <a:r>
              <a:rPr lang="en-US" altLang="zh-CN" i="0" dirty="0">
                <a:latin typeface="Times New Roman" panose="02020603050405020304" pitchFamily="18" charset="0"/>
                <a:cs typeface="Times New Roman" panose="02020603050405020304" pitchFamily="18" charset="0"/>
              </a:rPr>
              <a:t>Security Analysis of Device Binding for IP-based IoT Devices</a:t>
            </a:r>
          </a:p>
          <a:p>
            <a:pPr lvl="1"/>
            <a:r>
              <a:rPr lang="en-US" altLang="zh-CN" i="0" dirty="0" err="1">
                <a:latin typeface="Times New Roman" panose="02020603050405020304" pitchFamily="18" charset="0"/>
                <a:cs typeface="Times New Roman" panose="02020603050405020304" pitchFamily="18" charset="0"/>
              </a:rPr>
              <a:t>IoTFuzzer</a:t>
            </a:r>
            <a:r>
              <a:rPr lang="en-US" altLang="zh-CN" i="0" dirty="0">
                <a:latin typeface="Times New Roman" panose="02020603050405020304" pitchFamily="18" charset="0"/>
                <a:cs typeface="Times New Roman" panose="02020603050405020304" pitchFamily="18" charset="0"/>
              </a:rPr>
              <a:t>: Discovering Memory Corruptions in IoT Through App-based Fuzzing</a:t>
            </a:r>
          </a:p>
        </p:txBody>
      </p:sp>
      <p:sp>
        <p:nvSpPr>
          <p:cNvPr id="5" name="灯片编号占位符 4">
            <a:extLst>
              <a:ext uri="{FF2B5EF4-FFF2-40B4-BE49-F238E27FC236}">
                <a16:creationId xmlns:a16="http://schemas.microsoft.com/office/drawing/2014/main" id="{1E8C0EF7-BFEB-4DDE-876C-4D3BB743460E}"/>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42041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三</a:t>
            </a:r>
            <a:r>
              <a:rPr kumimoji="1" lang="zh-CN" altLang="en-US" i="0" dirty="0">
                <a:latin typeface="Times New Roman" panose="02020603050405020304" pitchFamily="18" charset="0"/>
                <a:cs typeface="Times New Roman" panose="02020603050405020304" pitchFamily="18" charset="0"/>
              </a:rPr>
              <a:t>作：</a:t>
            </a:r>
            <a:r>
              <a:rPr lang="en-US" altLang="zh-CN" dirty="0" err="1">
                <a:latin typeface="Times New Roman" panose="02020603050405020304" pitchFamily="18" charset="0"/>
                <a:cs typeface="Times New Roman" panose="02020603050405020304" pitchFamily="18" charset="0"/>
              </a:rPr>
              <a:t>Zhenhua</a:t>
            </a:r>
            <a:r>
              <a:rPr lang="en-US" altLang="zh-CN" dirty="0">
                <a:latin typeface="Times New Roman" panose="02020603050405020304" pitchFamily="18" charset="0"/>
                <a:cs typeface="Times New Roman" panose="02020603050405020304" pitchFamily="18" charset="0"/>
              </a:rPr>
              <a:t> Wang</a:t>
            </a: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https://www.researchgate.net/scientific-contributions/Zhenhua-Wang-2176270452</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5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XHunter</a:t>
            </a:r>
            <a:r>
              <a:rPr lang="en-US" altLang="zh-CN" i="0" dirty="0">
                <a:latin typeface="Times New Roman" panose="02020603050405020304" pitchFamily="18" charset="0"/>
                <a:cs typeface="Times New Roman" panose="02020603050405020304" pitchFamily="18" charset="0"/>
              </a:rPr>
              <a:t>: Understanding XXE Vulnerability via Automatic Analysis</a:t>
            </a:r>
          </a:p>
          <a:p>
            <a:pPr lvl="1"/>
            <a:r>
              <a:rPr lang="en-US" altLang="zh-CN" i="0" dirty="0">
                <a:latin typeface="Times New Roman" panose="02020603050405020304" pitchFamily="18" charset="0"/>
                <a:cs typeface="Times New Roman" panose="02020603050405020304" pitchFamily="18" charset="0"/>
              </a:rPr>
              <a:t>A Survey on Recent Advanced Research of CPS Security</a:t>
            </a: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419747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dirty="0">
                <a:latin typeface="Times New Roman" panose="02020603050405020304" pitchFamily="18" charset="0"/>
                <a:cs typeface="Times New Roman" panose="02020603050405020304" pitchFamily="18" charset="0"/>
              </a:rPr>
              <a:t>四</a:t>
            </a:r>
            <a:r>
              <a:rPr kumimoji="1" lang="zh-CN" altLang="en-US" i="0" dirty="0">
                <a:latin typeface="Times New Roman" panose="02020603050405020304" pitchFamily="18" charset="0"/>
                <a:cs typeface="Times New Roman" panose="02020603050405020304" pitchFamily="18" charset="0"/>
              </a:rPr>
              <a:t>作：</a:t>
            </a:r>
            <a:r>
              <a:rPr lang="en-US" altLang="zh-CN" dirty="0">
                <a:latin typeface="Times New Roman" panose="02020603050405020304" pitchFamily="18" charset="0"/>
                <a:cs typeface="Times New Roman" panose="02020603050405020304" pitchFamily="18" charset="0"/>
              </a:rPr>
              <a:t>Chao Feng</a:t>
            </a: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https://www.researchgate.net/scientific-contributions/Chao-Feng-2114182992</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36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14303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i="0" dirty="0">
                <a:latin typeface="Times New Roman" panose="02020603050405020304" pitchFamily="18" charset="0"/>
                <a:cs typeface="Times New Roman" panose="02020603050405020304" pitchFamily="18" charset="0"/>
              </a:rPr>
              <a:t>五作：</a:t>
            </a:r>
            <a:r>
              <a:rPr kumimoji="1" lang="en-US" altLang="zh-CN" i="0" dirty="0" err="1">
                <a:latin typeface="Times New Roman" panose="02020603050405020304" pitchFamily="18" charset="0"/>
                <a:cs typeface="Times New Roman" panose="02020603050405020304" pitchFamily="18" charset="0"/>
              </a:rPr>
              <a:t>Enze</a:t>
            </a:r>
            <a:r>
              <a:rPr kumimoji="1" lang="en-US" altLang="zh-CN" i="0" dirty="0">
                <a:latin typeface="Times New Roman" panose="02020603050405020304" pitchFamily="18" charset="0"/>
                <a:cs typeface="Times New Roman" panose="02020603050405020304" pitchFamily="18" charset="0"/>
              </a:rPr>
              <a:t> Wang</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https://www.researchgate.net/scientific-contributions/Enze-Wang-2161661674</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5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EWVHunter</a:t>
            </a:r>
            <a:r>
              <a:rPr lang="en-US" altLang="zh-CN" i="0" dirty="0">
                <a:latin typeface="Times New Roman" panose="02020603050405020304" pitchFamily="18" charset="0"/>
                <a:cs typeface="Times New Roman" panose="02020603050405020304" pitchFamily="18" charset="0"/>
              </a:rPr>
              <a:t>: Grey-Box Fuzzing with Knowledge Guide on Embedded Web Front-Ends</a:t>
            </a: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61504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i="0" dirty="0">
                <a:latin typeface="Times New Roman" panose="02020603050405020304" pitchFamily="18" charset="0"/>
                <a:cs typeface="Times New Roman" panose="02020603050405020304" pitchFamily="18" charset="0"/>
              </a:rPr>
              <a:t>六作：</a:t>
            </a:r>
            <a:r>
              <a:rPr kumimoji="1" lang="en-US" altLang="zh-CN" dirty="0" err="1">
                <a:latin typeface="Times New Roman" panose="02020603050405020304" pitchFamily="18" charset="0"/>
                <a:cs typeface="Times New Roman" panose="02020603050405020304" pitchFamily="18" charset="0"/>
              </a:rPr>
              <a:t>Yifei</a:t>
            </a:r>
            <a:r>
              <a:rPr kumimoji="1" lang="en-US" altLang="zh-CN" dirty="0">
                <a:latin typeface="Times New Roman" panose="02020603050405020304" pitchFamily="18" charset="0"/>
                <a:cs typeface="Times New Roman" panose="02020603050405020304" pitchFamily="18" charset="0"/>
              </a:rPr>
              <a:t> Gao</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https://www.researchgate.net/scientific-contributions/Yifei-Gao-2219993519</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1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336185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47A98-5CE5-454A-95F4-E370EA1F32E7}"/>
              </a:ext>
            </a:extLst>
          </p:cNvPr>
          <p:cNvSpPr>
            <a:spLocks noGrp="1"/>
          </p:cNvSpPr>
          <p:nvPr>
            <p:ph type="title"/>
          </p:nvPr>
        </p:nvSpPr>
        <p:spPr>
          <a:xfrm>
            <a:off x="1371600" y="685800"/>
            <a:ext cx="9601200" cy="958173"/>
          </a:xfrm>
        </p:spPr>
        <p:txBody>
          <a:bodyPr/>
          <a:lstStyle/>
          <a:p>
            <a:r>
              <a:rPr kumimoji="1" lang="en-US" altLang="zh-CN" dirty="0"/>
              <a:t>Author</a:t>
            </a:r>
            <a:endParaRPr kumimoji="1" lang="zh-CN" altLang="en-US" dirty="0"/>
          </a:p>
        </p:txBody>
      </p:sp>
      <p:sp>
        <p:nvSpPr>
          <p:cNvPr id="3" name="内容占位符 2">
            <a:extLst>
              <a:ext uri="{FF2B5EF4-FFF2-40B4-BE49-F238E27FC236}">
                <a16:creationId xmlns:a16="http://schemas.microsoft.com/office/drawing/2014/main" id="{4BCDCEDE-8C77-7343-B671-AA003CC6525D}"/>
              </a:ext>
            </a:extLst>
          </p:cNvPr>
          <p:cNvSpPr>
            <a:spLocks noGrp="1"/>
          </p:cNvSpPr>
          <p:nvPr>
            <p:ph idx="1"/>
          </p:nvPr>
        </p:nvSpPr>
        <p:spPr>
          <a:xfrm>
            <a:off x="1371599" y="1643973"/>
            <a:ext cx="10820401" cy="5116749"/>
          </a:xfrm>
        </p:spPr>
        <p:txBody>
          <a:bodyPr>
            <a:noAutofit/>
          </a:bodyPr>
          <a:lstStyle/>
          <a:p>
            <a:r>
              <a:rPr kumimoji="1" lang="zh-CN" altLang="en-US" i="0" dirty="0">
                <a:latin typeface="Times New Roman" panose="02020603050405020304" pitchFamily="18" charset="0"/>
                <a:cs typeface="Times New Roman" panose="02020603050405020304" pitchFamily="18" charset="0"/>
              </a:rPr>
              <a:t>七作：</a:t>
            </a:r>
            <a:r>
              <a:rPr kumimoji="1" lang="en-US" altLang="zh-CN" i="0" dirty="0" err="1">
                <a:latin typeface="Times New Roman" panose="02020603050405020304" pitchFamily="18" charset="0"/>
                <a:cs typeface="Times New Roman" panose="02020603050405020304" pitchFamily="18" charset="0"/>
              </a:rPr>
              <a:t>Baosheng</a:t>
            </a:r>
            <a:r>
              <a:rPr kumimoji="1" lang="en-US" altLang="zh-CN" i="0" dirty="0">
                <a:latin typeface="Times New Roman" panose="02020603050405020304" pitchFamily="18" charset="0"/>
                <a:cs typeface="Times New Roman" panose="02020603050405020304" pitchFamily="18" charset="0"/>
              </a:rPr>
              <a:t> Wang</a:t>
            </a:r>
            <a:endParaRPr lang="en-US" altLang="zh-CN" dirty="0">
              <a:latin typeface="Times New Roman" panose="02020603050405020304" pitchFamily="18" charset="0"/>
              <a:cs typeface="Times New Roman" panose="02020603050405020304" pitchFamily="18" charset="0"/>
            </a:endParaRPr>
          </a:p>
          <a:p>
            <a:pPr lvl="1"/>
            <a:r>
              <a:rPr lang="en-US" altLang="zh-CN" i="0" dirty="0">
                <a:latin typeface="Times New Roman" panose="02020603050405020304" pitchFamily="18" charset="0"/>
                <a:cs typeface="Times New Roman" panose="02020603050405020304" pitchFamily="18" charset="0"/>
                <a:hlinkClick r:id="rId2"/>
              </a:rPr>
              <a:t>https://www.researchgate.net/profile/Baosheng-Wang-4</a:t>
            </a:r>
            <a:endParaRPr lang="en-US" altLang="zh-CN" i="0" dirty="0">
              <a:latin typeface="Times New Roman" panose="02020603050405020304" pitchFamily="18" charset="0"/>
              <a:cs typeface="Times New Roman" panose="02020603050405020304" pitchFamily="18" charset="0"/>
            </a:endParaRPr>
          </a:p>
          <a:p>
            <a:pPr lvl="1"/>
            <a:r>
              <a:rPr lang="zh-CN" altLang="en-US" i="0" dirty="0">
                <a:latin typeface="Times New Roman" panose="02020603050405020304" pitchFamily="18" charset="0"/>
                <a:cs typeface="Times New Roman" panose="02020603050405020304" pitchFamily="18" charset="0"/>
              </a:rPr>
              <a:t>共 </a:t>
            </a:r>
            <a:r>
              <a:rPr lang="en-US" altLang="zh-CN" i="0" dirty="0">
                <a:latin typeface="Times New Roman" panose="02020603050405020304" pitchFamily="18" charset="0"/>
                <a:cs typeface="Times New Roman" panose="02020603050405020304" pitchFamily="18" charset="0"/>
              </a:rPr>
              <a:t>93 </a:t>
            </a:r>
            <a:r>
              <a:rPr lang="zh-CN" altLang="en-US" i="0" dirty="0">
                <a:latin typeface="Times New Roman" panose="02020603050405020304" pitchFamily="18" charset="0"/>
                <a:cs typeface="Times New Roman" panose="02020603050405020304" pitchFamily="18" charset="0"/>
              </a:rPr>
              <a:t>篇</a:t>
            </a:r>
            <a:endParaRPr lang="en-US" altLang="zh-CN" i="0" dirty="0">
              <a:latin typeface="Times New Roman" panose="02020603050405020304" pitchFamily="18" charset="0"/>
              <a:cs typeface="Times New Roman" panose="02020603050405020304" pitchFamily="18" charset="0"/>
            </a:endParaRPr>
          </a:p>
          <a:p>
            <a:pPr lvl="1"/>
            <a:r>
              <a:rPr lang="en-US" altLang="zh-CN" i="0" dirty="0" err="1">
                <a:latin typeface="Times New Roman" panose="02020603050405020304" pitchFamily="18" charset="0"/>
                <a:cs typeface="Times New Roman" panose="02020603050405020304" pitchFamily="18" charset="0"/>
              </a:rPr>
              <a:t>EWVHunter</a:t>
            </a:r>
            <a:r>
              <a:rPr lang="en-US" altLang="zh-CN" i="0" dirty="0">
                <a:latin typeface="Times New Roman" panose="02020603050405020304" pitchFamily="18" charset="0"/>
                <a:cs typeface="Times New Roman" panose="02020603050405020304" pitchFamily="18" charset="0"/>
              </a:rPr>
              <a:t>: Grey-Box Fuzzing with Knowledge Guide on Embedded Web Front-Ends</a:t>
            </a:r>
          </a:p>
        </p:txBody>
      </p:sp>
      <p:sp>
        <p:nvSpPr>
          <p:cNvPr id="5" name="灯片编号占位符 4">
            <a:extLst>
              <a:ext uri="{FF2B5EF4-FFF2-40B4-BE49-F238E27FC236}">
                <a16:creationId xmlns:a16="http://schemas.microsoft.com/office/drawing/2014/main" id="{E79CC076-9E14-4ACA-8ADC-68AA4430AA88}"/>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182190405"/>
      </p:ext>
    </p:extLst>
  </p:cSld>
  <p:clrMapOvr>
    <a:masterClrMapping/>
  </p:clrMapOvr>
</p:sld>
</file>

<file path=ppt/theme/theme1.xml><?xml version="1.0" encoding="utf-8"?>
<a:theme xmlns:a="http://schemas.openxmlformats.org/drawingml/2006/main" name="剪切">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51671</TotalTime>
  <Words>2149</Words>
  <Application>Microsoft Office PowerPoint</Application>
  <PresentationFormat>宽屏</PresentationFormat>
  <Paragraphs>256</Paragraphs>
  <Slides>37</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等线</vt:lpstr>
      <vt:lpstr>华文楷体</vt:lpstr>
      <vt:lpstr>Arial</vt:lpstr>
      <vt:lpstr>Franklin Gothic Book</vt:lpstr>
      <vt:lpstr>Times New Roman</vt:lpstr>
      <vt:lpstr>剪切</vt:lpstr>
      <vt:lpstr>PowerPoint 演示文稿</vt:lpstr>
      <vt:lpstr>Conference</vt:lpstr>
      <vt:lpstr>Author</vt:lpstr>
      <vt:lpstr>Author</vt:lpstr>
      <vt:lpstr>Author</vt:lpstr>
      <vt:lpstr>Author</vt:lpstr>
      <vt:lpstr>Author</vt:lpstr>
      <vt:lpstr>Author</vt:lpstr>
      <vt:lpstr>Author</vt:lpstr>
      <vt:lpstr>Author</vt:lpstr>
      <vt:lpstr>Previous Work</vt:lpstr>
      <vt:lpstr>Motivation</vt:lpstr>
      <vt:lpstr>Challenges in Exposing Hidden Interfaces</vt:lpstr>
      <vt:lpstr>Challenges in Exposing Hidden Interfaces</vt:lpstr>
      <vt:lpstr>Contribution</vt:lpstr>
      <vt:lpstr>Background</vt:lpstr>
      <vt:lpstr>Background</vt:lpstr>
      <vt:lpstr>Problem</vt:lpstr>
      <vt:lpstr>Design Overview</vt:lpstr>
      <vt:lpstr>Design</vt:lpstr>
      <vt:lpstr>Design</vt:lpstr>
      <vt:lpstr>Design</vt:lpstr>
      <vt:lpstr>PowerPoint 演示文稿</vt:lpstr>
      <vt:lpstr>Design</vt:lpstr>
      <vt:lpstr>Design</vt:lpstr>
      <vt:lpstr>Design</vt:lpstr>
      <vt:lpstr>Results</vt:lpstr>
      <vt:lpstr>Results</vt:lpstr>
      <vt:lpstr>Discussion</vt:lpstr>
      <vt:lpstr>Discussion</vt:lpstr>
      <vt:lpstr>Discussion</vt:lpstr>
      <vt:lpstr>Related Work</vt:lpstr>
      <vt:lpstr>Related Work</vt:lpstr>
      <vt:lpstr>Conclusion</vt:lpstr>
      <vt:lpstr>PowerPoint 演示文稿</vt:lpstr>
      <vt:lpstr>RTFSC</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221</cp:lastModifiedBy>
  <cp:revision>416</cp:revision>
  <dcterms:created xsi:type="dcterms:W3CDTF">2021-09-16T02:06:53Z</dcterms:created>
  <dcterms:modified xsi:type="dcterms:W3CDTF">2022-07-01T10:29:52Z</dcterms:modified>
</cp:coreProperties>
</file>