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6" r:id="rId3"/>
    <p:sldId id="277" r:id="rId4"/>
    <p:sldId id="278" r:id="rId5"/>
    <p:sldId id="279" r:id="rId6"/>
    <p:sldId id="273" r:id="rId7"/>
    <p:sldId id="263" r:id="rId8"/>
    <p:sldId id="272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/>
    <p:restoredTop sz="94694"/>
  </p:normalViewPr>
  <p:slideViewPr>
    <p:cSldViewPr snapToGrid="0">
      <p:cViewPr varScale="1">
        <p:scale>
          <a:sx n="119" d="100"/>
          <a:sy n="119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C2704-6C9D-4695-94FA-2A3E33DD9A2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5FDA1-281D-499C-89E3-A73B37A122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Superposition:</a:t>
          </a:r>
        </a:p>
      </dgm:t>
    </dgm:pt>
    <dgm:pt modelId="{EBB9D3DD-D847-42C0-9E3C-57AE212DA572}" type="parTrans" cxnId="{49814394-67BE-41DB-A6EA-D55439F70D5C}">
      <dgm:prSet/>
      <dgm:spPr/>
      <dgm:t>
        <a:bodyPr/>
        <a:lstStyle/>
        <a:p>
          <a:endParaRPr lang="en-US"/>
        </a:p>
      </dgm:t>
    </dgm:pt>
    <dgm:pt modelId="{042D516C-C654-461C-A689-40331546CBA3}" type="sibTrans" cxnId="{49814394-67BE-41DB-A6EA-D55439F70D5C}">
      <dgm:prSet/>
      <dgm:spPr/>
      <dgm:t>
        <a:bodyPr/>
        <a:lstStyle/>
        <a:p>
          <a:endParaRPr lang="en-US"/>
        </a:p>
      </dgm:t>
    </dgm:pt>
    <dgm:pt modelId="{21C177A4-A3B6-4924-A472-A95E8910A8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ability of a quantum system to exist in multiple states simultaneously</a:t>
          </a:r>
        </a:p>
      </dgm:t>
    </dgm:pt>
    <dgm:pt modelId="{8493AD8E-BB70-4A16-95E4-208E23DF65E1}" type="parTrans" cxnId="{977E7161-B998-42C1-BC36-AAFA4516E51B}">
      <dgm:prSet/>
      <dgm:spPr/>
      <dgm:t>
        <a:bodyPr/>
        <a:lstStyle/>
        <a:p>
          <a:endParaRPr lang="en-US"/>
        </a:p>
      </dgm:t>
    </dgm:pt>
    <dgm:pt modelId="{1FC6412F-D113-4893-AA8D-8B97547635EA}" type="sibTrans" cxnId="{977E7161-B998-42C1-BC36-AAFA4516E51B}">
      <dgm:prSet/>
      <dgm:spPr/>
      <dgm:t>
        <a:bodyPr/>
        <a:lstStyle/>
        <a:p>
          <a:endParaRPr lang="en-US"/>
        </a:p>
      </dgm:t>
    </dgm:pt>
    <dgm:pt modelId="{96950AB3-9798-4ACF-AC56-C1FDB99B8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superposition of 0 and 1 is not both 0 and 1, neither 0 nor 1, not 0, and not 1</a:t>
          </a:r>
        </a:p>
      </dgm:t>
    </dgm:pt>
    <dgm:pt modelId="{4103230C-F079-4E5F-B5B4-5939D33B22FC}" type="parTrans" cxnId="{F1041073-D77C-4A5E-92AA-3739E560A2D1}">
      <dgm:prSet/>
      <dgm:spPr/>
      <dgm:t>
        <a:bodyPr/>
        <a:lstStyle/>
        <a:p>
          <a:endParaRPr lang="en-US"/>
        </a:p>
      </dgm:t>
    </dgm:pt>
    <dgm:pt modelId="{92E7A72F-F321-4449-AB94-233E38317B86}" type="sibTrans" cxnId="{F1041073-D77C-4A5E-92AA-3739E560A2D1}">
      <dgm:prSet/>
      <dgm:spPr/>
      <dgm:t>
        <a:bodyPr/>
        <a:lstStyle/>
        <a:p>
          <a:endParaRPr lang="en-US"/>
        </a:p>
      </dgm:t>
    </dgm:pt>
    <dgm:pt modelId="{41F09AEA-E439-4E0E-A761-5ED5C4F58A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Entanglement:</a:t>
          </a:r>
        </a:p>
      </dgm:t>
    </dgm:pt>
    <dgm:pt modelId="{E7C52077-0A02-4456-A446-9976D4FF0EB3}" type="parTrans" cxnId="{B5D39D54-D0FC-40D3-838C-8F0400018035}">
      <dgm:prSet/>
      <dgm:spPr/>
      <dgm:t>
        <a:bodyPr/>
        <a:lstStyle/>
        <a:p>
          <a:endParaRPr lang="en-US"/>
        </a:p>
      </dgm:t>
    </dgm:pt>
    <dgm:pt modelId="{A188FEB3-C265-4895-8C26-5C999D285F74}" type="sibTrans" cxnId="{B5D39D54-D0FC-40D3-838C-8F0400018035}">
      <dgm:prSet/>
      <dgm:spPr/>
      <dgm:t>
        <a:bodyPr/>
        <a:lstStyle/>
        <a:p>
          <a:endParaRPr lang="en-US"/>
        </a:p>
      </dgm:t>
    </dgm:pt>
    <dgm:pt modelId="{96E02C2E-DF8D-4F27-9854-A01DAE495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physical resource that allows qubits to be in correlated states, necessary for certain quantum algorithms and protocols</a:t>
          </a:r>
        </a:p>
      </dgm:t>
    </dgm:pt>
    <dgm:pt modelId="{844877FA-25FA-4CE4-BCA2-542390F406AB}" type="parTrans" cxnId="{6555EFA5-C0F1-4406-AEB5-FD846B3ECBFE}">
      <dgm:prSet/>
      <dgm:spPr/>
      <dgm:t>
        <a:bodyPr/>
        <a:lstStyle/>
        <a:p>
          <a:endParaRPr lang="en-US"/>
        </a:p>
      </dgm:t>
    </dgm:pt>
    <dgm:pt modelId="{3A7807BA-56E4-4F52-B182-1C9E98441A1F}" type="sibTrans" cxnId="{6555EFA5-C0F1-4406-AEB5-FD846B3ECBFE}">
      <dgm:prSet/>
      <dgm:spPr/>
      <dgm:t>
        <a:bodyPr/>
        <a:lstStyle/>
        <a:p>
          <a:endParaRPr lang="en-US"/>
        </a:p>
      </dgm:t>
    </dgm:pt>
    <dgm:pt modelId="{6A83E6AC-F7EC-48F5-A5F7-92E87D89B7E9}" type="pres">
      <dgm:prSet presAssocID="{A9BC2704-6C9D-4695-94FA-2A3E33DD9A27}" presName="root" presStyleCnt="0">
        <dgm:presLayoutVars>
          <dgm:dir/>
          <dgm:resizeHandles val="exact"/>
        </dgm:presLayoutVars>
      </dgm:prSet>
      <dgm:spPr/>
    </dgm:pt>
    <dgm:pt modelId="{72BE81B4-C529-48F2-AF04-B59EB876297A}" type="pres">
      <dgm:prSet presAssocID="{53A5FDA1-281D-499C-89E3-A73B37A122EC}" presName="compNode" presStyleCnt="0"/>
      <dgm:spPr/>
    </dgm:pt>
    <dgm:pt modelId="{F214E07C-AFAD-48CF-B2BD-075B1388C4E8}" type="pres">
      <dgm:prSet presAssocID="{53A5FDA1-281D-499C-89E3-A73B37A122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12F685C-CDA5-4B88-A30F-C4D19FDB8790}" type="pres">
      <dgm:prSet presAssocID="{53A5FDA1-281D-499C-89E3-A73B37A122EC}" presName="iconSpace" presStyleCnt="0"/>
      <dgm:spPr/>
    </dgm:pt>
    <dgm:pt modelId="{DA1AB701-F39E-4C28-912C-07C226431F5D}" type="pres">
      <dgm:prSet presAssocID="{53A5FDA1-281D-499C-89E3-A73B37A122EC}" presName="parTx" presStyleLbl="revTx" presStyleIdx="0" presStyleCnt="4">
        <dgm:presLayoutVars>
          <dgm:chMax val="0"/>
          <dgm:chPref val="0"/>
        </dgm:presLayoutVars>
      </dgm:prSet>
      <dgm:spPr/>
    </dgm:pt>
    <dgm:pt modelId="{D9A21F56-EE45-4398-8714-87227872BCA5}" type="pres">
      <dgm:prSet presAssocID="{53A5FDA1-281D-499C-89E3-A73B37A122EC}" presName="txSpace" presStyleCnt="0"/>
      <dgm:spPr/>
    </dgm:pt>
    <dgm:pt modelId="{644116C7-9422-4AFD-B6F8-A6A1EE9691AA}" type="pres">
      <dgm:prSet presAssocID="{53A5FDA1-281D-499C-89E3-A73B37A122EC}" presName="desTx" presStyleLbl="revTx" presStyleIdx="1" presStyleCnt="4">
        <dgm:presLayoutVars/>
      </dgm:prSet>
      <dgm:spPr/>
    </dgm:pt>
    <dgm:pt modelId="{62D1D8ED-1221-4441-BBFE-3FE24D866324}" type="pres">
      <dgm:prSet presAssocID="{042D516C-C654-461C-A689-40331546CBA3}" presName="sibTrans" presStyleCnt="0"/>
      <dgm:spPr/>
    </dgm:pt>
    <dgm:pt modelId="{60DFEDAC-E980-453E-A970-3603A0A2A3FD}" type="pres">
      <dgm:prSet presAssocID="{41F09AEA-E439-4E0E-A761-5ED5C4F58AA7}" presName="compNode" presStyleCnt="0"/>
      <dgm:spPr/>
    </dgm:pt>
    <dgm:pt modelId="{D8A76E86-C826-4DD1-90B9-F45965068949}" type="pres">
      <dgm:prSet presAssocID="{41F09AEA-E439-4E0E-A761-5ED5C4F58A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E2391B-1523-49C4-A80A-8F37BADE1FFC}" type="pres">
      <dgm:prSet presAssocID="{41F09AEA-E439-4E0E-A761-5ED5C4F58AA7}" presName="iconSpace" presStyleCnt="0"/>
      <dgm:spPr/>
    </dgm:pt>
    <dgm:pt modelId="{468900B1-24A6-4F78-A97C-049C643FC61D}" type="pres">
      <dgm:prSet presAssocID="{41F09AEA-E439-4E0E-A761-5ED5C4F58AA7}" presName="parTx" presStyleLbl="revTx" presStyleIdx="2" presStyleCnt="4">
        <dgm:presLayoutVars>
          <dgm:chMax val="0"/>
          <dgm:chPref val="0"/>
        </dgm:presLayoutVars>
      </dgm:prSet>
      <dgm:spPr/>
    </dgm:pt>
    <dgm:pt modelId="{D097A96F-3B38-404A-AF98-4A3944F242ED}" type="pres">
      <dgm:prSet presAssocID="{41F09AEA-E439-4E0E-A761-5ED5C4F58AA7}" presName="txSpace" presStyleCnt="0"/>
      <dgm:spPr/>
    </dgm:pt>
    <dgm:pt modelId="{973AE444-1AD1-4692-97A0-57968432927D}" type="pres">
      <dgm:prSet presAssocID="{41F09AEA-E439-4E0E-A761-5ED5C4F58AA7}" presName="desTx" presStyleLbl="revTx" presStyleIdx="3" presStyleCnt="4">
        <dgm:presLayoutVars/>
      </dgm:prSet>
      <dgm:spPr/>
    </dgm:pt>
  </dgm:ptLst>
  <dgm:cxnLst>
    <dgm:cxn modelId="{70031606-6A5B-453F-9CCD-1FCB8E8D0C9A}" type="presOf" srcId="{A9BC2704-6C9D-4695-94FA-2A3E33DD9A27}" destId="{6A83E6AC-F7EC-48F5-A5F7-92E87D89B7E9}" srcOrd="0" destOrd="0" presId="urn:microsoft.com/office/officeart/2018/2/layout/IconLabelDescriptionList"/>
    <dgm:cxn modelId="{794BF938-BB99-4A92-B9E4-C74ABD879400}" type="presOf" srcId="{41F09AEA-E439-4E0E-A761-5ED5C4F58AA7}" destId="{468900B1-24A6-4F78-A97C-049C643FC61D}" srcOrd="0" destOrd="0" presId="urn:microsoft.com/office/officeart/2018/2/layout/IconLabelDescriptionList"/>
    <dgm:cxn modelId="{B5D39D54-D0FC-40D3-838C-8F0400018035}" srcId="{A9BC2704-6C9D-4695-94FA-2A3E33DD9A27}" destId="{41F09AEA-E439-4E0E-A761-5ED5C4F58AA7}" srcOrd="1" destOrd="0" parTransId="{E7C52077-0A02-4456-A446-9976D4FF0EB3}" sibTransId="{A188FEB3-C265-4895-8C26-5C999D285F74}"/>
    <dgm:cxn modelId="{977E7161-B998-42C1-BC36-AAFA4516E51B}" srcId="{53A5FDA1-281D-499C-89E3-A73B37A122EC}" destId="{21C177A4-A3B6-4924-A472-A95E8910A8C3}" srcOrd="0" destOrd="0" parTransId="{8493AD8E-BB70-4A16-95E4-208E23DF65E1}" sibTransId="{1FC6412F-D113-4893-AA8D-8B97547635EA}"/>
    <dgm:cxn modelId="{F1041073-D77C-4A5E-92AA-3739E560A2D1}" srcId="{53A5FDA1-281D-499C-89E3-A73B37A122EC}" destId="{96950AB3-9798-4ACF-AC56-C1FDB99B8A54}" srcOrd="1" destOrd="0" parTransId="{4103230C-F079-4E5F-B5B4-5939D33B22FC}" sibTransId="{92E7A72F-F321-4449-AB94-233E38317B86}"/>
    <dgm:cxn modelId="{EAE82487-A45A-426E-8E86-C4911F54077B}" type="presOf" srcId="{21C177A4-A3B6-4924-A472-A95E8910A8C3}" destId="{644116C7-9422-4AFD-B6F8-A6A1EE9691AA}" srcOrd="0" destOrd="0" presId="urn:microsoft.com/office/officeart/2018/2/layout/IconLabelDescriptionList"/>
    <dgm:cxn modelId="{49814394-67BE-41DB-A6EA-D55439F70D5C}" srcId="{A9BC2704-6C9D-4695-94FA-2A3E33DD9A27}" destId="{53A5FDA1-281D-499C-89E3-A73B37A122EC}" srcOrd="0" destOrd="0" parTransId="{EBB9D3DD-D847-42C0-9E3C-57AE212DA572}" sibTransId="{042D516C-C654-461C-A689-40331546CBA3}"/>
    <dgm:cxn modelId="{6555EFA5-C0F1-4406-AEB5-FD846B3ECBFE}" srcId="{41F09AEA-E439-4E0E-A761-5ED5C4F58AA7}" destId="{96E02C2E-DF8D-4F27-9854-A01DAE49505A}" srcOrd="0" destOrd="0" parTransId="{844877FA-25FA-4CE4-BCA2-542390F406AB}" sibTransId="{3A7807BA-56E4-4F52-B182-1C9E98441A1F}"/>
    <dgm:cxn modelId="{8FB470EF-F7CE-4F8A-AF90-D3B2BBFB2A27}" type="presOf" srcId="{53A5FDA1-281D-499C-89E3-A73B37A122EC}" destId="{DA1AB701-F39E-4C28-912C-07C226431F5D}" srcOrd="0" destOrd="0" presId="urn:microsoft.com/office/officeart/2018/2/layout/IconLabelDescriptionList"/>
    <dgm:cxn modelId="{200979F7-6CA5-4374-A8C7-34506544B0AD}" type="presOf" srcId="{96E02C2E-DF8D-4F27-9854-A01DAE49505A}" destId="{973AE444-1AD1-4692-97A0-57968432927D}" srcOrd="0" destOrd="0" presId="urn:microsoft.com/office/officeart/2018/2/layout/IconLabelDescriptionList"/>
    <dgm:cxn modelId="{32A92CFB-CCB5-44DA-953D-1E001D5FC8DA}" type="presOf" srcId="{96950AB3-9798-4ACF-AC56-C1FDB99B8A54}" destId="{644116C7-9422-4AFD-B6F8-A6A1EE9691AA}" srcOrd="0" destOrd="1" presId="urn:microsoft.com/office/officeart/2018/2/layout/IconLabelDescriptionList"/>
    <dgm:cxn modelId="{5F1474E9-73A8-4CCC-A45B-97133B8B7792}" type="presParOf" srcId="{6A83E6AC-F7EC-48F5-A5F7-92E87D89B7E9}" destId="{72BE81B4-C529-48F2-AF04-B59EB876297A}" srcOrd="0" destOrd="0" presId="urn:microsoft.com/office/officeart/2018/2/layout/IconLabelDescriptionList"/>
    <dgm:cxn modelId="{B7E407E4-D9AC-4918-A553-4C197FC89072}" type="presParOf" srcId="{72BE81B4-C529-48F2-AF04-B59EB876297A}" destId="{F214E07C-AFAD-48CF-B2BD-075B1388C4E8}" srcOrd="0" destOrd="0" presId="urn:microsoft.com/office/officeart/2018/2/layout/IconLabelDescriptionList"/>
    <dgm:cxn modelId="{DFAEBC1B-3A8E-4812-8A6F-08F6CFA9E57E}" type="presParOf" srcId="{72BE81B4-C529-48F2-AF04-B59EB876297A}" destId="{312F685C-CDA5-4B88-A30F-C4D19FDB8790}" srcOrd="1" destOrd="0" presId="urn:microsoft.com/office/officeart/2018/2/layout/IconLabelDescriptionList"/>
    <dgm:cxn modelId="{04159A5B-F8E7-4A95-AB5C-A77237F575ED}" type="presParOf" srcId="{72BE81B4-C529-48F2-AF04-B59EB876297A}" destId="{DA1AB701-F39E-4C28-912C-07C226431F5D}" srcOrd="2" destOrd="0" presId="urn:microsoft.com/office/officeart/2018/2/layout/IconLabelDescriptionList"/>
    <dgm:cxn modelId="{7AF184BD-A710-4AA8-B480-B0C0471B0FCD}" type="presParOf" srcId="{72BE81B4-C529-48F2-AF04-B59EB876297A}" destId="{D9A21F56-EE45-4398-8714-87227872BCA5}" srcOrd="3" destOrd="0" presId="urn:microsoft.com/office/officeart/2018/2/layout/IconLabelDescriptionList"/>
    <dgm:cxn modelId="{36CE737A-25D3-47FE-808A-F25924D6C7DA}" type="presParOf" srcId="{72BE81B4-C529-48F2-AF04-B59EB876297A}" destId="{644116C7-9422-4AFD-B6F8-A6A1EE9691AA}" srcOrd="4" destOrd="0" presId="urn:microsoft.com/office/officeart/2018/2/layout/IconLabelDescriptionList"/>
    <dgm:cxn modelId="{5098BEFF-80F5-40F2-A12B-17978D83AAD9}" type="presParOf" srcId="{6A83E6AC-F7EC-48F5-A5F7-92E87D89B7E9}" destId="{62D1D8ED-1221-4441-BBFE-3FE24D866324}" srcOrd="1" destOrd="0" presId="urn:microsoft.com/office/officeart/2018/2/layout/IconLabelDescriptionList"/>
    <dgm:cxn modelId="{64CC515B-4FFB-4B80-BF3B-A52E4AB70C89}" type="presParOf" srcId="{6A83E6AC-F7EC-48F5-A5F7-92E87D89B7E9}" destId="{60DFEDAC-E980-453E-A970-3603A0A2A3FD}" srcOrd="2" destOrd="0" presId="urn:microsoft.com/office/officeart/2018/2/layout/IconLabelDescriptionList"/>
    <dgm:cxn modelId="{C835A83F-3DDD-489D-AF69-814F071642B7}" type="presParOf" srcId="{60DFEDAC-E980-453E-A970-3603A0A2A3FD}" destId="{D8A76E86-C826-4DD1-90B9-F45965068949}" srcOrd="0" destOrd="0" presId="urn:microsoft.com/office/officeart/2018/2/layout/IconLabelDescriptionList"/>
    <dgm:cxn modelId="{01DAEBE9-471B-4583-8241-F11634E72F6A}" type="presParOf" srcId="{60DFEDAC-E980-453E-A970-3603A0A2A3FD}" destId="{76E2391B-1523-49C4-A80A-8F37BADE1FFC}" srcOrd="1" destOrd="0" presId="urn:microsoft.com/office/officeart/2018/2/layout/IconLabelDescriptionList"/>
    <dgm:cxn modelId="{A01F1DF3-06E0-419E-A9C6-11C65E9B4C60}" type="presParOf" srcId="{60DFEDAC-E980-453E-A970-3603A0A2A3FD}" destId="{468900B1-24A6-4F78-A97C-049C643FC61D}" srcOrd="2" destOrd="0" presId="urn:microsoft.com/office/officeart/2018/2/layout/IconLabelDescriptionList"/>
    <dgm:cxn modelId="{274DD05D-ADDA-45F7-BC79-11B31A85D5A1}" type="presParOf" srcId="{60DFEDAC-E980-453E-A970-3603A0A2A3FD}" destId="{D097A96F-3B38-404A-AF98-4A3944F242ED}" srcOrd="3" destOrd="0" presId="urn:microsoft.com/office/officeart/2018/2/layout/IconLabelDescriptionList"/>
    <dgm:cxn modelId="{61AC6AC0-FDC1-4AFD-8467-E86497A20E1F}" type="presParOf" srcId="{60DFEDAC-E980-453E-A970-3603A0A2A3FD}" destId="{973AE444-1AD1-4692-97A0-57968432927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4E07C-AFAD-48CF-B2BD-075B1388C4E8}">
      <dsp:nvSpPr>
        <dsp:cNvPr id="0" name=""/>
        <dsp:cNvSpPr/>
      </dsp:nvSpPr>
      <dsp:spPr>
        <a:xfrm>
          <a:off x="3229" y="486232"/>
          <a:ext cx="832781" cy="832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AB701-F39E-4C28-912C-07C226431F5D}">
      <dsp:nvSpPr>
        <dsp:cNvPr id="0" name=""/>
        <dsp:cNvSpPr/>
      </dsp:nvSpPr>
      <dsp:spPr>
        <a:xfrm>
          <a:off x="3229" y="1464305"/>
          <a:ext cx="2379375" cy="35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Superposition:</a:t>
          </a:r>
        </a:p>
      </dsp:txBody>
      <dsp:txXfrm>
        <a:off x="3229" y="1464305"/>
        <a:ext cx="2379375" cy="356906"/>
      </dsp:txXfrm>
    </dsp:sp>
    <dsp:sp modelId="{644116C7-9422-4AFD-B6F8-A6A1EE9691AA}">
      <dsp:nvSpPr>
        <dsp:cNvPr id="0" name=""/>
        <dsp:cNvSpPr/>
      </dsp:nvSpPr>
      <dsp:spPr>
        <a:xfrm>
          <a:off x="3229" y="1888788"/>
          <a:ext cx="2379375" cy="197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ability of a quantum system to exist in multiple states simultaneously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superposition of 0 and 1 is not both 0 and 1, neither 0 nor 1, not 0, and not 1</a:t>
          </a:r>
        </a:p>
      </dsp:txBody>
      <dsp:txXfrm>
        <a:off x="3229" y="1888788"/>
        <a:ext cx="2379375" cy="1976316"/>
      </dsp:txXfrm>
    </dsp:sp>
    <dsp:sp modelId="{D8A76E86-C826-4DD1-90B9-F45965068949}">
      <dsp:nvSpPr>
        <dsp:cNvPr id="0" name=""/>
        <dsp:cNvSpPr/>
      </dsp:nvSpPr>
      <dsp:spPr>
        <a:xfrm>
          <a:off x="2798995" y="486232"/>
          <a:ext cx="832781" cy="832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900B1-24A6-4F78-A97C-049C643FC61D}">
      <dsp:nvSpPr>
        <dsp:cNvPr id="0" name=""/>
        <dsp:cNvSpPr/>
      </dsp:nvSpPr>
      <dsp:spPr>
        <a:xfrm>
          <a:off x="2798995" y="1464305"/>
          <a:ext cx="2379375" cy="35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Entanglement:</a:t>
          </a:r>
        </a:p>
      </dsp:txBody>
      <dsp:txXfrm>
        <a:off x="2798995" y="1464305"/>
        <a:ext cx="2379375" cy="356906"/>
      </dsp:txXfrm>
    </dsp:sp>
    <dsp:sp modelId="{973AE444-1AD1-4692-97A0-57968432927D}">
      <dsp:nvSpPr>
        <dsp:cNvPr id="0" name=""/>
        <dsp:cNvSpPr/>
      </dsp:nvSpPr>
      <dsp:spPr>
        <a:xfrm>
          <a:off x="2798995" y="1888788"/>
          <a:ext cx="2379375" cy="1976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physical resource that allows qubits to be in correlated states, necessary for certain quantum algorithms and protocols</a:t>
          </a:r>
        </a:p>
      </dsp:txBody>
      <dsp:txXfrm>
        <a:off x="2798995" y="1888788"/>
        <a:ext cx="2379375" cy="1976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977A-B762-CC4E-B089-377F0BA2F9AF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DE4B1-D73D-D74F-B7D3-DCF38FE0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302B-B7A4-70E1-D465-2264D0AF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7CA72-080B-A1F8-B281-4E216C48C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2401-F125-DC2B-A93A-0A2AA7EE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BA23-7A65-F6A9-4FDD-5F010C98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868F-A432-70FA-5192-A9F8F8C3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70CC-1378-800D-A59F-7057B87F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2547B-23AC-E831-5297-32BC99A5E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02D0-36AF-3D2D-EB80-3F1200DF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C7A0-CFBC-3E58-92D8-1210AF89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A67B-C3B3-4FF2-204F-B5AB6042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290CA-F7BD-923A-3610-4DBC5C69A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AE0CD-576A-7C0A-5187-432618D16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9D2F-9E6A-EADC-697F-D61E59D4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8D85-DE13-8048-1E86-02A8697B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A60B-673D-39AA-1AEB-6FF14D2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B4C-E281-BA67-6FE5-08B73434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5771-3861-BB1B-8D1B-7D2DBF02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F00D-EFFD-DB8E-76DE-7538A00F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8144-4FC1-F90E-D430-835B7A6D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FB96-5FB2-7C88-3F78-1D1B3EAC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618C-61A0-C09C-6385-2AB7FDDC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87BF-5BE9-E028-33AA-E5507C52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3531-35E7-3DB0-529B-02AA384D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6C7B-F969-F5E5-1AE9-FD92697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31CA-CD61-9E3D-5DDE-AC95C1C6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8F4E-3143-D916-2036-2F188BFB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FDF-535E-D5E4-73C4-2ADCE41C0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17F80-AFA6-E067-2227-B5262561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6BE2-FF3A-7283-2514-04DBD3B1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45B1-6568-DDC1-D875-E8520DAD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1D74-88E9-EC04-3037-4A451A42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89F-C0C5-6CA2-4277-CAEE7A51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B308-FD27-3725-8CC0-56892FEA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6360-1B9B-7817-6308-B15DAF39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F1DCC-A914-31F1-A1CC-900FA014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2DFA7-578B-A5F6-5C66-D002E479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D01B4-B443-073A-F666-259F1C1D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2FD8E-0C48-04FA-82B8-F8DD9FB8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08F18-B9E2-0942-F2C3-7D1A9FDC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52A9-859E-FEA5-8CD4-AD78F24B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C7ED8-AE76-1C76-4656-1A750C8F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0879B-321E-700F-6ED3-D817CF22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58B4-49EC-7F5D-3EE2-5883063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C1084-C905-36C4-ABB0-E7F76861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B339E-60EA-D450-BB93-C49C96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74267-4D61-FCA9-B0A4-5A41A72F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4C4-DE63-C301-001D-AF988B5E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44AC-5149-A54E-B6B3-7346F357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E3C34-5D25-80F7-0DCD-17EFF2859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643B-6BE5-8683-A981-D7FC77E1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E3F6-A874-9C3D-25D9-FD4642B3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0B844-82C6-A10E-7C8D-CF7D8339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450-7852-05EA-4117-ACF0230B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A78EA-C41A-8D1B-D9AC-C77EC4493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9D08F-3C21-BEAC-3AC1-606A083D7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0B79-E215-0ED4-14D6-9AA3367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05A2E-A1D8-69F9-08C0-30E01C7B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FB4F-BB2A-5EB0-F9F6-F8DCF161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E2895-54B9-96A1-362F-30909779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0F33-F1CF-A9EF-9CBD-A549A9F7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51A5-30CF-FF42-73A1-32EAAE91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C9E2-2532-3C4E-9E42-1165117C4E29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08B1-8E41-AB47-D65B-699E53991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05BC-2DE6-9312-0857-D8090CC4C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2869-BB49-E541-8121-9859A209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qiskit.org/course/basics/single-systems" TargetMode="External"/><Relationship Id="rId2" Type="http://schemas.openxmlformats.org/officeDocument/2006/relationships/hyperlink" Target="https://youtu.be/j1SKprQIky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kHidary/quantumcomputingbo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Variety of fresh salads">
            <a:extLst>
              <a:ext uri="{FF2B5EF4-FFF2-40B4-BE49-F238E27FC236}">
                <a16:creationId xmlns:a16="http://schemas.microsoft.com/office/drawing/2014/main" id="{DBB0908E-10EB-F1CC-E030-E710CB7CF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4" r="15282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5B235-D246-71DE-5268-4DD1BFDE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Welcome to Quantum Cuisine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3E9D-EB3F-B6AA-7597-5F2332F4F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 exclusive culinary experience where we pair quantum computing with wine tasting.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27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6534A-A186-ED38-5B38-0F1344EA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Dessert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557A12-151A-CC9B-60BF-BBED1495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hlinkClick r:id="rId2"/>
              </a:rPr>
              <a:t>Trapping Ions for Quantum Computing</a:t>
            </a:r>
            <a:r>
              <a:rPr lang="en-US"/>
              <a:t> – Diana Prado Lopes Aude Craik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hlinkClick r:id="rId3"/>
              </a:rPr>
              <a:t>Qiskit Textbook</a:t>
            </a:r>
            <a:r>
              <a:rPr lang="en-US"/>
              <a:t> – IBM Quantum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hlinkClick r:id="rId4"/>
              </a:rPr>
              <a:t>Quantum Computing: An Applied Approach</a:t>
            </a:r>
            <a:r>
              <a:rPr lang="en-US"/>
              <a:t> – Jack </a:t>
            </a:r>
            <a:r>
              <a:rPr lang="en-US" err="1"/>
              <a:t>Hidary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ine glasses on a table">
            <a:extLst>
              <a:ext uri="{FF2B5EF4-FFF2-40B4-BE49-F238E27FC236}">
                <a16:creationId xmlns:a16="http://schemas.microsoft.com/office/drawing/2014/main" id="{48D9F10C-D047-0330-6726-D1AEEB38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4B7F-462A-A12F-2B66-584F7709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18763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Appetizer - Quantum Terminology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7FEA-DDC1-3287-45FB-7D616294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Before we dive into the main course, let's familiarize ourselves with some quantum lingo.</a:t>
            </a:r>
          </a:p>
        </p:txBody>
      </p:sp>
    </p:spTree>
    <p:extLst>
      <p:ext uri="{BB962C8B-B14F-4D97-AF65-F5344CB8AC3E}">
        <p14:creationId xmlns:p14="http://schemas.microsoft.com/office/powerpoint/2010/main" val="1820009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585A3-FBBE-574B-5128-99248B30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Qubits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2145-16C0-DE84-F141-6DD6F3BD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dirty="0"/>
              <a:t>what it is and how it’s controlled</a:t>
            </a:r>
          </a:p>
          <a:p>
            <a:r>
              <a:rPr lang="en-US" sz="1100" dirty="0"/>
              <a:t>Superconducting: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circuits that can carry an electric current without resistance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microwave pulses</a:t>
            </a:r>
          </a:p>
          <a:p>
            <a:r>
              <a:rPr lang="en-US" sz="1100" dirty="0"/>
              <a:t>Trapped 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individual ions that are trapped and isolated in electromagnetic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lasers</a:t>
            </a:r>
          </a:p>
          <a:p>
            <a:r>
              <a:rPr lang="en-US" sz="1100" dirty="0"/>
              <a:t>Topological: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anyons</a:t>
            </a:r>
            <a:r>
              <a:rPr lang="en-US" sz="1100" dirty="0"/>
              <a:t> or other exotic quasi-particles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“braiding” the particles around each other in a specific pattern</a:t>
            </a:r>
          </a:p>
        </p:txBody>
      </p:sp>
      <p:pic>
        <p:nvPicPr>
          <p:cNvPr id="1026" name="Picture 2" descr="Superconducting quantum computing - Wikipedia">
            <a:extLst>
              <a:ext uri="{FF2B5EF4-FFF2-40B4-BE49-F238E27FC236}">
                <a16:creationId xmlns:a16="http://schemas.microsoft.com/office/drawing/2014/main" id="{ADFAB798-5801-FE78-DCD3-7ACAA452B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3254" y="566928"/>
            <a:ext cx="2300570" cy="23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ing up the ion trap | MIT News | Massachusetts Institute of Technology">
            <a:extLst>
              <a:ext uri="{FF2B5EF4-FFF2-40B4-BE49-F238E27FC236}">
                <a16:creationId xmlns:a16="http://schemas.microsoft.com/office/drawing/2014/main" id="{C7725B54-010B-EB24-7236-9D1D7938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2365" y="775339"/>
            <a:ext cx="2873668" cy="19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veloping a topological qubit - Microsoft Azure Quantum Blog">
            <a:extLst>
              <a:ext uri="{FF2B5EF4-FFF2-40B4-BE49-F238E27FC236}">
                <a16:creationId xmlns:a16="http://schemas.microsoft.com/office/drawing/2014/main" id="{43EF4819-AA01-EF88-609A-86D1D71E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5655" y="3109523"/>
            <a:ext cx="4891428" cy="3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7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2D04-4CB8-E436-CA0B-8DE2F19D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</a:t>
            </a:r>
          </a:p>
        </p:txBody>
      </p:sp>
      <p:graphicFrame>
        <p:nvGraphicFramePr>
          <p:cNvPr id="2052" name="Content Placeholder 2">
            <a:extLst>
              <a:ext uri="{FF2B5EF4-FFF2-40B4-BE49-F238E27FC236}">
                <a16:creationId xmlns:a16="http://schemas.microsoft.com/office/drawing/2014/main" id="{E3286748-0981-5971-B0CE-2AC78EA7A12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4" descr="Trapped Ion Quantum Computers — EPiQC">
            <a:extLst>
              <a:ext uri="{FF2B5EF4-FFF2-40B4-BE49-F238E27FC236}">
                <a16:creationId xmlns:a16="http://schemas.microsoft.com/office/drawing/2014/main" id="{4EF09800-4914-BCEA-A929-2735676E74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65" y="1825625"/>
            <a:ext cx="34810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4FE7-7482-B291-0767-5792AC0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9D6-3A68-736C-0613-E0666BB3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8737"/>
            <a:ext cx="5181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Qubit</a:t>
            </a:r>
          </a:p>
          <a:p>
            <a:pPr lvl="1"/>
            <a:r>
              <a:rPr lang="en-US" sz="1400" dirty="0"/>
              <a:t>the quantum analog of a classical bit, capable of existing in a superposition of states</a:t>
            </a:r>
          </a:p>
          <a:p>
            <a:r>
              <a:rPr lang="en-US" sz="1400" dirty="0"/>
              <a:t>Quantum Gate</a:t>
            </a:r>
          </a:p>
          <a:p>
            <a:pPr lvl="1"/>
            <a:r>
              <a:rPr lang="en-US" sz="1400" dirty="0"/>
              <a:t>an operation that changes the state of a qubit or set of qubits, analogous to a logical gate in classical computing</a:t>
            </a:r>
          </a:p>
          <a:p>
            <a:r>
              <a:rPr lang="en-US" sz="1400" dirty="0"/>
              <a:t>Quantum State</a:t>
            </a:r>
          </a:p>
          <a:p>
            <a:pPr lvl="1"/>
            <a:r>
              <a:rPr lang="en-US" sz="1400" dirty="0"/>
              <a:t>the complete description of a quantum system, usually expressed as a wavefunction or density matrix</a:t>
            </a:r>
          </a:p>
          <a:p>
            <a:r>
              <a:rPr lang="en-US" sz="1400" dirty="0"/>
              <a:t>Measurement</a:t>
            </a:r>
          </a:p>
          <a:p>
            <a:pPr lvl="1"/>
            <a:r>
              <a:rPr lang="en-US" sz="1400" dirty="0"/>
              <a:t>the process of observing a quantum system, causing it to collapse into one of its basis states</a:t>
            </a:r>
          </a:p>
          <a:p>
            <a:r>
              <a:rPr lang="en-US" sz="1400" dirty="0"/>
              <a:t>Bloch Sphere</a:t>
            </a:r>
          </a:p>
          <a:p>
            <a:pPr lvl="1"/>
            <a:r>
              <a:rPr lang="en-US" sz="1400" dirty="0"/>
              <a:t>a graphical representation of the state space and state vector of a single qubit</a:t>
            </a:r>
          </a:p>
          <a:p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14A03-7290-6D4B-2221-AA9C1893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8737"/>
            <a:ext cx="5181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Quantum Circuit</a:t>
            </a:r>
          </a:p>
          <a:p>
            <a:pPr lvl="1"/>
            <a:r>
              <a:rPr lang="en-US" sz="1400" dirty="0"/>
              <a:t>a sequence of quantum gates and measurements that performs a specific computation</a:t>
            </a:r>
          </a:p>
          <a:p>
            <a:r>
              <a:rPr lang="en-US" sz="1400" dirty="0"/>
              <a:t>Quantum Algorithm</a:t>
            </a:r>
          </a:p>
          <a:p>
            <a:pPr lvl="1"/>
            <a:r>
              <a:rPr lang="en-US" sz="1400" dirty="0"/>
              <a:t>a step-by-step procedure for solving a problem using quantum computing</a:t>
            </a:r>
          </a:p>
          <a:p>
            <a:endParaRPr lang="en-US" sz="4400" dirty="0"/>
          </a:p>
        </p:txBody>
      </p:sp>
      <p:pic>
        <p:nvPicPr>
          <p:cNvPr id="3074" name="Picture 2" descr="Introducing Qiskit Algorithms With Qiskit Primitives! | by Qiskit | Qiskit  | Medium">
            <a:extLst>
              <a:ext uri="{FF2B5EF4-FFF2-40B4-BE49-F238E27FC236}">
                <a16:creationId xmlns:a16="http://schemas.microsoft.com/office/drawing/2014/main" id="{33ABC599-D039-AFDF-861D-AB79BBEE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62" y="3140781"/>
            <a:ext cx="2162929" cy="135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quantumlib/Cirq: A python framework for creating, editing, and  invoking Noisy Intermediate Scale Quantum (NISQ) circuits.">
            <a:extLst>
              <a:ext uri="{FF2B5EF4-FFF2-40B4-BE49-F238E27FC236}">
                <a16:creationId xmlns:a16="http://schemas.microsoft.com/office/drawing/2014/main" id="{3DBE5856-0770-A30F-EB83-84C2154B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03" y="5524726"/>
            <a:ext cx="1275580" cy="63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UDA Quantum | NVIDIA NGC">
            <a:extLst>
              <a:ext uri="{FF2B5EF4-FFF2-40B4-BE49-F238E27FC236}">
                <a16:creationId xmlns:a16="http://schemas.microsoft.com/office/drawing/2014/main" id="{5CA151C7-A4D5-1553-53F7-E0F65B82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47" y="3429000"/>
            <a:ext cx="2420306" cy="21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58F4D-B388-E07B-D338-638DBD464A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4" t="9063" r="5572" b="16994"/>
          <a:stretch/>
        </p:blipFill>
        <p:spPr>
          <a:xfrm>
            <a:off x="5370576" y="5147923"/>
            <a:ext cx="682142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6FF3C-16E5-27D2-7BE7-D4E0A6E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Starter – A simple quantum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CDBF6-9E75-E466-C062-12E275F3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Comes with a side of visualizations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78EEA-3617-E92D-0251-500B3C03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Second dish – Parameterized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BB9E-2846-2D79-E108-324BB54B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 your circuits with any angle you’d like!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86C3F0E6-E7EB-DDBE-01DC-751DCF892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8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BC326-3C4A-3D04-C028-28E34762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Main dish - quantum optimization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416B-4F7B-54A9-9ED9-6676AE3B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Enjoy wine while we have quantum tell us how much to enjoy 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67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8BD37FAA-4495-6369-662F-F9655FB8D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8153" b="523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C604-DFF8-B996-71E1-C98E2C67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Optimizer 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E9E4-F57F-2826-ACC2-BE76FF77A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Or you can order to-go and have all the food prepared and delivered</a:t>
            </a:r>
          </a:p>
        </p:txBody>
      </p:sp>
    </p:spTree>
    <p:extLst>
      <p:ext uri="{BB962C8B-B14F-4D97-AF65-F5344CB8AC3E}">
        <p14:creationId xmlns:p14="http://schemas.microsoft.com/office/powerpoint/2010/main" val="134296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357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to Quantum Cuisine</vt:lpstr>
      <vt:lpstr>Appetizer - Quantum Terminology</vt:lpstr>
      <vt:lpstr>Qubits</vt:lpstr>
      <vt:lpstr>Mechanics</vt:lpstr>
      <vt:lpstr>Software</vt:lpstr>
      <vt:lpstr>Starter – A simple quantum circuit</vt:lpstr>
      <vt:lpstr>Second dish – Parameterized circuits</vt:lpstr>
      <vt:lpstr>Main dish - quantum optimization</vt:lpstr>
      <vt:lpstr>Optimizer App</vt:lpstr>
      <vt:lpstr>Dessert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Churchill</dc:creator>
  <cp:lastModifiedBy>Spencer Churchill</cp:lastModifiedBy>
  <cp:revision>3</cp:revision>
  <dcterms:created xsi:type="dcterms:W3CDTF">2023-09-17T19:01:31Z</dcterms:created>
  <dcterms:modified xsi:type="dcterms:W3CDTF">2023-09-19T05:03:01Z</dcterms:modified>
</cp:coreProperties>
</file>