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5" r:id="rId2"/>
    <p:sldId id="266" r:id="rId3"/>
    <p:sldId id="264" r:id="rId4"/>
    <p:sldId id="267" r:id="rId5"/>
    <p:sldId id="273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8" r:id="rId14"/>
    <p:sldId id="270" r:id="rId15"/>
    <p:sldId id="269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7977A-B762-CC4E-B089-377F0BA2F9AF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DE4B1-D73D-D74F-B7D3-DCF38FE0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Shifters: These are optical devices that alter the phase of light waves passing through them, effectively changing the timing of the wave peaks and troughs without affecting their amplitude.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DE4B1-D73D-D74F-B7D3-DCF38FE088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Rotates state vector by </a:t>
            </a:r>
            <a:r>
              <a:rPr lang="el-GR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π / 2 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along the x-axis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DE4B1-D73D-D74F-B7D3-DCF38FE088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302B-B7A4-70E1-D465-2264D0AF7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7CA72-080B-A1F8-B281-4E216C48C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D2401-F125-DC2B-A93A-0A2AA7EE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BA23-7A65-F6A9-4FDD-5F010C98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868F-A432-70FA-5192-A9F8F8C3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70CC-1378-800D-A59F-7057B87F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2547B-23AC-E831-5297-32BC99A5E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02D0-36AF-3D2D-EB80-3F1200DF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C7A0-CFBC-3E58-92D8-1210AF89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A67B-C3B3-4FF2-204F-B5AB6042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290CA-F7BD-923A-3610-4DBC5C69A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AE0CD-576A-7C0A-5187-432618D16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9D2F-9E6A-EADC-697F-D61E59D4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8D85-DE13-8048-1E86-02A8697B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A60B-673D-39AA-1AEB-6FF14D2A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B4C-E281-BA67-6FE5-08B73434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5771-3861-BB1B-8D1B-7D2DBF02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F00D-EFFD-DB8E-76DE-7538A00F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8144-4FC1-F90E-D430-835B7A6D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FB96-5FB2-7C88-3F78-1D1B3EAC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618C-61A0-C09C-6385-2AB7FDDC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87BF-5BE9-E028-33AA-E5507C52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3531-35E7-3DB0-529B-02AA384D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6C7B-F969-F5E5-1AE9-FD926970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31CA-CD61-9E3D-5DDE-AC95C1C6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8F4E-3143-D916-2036-2F188BFB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4FDF-535E-D5E4-73C4-2ADCE41C0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17F80-AFA6-E067-2227-B52625618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56BE2-FF3A-7283-2514-04DBD3B1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45B1-6568-DDC1-D875-E8520DAD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81D74-88E9-EC04-3037-4A451A42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89F-C0C5-6CA2-4277-CAEE7A51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0B308-FD27-3725-8CC0-56892FEA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E6360-1B9B-7817-6308-B15DAF39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F1DCC-A914-31F1-A1CC-900FA014B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2DFA7-578B-A5F6-5C66-D002E479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D01B4-B443-073A-F666-259F1C1D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2FD8E-0C48-04FA-82B8-F8DD9FB8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08F18-B9E2-0942-F2C3-7D1A9FDC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52A9-859E-FEA5-8CD4-AD78F24B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C7ED8-AE76-1C76-4656-1A750C8F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0879B-321E-700F-6ED3-D817CF22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58B4-49EC-7F5D-3EE2-5883063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C1084-C905-36C4-ABB0-E7F76861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B339E-60EA-D450-BB93-C49C96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74267-4D61-FCA9-B0A4-5A41A72F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94C4-DE63-C301-001D-AF988B5E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44AC-5149-A54E-B6B3-7346F357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E3C34-5D25-80F7-0DCD-17EFF2859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643B-6BE5-8683-A981-D7FC77E1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E3F6-A874-9C3D-25D9-FD4642B3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0B844-82C6-A10E-7C8D-CF7D8339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3450-7852-05EA-4117-ACF0230B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A78EA-C41A-8D1B-D9AC-C77EC4493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9D08F-3C21-BEAC-3AC1-606A083D7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50B79-E215-0ED4-14D6-9AA3367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05A2E-A1D8-69F9-08C0-30E01C7B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FB4F-BB2A-5EB0-F9F6-F8DCF161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0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E2895-54B9-96A1-362F-30909779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0F33-F1CF-A9EF-9CBD-A549A9F7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751A5-30CF-FF42-73A1-32EAAE91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808B1-8E41-AB47-D65B-699E53991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05BC-2DE6-9312-0857-D8090CC4C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akingmagenta/8517988848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ariety of fresh salads">
            <a:extLst>
              <a:ext uri="{FF2B5EF4-FFF2-40B4-BE49-F238E27FC236}">
                <a16:creationId xmlns:a16="http://schemas.microsoft.com/office/drawing/2014/main" id="{F5737EED-A38A-1888-CFCE-D8A943FBC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69FDE-BA98-BB45-50A7-2319D6F75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How to Use Quantum to Impress at Dinner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2DAE5-1A62-9863-3516-6A8055FAD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Cloud Team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6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E411-8246-CC6A-226D-037B5B85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234393" cy="1616203"/>
          </a:xfrm>
        </p:spPr>
        <p:txBody>
          <a:bodyPr anchor="b"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4D45-11C2-9159-7B13-C112FE85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23439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0">
                <a:effectLst/>
                <a:latin typeface="Menlo" panose="020B0609030804020204" pitchFamily="49" charset="0"/>
              </a:rPr>
              <a:t>run_circuit(circuit, shots=100)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4B55F-CA7B-4CD4-7734-DEF306073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9" r="9286" b="3"/>
          <a:stretch/>
        </p:blipFill>
        <p:spPr>
          <a:xfrm>
            <a:off x="5854890" y="877414"/>
            <a:ext cx="5453545" cy="498468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89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331E6B91-5FB4-8224-5D2A-C866E8E60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17268" y="-1310639"/>
            <a:ext cx="4141676" cy="1220779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78EEA-3617-E92D-0251-500B3C03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90" y="3067666"/>
            <a:ext cx="7399822" cy="1791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Second dish - Parameterized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BB9E-2846-2D79-E108-324BB54B9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6091" y="4869186"/>
            <a:ext cx="7399822" cy="11125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Pair your circuits with any angle you’d like!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6FA3CB-F274-2EB9-9908-549770D78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560DC0-47B9-DDE9-78B3-BD7CCF7F0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9310F6-E98A-40F5-273D-325EC7C5C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79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5D3B4-827C-5B55-CF34-ACED7E1A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6" y="3703975"/>
            <a:ext cx="4337858" cy="239871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7B8D-62B5-336A-0A91-B74C5DD99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9" b="5358"/>
          <a:stretch/>
        </p:blipFill>
        <p:spPr>
          <a:xfrm>
            <a:off x="2" y="10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1903-F25C-99C3-38FF-69CA54B0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703975"/>
            <a:ext cx="5257800" cy="23987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>
                <a:effectLst/>
                <a:latin typeface="Menlo" panose="020B0609030804020204" pitchFamily="49" charset="0"/>
              </a:rPr>
              <a:t>parameterized_circuit = QuantumCircuit(num_qubits)</a:t>
            </a:r>
          </a:p>
          <a:p>
            <a:pPr marL="0" indent="0">
              <a:buNone/>
            </a:pPr>
            <a:br>
              <a:rPr lang="en-US" sz="2000" b="0">
                <a:effectLst/>
                <a:latin typeface="Menlo" panose="020B0609030804020204" pitchFamily="49" charset="0"/>
              </a:rPr>
            </a:br>
            <a:r>
              <a:rPr lang="en-US" sz="2000" b="0">
                <a:effectLst/>
                <a:latin typeface="Menlo" panose="020B0609030804020204" pitchFamily="49" charset="0"/>
              </a:rPr>
              <a:t>parameterized_circuit.h(0)</a:t>
            </a:r>
          </a:p>
          <a:p>
            <a:pPr marL="0" indent="0">
              <a:buNone/>
            </a:pPr>
            <a:br>
              <a:rPr lang="en-US" sz="2000" b="0">
                <a:effectLst/>
                <a:latin typeface="Menlo" panose="020B0609030804020204" pitchFamily="49" charset="0"/>
              </a:rPr>
            </a:br>
            <a:r>
              <a:rPr lang="en-US" sz="2000" b="0">
                <a:effectLst/>
                <a:latin typeface="Menlo" panose="020B0609030804020204" pitchFamily="49" charset="0"/>
              </a:rPr>
              <a:t>plot_circuit(parameterized_circuit)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0225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5C6AD-CE78-7DC5-FE78-A790C0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6" y="3703975"/>
            <a:ext cx="4337858" cy="239871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1A528-DCF5-4ED6-BFD0-FB4C5C425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"/>
          <a:stretch/>
        </p:blipFill>
        <p:spPr>
          <a:xfrm>
            <a:off x="2" y="10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A868-F4AB-A6DA-5F71-4390ACFC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703975"/>
            <a:ext cx="5257800" cy="23987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>
                <a:effectLst/>
                <a:latin typeface="Menlo" panose="020B0609030804020204" pitchFamily="49" charset="0"/>
              </a:rPr>
              <a:t>parameterized_circuit.cx(0, 1)</a:t>
            </a:r>
          </a:p>
          <a:p>
            <a:pPr marL="0" indent="0">
              <a:buNone/>
            </a:pPr>
            <a:r>
              <a:rPr lang="en-US" sz="2000" b="0">
                <a:effectLst/>
                <a:latin typeface="Menlo" panose="020B0609030804020204" pitchFamily="49" charset="0"/>
              </a:rPr>
              <a:t>parameterized_circuit.cx(1, 2)</a:t>
            </a:r>
          </a:p>
          <a:p>
            <a:pPr marL="0" indent="0">
              <a:buNone/>
            </a:pPr>
            <a:r>
              <a:rPr lang="en-US" sz="2000" b="0">
                <a:effectLst/>
                <a:latin typeface="Menlo" panose="020B0609030804020204" pitchFamily="49" charset="0"/>
              </a:rPr>
              <a:t>parameterized_circuit.cx(0, 1)</a:t>
            </a:r>
          </a:p>
          <a:p>
            <a:pPr marL="0" indent="0">
              <a:buNone/>
            </a:pPr>
            <a:br>
              <a:rPr lang="en-US" sz="2000" b="0">
                <a:effectLst/>
                <a:latin typeface="Menlo" panose="020B0609030804020204" pitchFamily="49" charset="0"/>
              </a:rPr>
            </a:br>
            <a:r>
              <a:rPr lang="en-US" sz="2000" b="0">
                <a:effectLst/>
                <a:latin typeface="Menlo" panose="020B0609030804020204" pitchFamily="49" charset="0"/>
              </a:rPr>
              <a:t>plot_circuit(parameterized_circuit)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4229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network of rx&#10;&#10;Description automatically generated">
            <a:extLst>
              <a:ext uri="{FF2B5EF4-FFF2-40B4-BE49-F238E27FC236}">
                <a16:creationId xmlns:a16="http://schemas.microsoft.com/office/drawing/2014/main" id="{634AF017-6C33-7DAA-409C-9ED11C217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/>
          <a:stretch/>
        </p:blipFill>
        <p:spPr>
          <a:xfrm>
            <a:off x="2" y="10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DBFA-B776-157D-4EA3-675B8666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703975"/>
            <a:ext cx="5257800" cy="2398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parameterized_circuit.barrier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parameterized_circuit.cx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parameterized_circuit.cx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parameterized_circuit.cx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parameterized_circuit.h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parameterized_circuit.draw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mpl</a:t>
            </a:r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210849-C276-F1BB-3C78-DA86A35258AB}"/>
              </a:ext>
            </a:extLst>
          </p:cNvPr>
          <p:cNvSpPr txBox="1">
            <a:spLocks/>
          </p:cNvSpPr>
          <p:nvPr/>
        </p:nvSpPr>
        <p:spPr>
          <a:xfrm>
            <a:off x="838199" y="3806655"/>
            <a:ext cx="5257800" cy="23987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parameterized_circuit.barrier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parameterized_circuit.rx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(phi, </a:t>
            </a:r>
            <a:r>
              <a:rPr lang="en-US" sz="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num_qubits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parameterized_circuit.ry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(theta, </a:t>
            </a:r>
            <a:r>
              <a:rPr lang="en-US" sz="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num_qubits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parameterized_circuit.rz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(psi, </a:t>
            </a:r>
            <a:r>
              <a:rPr lang="en-US" sz="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num_qubits</a:t>
            </a: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sz="8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...</a:t>
            </a:r>
            <a:br>
              <a:rPr lang="en-US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-US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8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6DED3-431D-4B49-7A38-46EF12D8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886976"/>
            <a:ext cx="9875259" cy="18022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4167-3E55-0F5A-0070-E02E90E6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55" y="3884452"/>
            <a:ext cx="9875259" cy="239871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9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parameterized_circuit.assign_parameters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{phi: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random_angle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9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_ </a:t>
            </a:r>
            <a:r>
              <a:rPr lang="en-US" sz="9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parameterized_circuit.parameters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inplace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parameterized_circuit.assign_parameters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{theta: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random_angle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9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_ </a:t>
            </a:r>
            <a:r>
              <a:rPr lang="en-US" sz="9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parameterized_circuit.parameters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inplace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parameterized_circuit.assign_parameters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{psi: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random_angle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9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_ </a:t>
            </a:r>
            <a:r>
              <a:rPr lang="en-US" sz="9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parameterized_circuit.parameters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inplace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plot_circuit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parameterized_circuit</a:t>
            </a:r>
            <a:r>
              <a:rPr lang="en-US" sz="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7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9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388CF-C39E-ECFD-4757-33032D79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CDE4-37D4-5C6D-6495-194F6692F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err="1">
                <a:effectLst/>
                <a:latin typeface="Menlo" panose="020B0609030804020204" pitchFamily="49" charset="0"/>
              </a:rPr>
              <a:t>run_circuit</a:t>
            </a:r>
            <a:r>
              <a:rPr lang="en-US" sz="2000" b="0" dirty="0"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effectLst/>
                <a:latin typeface="Menlo" panose="020B0609030804020204" pitchFamily="49" charset="0"/>
              </a:rPr>
              <a:t>parameterized_circuit</a:t>
            </a:r>
            <a:r>
              <a:rPr lang="en-US" sz="2000" b="0" dirty="0"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4D0D9-1536-5C22-00F5-79C330F0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225020"/>
            <a:ext cx="6155141" cy="44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2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BC326-3C4A-3D04-C028-28E34762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Main dish - quantum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416B-4F7B-54A9-9ED9-6676AE3B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7461" y="4072045"/>
            <a:ext cx="4984813" cy="205728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Enjoy wine while we have quantum tell us how much to enjoy it</a:t>
            </a:r>
          </a:p>
        </p:txBody>
      </p:sp>
      <p:pic>
        <p:nvPicPr>
          <p:cNvPr id="5" name="Picture 4" descr="Laid wine bottles, glass and grapes">
            <a:extLst>
              <a:ext uri="{FF2B5EF4-FFF2-40B4-BE49-F238E27FC236}">
                <a16:creationId xmlns:a16="http://schemas.microsoft.com/office/drawing/2014/main" id="{86C3F0E6-E7EB-DDBE-01DC-751DCF892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47" b="-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7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1C33-764E-3176-A9CE-22CC5DC8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80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create_qnn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sz="7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"""Create a Quantum Neural Network."""</a:t>
            </a:r>
            <a:endParaRPr lang="en-US" sz="7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feature_map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ZZFeatureMap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ansatz 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RealAmplitudes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reps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qc 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QuantumCircuit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qc.compose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feature_map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inplace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qc.compose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(ansatz,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inplace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7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EstimatorQNN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7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circuit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qc,</a:t>
            </a:r>
          </a:p>
          <a:p>
            <a:pPr marL="914400" lvl="2" indent="0">
              <a:buNone/>
            </a:pPr>
            <a:r>
              <a:rPr lang="en-US" sz="7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input_params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feature_map.parameters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sz="7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weight_params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ansatz.parameters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914400" lvl="2" indent="0">
              <a:buNone/>
            </a:pPr>
            <a:r>
              <a:rPr lang="en-US" sz="7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input_gradients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b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7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QuantumNet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nn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7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7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"""Hybrid Quantum-Classical Neural Network."""</a:t>
            </a:r>
            <a:endParaRPr lang="en-US" sz="7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b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7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7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qnn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914400" lvl="2" indent="0">
              <a:buNone/>
            </a:pPr>
            <a:r>
              <a:rPr lang="en-US" sz="7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super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US" sz="7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7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US" sz="7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US" sz="7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.fc1 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nn.Linear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7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.qnn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TorchConnector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qnn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7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.fc2 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nn.Linear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b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7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7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914400" lvl="2" indent="0">
              <a:buNone/>
            </a:pP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nn.functional.relu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7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.fc1(x))</a:t>
            </a:r>
          </a:p>
          <a:p>
            <a:pPr marL="914400" lvl="2" indent="0">
              <a:buNone/>
            </a:pP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.qnn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(x)</a:t>
            </a:r>
          </a:p>
          <a:p>
            <a:pPr marL="914400" lvl="2" indent="0">
              <a:buNone/>
            </a:pP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.fc2(x)</a:t>
            </a:r>
          </a:p>
          <a:p>
            <a:pPr marL="914400" lvl="2" indent="0">
              <a:buNone/>
            </a:pPr>
            <a:r>
              <a:rPr lang="en-US" sz="7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7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nn.functional.log_softmax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(x, </a:t>
            </a:r>
            <a:r>
              <a:rPr lang="en-US" sz="7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dim</a:t>
            </a:r>
            <a:r>
              <a:rPr lang="en-US" sz="7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7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7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D34C64-1F03-AC51-5C90-08D1AF3F9DA2}"/>
              </a:ext>
            </a:extLst>
          </p:cNvPr>
          <p:cNvGrpSpPr/>
          <p:nvPr/>
        </p:nvGrpSpPr>
        <p:grpSpPr>
          <a:xfrm>
            <a:off x="4037532" y="2764237"/>
            <a:ext cx="7658100" cy="2274451"/>
            <a:chOff x="3695700" y="1978024"/>
            <a:chExt cx="7658100" cy="22744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FFEE4E-6A29-7685-BED1-55185281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5700" y="1978024"/>
              <a:ext cx="7658100" cy="11049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863F4A-8B33-98DA-90B7-07558FAF5BB8}"/>
                </a:ext>
              </a:extLst>
            </p:cNvPr>
            <p:cNvSpPr txBox="1"/>
            <p:nvPr/>
          </p:nvSpPr>
          <p:spPr>
            <a:xfrm>
              <a:off x="3695700" y="3082924"/>
              <a:ext cx="7658100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0" i="0" dirty="0" err="1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QuantumNet</a:t>
              </a:r>
              <a:r>
                <a:rPr lang="en-US" sz="1400" b="0" i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rgbClr val="3B3B3B"/>
                  </a:solidFill>
                  <a:latin typeface="Menlo" panose="020B0609030804020204" pitchFamily="49" charset="0"/>
                </a:rPr>
                <a:t>	</a:t>
              </a:r>
              <a:r>
                <a:rPr lang="en-US" sz="1400" b="0" i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(fc1): Linear(</a:t>
              </a:r>
              <a:r>
                <a:rPr lang="en-US" sz="1400" b="0" i="0" dirty="0" err="1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in_features</a:t>
              </a:r>
              <a:r>
                <a:rPr lang="en-US" sz="1400" b="0" i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=3, </a:t>
              </a:r>
              <a:r>
                <a:rPr lang="en-US" sz="1400" b="0" i="0" dirty="0" err="1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out_features</a:t>
              </a:r>
              <a:r>
                <a:rPr lang="en-US" sz="1400" b="0" i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=2, bias=True)</a:t>
              </a:r>
            </a:p>
            <a:p>
              <a:r>
                <a:rPr lang="en-US" sz="1400" dirty="0">
                  <a:solidFill>
                    <a:srgbClr val="3B3B3B"/>
                  </a:solidFill>
                  <a:latin typeface="Menlo" panose="020B0609030804020204" pitchFamily="49" charset="0"/>
                </a:rPr>
                <a:t>	</a:t>
              </a:r>
              <a:r>
                <a:rPr lang="en-US" sz="1400" b="0" i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sz="1400" b="0" i="0" dirty="0" err="1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qnn</a:t>
              </a:r>
              <a:r>
                <a:rPr lang="en-US" sz="1400" b="0" i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): </a:t>
              </a:r>
              <a:r>
                <a:rPr lang="en-US" sz="1400" b="0" i="0" dirty="0" err="1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TorchConnector</a:t>
              </a:r>
              <a:r>
                <a:rPr lang="en-US" sz="1400" b="0" i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rgbClr val="3B3B3B"/>
                  </a:solidFill>
                  <a:latin typeface="Menlo" panose="020B0609030804020204" pitchFamily="49" charset="0"/>
                </a:rPr>
                <a:t>	</a:t>
              </a:r>
              <a:r>
                <a:rPr lang="en-US" sz="1400" b="0" i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(fc2): Linear(</a:t>
              </a:r>
              <a:r>
                <a:rPr lang="en-US" sz="1400" b="0" i="0" dirty="0" err="1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in_features</a:t>
              </a:r>
              <a:r>
                <a:rPr lang="en-US" sz="1400" b="0" i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=1, </a:t>
              </a:r>
              <a:r>
                <a:rPr lang="en-US" sz="1400" b="0" i="0" dirty="0" err="1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out_features</a:t>
              </a:r>
              <a:r>
                <a:rPr lang="en-US" sz="1400" b="0" i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=2, bias=True)</a:t>
              </a:r>
            </a:p>
            <a:p>
              <a:r>
                <a:rPr lang="en-US" sz="1400" b="0" i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40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6B9EF-5777-767E-E1E6-DBF020E9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Train and evaluate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6D87E8-5C81-7103-E063-1E315B5D4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77897"/>
              </p:ext>
            </p:extLst>
          </p:nvPr>
        </p:nvGraphicFramePr>
        <p:xfrm>
          <a:off x="6719367" y="2684980"/>
          <a:ext cx="4788507" cy="275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039">
                  <a:extLst>
                    <a:ext uri="{9D8B030D-6E8A-4147-A177-3AD203B41FA5}">
                      <a16:colId xmlns:a16="http://schemas.microsoft.com/office/drawing/2014/main" val="4020429937"/>
                    </a:ext>
                  </a:extLst>
                </a:gridCol>
                <a:gridCol w="1074312">
                  <a:extLst>
                    <a:ext uri="{9D8B030D-6E8A-4147-A177-3AD203B41FA5}">
                      <a16:colId xmlns:a16="http://schemas.microsoft.com/office/drawing/2014/main" val="2272063329"/>
                    </a:ext>
                  </a:extLst>
                </a:gridCol>
                <a:gridCol w="843849">
                  <a:extLst>
                    <a:ext uri="{9D8B030D-6E8A-4147-A177-3AD203B41FA5}">
                      <a16:colId xmlns:a16="http://schemas.microsoft.com/office/drawing/2014/main" val="422848148"/>
                    </a:ext>
                  </a:extLst>
                </a:gridCol>
                <a:gridCol w="812333">
                  <a:extLst>
                    <a:ext uri="{9D8B030D-6E8A-4147-A177-3AD203B41FA5}">
                      <a16:colId xmlns:a16="http://schemas.microsoft.com/office/drawing/2014/main" val="1831189864"/>
                    </a:ext>
                  </a:extLst>
                </a:gridCol>
                <a:gridCol w="965974">
                  <a:extLst>
                    <a:ext uri="{9D8B030D-6E8A-4147-A177-3AD203B41FA5}">
                      <a16:colId xmlns:a16="http://schemas.microsoft.com/office/drawing/2014/main" val="1853284151"/>
                    </a:ext>
                  </a:extLst>
                </a:gridCol>
              </a:tblGrid>
              <a:tr h="57485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Precision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Recall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F1-Score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Support</a:t>
                      </a:r>
                    </a:p>
                  </a:txBody>
                  <a:tcPr marL="113459" marR="113459" marT="56729" marB="56729"/>
                </a:tc>
                <a:extLst>
                  <a:ext uri="{0D108BD9-81ED-4DB2-BD59-A6C34878D82A}">
                    <a16:rowId xmlns:a16="http://schemas.microsoft.com/office/drawing/2014/main" val="104959647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r>
                        <a:rPr lang="en-US" sz="1400"/>
                        <a:t>Class 0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0.66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0.76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0.71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141</a:t>
                      </a:r>
                    </a:p>
                  </a:txBody>
                  <a:tcPr marL="113459" marR="113459" marT="56729" marB="56729"/>
                </a:tc>
                <a:extLst>
                  <a:ext uri="{0D108BD9-81ED-4DB2-BD59-A6C34878D82A}">
                    <a16:rowId xmlns:a16="http://schemas.microsoft.com/office/drawing/2014/main" val="3558820948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r>
                        <a:rPr lang="en-US" sz="1400"/>
                        <a:t>Class 1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0.78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0.69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0.74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179</a:t>
                      </a:r>
                    </a:p>
                  </a:txBody>
                  <a:tcPr marL="113459" marR="113459" marT="56729" marB="56729"/>
                </a:tc>
                <a:extLst>
                  <a:ext uri="{0D108BD9-81ED-4DB2-BD59-A6C34878D82A}">
                    <a16:rowId xmlns:a16="http://schemas.microsoft.com/office/drawing/2014/main" val="3929085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13459" marR="113459" marT="56729" marB="56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13459" marR="113459" marT="56729" marB="56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13459" marR="113459" marT="56729" marB="56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13459" marR="113459" marT="56729" marB="56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113459" marR="113459" marT="56729" marB="5672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412702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r>
                        <a:rPr lang="en-US" sz="1400"/>
                        <a:t>Accuracy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0.72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320</a:t>
                      </a:r>
                    </a:p>
                  </a:txBody>
                  <a:tcPr marL="113459" marR="113459" marT="56729" marB="56729"/>
                </a:tc>
                <a:extLst>
                  <a:ext uri="{0D108BD9-81ED-4DB2-BD59-A6C34878D82A}">
                    <a16:rowId xmlns:a16="http://schemas.microsoft.com/office/drawing/2014/main" val="3624377574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r>
                        <a:rPr lang="en-US" sz="1400"/>
                        <a:t>Macro Avg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0.72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0.73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0.72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320</a:t>
                      </a:r>
                    </a:p>
                  </a:txBody>
                  <a:tcPr marL="113459" marR="113459" marT="56729" marB="56729"/>
                </a:tc>
                <a:extLst>
                  <a:ext uri="{0D108BD9-81ED-4DB2-BD59-A6C34878D82A}">
                    <a16:rowId xmlns:a16="http://schemas.microsoft.com/office/drawing/2014/main" val="2529837004"/>
                  </a:ext>
                </a:extLst>
              </a:tr>
              <a:tr h="574857">
                <a:tc>
                  <a:txBody>
                    <a:bodyPr/>
                    <a:lstStyle/>
                    <a:p>
                      <a:r>
                        <a:rPr lang="en-US" sz="1400"/>
                        <a:t>Weighted Avg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0.73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0.72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0.72</a:t>
                      </a:r>
                    </a:p>
                  </a:txBody>
                  <a:tcPr marL="113459" marR="113459" marT="56729" marB="5672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320</a:t>
                      </a:r>
                    </a:p>
                  </a:txBody>
                  <a:tcPr marL="113459" marR="113459" marT="56729" marB="56729"/>
                </a:tc>
                <a:extLst>
                  <a:ext uri="{0D108BD9-81ED-4DB2-BD59-A6C34878D82A}">
                    <a16:rowId xmlns:a16="http://schemas.microsoft.com/office/drawing/2014/main" val="421825415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2057-7A01-C0FA-6F2C-CA2D2A52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20" y="2198362"/>
            <a:ext cx="6315342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train_model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train_loader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optimizer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loss_func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"""Train the model."""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total_samples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train_loader.dataset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progress_bar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trange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(EPOCHS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total_samples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BATCH_SIZE)</a:t>
            </a:r>
          </a:p>
          <a:p>
            <a:pPr marL="457200" lvl="1" indent="0"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_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(EPOCHS):</a:t>
            </a:r>
          </a:p>
          <a:p>
            <a:pPr marL="914400" lvl="2" indent="0"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data, target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train_loader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optimizer.zero_grad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output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model(data)</a:t>
            </a:r>
          </a:p>
          <a:p>
            <a:pPr marL="914400" lvl="2" indent="0">
              <a:buNone/>
            </a:pP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loss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loss_func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(output, target)</a:t>
            </a:r>
          </a:p>
          <a:p>
            <a:pPr marL="914400" lvl="2" indent="0">
              <a:buNone/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loss.backward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optimizer.step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progress_bar.set_postfix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quality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target[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].item(),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loss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loss.item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914400" lvl="2" indent="0">
              <a:buNone/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progress_bar.update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train_model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train_loader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model, optimizer,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loss_func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415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D305D-70DA-EDAE-1C4A-1643D92BE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442" b="192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9C4B7F-462A-A12F-2B66-584F7709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Welcome to Quantum Cuisine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7FEA-DDC1-3287-45FB-7D616294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Welcome to an exclusive culinary experience where we pair quantum computing with wine tasting.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6F10F-E6F6-BF15-5C24-D258B28DABCC}"/>
              </a:ext>
            </a:extLst>
          </p:cNvPr>
          <p:cNvSpPr txBox="1"/>
          <p:nvPr/>
        </p:nvSpPr>
        <p:spPr>
          <a:xfrm>
            <a:off x="9865722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wakingmagenta/851798884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0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5EECB-9436-F094-1BB5-D00F4DF3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4E92-52EF-2FBF-2993-31B08B0C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975208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0" dirty="0">
                <a:effectLst/>
                <a:latin typeface="Menlo" panose="020B0609030804020204" pitchFamily="49" charset="0"/>
              </a:rPr>
              <a:t>plot_3d_decision_boundary(</a:t>
            </a:r>
          </a:p>
          <a:p>
            <a:pPr marL="0" indent="0">
              <a:buNone/>
            </a:pPr>
            <a:r>
              <a:rPr lang="en-US" sz="2200" dirty="0">
                <a:latin typeface="Menlo" panose="020B0609030804020204" pitchFamily="49" charset="0"/>
              </a:rPr>
              <a:t>	</a:t>
            </a:r>
            <a:r>
              <a:rPr lang="en-US" sz="2200" b="0" dirty="0">
                <a:effectLst/>
                <a:latin typeface="Menlo" panose="020B0609030804020204" pitchFamily="49" charset="0"/>
              </a:rPr>
              <a:t>model,</a:t>
            </a:r>
          </a:p>
          <a:p>
            <a:pPr marL="0" indent="0">
              <a:buNone/>
            </a:pPr>
            <a:r>
              <a:rPr lang="en-US" sz="2200" dirty="0">
                <a:latin typeface="Menlo" panose="020B0609030804020204" pitchFamily="49" charset="0"/>
              </a:rPr>
              <a:t>	</a:t>
            </a:r>
            <a:r>
              <a:rPr lang="en-US" sz="2200" b="0" dirty="0" err="1">
                <a:effectLst/>
                <a:latin typeface="Menlo" panose="020B0609030804020204" pitchFamily="49" charset="0"/>
              </a:rPr>
              <a:t>train_loader</a:t>
            </a:r>
            <a:r>
              <a:rPr lang="en-US" sz="2200" b="0" dirty="0"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Menlo" panose="020B0609030804020204" pitchFamily="49" charset="0"/>
              </a:rPr>
              <a:t>	</a:t>
            </a:r>
            <a:r>
              <a:rPr lang="en-US" sz="2200" b="0" dirty="0" err="1">
                <a:effectLst/>
                <a:latin typeface="Menlo" panose="020B0609030804020204" pitchFamily="49" charset="0"/>
              </a:rPr>
              <a:t>test_loader</a:t>
            </a:r>
            <a:endParaRPr lang="en-US" sz="22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0" dirty="0"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98CF7-0EBA-66AB-D563-3C31D739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72" y="640080"/>
            <a:ext cx="660099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8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lled pork sliders with slaw on black table">
            <a:extLst>
              <a:ext uri="{FF2B5EF4-FFF2-40B4-BE49-F238E27FC236}">
                <a16:creationId xmlns:a16="http://schemas.microsoft.com/office/drawing/2014/main" id="{941E938E-8CF9-05A1-8BFC-B9548CF0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63" b="4700"/>
          <a:stretch/>
        </p:blipFill>
        <p:spPr>
          <a:xfrm>
            <a:off x="20" y="-1"/>
            <a:ext cx="12191979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66593" cy="687974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1319" y="381314"/>
            <a:ext cx="6879743" cy="611711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alpha val="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2A8E1D-90CD-2726-B97D-80BFB6059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23449" y="1320471"/>
            <a:ext cx="6879744" cy="42388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60000">
                <a:schemeClr val="accent5">
                  <a:lumMod val="60000"/>
                  <a:lumOff val="40000"/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A64E8-8A7E-1885-80C2-5065AD835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232" y="-4"/>
            <a:ext cx="2545631" cy="687974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4000"/>
                </a:schemeClr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0A22C-11F5-81F7-047B-8B2857170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687342" y="3090505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61000"/>
                </a:schemeClr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64841" y="-1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5">
                  <a:lumMod val="60000"/>
                  <a:lumOff val="40000"/>
                </a:schemeClr>
              </a:gs>
              <a:gs pos="49000">
                <a:schemeClr val="accent2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54510" y="-1257745"/>
            <a:ext cx="4077741" cy="12197226"/>
          </a:xfrm>
          <a:prstGeom prst="rect">
            <a:avLst/>
          </a:prstGeom>
          <a:gradFill>
            <a:gsLst>
              <a:gs pos="0">
                <a:schemeClr val="accent2">
                  <a:alpha val="58000"/>
                </a:schemeClr>
              </a:gs>
              <a:gs pos="65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5B235-D246-71DE-5268-4DD1BFDE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498785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Appetizer - Quantum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3E9D-EB3F-B6AA-7597-5F2332F4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8" y="5166366"/>
            <a:ext cx="4498785" cy="10987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Before we dive into the main course, let's familiarize ourselves with some quantum lingo.</a:t>
            </a:r>
          </a:p>
        </p:txBody>
      </p:sp>
    </p:spTree>
    <p:extLst>
      <p:ext uri="{BB962C8B-B14F-4D97-AF65-F5344CB8AC3E}">
        <p14:creationId xmlns:p14="http://schemas.microsoft.com/office/powerpoint/2010/main" val="227527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20B09-18E5-60E3-4000-2420C296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8A53-6BAD-315C-EBE1-3CF125D3A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2358" y="822829"/>
            <a:ext cx="3427283" cy="43638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Hardware:</a:t>
            </a:r>
          </a:p>
          <a:p>
            <a:pPr marL="0" indent="0">
              <a:buNone/>
            </a:pPr>
            <a:r>
              <a:rPr lang="en-US" sz="1000" dirty="0"/>
              <a:t>Qubits (what it is and how it’s controlled)</a:t>
            </a:r>
          </a:p>
          <a:p>
            <a:r>
              <a:rPr lang="en-US" sz="1000" dirty="0"/>
              <a:t>Superconducting:</a:t>
            </a:r>
          </a:p>
          <a:p>
            <a:pPr lvl="1"/>
            <a:r>
              <a:rPr lang="en-US" sz="1000" dirty="0"/>
              <a:t>circuits that can carry an electric current without resistance</a:t>
            </a:r>
          </a:p>
          <a:p>
            <a:pPr lvl="1"/>
            <a:r>
              <a:rPr lang="en-US" sz="1000" dirty="0"/>
              <a:t>microwave pulses</a:t>
            </a:r>
          </a:p>
          <a:p>
            <a:r>
              <a:rPr lang="en-US" sz="1000" dirty="0"/>
              <a:t>Trapped Ion:</a:t>
            </a:r>
          </a:p>
          <a:p>
            <a:pPr lvl="1"/>
            <a:r>
              <a:rPr lang="en-US" sz="1000" dirty="0"/>
              <a:t>individual ions that are trapped and isolated in electromagnetic fields</a:t>
            </a:r>
          </a:p>
          <a:p>
            <a:pPr lvl="1"/>
            <a:r>
              <a:rPr lang="en-US" sz="1000" dirty="0"/>
              <a:t>lasers</a:t>
            </a:r>
          </a:p>
          <a:p>
            <a:r>
              <a:rPr lang="en-US" sz="1000" dirty="0"/>
              <a:t>Topological:</a:t>
            </a:r>
          </a:p>
          <a:p>
            <a:pPr lvl="1"/>
            <a:r>
              <a:rPr lang="en-US" sz="1000" dirty="0" err="1"/>
              <a:t>anyons</a:t>
            </a:r>
            <a:r>
              <a:rPr lang="en-US" sz="1000" dirty="0"/>
              <a:t> or other exotic quasi-particles</a:t>
            </a:r>
          </a:p>
          <a:p>
            <a:pPr lvl="1"/>
            <a:r>
              <a:rPr lang="en-US" sz="1000" dirty="0"/>
              <a:t>“braiding” the particles around each other in a specific pattern</a:t>
            </a:r>
          </a:p>
          <a:p>
            <a:pPr marL="0" indent="0">
              <a:buNone/>
            </a:pPr>
            <a:r>
              <a:rPr lang="en-US" sz="1000" dirty="0"/>
              <a:t>Mechanics</a:t>
            </a:r>
          </a:p>
          <a:p>
            <a:r>
              <a:rPr lang="en-US" sz="1000" dirty="0"/>
              <a:t>Superposition:</a:t>
            </a:r>
          </a:p>
          <a:p>
            <a:pPr lvl="1"/>
            <a:r>
              <a:rPr lang="en-US" sz="1000" dirty="0"/>
              <a:t>The ability of a quantum system to exist in multiple states simultaneously</a:t>
            </a:r>
          </a:p>
          <a:p>
            <a:pPr lvl="1"/>
            <a:r>
              <a:rPr lang="en-US" sz="1000" dirty="0"/>
              <a:t>A superposition of 0 and 1 is not both 0 and 1, neither 0 nor 1, not 0, and not 1</a:t>
            </a:r>
          </a:p>
          <a:p>
            <a:r>
              <a:rPr lang="en-US" sz="1000" dirty="0"/>
              <a:t>Entanglement:</a:t>
            </a:r>
          </a:p>
          <a:p>
            <a:pPr lvl="1"/>
            <a:r>
              <a:rPr lang="en-US" sz="1000" dirty="0"/>
              <a:t>A physical resource that allows qubits to be in correlated states, necessary for certain quantum algorithms and protocols</a:t>
            </a:r>
          </a:p>
          <a:p>
            <a:r>
              <a:rPr lang="en-US" sz="1000" dirty="0"/>
              <a:t>Quantum Annealer</a:t>
            </a:r>
          </a:p>
          <a:p>
            <a:pPr lvl="1"/>
            <a:r>
              <a:rPr lang="en-US" sz="1000" dirty="0"/>
              <a:t>A specific type of quantum hardware designed to solve optimization problems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98033-4F37-9A17-E8C4-74A82D076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3107" y="822829"/>
            <a:ext cx="3197701" cy="43638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Software:</a:t>
            </a:r>
          </a:p>
          <a:p>
            <a:r>
              <a:rPr lang="en-US" sz="1000" dirty="0"/>
              <a:t>Qubit</a:t>
            </a:r>
          </a:p>
          <a:p>
            <a:pPr lvl="1"/>
            <a:r>
              <a:rPr lang="en-US" sz="1000" dirty="0"/>
              <a:t>The quantum analog of a classical bit, capable of existing in a superposition of states</a:t>
            </a:r>
          </a:p>
          <a:p>
            <a:r>
              <a:rPr lang="en-US" sz="1000" dirty="0"/>
              <a:t>Quantum Gate</a:t>
            </a:r>
          </a:p>
          <a:p>
            <a:pPr lvl="1"/>
            <a:r>
              <a:rPr lang="en-US" sz="1000" dirty="0"/>
              <a:t>An operation that changes the state of a qubit or set of qubits, analogous to a logical gate in classical computing</a:t>
            </a:r>
          </a:p>
          <a:p>
            <a:r>
              <a:rPr lang="en-US" sz="1000" dirty="0"/>
              <a:t>Quantum Circuit</a:t>
            </a:r>
          </a:p>
          <a:p>
            <a:pPr lvl="1"/>
            <a:r>
              <a:rPr lang="en-US" sz="1000" dirty="0"/>
              <a:t>A sequence of quantum gates and measurements that performs a specific computation</a:t>
            </a:r>
          </a:p>
          <a:p>
            <a:r>
              <a:rPr lang="en-US" sz="1000" dirty="0"/>
              <a:t>Quantum State</a:t>
            </a:r>
          </a:p>
          <a:p>
            <a:pPr lvl="1"/>
            <a:r>
              <a:rPr lang="en-US" sz="1000" dirty="0"/>
              <a:t>The complete description of a quantum system, usually expressed as a wavefunction or density matrix</a:t>
            </a:r>
          </a:p>
          <a:p>
            <a:r>
              <a:rPr lang="en-US" sz="1000" dirty="0"/>
              <a:t>Measurement</a:t>
            </a:r>
          </a:p>
          <a:p>
            <a:pPr lvl="1"/>
            <a:r>
              <a:rPr lang="en-US" sz="1000" dirty="0"/>
              <a:t>The process of observing a quantum system, causing it to collapse into one of its basis states</a:t>
            </a:r>
          </a:p>
          <a:p>
            <a:r>
              <a:rPr lang="en-US" sz="1000" dirty="0"/>
              <a:t>Bloch Sphere</a:t>
            </a:r>
          </a:p>
          <a:p>
            <a:pPr lvl="1"/>
            <a:r>
              <a:rPr lang="en-US" sz="1000" dirty="0"/>
              <a:t>A graphical representation of the state space and state vector of a single qubit</a:t>
            </a:r>
          </a:p>
          <a:p>
            <a:r>
              <a:rPr lang="en-US" sz="1000" dirty="0"/>
              <a:t>Quantum Algorithm</a:t>
            </a:r>
          </a:p>
          <a:p>
            <a:pPr lvl="1"/>
            <a:r>
              <a:rPr lang="en-US" sz="1000" dirty="0"/>
              <a:t>A step-by-step procedure for solving a problem using 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207959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D66595EE-0824-F2FB-7253-B5C49403D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84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76FF3C-16E5-27D2-7BE7-D4E0A6E3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Starter – A simple quantum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CDBF6-9E75-E466-C062-12E275F3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181" y="3514853"/>
            <a:ext cx="9795637" cy="205704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Comes with a side of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63485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E42F26-A1B8-F297-DEB2-0EF2C53A6516}"/>
              </a:ext>
            </a:extLst>
          </p:cNvPr>
          <p:cNvSpPr txBox="1">
            <a:spLocks/>
          </p:cNvSpPr>
          <p:nvPr/>
        </p:nvSpPr>
        <p:spPr>
          <a:xfrm>
            <a:off x="450856" y="1944570"/>
            <a:ext cx="4264815" cy="29688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circuit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QuantumCircuit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plot_circuit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(circuit)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5537E8-5289-5635-EED4-49BB0640191F}"/>
              </a:ext>
            </a:extLst>
          </p:cNvPr>
          <p:cNvGrpSpPr/>
          <p:nvPr/>
        </p:nvGrpSpPr>
        <p:grpSpPr>
          <a:xfrm>
            <a:off x="6096000" y="1325172"/>
            <a:ext cx="4934594" cy="4207655"/>
            <a:chOff x="6096000" y="870656"/>
            <a:chExt cx="4934594" cy="4207655"/>
          </a:xfrm>
        </p:grpSpPr>
        <p:pic>
          <p:nvPicPr>
            <p:cNvPr id="4" name="Picture 3" descr="A diagram of a sphere with a pink arrow&#10;&#10;Description automatically generated">
              <a:extLst>
                <a:ext uri="{FF2B5EF4-FFF2-40B4-BE49-F238E27FC236}">
                  <a16:creationId xmlns:a16="http://schemas.microsoft.com/office/drawing/2014/main" id="{3B2177A8-4720-53B7-FE9B-691761432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61" b="4031"/>
            <a:stretch/>
          </p:blipFill>
          <p:spPr>
            <a:xfrm>
              <a:off x="6096000" y="870656"/>
              <a:ext cx="4934594" cy="34997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00B1CF-500C-C302-A216-00480FB7A689}"/>
                </a:ext>
              </a:extLst>
            </p:cNvPr>
            <p:cNvSpPr txBox="1"/>
            <p:nvPr/>
          </p:nvSpPr>
          <p:spPr>
            <a:xfrm>
              <a:off x="7602963" y="4370425"/>
              <a:ext cx="192066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i="0" dirty="0">
                  <a:solidFill>
                    <a:srgbClr val="3B3B3B"/>
                  </a:solidFill>
                  <a:effectLst/>
                  <a:latin typeface="KaTeX_Size3"/>
                </a:rPr>
                <a:t>[</a:t>
              </a:r>
              <a:r>
                <a:rPr lang="en-US" sz="2000" b="0" i="0" dirty="0">
                  <a:solidFill>
                    <a:srgbClr val="3B3B3B"/>
                  </a:solidFill>
                  <a:effectLst/>
                  <a:latin typeface="KaTeX_Main"/>
                </a:rPr>
                <a:t>1.0, 0​</a:t>
              </a:r>
            </a:p>
            <a:p>
              <a:pPr algn="ctr"/>
              <a:r>
                <a:rPr lang="en-US" sz="2000" b="0" i="0" dirty="0">
                  <a:solidFill>
                    <a:srgbClr val="3B3B3B"/>
                  </a:solidFill>
                  <a:effectLst/>
                  <a:latin typeface="KaTeX_Main"/>
                </a:rPr>
                <a:t>0, 1.0​</a:t>
              </a:r>
              <a:r>
                <a:rPr lang="en-US" sz="2000" b="0" i="0" dirty="0">
                  <a:solidFill>
                    <a:srgbClr val="3B3B3B"/>
                  </a:solidFill>
                  <a:effectLst/>
                  <a:latin typeface="KaTeX_Size3"/>
                </a:rPr>
                <a:t>]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702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183B-5BBC-5A23-FC46-354CCAE24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6" y="1944570"/>
            <a:ext cx="4264815" cy="296886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h_op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Operator(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[[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np.sqrt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circuit.unitary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h_op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"Hadamard"</a:t>
            </a:r>
            <a:endParaRPr lang="en-US" sz="16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plot_circuit</a:t>
            </a:r>
            <a:r>
              <a:rPr lang="en-US" sz="16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(circuit)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D768CD-CB5C-EE4A-04C7-12CF361149D8}"/>
              </a:ext>
            </a:extLst>
          </p:cNvPr>
          <p:cNvGrpSpPr/>
          <p:nvPr/>
        </p:nvGrpSpPr>
        <p:grpSpPr>
          <a:xfrm>
            <a:off x="5971121" y="1326253"/>
            <a:ext cx="5407002" cy="4254564"/>
            <a:chOff x="3214044" y="2670268"/>
            <a:chExt cx="4749800" cy="37374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365FAB-6937-6BE8-3564-FDBE469F1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4044" y="2670268"/>
              <a:ext cx="4749800" cy="304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D3E3B6-2711-8CEA-E263-ABFBFF02CC17}"/>
                </a:ext>
              </a:extLst>
            </p:cNvPr>
            <p:cNvSpPr txBox="1"/>
            <p:nvPr/>
          </p:nvSpPr>
          <p:spPr>
            <a:xfrm>
              <a:off x="3214044" y="5718268"/>
              <a:ext cx="4749800" cy="689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33272">
                <a:spcAft>
                  <a:spcPts val="600"/>
                </a:spcAft>
              </a:pPr>
              <a:r>
                <a:rPr lang="en-US" sz="2000" kern="1200" dirty="0">
                  <a:solidFill>
                    <a:srgbClr val="3B3B3B"/>
                  </a:solidFill>
                  <a:latin typeface="KaTeX_Size3"/>
                  <a:ea typeface="+mn-ea"/>
                  <a:cs typeface="+mn-cs"/>
                </a:rPr>
                <a:t>[</a:t>
              </a:r>
              <a:r>
                <a:rPr lang="en-US" sz="2000" kern="1200" dirty="0">
                  <a:solidFill>
                    <a:srgbClr val="3B3B3B"/>
                  </a:solidFill>
                  <a:latin typeface="KaTeX_Main"/>
                  <a:ea typeface="+mn-ea"/>
                  <a:cs typeface="+mn-cs"/>
                </a:rPr>
                <a:t>0.707106781186547, 0.707106781186547</a:t>
              </a:r>
            </a:p>
            <a:p>
              <a:pPr algn="ctr" defTabSz="1033272">
                <a:spcAft>
                  <a:spcPts val="600"/>
                </a:spcAft>
              </a:pPr>
              <a:r>
                <a:rPr lang="en-US" sz="2000" kern="1200" dirty="0">
                  <a:solidFill>
                    <a:srgbClr val="3B3B3B"/>
                  </a:solidFill>
                  <a:latin typeface="KaTeX_Main"/>
                  <a:ea typeface="+mn-ea"/>
                  <a:cs typeface="+mn-cs"/>
                </a:rPr>
                <a:t>​0.707106781186547, −0.707106781186547​</a:t>
              </a:r>
              <a:r>
                <a:rPr lang="en-US" sz="2000" kern="1200" dirty="0">
                  <a:solidFill>
                    <a:srgbClr val="3B3B3B"/>
                  </a:solidFill>
                  <a:latin typeface="KaTeX_Size3"/>
                  <a:ea typeface="+mn-ea"/>
                  <a:cs typeface="+mn-cs"/>
                </a:rPr>
                <a:t>]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4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3FD317-DF3F-330F-1DD9-089CC9E5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8097-BBC9-BF33-EEEE-FAF8B42A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quantum gates need to be reversible</a:t>
            </a:r>
          </a:p>
          <a:p>
            <a:pPr marL="0" indent="0">
              <a:buNone/>
            </a:pPr>
            <a:r>
              <a:rPr lang="en-US" sz="20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circuit.h(0)</a:t>
            </a:r>
          </a:p>
          <a:p>
            <a:pPr marL="0" indent="0">
              <a:buNone/>
            </a:pPr>
            <a:br>
              <a:rPr lang="en-US" sz="20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r>
              <a:rPr lang="en-US" sz="20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plot_circuit(circuit)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A86BA4-37B4-ECE5-5863-D2CD8D06F832}"/>
              </a:ext>
            </a:extLst>
          </p:cNvPr>
          <p:cNvGrpSpPr/>
          <p:nvPr/>
        </p:nvGrpSpPr>
        <p:grpSpPr>
          <a:xfrm>
            <a:off x="6005304" y="1538551"/>
            <a:ext cx="5407002" cy="3780903"/>
            <a:chOff x="6541330" y="2937355"/>
            <a:chExt cx="5283200" cy="3694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84C463-283D-29F1-F9B6-5D57AEE0E8BE}"/>
                </a:ext>
              </a:extLst>
            </p:cNvPr>
            <p:cNvSpPr txBox="1"/>
            <p:nvPr/>
          </p:nvSpPr>
          <p:spPr>
            <a:xfrm>
              <a:off x="6541330" y="5985355"/>
              <a:ext cx="528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688">
                <a:spcAft>
                  <a:spcPts val="600"/>
                </a:spcAft>
              </a:pPr>
              <a:r>
                <a:rPr lang="en-US" sz="1836" kern="1200">
                  <a:solidFill>
                    <a:srgbClr val="3B3B3B"/>
                  </a:solidFill>
                  <a:latin typeface="KaTeX_Size3"/>
                  <a:ea typeface="+mn-ea"/>
                  <a:cs typeface="+mn-cs"/>
                </a:rPr>
                <a:t>[</a:t>
              </a:r>
              <a:r>
                <a:rPr lang="en-US" sz="1836" kern="1200">
                  <a:solidFill>
                    <a:srgbClr val="3B3B3B"/>
                  </a:solidFill>
                  <a:latin typeface="KaTeX_Main"/>
                  <a:ea typeface="+mn-ea"/>
                  <a:cs typeface="+mn-cs"/>
                </a:rPr>
                <a:t>1.0, 0</a:t>
              </a:r>
            </a:p>
            <a:p>
              <a:pPr algn="ctr" defTabSz="932688">
                <a:spcAft>
                  <a:spcPts val="600"/>
                </a:spcAft>
              </a:pPr>
              <a:r>
                <a:rPr lang="en-US" sz="1836" kern="1200">
                  <a:solidFill>
                    <a:srgbClr val="3B3B3B"/>
                  </a:solidFill>
                  <a:latin typeface="KaTeX_Main"/>
                  <a:ea typeface="+mn-ea"/>
                  <a:cs typeface="+mn-cs"/>
                </a:rPr>
                <a:t>​0, 1.0​</a:t>
              </a:r>
              <a:r>
                <a:rPr lang="en-US" sz="1836" kern="1200">
                  <a:solidFill>
                    <a:srgbClr val="3B3B3B"/>
                  </a:solidFill>
                  <a:latin typeface="KaTeX_Size3"/>
                  <a:ea typeface="+mn-ea"/>
                  <a:cs typeface="+mn-cs"/>
                </a:rPr>
                <a:t>]</a:t>
              </a:r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AF658E-BBB4-4710-159D-630D5C60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1330" y="2937355"/>
              <a:ext cx="528320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15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E5CAF1-E57A-0A30-E49A-11EA1526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84C2-B47B-2D2B-1B10-838ED2F0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circuit.h(0)</a:t>
            </a:r>
          </a:p>
          <a:p>
            <a:pPr marL="0" indent="0">
              <a:buNone/>
            </a:pPr>
            <a:r>
              <a:rPr lang="en-US" sz="20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circuit.t(0)</a:t>
            </a:r>
          </a:p>
          <a:p>
            <a:pPr marL="0" indent="0">
              <a:buNone/>
            </a:pPr>
            <a:br>
              <a:rPr lang="en-US" sz="20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r>
              <a:rPr lang="en-US" sz="2000" b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plot_circuit(circuit)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F0515C-A31A-87C4-A7CA-D783944EBE87}"/>
              </a:ext>
            </a:extLst>
          </p:cNvPr>
          <p:cNvGrpSpPr/>
          <p:nvPr/>
        </p:nvGrpSpPr>
        <p:grpSpPr>
          <a:xfrm>
            <a:off x="6005304" y="1852993"/>
            <a:ext cx="5407002" cy="3152013"/>
            <a:chOff x="4636407" y="1870650"/>
            <a:chExt cx="6337300" cy="3694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321C83C-2F35-B5B6-4091-F87410EE9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6407" y="1870650"/>
              <a:ext cx="6337300" cy="304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749569-01E4-4A91-2B4F-AC47978445E5}"/>
                </a:ext>
              </a:extLst>
            </p:cNvPr>
            <p:cNvSpPr txBox="1"/>
            <p:nvPr/>
          </p:nvSpPr>
          <p:spPr>
            <a:xfrm>
              <a:off x="4636407" y="4918650"/>
              <a:ext cx="63373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77240">
                <a:spcAft>
                  <a:spcPts val="600"/>
                </a:spcAft>
              </a:pPr>
              <a:r>
                <a:rPr lang="en-US" sz="1530" kern="1200">
                  <a:solidFill>
                    <a:srgbClr val="3B3B3B"/>
                  </a:solidFill>
                  <a:latin typeface="KaTeX_Size3"/>
                  <a:ea typeface="+mn-ea"/>
                  <a:cs typeface="+mn-cs"/>
                </a:rPr>
                <a:t>[</a:t>
              </a:r>
              <a:r>
                <a:rPr lang="en-US" sz="1530" kern="1200">
                  <a:solidFill>
                    <a:srgbClr val="3B3B3B"/>
                  </a:solidFill>
                  <a:latin typeface="KaTeX_Main"/>
                  <a:ea typeface="+mn-ea"/>
                  <a:cs typeface="+mn-cs"/>
                </a:rPr>
                <a:t>0.707106781186547, 0.5+0.5</a:t>
              </a:r>
              <a:r>
                <a:rPr lang="en-US" sz="1530" i="1" kern="1200">
                  <a:solidFill>
                    <a:srgbClr val="3B3B3B"/>
                  </a:solidFill>
                  <a:latin typeface="KaTeX_Math"/>
                  <a:ea typeface="+mn-ea"/>
                  <a:cs typeface="+mn-cs"/>
                </a:rPr>
                <a:t>i</a:t>
              </a:r>
              <a:r>
                <a:rPr lang="en-US" sz="1530" kern="1200">
                  <a:solidFill>
                    <a:srgbClr val="3B3B3B"/>
                  </a:solidFill>
                  <a:latin typeface="KaTeX_Main"/>
                  <a:ea typeface="+mn-ea"/>
                  <a:cs typeface="+mn-cs"/>
                </a:rPr>
                <a:t>​</a:t>
              </a:r>
            </a:p>
            <a:p>
              <a:pPr algn="ctr" defTabSz="777240">
                <a:spcAft>
                  <a:spcPts val="600"/>
                </a:spcAft>
              </a:pPr>
              <a:r>
                <a:rPr lang="en-US" sz="1530" kern="1200">
                  <a:solidFill>
                    <a:srgbClr val="3B3B3B"/>
                  </a:solidFill>
                  <a:latin typeface="KaTeX_Main"/>
                  <a:ea typeface="+mn-ea"/>
                  <a:cs typeface="+mn-cs"/>
                </a:rPr>
                <a:t>0.707106781186547, −0.5−0.5</a:t>
              </a:r>
              <a:r>
                <a:rPr lang="en-US" sz="1530" i="1" kern="1200">
                  <a:solidFill>
                    <a:srgbClr val="3B3B3B"/>
                  </a:solidFill>
                  <a:latin typeface="KaTeX_Math"/>
                  <a:ea typeface="+mn-ea"/>
                  <a:cs typeface="+mn-cs"/>
                </a:rPr>
                <a:t>i</a:t>
              </a:r>
              <a:r>
                <a:rPr lang="en-US" sz="1530" kern="1200">
                  <a:solidFill>
                    <a:srgbClr val="3B3B3B"/>
                  </a:solidFill>
                  <a:latin typeface="KaTeX_Main"/>
                  <a:ea typeface="+mn-ea"/>
                  <a:cs typeface="+mn-cs"/>
                </a:rPr>
                <a:t>​</a:t>
              </a:r>
              <a:r>
                <a:rPr lang="en-US" sz="1530" kern="1200">
                  <a:solidFill>
                    <a:srgbClr val="3B3B3B"/>
                  </a:solidFill>
                  <a:latin typeface="KaTeX_Size3"/>
                  <a:ea typeface="+mn-ea"/>
                  <a:cs typeface="+mn-cs"/>
                </a:rPr>
                <a:t>]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833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1288</Words>
  <Application>Microsoft Macintosh PowerPoint</Application>
  <PresentationFormat>Widescreen</PresentationFormat>
  <Paragraphs>185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KaTeX_Main</vt:lpstr>
      <vt:lpstr>KaTeX_Math</vt:lpstr>
      <vt:lpstr>KaTeX_Size3</vt:lpstr>
      <vt:lpstr>Menlo</vt:lpstr>
      <vt:lpstr>Office Theme</vt:lpstr>
      <vt:lpstr>How to Use Quantum to Impress at Dinner</vt:lpstr>
      <vt:lpstr>Welcome to Quantum Cuisine</vt:lpstr>
      <vt:lpstr>Appetizer - Quantum Terminology</vt:lpstr>
      <vt:lpstr>Lingo</vt:lpstr>
      <vt:lpstr>Starter – A simple quantum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dish - Parameterized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dish - quantum optimization</vt:lpstr>
      <vt:lpstr>PowerPoint Presentation</vt:lpstr>
      <vt:lpstr>Train and evaluate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Churchill</dc:creator>
  <cp:lastModifiedBy>Spencer Churchill</cp:lastModifiedBy>
  <cp:revision>2</cp:revision>
  <dcterms:created xsi:type="dcterms:W3CDTF">2023-09-17T19:01:31Z</dcterms:created>
  <dcterms:modified xsi:type="dcterms:W3CDTF">2023-09-17T22:03:22Z</dcterms:modified>
</cp:coreProperties>
</file>