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56" r:id="rId2"/>
    <p:sldId id="257" r:id="rId3"/>
    <p:sldId id="283" r:id="rId4"/>
    <p:sldId id="284" r:id="rId5"/>
    <p:sldId id="285" r:id="rId6"/>
    <p:sldId id="263" r:id="rId7"/>
    <p:sldId id="280" r:id="rId8"/>
    <p:sldId id="258" r:id="rId9"/>
    <p:sldId id="259" r:id="rId10"/>
    <p:sldId id="279" r:id="rId11"/>
    <p:sldId id="278" r:id="rId12"/>
    <p:sldId id="281" r:id="rId13"/>
    <p:sldId id="264" r:id="rId14"/>
    <p:sldId id="282" r:id="rId15"/>
    <p:sldId id="267" r:id="rId16"/>
    <p:sldId id="269" r:id="rId17"/>
    <p:sldId id="270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08" autoAdjust="0"/>
  </p:normalViewPr>
  <p:slideViewPr>
    <p:cSldViewPr snapToGrid="0">
      <p:cViewPr varScale="1">
        <p:scale>
          <a:sx n="53" d="100"/>
          <a:sy n="53" d="100"/>
        </p:scale>
        <p:origin x="988" y="5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BC422-1163-48F2-88CA-58B66E7B65E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E982A-FD64-4E2F-A003-CA5AE06AA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1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CMR10"/>
              </a:rPr>
              <a:t>The inputs and output of the multi-headed self-attention module are connected by residual connectors and a layer normalization layer. The output of the multi-headed self-attention module is then passed to a two-layered feed-forward network which has its inputs/outputs similarly connected in a residual fashion with layer normalization.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E982A-FD64-4E2F-A003-CA5AE06AA9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2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0" i="0" u="none" strike="noStrike" baseline="0" dirty="0">
                <a:latin typeface="NimbusRomNo9L-Regu"/>
              </a:rPr>
              <a:t>It performs attention over axis </a:t>
            </a:r>
            <a:r>
              <a:rPr lang="en-US" altLang="zh-CN" sz="1200" b="0" i="0" u="none" strike="noStrike" baseline="0" dirty="0">
                <a:latin typeface="CMMI10"/>
              </a:rPr>
              <a:t>k </a:t>
            </a:r>
            <a:r>
              <a:rPr lang="en-US" altLang="zh-CN" sz="1200" b="0" i="0" u="none" strike="noStrike" baseline="0" dirty="0">
                <a:latin typeface="NimbusRomNo9L-Regu"/>
              </a:rPr>
              <a:t>of the tensor </a:t>
            </a:r>
            <a:r>
              <a:rPr lang="en-US" altLang="zh-CN" sz="1200" b="0" i="0" u="none" strike="noStrike" baseline="0" dirty="0">
                <a:latin typeface="CMMI10"/>
              </a:rPr>
              <a:t>x</a:t>
            </a:r>
            <a:r>
              <a:rPr lang="en-US" altLang="zh-CN" sz="1200" b="0" i="0" u="none" strike="noStrike" baseline="0" dirty="0">
                <a:latin typeface="NimbusRomNo9L-Regu"/>
              </a:rPr>
              <a:t>, mixing information along axis </a:t>
            </a:r>
            <a:r>
              <a:rPr lang="en-US" altLang="zh-CN" sz="1200" b="0" i="0" u="none" strike="noStrike" baseline="0" dirty="0">
                <a:latin typeface="CMMI10"/>
              </a:rPr>
              <a:t>k </a:t>
            </a:r>
            <a:r>
              <a:rPr lang="en-US" altLang="zh-CN" sz="1200" b="0" i="0" u="none" strike="noStrike" baseline="0" dirty="0">
                <a:latin typeface="NimbusRomNo9L-Regu"/>
              </a:rPr>
              <a:t>while keeping information along other axes independent. It is straightforward to implement: axial attention over axis </a:t>
            </a:r>
            <a:r>
              <a:rPr lang="en-US" altLang="zh-CN" sz="1200" b="0" i="0" u="none" strike="noStrike" baseline="0" dirty="0">
                <a:latin typeface="CMMI10"/>
              </a:rPr>
              <a:t>k </a:t>
            </a:r>
            <a:r>
              <a:rPr lang="en-US" altLang="zh-CN" sz="1200" b="0" i="0" u="none" strike="noStrike" baseline="0" dirty="0">
                <a:latin typeface="NimbusRomNo9L-Regu"/>
              </a:rPr>
              <a:t>can be implemented by transposing all axes except </a:t>
            </a:r>
            <a:r>
              <a:rPr lang="en-US" altLang="zh-CN" sz="1200" b="0" i="0" u="none" strike="noStrike" baseline="0" dirty="0">
                <a:latin typeface="CMMI10"/>
              </a:rPr>
              <a:t>k </a:t>
            </a:r>
            <a:r>
              <a:rPr lang="en-US" altLang="zh-CN" sz="1200" b="0" i="0" u="none" strike="noStrike" baseline="0" dirty="0">
                <a:latin typeface="NimbusRomNo9L-Regu"/>
              </a:rPr>
              <a:t>to the batch axis, calling standard attention as a subroutine, then undoing the transpose (an alternative is to use the </a:t>
            </a:r>
            <a:r>
              <a:rPr lang="en-US" altLang="zh-CN" sz="1200" b="0" i="0" u="none" strike="noStrike" baseline="0" dirty="0" err="1">
                <a:latin typeface="NimbusRomNo9L-Regu"/>
              </a:rPr>
              <a:t>einsum</a:t>
            </a:r>
            <a:r>
              <a:rPr lang="en-US" altLang="zh-CN" sz="1200" b="0" i="0" u="none" strike="noStrike" baseline="0" dirty="0">
                <a:latin typeface="NimbusRomNo9L-Regu"/>
              </a:rPr>
              <a:t> operation available in most deep learning libraries)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E982A-FD64-4E2F-A003-CA5AE06AA9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0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baseline="0" dirty="0">
                <a:latin typeface="NimbusRomNo9L-Regu"/>
              </a:rPr>
              <a:t>Since it is pretty easy to calculate the derivative of the free energy </a:t>
            </a:r>
            <a:r>
              <a:rPr lang="en-US" altLang="zh-CN" sz="1200" b="0" i="0" u="none" strike="noStrike" baseline="0" dirty="0">
                <a:latin typeface="CMMI10"/>
              </a:rPr>
              <a:t>F</a:t>
            </a:r>
            <a:r>
              <a:rPr lang="en-US" altLang="zh-CN" sz="1200" b="0" i="0" u="none" strike="noStrike" baseline="0" dirty="0">
                <a:latin typeface="CMR10"/>
              </a:rPr>
              <a:t>(</a:t>
            </a:r>
            <a:r>
              <a:rPr lang="en-US" altLang="zh-CN" sz="1200" b="0" i="0" u="none" strike="noStrike" baseline="0" dirty="0">
                <a:latin typeface="CMMI10"/>
              </a:rPr>
              <a:t>s; a</a:t>
            </a:r>
            <a:r>
              <a:rPr lang="en-US" altLang="zh-CN" sz="1200" b="0" i="0" u="none" strike="noStrike" baseline="0" dirty="0">
                <a:latin typeface="CMR10"/>
              </a:rPr>
              <a:t>) </a:t>
            </a:r>
            <a:r>
              <a:rPr lang="en-US" altLang="zh-CN" sz="1200" b="0" i="0" u="none" strike="noStrike" baseline="0" dirty="0">
                <a:latin typeface="NimbusRomNo9L-Regu"/>
              </a:rPr>
              <a:t>with respect to the coefficient </a:t>
            </a:r>
            <a:r>
              <a:rPr lang="en-US" altLang="zh-CN" sz="1200" b="0" i="0" u="none" strike="noStrike" baseline="0" dirty="0" err="1">
                <a:latin typeface="CMMI10"/>
              </a:rPr>
              <a:t>w</a:t>
            </a:r>
            <a:r>
              <a:rPr lang="en-US" altLang="zh-CN" sz="1200" b="0" i="0" u="none" strike="noStrike" baseline="0" dirty="0" err="1">
                <a:latin typeface="CMMI7"/>
              </a:rPr>
              <a:t>k;j</a:t>
            </a:r>
            <a:r>
              <a:rPr lang="en-US" altLang="zh-CN" sz="1200" b="0" i="0" u="none" strike="noStrike" baseline="0" dirty="0">
                <a:latin typeface="CMMI7"/>
              </a:rPr>
              <a:t>  </a:t>
            </a:r>
            <a:r>
              <a:rPr lang="en-US" altLang="zh-CN" sz="1200" b="0" i="0" u="none" strike="noStrike" baseline="0" dirty="0">
                <a:latin typeface="NimbusRomNo9L-Regu"/>
              </a:rPr>
              <a:t>the network, one could use temporal difference learning to update the coefficients in the network. Thanks to properties of Boltzmann Machine, the conditional distribution of action over state </a:t>
            </a:r>
            <a:r>
              <a:rPr lang="en-US" altLang="zh-CN" sz="1200" b="0" i="0" u="none" strike="noStrike" baseline="0" dirty="0">
                <a:latin typeface="CMMI10"/>
              </a:rPr>
              <a:t>p</a:t>
            </a:r>
            <a:r>
              <a:rPr lang="en-US" altLang="zh-CN" sz="1200" b="0" i="0" u="none" strike="noStrike" baseline="0" dirty="0">
                <a:latin typeface="CMR10"/>
              </a:rPr>
              <a:t>(</a:t>
            </a:r>
            <a:r>
              <a:rPr lang="en-US" altLang="zh-CN" sz="1200" b="0" i="0" u="none" strike="noStrike" baseline="0" dirty="0" err="1">
                <a:latin typeface="CMMI10"/>
              </a:rPr>
              <a:t>a</a:t>
            </a:r>
            <a:r>
              <a:rPr lang="en-US" altLang="zh-CN" sz="1200" b="0" i="0" u="none" strike="noStrike" baseline="0" dirty="0" err="1">
                <a:latin typeface="CMSY10"/>
              </a:rPr>
              <a:t>j</a:t>
            </a:r>
            <a:r>
              <a:rPr lang="en-US" altLang="zh-CN" sz="1200" b="0" i="0" u="none" strike="noStrike" baseline="0" dirty="0" err="1">
                <a:latin typeface="CMMI10"/>
              </a:rPr>
              <a:t>s</a:t>
            </a:r>
            <a:r>
              <a:rPr lang="en-US" altLang="zh-CN" sz="1200" b="0" i="0" u="none" strike="noStrike" baseline="0" dirty="0">
                <a:latin typeface="CMR10"/>
              </a:rPr>
              <a:t>)</a:t>
            </a:r>
            <a:r>
              <a:rPr lang="en-US" altLang="zh-CN" sz="1200" b="0" i="0" u="none" strike="noStrike" baseline="0" dirty="0">
                <a:latin typeface="NimbusRomNo9L-Regu"/>
              </a:rPr>
              <a:t>, which could be used as a policy, is still Boltzmann distributed as in Equation (33), governed by the free energy </a:t>
            </a:r>
            <a:r>
              <a:rPr lang="en-US" altLang="zh-CN" sz="1200" b="0" i="0" u="none" strike="noStrike" baseline="0" dirty="0">
                <a:latin typeface="CMMI10"/>
              </a:rPr>
              <a:t>F</a:t>
            </a:r>
            <a:r>
              <a:rPr lang="en-US" altLang="zh-CN" sz="1200" b="0" i="0" u="none" strike="noStrike" baseline="0" dirty="0">
                <a:latin typeface="CMR10"/>
              </a:rPr>
              <a:t>(</a:t>
            </a:r>
            <a:r>
              <a:rPr lang="en-US" altLang="zh-CN" sz="1200" b="0" i="0" u="none" strike="noStrike" baseline="0" dirty="0">
                <a:latin typeface="CMMI10"/>
              </a:rPr>
              <a:t>a; s</a:t>
            </a:r>
            <a:r>
              <a:rPr lang="en-US" altLang="zh-CN" sz="1200" b="0" i="0" u="none" strike="noStrike" baseline="0" dirty="0">
                <a:latin typeface="CMR10"/>
              </a:rPr>
              <a:t>)</a:t>
            </a:r>
            <a:r>
              <a:rPr lang="en-US" altLang="zh-CN" sz="1200" b="0" i="0" u="none" strike="noStrike" baseline="0" dirty="0">
                <a:latin typeface="NimbusRomNo9L-Regu"/>
              </a:rPr>
              <a:t>, where </a:t>
            </a:r>
            <a:r>
              <a:rPr lang="en-US" altLang="zh-CN" sz="1200" b="0" i="0" u="none" strike="noStrike" baseline="0" dirty="0">
                <a:latin typeface="CMMI10"/>
              </a:rPr>
              <a:t>Z</a:t>
            </a:r>
            <a:r>
              <a:rPr lang="en-US" altLang="zh-CN" sz="1200" b="0" i="0" u="none" strike="noStrike" baseline="0" dirty="0">
                <a:latin typeface="CMR10"/>
              </a:rPr>
              <a:t>(</a:t>
            </a:r>
            <a:r>
              <a:rPr lang="en-US" altLang="zh-CN" sz="1200" b="0" i="0" u="none" strike="noStrike" baseline="0" dirty="0">
                <a:latin typeface="CMMI10"/>
              </a:rPr>
              <a:t>s</a:t>
            </a:r>
            <a:r>
              <a:rPr lang="en-US" altLang="zh-CN" sz="1200" b="0" i="0" u="none" strike="noStrike" baseline="0" dirty="0">
                <a:latin typeface="CMR10"/>
              </a:rPr>
              <a:t>) </a:t>
            </a:r>
            <a:r>
              <a:rPr lang="en-US" altLang="zh-CN" sz="1200" b="0" i="0" u="none" strike="noStrike" baseline="0" dirty="0">
                <a:latin typeface="NimbusRomNo9L-Regu"/>
              </a:rPr>
              <a:t>is the partition function [7] and the negative free energy to approximate the state action value function </a:t>
            </a:r>
            <a:r>
              <a:rPr lang="en-US" altLang="zh-CN" sz="1200" b="0" i="0" u="none" strike="noStrike" baseline="0" dirty="0">
                <a:latin typeface="CMMI10"/>
              </a:rPr>
              <a:t>Q</a:t>
            </a:r>
            <a:r>
              <a:rPr lang="en-US" altLang="zh-CN" sz="1200" b="0" i="0" u="none" strike="noStrike" baseline="0" dirty="0">
                <a:latin typeface="CMR10"/>
              </a:rPr>
              <a:t>(</a:t>
            </a:r>
            <a:r>
              <a:rPr lang="en-US" altLang="zh-CN" sz="1200" b="0" i="0" u="none" strike="noStrike" baseline="0" dirty="0">
                <a:latin typeface="CMMI10"/>
              </a:rPr>
              <a:t>s; a</a:t>
            </a:r>
            <a:r>
              <a:rPr lang="en-US" altLang="zh-CN" sz="1200" b="0" i="0" u="none" strike="noStrike" baseline="0" dirty="0">
                <a:latin typeface="CMR10"/>
              </a:rPr>
              <a:t>)</a:t>
            </a:r>
            <a:r>
              <a:rPr lang="en-US" altLang="zh-CN" sz="1200" b="0" i="0" u="none" strike="noStrike" baseline="0" dirty="0">
                <a:latin typeface="NimbusRomNo9L-Regu"/>
              </a:rPr>
              <a:t>. By adjusting the temperature </a:t>
            </a:r>
            <a:r>
              <a:rPr lang="en-US" altLang="zh-CN" sz="1200" b="0" i="0" u="none" strike="noStrike" baseline="0" dirty="0">
                <a:latin typeface="CMMI10"/>
              </a:rPr>
              <a:t>T</a:t>
            </a:r>
            <a:r>
              <a:rPr lang="en-US" altLang="zh-CN" sz="1200" b="0" i="0" u="none" strike="noStrike" baseline="0" dirty="0">
                <a:latin typeface="NimbusRomNo9L-Regu"/>
              </a:rPr>
              <a:t>, one could also change between different exploration strength.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E982A-FD64-4E2F-A003-CA5AE06AA91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5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7DE0E-EFC9-4989-BEF4-3CBD463A3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29720C-BF3A-AC2D-0E90-6CE8B46F9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81D65-88D0-9191-EB6A-92D79A02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6607-6330-4C9A-B51F-125236A029B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6ADE5-5461-27D5-6A53-9202FFA0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5E471-57C3-6DDE-C682-630E7AAE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BA8F-E96F-4C1F-A7A6-110D463AE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3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BA62F-8C36-A16A-E11A-4649966B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1D0A1C-27D4-50AA-C6E6-B2C9CCD2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18761-026D-3288-8DBE-85AFF692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6607-6330-4C9A-B51F-125236A029B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A63F4-57DF-49DB-B3E5-C06D43C3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B58B4-F2FF-DF7E-92D0-30CF387F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BA8F-E96F-4C1F-A7A6-110D463AE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0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FDF0B5-0FAB-D4D8-DC24-6F7EC422E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51C37-672E-4555-E650-037F733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BEF05-CE3B-E526-D2C8-22DD6EA4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6607-6330-4C9A-B51F-125236A029B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AD155-7E48-33A7-156F-25E6B204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5C9D3-5172-C9A5-97BD-8224EAEF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BA8F-E96F-4C1F-A7A6-110D463AE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53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66A62-EB63-AF6F-DAC9-DAE7F6BE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0FB35-9202-C033-81DC-8C1851D6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FC176-12C4-3614-E559-685ADDFC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6607-6330-4C9A-B51F-125236A029B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F2B7B-7209-6C2A-907D-D1C7D430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AEC2B-60E7-2BF0-2D8B-0793514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BA8F-E96F-4C1F-A7A6-110D463AE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3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84BB2-1534-1688-3A67-F7BBB7B5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70C20-2EA9-A3F6-5965-D0571FA49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9EE1E-F0D3-C985-A157-DD0C781F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6607-6330-4C9A-B51F-125236A029B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550F4-828F-DF8C-4E29-D2511DE3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BA2DD-7CDF-1502-E33A-2F5EF957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BA8F-E96F-4C1F-A7A6-110D463AE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6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FE043-C46C-59B8-6A20-510DFFED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A9DB0-AA62-F3E4-734B-9ABE4CB3B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38590-972F-97A3-1E71-2718F4345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8D058-4F5D-43DA-25ED-16E158EA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6607-6330-4C9A-B51F-125236A029B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39E2F-70E6-1BDC-3AAC-90558193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086AD-E0AC-7880-5868-786BD8F2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BA8F-E96F-4C1F-A7A6-110D463AE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1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F6AD8-D595-343C-FBED-5700B107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BB62E6-1413-7F26-EF57-345391E3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69F770-8AEF-C9BB-D67D-19CC78BE0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EBC706-7607-15F4-2510-651DD085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A296CF-7DAF-A72B-675E-315C42DF1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E4E61-E64B-B598-7A1E-A1133BBC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6607-6330-4C9A-B51F-125236A029B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BD10A-322C-3A2A-8496-D3CFCEA5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7C6DA-A7EB-3B1D-6EB3-8B397CF6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BA8F-E96F-4C1F-A7A6-110D463AE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1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17E35-48BE-9EC5-409A-C3EBB657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69CCD5-686F-721C-8D37-A1D4F625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6607-6330-4C9A-B51F-125236A029B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239590-FE16-0AE4-5458-B297DBA2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32A644-DE7A-E160-73C2-DA6E486A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BA8F-E96F-4C1F-A7A6-110D463AE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01048-729C-B006-7280-09100851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6607-6330-4C9A-B51F-125236A029B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7A3727-7854-07E3-AFED-1CF64B15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4FA2FF-9792-A1C0-D4FB-615311D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BA8F-E96F-4C1F-A7A6-110D463AE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1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FEF8A-B414-B771-91C7-6115CDEA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88AC8-30BC-E710-0E57-67D12436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3F04F-7879-4A24-01AD-6D46448DE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74820-C192-6231-8773-8E347172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6607-6330-4C9A-B51F-125236A029B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839B9-3E2B-3A62-CF69-188AA599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09560-B0C1-6664-19D1-B2BA756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BA8F-E96F-4C1F-A7A6-110D463AE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A9258-B657-B8E1-C03C-7D31AAB0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16F8F-0B6A-23EA-ABEE-7ABBB0280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B21EB8-601F-2BD7-03CB-553A70204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6DD5D-B8B7-850D-9932-34A4E150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6607-6330-4C9A-B51F-125236A029B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53F8C-F152-E198-7D3F-B9DC74C5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68957-8D48-C5B4-0697-972FE831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BA8F-E96F-4C1F-A7A6-110D463AE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E78690-9C9E-9A62-7FC5-682AA3F4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DA237F-D219-19C6-D8BC-D3D9D652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9AD4E-EFD4-7428-4EA7-A53B85066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6607-6330-4C9A-B51F-125236A029B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A460A-9FEC-C93D-1E66-2195004B2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26274-65A9-2E88-A2B3-6DEF37AB4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BA8F-E96F-4C1F-A7A6-110D463AE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arxiv.org/pdf/2001.06937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10025.pdf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arxiv.org/pdf/1706.03762.pdf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xiv.org/pdf/2009.0673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rxiv.org/pdf/2010.11929.pdf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hyperlink" Target="https://arxiv.org/pdf/1912.12180.pdf" TargetMode="Externa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0DA1C-C82F-0ED7-946B-A99558999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362199"/>
          </a:xfrm>
        </p:spPr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PGM in Modern AI Approaches</a:t>
            </a:r>
            <a:endParaRPr lang="zh-CN" altLang="en-US" b="1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20E11C-8735-96E7-3D52-9925AC9F0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zh-CN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Eric </a:t>
            </a:r>
            <a:r>
              <a:rPr lang="en-US" altLang="zh-CN" b="1" i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Walzthöny</a:t>
            </a:r>
            <a:endParaRPr lang="en-US" altLang="zh-CN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en-US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Shanshan Zhang</a:t>
            </a:r>
          </a:p>
          <a:p>
            <a:pPr algn="r"/>
            <a:endParaRPr lang="en-US" altLang="zh-CN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en-US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                                                 2022-05-24</a:t>
            </a:r>
          </a:p>
        </p:txBody>
      </p:sp>
    </p:spTree>
    <p:extLst>
      <p:ext uri="{BB962C8B-B14F-4D97-AF65-F5344CB8AC3E}">
        <p14:creationId xmlns:p14="http://schemas.microsoft.com/office/powerpoint/2010/main" val="331575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EC162-3D2A-93A8-F260-91B1C04F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25" y="331883"/>
            <a:ext cx="9905998" cy="124239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VAE in NN perspective</a:t>
            </a:r>
            <a:endParaRPr lang="zh-CN" altLang="en-US" sz="4000" b="1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539A61-6E1E-CAF3-6986-9C8A84325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7"/>
          <a:stretch/>
        </p:blipFill>
        <p:spPr>
          <a:xfrm>
            <a:off x="2194560" y="1713297"/>
            <a:ext cx="8109471" cy="4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27B60-FDC8-4971-9B82-EA2CBBB2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376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 Generative MODELS</a:t>
            </a:r>
            <a:endParaRPr lang="zh-CN" altLang="en-US" sz="3600" b="1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44C95A-1030-3733-1F1D-E0084230E831}"/>
              </a:ext>
            </a:extLst>
          </p:cNvPr>
          <p:cNvSpPr txBox="1"/>
          <p:nvPr/>
        </p:nvSpPr>
        <p:spPr>
          <a:xfrm>
            <a:off x="1219200" y="1596120"/>
            <a:ext cx="102920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baseline="0" dirty="0">
                <a:latin typeface="ArialMT"/>
              </a:rPr>
              <a:t>Explicit probabilistic models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Provide an explicit parametric specification of the distribution of </a:t>
            </a:r>
            <a:r>
              <a:rPr lang="zh-CN" altLang="en-US" sz="1800" b="0" i="0" u="none" strike="noStrike" baseline="0" dirty="0">
                <a:latin typeface="CambriaMath"/>
              </a:rPr>
              <a:t>𝒙</a:t>
            </a:r>
          </a:p>
          <a:p>
            <a:pPr algn="l"/>
            <a:endParaRPr lang="en-US" altLang="zh-CN" sz="1800" b="0" i="0" u="none" strike="noStrike" baseline="0" dirty="0">
              <a:latin typeface="Wingdings-Regular"/>
            </a:endParaRPr>
          </a:p>
          <a:p>
            <a:pPr algn="l"/>
            <a:r>
              <a:rPr lang="en-US" altLang="zh-CN" sz="1800" b="0" i="0" u="none" strike="noStrike" baseline="0" dirty="0">
                <a:latin typeface="Wingdings-Regular"/>
              </a:rPr>
              <a:t>l </a:t>
            </a:r>
            <a:r>
              <a:rPr lang="en-US" altLang="zh-CN" sz="1800" b="0" i="0" u="none" strike="noStrike" baseline="0" dirty="0">
                <a:latin typeface="ArialMT"/>
              </a:rPr>
              <a:t>Tractable likelihood function </a:t>
            </a:r>
            <a:r>
              <a:rPr lang="en-US" altLang="zh-CN" sz="1800" b="0" i="0" u="none" strike="noStrike" baseline="0" dirty="0">
                <a:latin typeface="CambriaMath"/>
              </a:rPr>
              <a:t>p#(</a:t>
            </a:r>
            <a:r>
              <a:rPr lang="zh-CN" altLang="en-US" sz="1800" b="0" i="0" u="none" strike="noStrike" baseline="0" dirty="0">
                <a:latin typeface="CambriaMath"/>
              </a:rPr>
              <a:t>𝒙</a:t>
            </a:r>
            <a:r>
              <a:rPr lang="en-US" altLang="zh-CN" sz="1800" b="0" i="0" u="none" strike="noStrike" baseline="0" dirty="0">
                <a:latin typeface="CambriaMath"/>
              </a:rPr>
              <a:t>)</a:t>
            </a:r>
          </a:p>
          <a:p>
            <a:pPr algn="l"/>
            <a:r>
              <a:rPr lang="en-US" altLang="zh-CN" sz="1800" b="0" i="0" u="none" strike="noStrike" baseline="0" dirty="0">
                <a:latin typeface="Wingdings-Regular"/>
              </a:rPr>
              <a:t>l </a:t>
            </a:r>
            <a:r>
              <a:rPr lang="en-US" altLang="zh-CN" sz="1800" b="0" i="0" u="none" strike="noStrike" baseline="0" dirty="0">
                <a:latin typeface="ArialMT"/>
              </a:rPr>
              <a:t>E.g., Deep generative model parameterized with NNs </a:t>
            </a:r>
            <a:r>
              <a:rPr lang="en-US" altLang="zh-CN" sz="1800" b="1" i="0" u="none" strike="noStrike" baseline="0" dirty="0">
                <a:solidFill>
                  <a:srgbClr val="FF0000"/>
                </a:solidFill>
                <a:latin typeface="ArialMT"/>
              </a:rPr>
              <a:t>(e.g., VAEs)</a:t>
            </a:r>
          </a:p>
          <a:p>
            <a:pPr algn="l"/>
            <a:r>
              <a:rPr lang="en-US" altLang="zh-CN" sz="1800" b="0" i="0" u="none" strike="noStrike" baseline="0" dirty="0">
                <a:latin typeface="Wingdings-Regular"/>
              </a:rPr>
              <a:t>l </a:t>
            </a:r>
            <a:endParaRPr lang="en-US" altLang="zh-CN" sz="1800" b="1" i="0" u="none" strike="noStrike" baseline="0" dirty="0">
              <a:solidFill>
                <a:srgbClr val="FF0000"/>
              </a:solidFill>
              <a:latin typeface="ArialMT"/>
            </a:endParaRPr>
          </a:p>
          <a:p>
            <a:pPr algn="l"/>
            <a:endParaRPr lang="en-US" altLang="zh-CN" sz="1800" b="1" i="0" u="none" strike="noStrike" baseline="0" dirty="0">
              <a:solidFill>
                <a:srgbClr val="FF0000"/>
              </a:solidFill>
              <a:latin typeface="Arial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207596-B65B-C3A1-E680-FADA6DB6AE98}"/>
                  </a:ext>
                </a:extLst>
              </p:cNvPr>
              <p:cNvSpPr txBox="1"/>
              <p:nvPr/>
            </p:nvSpPr>
            <p:spPr>
              <a:xfrm>
                <a:off x="1141413" y="4238641"/>
                <a:ext cx="3199466" cy="374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207596-B65B-C3A1-E680-FADA6DB6A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238641"/>
                <a:ext cx="3199466" cy="374590"/>
              </a:xfrm>
              <a:prstGeom prst="rect">
                <a:avLst/>
              </a:prstGeom>
              <a:blipFill>
                <a:blip r:embed="rId2"/>
                <a:stretch>
                  <a:fillRect l="-381" r="-1905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5519E4-E85C-A782-F570-883CAF378B7C}"/>
                  </a:ext>
                </a:extLst>
              </p:cNvPr>
              <p:cNvSpPr txBox="1"/>
              <p:nvPr/>
            </p:nvSpPr>
            <p:spPr>
              <a:xfrm>
                <a:off x="1219200" y="4990715"/>
                <a:ext cx="2323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5519E4-E85C-A782-F570-883CAF378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990715"/>
                <a:ext cx="2323778" cy="369332"/>
              </a:xfrm>
              <a:prstGeom prst="rect">
                <a:avLst/>
              </a:prstGeom>
              <a:blipFill>
                <a:blip r:embed="rId3"/>
                <a:stretch>
                  <a:fillRect l="-2100" r="-3937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ED3F6C9-FFAD-A090-C99C-86537EE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995" y="3311731"/>
            <a:ext cx="5674664" cy="26029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3C409F4-99D8-E16A-933D-BC0FF78A5610}"/>
              </a:ext>
            </a:extLst>
          </p:cNvPr>
          <p:cNvSpPr txBox="1"/>
          <p:nvPr/>
        </p:nvSpPr>
        <p:spPr>
          <a:xfrm>
            <a:off x="6931794" y="5914730"/>
            <a:ext cx="43971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VAE: </a:t>
            </a:r>
            <a:r>
              <a:rPr lang="zh-CN" altLang="en-US" sz="1600" dirty="0"/>
              <a:t>https://arxiv.org/pdf/1312.6114.pdf</a:t>
            </a:r>
          </a:p>
        </p:txBody>
      </p:sp>
    </p:spTree>
    <p:extLst>
      <p:ext uri="{BB962C8B-B14F-4D97-AF65-F5344CB8AC3E}">
        <p14:creationId xmlns:p14="http://schemas.microsoft.com/office/powerpoint/2010/main" val="81514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1A3CD-69F4-ADE2-17F9-6D425B3D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Variational Inference in VAE</a:t>
            </a:r>
            <a:endParaRPr lang="zh-CN" altLang="en-US" sz="3600" b="1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439E2B-1C40-9A24-8446-EE94C1188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2" t="-660" r="19311" b="-5173"/>
          <a:stretch/>
        </p:blipFill>
        <p:spPr>
          <a:xfrm>
            <a:off x="710600" y="2267049"/>
            <a:ext cx="4609071" cy="7661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0CBB0E-5A3A-3B81-E67D-47CFCD4A495F}"/>
              </a:ext>
            </a:extLst>
          </p:cNvPr>
          <p:cNvSpPr txBox="1"/>
          <p:nvPr/>
        </p:nvSpPr>
        <p:spPr>
          <a:xfrm>
            <a:off x="1577775" y="1759976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Maximize log likelihood 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2C6863A-56B4-A503-9744-7A52F12AB14F}"/>
              </a:ext>
            </a:extLst>
          </p:cNvPr>
          <p:cNvSpPr/>
          <p:nvPr/>
        </p:nvSpPr>
        <p:spPr>
          <a:xfrm>
            <a:off x="5447900" y="2407554"/>
            <a:ext cx="1241659" cy="29838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5D554D-6745-CBF7-5383-83E0B076C423}"/>
              </a:ext>
            </a:extLst>
          </p:cNvPr>
          <p:cNvSpPr txBox="1"/>
          <p:nvPr/>
        </p:nvSpPr>
        <p:spPr>
          <a:xfrm>
            <a:off x="5419025" y="1792656"/>
            <a:ext cx="13822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04041"/>
                </a:solidFill>
                <a:effectLst/>
                <a:latin typeface="Merriweather" panose="020B0604020202020204" pitchFamily="2" charset="0"/>
              </a:rPr>
              <a:t> </a:t>
            </a:r>
            <a:r>
              <a:rPr lang="en-US" altLang="zh-CN" sz="1400" b="0" i="0" dirty="0">
                <a:solidFill>
                  <a:srgbClr val="404041"/>
                </a:solidFill>
                <a:effectLst/>
                <a:latin typeface="Merriweather" panose="020B0604020202020204" pitchFamily="2" charset="0"/>
              </a:rPr>
              <a:t>Jensen’s</a:t>
            </a:r>
          </a:p>
          <a:p>
            <a:r>
              <a:rPr lang="en-US" altLang="zh-CN" sz="1400" b="0" i="0" dirty="0">
                <a:solidFill>
                  <a:srgbClr val="404041"/>
                </a:solidFill>
                <a:effectLst/>
                <a:latin typeface="Merriweather" panose="020B0604020202020204" pitchFamily="2" charset="0"/>
              </a:rPr>
              <a:t> inequality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7D4E46-886B-1587-B4C8-3A6FE9BF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581" y="1571230"/>
            <a:ext cx="4445072" cy="6718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302B2CC-2BAB-1205-AF8B-40C6A669F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03"/>
          <a:stretch/>
        </p:blipFill>
        <p:spPr>
          <a:xfrm>
            <a:off x="6900582" y="2252708"/>
            <a:ext cx="4445073" cy="60940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10E65AB-AE7C-CC99-2651-93A322F00DBE}"/>
              </a:ext>
            </a:extLst>
          </p:cNvPr>
          <p:cNvSpPr/>
          <p:nvPr/>
        </p:nvSpPr>
        <p:spPr>
          <a:xfrm>
            <a:off x="7084194" y="2262336"/>
            <a:ext cx="2348564" cy="609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FA40B6-C7B0-5AA9-6FEA-4F6807F80E73}"/>
              </a:ext>
            </a:extLst>
          </p:cNvPr>
          <p:cNvSpPr txBox="1"/>
          <p:nvPr/>
        </p:nvSpPr>
        <p:spPr>
          <a:xfrm>
            <a:off x="7357925" y="2924556"/>
            <a:ext cx="1813317" cy="5232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         Minimize</a:t>
            </a:r>
          </a:p>
          <a:p>
            <a:r>
              <a:rPr lang="en-US" altLang="zh-CN" sz="1400" dirty="0"/>
              <a:t> Reconstruction Error</a:t>
            </a:r>
            <a:endParaRPr lang="zh-CN" altLang="en-US" sz="1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CC36E1B-4A2F-2D60-28EF-1A2C33C20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073" y="2874928"/>
            <a:ext cx="1690186" cy="64613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A9A2F95-DD91-CE40-21E1-A49A37C42AE8}"/>
              </a:ext>
            </a:extLst>
          </p:cNvPr>
          <p:cNvSpPr/>
          <p:nvPr/>
        </p:nvSpPr>
        <p:spPr>
          <a:xfrm>
            <a:off x="9616370" y="2239892"/>
            <a:ext cx="1729283" cy="609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7BF4C6D-B09D-C81B-C3CE-8D8E22A00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894" y="3699707"/>
            <a:ext cx="8043251" cy="28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9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985AE-5A42-9F39-16C3-6188008A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300" y="182189"/>
            <a:ext cx="9905998" cy="1348409"/>
          </a:xfrm>
        </p:spPr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</a:rPr>
              <a:t>DEEP GENERATIVE MODEL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pic>
        <p:nvPicPr>
          <p:cNvPr id="3074" name="Picture 2" descr="Nvidia StyleGAN">
            <a:extLst>
              <a:ext uri="{FF2B5EF4-FFF2-40B4-BE49-F238E27FC236}">
                <a16:creationId xmlns:a16="http://schemas.microsoft.com/office/drawing/2014/main" id="{3DCD7888-1B48-5DEB-77AC-3356A694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4" y="1768205"/>
            <a:ext cx="4487617" cy="287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76295D0-67DC-0683-F247-94171A6C88E7}"/>
                  </a:ext>
                </a:extLst>
              </p:cNvPr>
              <p:cNvSpPr txBox="1"/>
              <p:nvPr/>
            </p:nvSpPr>
            <p:spPr>
              <a:xfrm>
                <a:off x="5399773" y="1363864"/>
                <a:ext cx="6323117" cy="3322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800" b="0" i="0" u="none" strike="noStrike" baseline="0" dirty="0">
                    <a:latin typeface="ArialMT"/>
                  </a:rPr>
                  <a:t>Implicit probabilistic models – </a:t>
                </a:r>
                <a:r>
                  <a:rPr lang="en-US" altLang="zh-CN" sz="2800" b="1" i="0" u="none" strike="noStrike" baseline="0" dirty="0">
                    <a:solidFill>
                      <a:srgbClr val="FF0000"/>
                    </a:solidFill>
                    <a:latin typeface="ArialMT"/>
                  </a:rPr>
                  <a:t>GANs</a:t>
                </a:r>
              </a:p>
              <a:p>
                <a:r>
                  <a:rPr lang="en-US" altLang="zh-CN" sz="1200" b="0" i="0" u="none" strike="noStrike" baseline="0" dirty="0">
                    <a:latin typeface="Wingdings-Regular"/>
                  </a:rPr>
                  <a:t>l </a:t>
                </a:r>
                <a:r>
                  <a:rPr lang="en-US" altLang="zh-CN" sz="1800" b="0" i="0" u="none" strike="noStrike" baseline="0" dirty="0">
                    <a:latin typeface="ArialMT"/>
                  </a:rPr>
                  <a:t>Defines a stochastic process to simulate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en-US" altLang="zh-CN" b="0" i="0" dirty="0">
                  <a:latin typeface="ArialMT"/>
                </a:endParaRPr>
              </a:p>
              <a:p>
                <a:r>
                  <a:rPr lang="en-US" altLang="zh-CN" sz="1400" b="0" i="0" u="none" strike="noStrike" baseline="0" dirty="0">
                    <a:latin typeface="Wingdings-Regular"/>
                  </a:rPr>
                  <a:t>l </a:t>
                </a:r>
                <a:r>
                  <a:rPr lang="en-US" altLang="zh-CN" sz="1800" b="0" i="0" u="none" strike="noStrike" baseline="0" dirty="0">
                    <a:solidFill>
                      <a:srgbClr val="323232"/>
                    </a:solidFill>
                    <a:latin typeface="Helvetica-Light"/>
                  </a:rPr>
                  <a:t>Define an </a:t>
                </a:r>
                <a:r>
                  <a:rPr lang="en-US" altLang="zh-CN" sz="1800" b="0" i="0" u="none" strike="noStrike" baseline="0" dirty="0">
                    <a:solidFill>
                      <a:srgbClr val="FF0000"/>
                    </a:solidFill>
                    <a:latin typeface="Helvetica-Light"/>
                  </a:rPr>
                  <a:t>implicit distribution </a:t>
                </a:r>
                <a:r>
                  <a:rPr lang="en-US" altLang="zh-CN" sz="1800" b="0" i="0" u="none" strike="noStrike" baseline="0" dirty="0">
                    <a:solidFill>
                      <a:srgbClr val="323232"/>
                    </a:solidFill>
                    <a:latin typeface="Helvetica-Light"/>
                  </a:rPr>
                  <a:t>over </a:t>
                </a:r>
                <a:r>
                  <a:rPr lang="en-US" altLang="zh-CN" sz="1800" b="0" i="0" u="none" strike="noStrike" baseline="0" dirty="0">
                    <a:solidFill>
                      <a:srgbClr val="323232"/>
                    </a:solidFill>
                    <a:latin typeface="CambriaMath"/>
                  </a:rPr>
                  <a:t>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u="none" strike="noStrike" baseline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u="none" strike="noStrike" baseline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u="none" strike="noStrike" baseline="0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u="none" strike="noStrike" baseline="0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sz="1800" b="0" i="1" u="none" strike="noStrike" baseline="0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1800" b="0" i="1" u="none" strike="noStrike" baseline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u="none" strike="noStrike" baseline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b="0" i="0" u="none" strike="noStrike" baseline="0" dirty="0">
                    <a:latin typeface="CambriaMath"/>
                  </a:rPr>
                  <a:t> </a:t>
                </a:r>
              </a:p>
              <a:p>
                <a:pPr algn="l"/>
                <a:r>
                  <a:rPr lang="en-US" altLang="zh-CN" sz="1200" b="0" i="0" u="none" strike="noStrike" baseline="0" dirty="0">
                    <a:latin typeface="Wingdings-Regular"/>
                  </a:rPr>
                  <a:t>l </a:t>
                </a:r>
                <a:r>
                  <a:rPr lang="en-US" altLang="zh-CN" sz="1800" b="0" i="0" u="none" strike="noStrike" baseline="0" dirty="0">
                    <a:latin typeface="ArialMT"/>
                  </a:rPr>
                  <a:t>Do not require tractable likelihood function</a:t>
                </a:r>
              </a:p>
              <a:p>
                <a:pPr algn="l"/>
                <a:endParaRPr lang="en-US" altLang="zh-CN" dirty="0">
                  <a:latin typeface="ArialMT"/>
                </a:endParaRPr>
              </a:p>
              <a:p>
                <a:pPr algn="l"/>
                <a:endParaRPr lang="en-US" altLang="zh-CN" sz="1800" b="0" i="0" u="none" strike="noStrike" baseline="0" dirty="0">
                  <a:latin typeface="ArialMT"/>
                </a:endParaRPr>
              </a:p>
              <a:p>
                <a:pPr algn="l"/>
                <a:endParaRPr lang="en-US" altLang="zh-CN" sz="1800" b="0" i="0" u="none" strike="noStrike" baseline="0" dirty="0">
                  <a:latin typeface="ArialMT"/>
                </a:endParaRPr>
              </a:p>
              <a:p>
                <a:pPr algn="l"/>
                <a:r>
                  <a:rPr lang="en-US" altLang="zh-CN" sz="1200" b="0" i="0" u="none" strike="noStrike" baseline="0" dirty="0">
                    <a:latin typeface="Wingdings-Regular"/>
                  </a:rPr>
                  <a:t>l </a:t>
                </a:r>
                <a:r>
                  <a:rPr lang="en-US" altLang="zh-CN" dirty="0">
                    <a:latin typeface="ArialMT"/>
                  </a:rPr>
                  <a:t>G</a:t>
                </a:r>
                <a:r>
                  <a:rPr lang="en-US" altLang="zh-CN" sz="1800" b="0" i="0" u="none" strike="noStrike" baseline="0" dirty="0">
                    <a:latin typeface="ArialMT"/>
                  </a:rPr>
                  <a:t>enerate data from a deterministic equation given    parameters and random noise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0,  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en-US" altLang="zh-CN" b="0" i="0" dirty="0">
                  <a:latin typeface="ArialMT"/>
                </a:endParaRPr>
              </a:p>
              <a:p>
                <a:pPr algn="l"/>
                <a:endParaRPr lang="en-US" altLang="zh-CN" b="0" i="0" dirty="0">
                  <a:latin typeface="ArialMT"/>
                </a:endParaRPr>
              </a:p>
              <a:p>
                <a:pPr algn="l"/>
                <a:r>
                  <a:rPr lang="en-US" altLang="zh-CN" sz="1400" b="0" i="0" u="none" strike="noStrike" baseline="0" dirty="0">
                    <a:latin typeface="Wingdings-Regular"/>
                  </a:rPr>
                  <a:t>l</a:t>
                </a:r>
                <a:r>
                  <a:rPr lang="en-US" altLang="zh-CN" sz="1800" b="0" i="0" u="none" strike="noStrike" baseline="0" dirty="0">
                    <a:latin typeface="Wingdings-Regular"/>
                  </a:rPr>
                  <a:t> </a:t>
                </a:r>
                <a:r>
                  <a:rPr lang="en-US" altLang="zh-CN" sz="1800" b="0" i="0" u="none" strike="noStrike" baseline="0" dirty="0">
                    <a:solidFill>
                      <a:srgbClr val="323232"/>
                    </a:solidFill>
                    <a:latin typeface="Helvetica-Light"/>
                  </a:rPr>
                  <a:t>Intractable to evaluate likelihood</a:t>
                </a:r>
                <a:r>
                  <a:rPr lang="en-US" altLang="zh-CN" sz="1800" b="0" i="0" u="none" strike="noStrike" baseline="0" dirty="0">
                    <a:latin typeface="ArialMT"/>
                  </a:rPr>
                  <a:t> 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76295D0-67DC-0683-F247-94171A6C8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773" y="1363864"/>
                <a:ext cx="6323117" cy="3322192"/>
              </a:xfrm>
              <a:prstGeom prst="rect">
                <a:avLst/>
              </a:prstGeom>
              <a:blipFill>
                <a:blip r:embed="rId3"/>
                <a:stretch>
                  <a:fillRect l="-2025" t="-2018" b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Ian Goodfellow « Buzdağı Yayınevi">
            <a:extLst>
              <a:ext uri="{FF2B5EF4-FFF2-40B4-BE49-F238E27FC236}">
                <a16:creationId xmlns:a16="http://schemas.microsoft.com/office/drawing/2014/main" id="{9C8C060E-EDBA-3B26-BCB4-4DF5BF6C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97" y="4702825"/>
            <a:ext cx="1627653" cy="15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B31552-1DC6-F6D0-27EC-F1A63C6F6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131" y="2786514"/>
            <a:ext cx="4330358" cy="64248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645F5B9-8904-DC19-BD43-DF36A9022E70}"/>
              </a:ext>
            </a:extLst>
          </p:cNvPr>
          <p:cNvSpPr txBox="1"/>
          <p:nvPr/>
        </p:nvSpPr>
        <p:spPr>
          <a:xfrm>
            <a:off x="1633978" y="4786238"/>
            <a:ext cx="2358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Mode </a:t>
            </a:r>
            <a:r>
              <a:rPr lang="en-US" altLang="zh-CN" b="1" dirty="0">
                <a:solidFill>
                  <a:srgbClr val="FF0000"/>
                </a:solidFill>
                <a:latin typeface="TeXGyreTermes-Regular"/>
              </a:rPr>
              <a:t>C</a:t>
            </a:r>
            <a:r>
              <a:rPr lang="en-US" altLang="zh-CN" sz="1800" b="1" i="0" u="none" strike="noStrike" baseline="0" dirty="0">
                <a:solidFill>
                  <a:srgbClr val="FF0000"/>
                </a:solidFill>
                <a:latin typeface="TeXGyreTermes-Regular"/>
              </a:rPr>
              <a:t>ollapse?!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256883-0529-93EA-EC7A-5BDD102EF3C8}"/>
              </a:ext>
            </a:extLst>
          </p:cNvPr>
          <p:cNvSpPr txBox="1"/>
          <p:nvPr/>
        </p:nvSpPr>
        <p:spPr>
          <a:xfrm>
            <a:off x="723270" y="5540579"/>
            <a:ext cx="2211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baseline="0" dirty="0">
                <a:solidFill>
                  <a:srgbClr val="FF0000"/>
                </a:solidFill>
                <a:latin typeface="TeXGyreTermes-Regular"/>
              </a:rPr>
              <a:t>Motivating entropy </a:t>
            </a:r>
          </a:p>
          <a:p>
            <a:r>
              <a:rPr lang="en-US" altLang="zh-CN" sz="1600" b="1" i="0" u="none" strike="noStrike" baseline="0" dirty="0">
                <a:solidFill>
                  <a:srgbClr val="FF0000"/>
                </a:solidFill>
                <a:latin typeface="TeXGyreTermes-Regular"/>
              </a:rPr>
              <a:t>regularization</a:t>
            </a:r>
            <a:r>
              <a:rPr lang="en-US" altLang="zh-CN" sz="1600" b="1" dirty="0">
                <a:solidFill>
                  <a:srgbClr val="FF0000"/>
                </a:solidFill>
                <a:latin typeface="TeXGyreTermes-Regular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latin typeface="TeXGyreTermes-Regular"/>
              </a:rPr>
              <a:t> 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87A634-0FAB-48E8-0092-2B68596DAE1D}"/>
              </a:ext>
            </a:extLst>
          </p:cNvPr>
          <p:cNvSpPr txBox="1"/>
          <p:nvPr/>
        </p:nvSpPr>
        <p:spPr>
          <a:xfrm>
            <a:off x="8561331" y="5997139"/>
            <a:ext cx="3329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solidFill>
                  <a:srgbClr val="323232"/>
                </a:solidFill>
                <a:latin typeface="Helvetica-Light"/>
              </a:rPr>
              <a:t>Goodfellow et al., 2014</a:t>
            </a:r>
          </a:p>
          <a:p>
            <a:r>
              <a:rPr lang="en-US" altLang="zh-CN" sz="1600" b="0" i="0" u="none" strike="noStrike" baseline="0" dirty="0">
                <a:solidFill>
                  <a:srgbClr val="323232"/>
                </a:solidFill>
                <a:latin typeface="Helvetica-Light"/>
              </a:rPr>
              <a:t>https://arxiv.org/pdf/1406.2661.pdf </a:t>
            </a:r>
            <a:endParaRPr lang="en-US" altLang="zh-CN" b="0" i="0" u="none" strike="noStrike" baseline="0" dirty="0">
              <a:solidFill>
                <a:srgbClr val="323232"/>
              </a:solidFill>
              <a:latin typeface="Helvetica-Light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33280AF-18D7-C433-315D-21BA0D68D66E}"/>
              </a:ext>
            </a:extLst>
          </p:cNvPr>
          <p:cNvSpPr/>
          <p:nvPr/>
        </p:nvSpPr>
        <p:spPr>
          <a:xfrm rot="5400000">
            <a:off x="2665414" y="5137320"/>
            <a:ext cx="369332" cy="3445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66CC1DD-83A4-90CC-4F21-EC6A2A0AF25C}"/>
                  </a:ext>
                </a:extLst>
              </p:cNvPr>
              <p:cNvSpPr txBox="1"/>
              <p:nvPr/>
            </p:nvSpPr>
            <p:spPr>
              <a:xfrm>
                <a:off x="2466903" y="5732902"/>
                <a:ext cx="38584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0" i="0" u="none" strike="noStrike" baseline="0" dirty="0">
                    <a:latin typeface="TeXGyreTermes-Regular"/>
                  </a:rPr>
                  <a:t>Adding the entropy of G</a:t>
                </a:r>
                <a14:m>
                  <m:oMath xmlns:m="http://schemas.openxmlformats.org/officeDocument/2006/math">
                    <m:r>
                      <a:rPr lang="en-US" altLang="zh-CN" sz="16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u="none" strike="noStrike" baseline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6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0" i="0" u="none" strike="noStrike" baseline="0" dirty="0">
                    <a:latin typeface="txsys"/>
                  </a:rPr>
                  <a:t>) </a:t>
                </a:r>
                <a:r>
                  <a:rPr lang="en-US" altLang="zh-CN" sz="1600" b="0" i="0" u="none" strike="noStrike" baseline="0" dirty="0">
                    <a:latin typeface="TeXGyreTermes-Regular"/>
                  </a:rPr>
                  <a:t>to the objective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66CC1DD-83A4-90CC-4F21-EC6A2A0A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03" y="5732902"/>
                <a:ext cx="3858483" cy="338554"/>
              </a:xfrm>
              <a:prstGeom prst="rect">
                <a:avLst/>
              </a:prstGeom>
              <a:blipFill>
                <a:blip r:embed="rId6"/>
                <a:stretch>
                  <a:fillRect l="-948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25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25CC4-5CF2-2861-537F-41F18088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 Variants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B72554-803E-00C8-5284-49FC2497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29" y="2106328"/>
            <a:ext cx="4494631" cy="20150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474005-59BC-43A0-0815-D0603AFB9BD2}"/>
              </a:ext>
            </a:extLst>
          </p:cNvPr>
          <p:cNvSpPr txBox="1"/>
          <p:nvPr/>
        </p:nvSpPr>
        <p:spPr>
          <a:xfrm>
            <a:off x="2141814" y="1690688"/>
            <a:ext cx="2358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Pixel2Pixel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FE54DF-1F9B-8C17-7EC8-CFBAA39E92C8}"/>
              </a:ext>
            </a:extLst>
          </p:cNvPr>
          <p:cNvSpPr txBox="1"/>
          <p:nvPr/>
        </p:nvSpPr>
        <p:spPr>
          <a:xfrm>
            <a:off x="7398417" y="1875354"/>
            <a:ext cx="2358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Conditional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3BAFDA-CBD1-DA61-4F9D-FDD77DA7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554" y="2429352"/>
            <a:ext cx="2756078" cy="23386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51FAB4-6234-D913-56AA-9F71DFEAF4BA}"/>
              </a:ext>
            </a:extLst>
          </p:cNvPr>
          <p:cNvSpPr txBox="1"/>
          <p:nvPr/>
        </p:nvSpPr>
        <p:spPr>
          <a:xfrm>
            <a:off x="6882514" y="5638413"/>
            <a:ext cx="3995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4"/>
              </a:rPr>
              <a:t>GAN Survey (including 400+ variants): </a:t>
            </a:r>
            <a:r>
              <a:rPr lang="zh-CN" altLang="en-US" sz="1600" dirty="0">
                <a:hlinkClick r:id="rId4"/>
              </a:rPr>
              <a:t>https://arxiv.org/pdf/2001.06937.pdf</a:t>
            </a:r>
            <a:r>
              <a:rPr lang="zh-CN" altLang="en-US" sz="1600" dirty="0"/>
              <a:t> </a:t>
            </a:r>
            <a:endParaRPr lang="en-US" altLang="zh-CN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AA4EE3-E141-5CFE-F784-C9BC865BE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953" y="4622711"/>
            <a:ext cx="2771490" cy="15308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D8C2F8-A86F-6471-55D0-483FAB1AF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426" y="4021344"/>
            <a:ext cx="2349799" cy="24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9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4235-30FC-B25A-C27C-64853578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39" y="291548"/>
            <a:ext cx="9905998" cy="1229139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 Reinforcement learning</a:t>
            </a:r>
            <a:endParaRPr lang="zh-CN" altLang="en-US" sz="3600" b="1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4BDBB5-EADC-B1CB-D6C0-55ED451F0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2" r="9517" b="19522"/>
          <a:stretch/>
        </p:blipFill>
        <p:spPr>
          <a:xfrm>
            <a:off x="1119365" y="1630479"/>
            <a:ext cx="4676873" cy="2007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5045F2-641A-389C-9FAA-321CFABCD22A}"/>
              </a:ext>
            </a:extLst>
          </p:cNvPr>
          <p:cNvSpPr txBox="1"/>
          <p:nvPr/>
        </p:nvSpPr>
        <p:spPr>
          <a:xfrm>
            <a:off x="5722070" y="6115289"/>
            <a:ext cx="6543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DRL+PGM survey:  </a:t>
            </a:r>
            <a:r>
              <a:rPr lang="zh-CN" alt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https://arxiv.org/pdf/1906.10025.pdf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FB8127-1967-8D73-2543-F7C73AEFF288}"/>
              </a:ext>
            </a:extLst>
          </p:cNvPr>
          <p:cNvSpPr txBox="1"/>
          <p:nvPr/>
        </p:nvSpPr>
        <p:spPr>
          <a:xfrm>
            <a:off x="6959339" y="1774222"/>
            <a:ext cx="29576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u="none" strike="noStrike" baseline="0" dirty="0">
                <a:latin typeface="NimbusRomNo9L-Regu"/>
              </a:rPr>
              <a:t>Directed Acyclic Graph </a:t>
            </a:r>
          </a:p>
          <a:p>
            <a:pPr algn="ctr"/>
            <a:r>
              <a:rPr lang="en-US" altLang="zh-CN" sz="1400" b="1" i="0" u="none" strike="noStrike" baseline="0" dirty="0">
                <a:latin typeface="NimbusRomNo9L-Regu"/>
              </a:rPr>
              <a:t>For Markov Decision Process</a:t>
            </a:r>
            <a:endParaRPr lang="zh-CN" altLang="en-US" sz="1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2752F4-BA5A-55B4-27EF-24B9DA4F2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447" y="2297442"/>
            <a:ext cx="3510193" cy="28907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E953B8-CF0F-6B4B-A38D-929210D6FE03}"/>
              </a:ext>
            </a:extLst>
          </p:cNvPr>
          <p:cNvSpPr txBox="1"/>
          <p:nvPr/>
        </p:nvSpPr>
        <p:spPr>
          <a:xfrm>
            <a:off x="827203" y="3804472"/>
            <a:ext cx="6132136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SansPro-Regular"/>
                <a:cs typeface="Times New Roman" panose="02020603050405020304" pitchFamily="18" charset="0"/>
              </a:rPr>
              <a:t>There are four key ingredients for a RL system: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SansPro-Regular"/>
                <a:cs typeface="Times New Roman" panose="02020603050405020304" pitchFamily="18" charset="0"/>
              </a:rPr>
              <a:t>Environment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SansPro-Regular"/>
                <a:cs typeface="Times New Roman" panose="02020603050405020304" pitchFamily="18" charset="0"/>
              </a:rPr>
              <a:t>: Physical world in which the agent operates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SansPro-Regular"/>
                <a:cs typeface="Times New Roman" panose="02020603050405020304" pitchFamily="18" charset="0"/>
              </a:rPr>
              <a:t>State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SansPro-Regular"/>
                <a:cs typeface="Times New Roman" panose="02020603050405020304" pitchFamily="18" charset="0"/>
              </a:rPr>
              <a:t>: Current situation of the agent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SansPro-Regular"/>
                <a:cs typeface="Times New Roman" panose="02020603050405020304" pitchFamily="18" charset="0"/>
              </a:rPr>
              <a:t>Reward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SansPro-Regular"/>
                <a:cs typeface="Times New Roman" panose="02020603050405020304" pitchFamily="18" charset="0"/>
              </a:rPr>
              <a:t>: Feedback from the environment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SansPro-Regular"/>
                <a:cs typeface="Times New Roman" panose="02020603050405020304" pitchFamily="18" charset="0"/>
              </a:rPr>
              <a:t>Policy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SansPro-Regular"/>
                <a:cs typeface="Times New Roman" panose="02020603050405020304" pitchFamily="18" charset="0"/>
              </a:rPr>
              <a:t>: Method to map agent’s state to actions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7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A1889-FBB8-F387-C073-A4002D24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Partially Observable MDP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37E8BD-32C3-5831-68EE-C3BEB600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7" y="2250295"/>
            <a:ext cx="5366319" cy="3071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6448C4-0D6C-36B1-AF33-3DD129D77558}"/>
                  </a:ext>
                </a:extLst>
              </p:cNvPr>
              <p:cNvSpPr txBox="1"/>
              <p:nvPr/>
            </p:nvSpPr>
            <p:spPr>
              <a:xfrm>
                <a:off x="5843049" y="1681262"/>
                <a:ext cx="5657653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b="0" i="0" u="none" strike="noStrike" baseline="0" dirty="0">
                    <a:latin typeface="NimbusRomNo9L-Regu"/>
                  </a:rPr>
                  <a:t>Partially Observable Markov Decision process with its DAG representation </a:t>
                </a:r>
                <a:r>
                  <a:rPr lang="en-US" altLang="zh-CN" dirty="0">
                    <a:latin typeface="NimbusRomNo9L-Regu"/>
                  </a:rPr>
                  <a:t>shows that </a:t>
                </a:r>
                <a:r>
                  <a:rPr lang="en-US" altLang="zh-CN" sz="1800" b="0" i="0" u="none" strike="noStrike" baseline="0" dirty="0">
                    <a:latin typeface="NimbusRomNo9L-Regu"/>
                  </a:rPr>
                  <a:t>the agent could only observe the state partially by observing</a:t>
                </a:r>
                <a:r>
                  <a:rPr lang="en-US" altLang="zh-CN" sz="1800" b="1" i="0" u="none" strike="noStrike" baseline="0" dirty="0">
                    <a:solidFill>
                      <a:srgbClr val="FF0000"/>
                    </a:solidFill>
                    <a:latin typeface="NimbusRomNo9L-Regu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sz="1800" b="1" i="0" u="none" strike="noStrike" baseline="0" dirty="0">
                    <a:solidFill>
                      <a:srgbClr val="FF0000"/>
                    </a:solidFill>
                    <a:latin typeface="NimbusRomNo9L-Regu"/>
                  </a:rPr>
                  <a:t> </a:t>
                </a:r>
                <a:r>
                  <a:rPr lang="en-US" altLang="zh-CN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CN" sz="800" b="0" i="0" u="none" strike="noStrike" baseline="0" dirty="0">
                    <a:latin typeface="CMMI7"/>
                  </a:rPr>
                  <a:t> </a:t>
                </a:r>
                <a:r>
                  <a:rPr lang="en-US" altLang="zh-CN" sz="1800" b="0" i="0" u="none" strike="noStrike" baseline="0" dirty="0">
                    <a:latin typeface="NimbusRomNo9L-Regu"/>
                  </a:rPr>
                  <a:t>through a non invertible function of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800" b="1" i="0" u="none" strike="noStrike" baseline="0" dirty="0">
                    <a:solidFill>
                      <a:srgbClr val="FF0000"/>
                    </a:solidFill>
                    <a:latin typeface="CMR7"/>
                  </a:rPr>
                  <a:t> </a:t>
                </a:r>
                <a:r>
                  <a:rPr lang="en-US" altLang="zh-CN" sz="1800" b="0" i="0" u="none" strike="noStrike" baseline="0" dirty="0">
                    <a:latin typeface="NimbusRomNo9L-Regu"/>
                  </a:rPr>
                  <a:t>and the action</a:t>
                </a:r>
                <a:r>
                  <a:rPr lang="en-US" altLang="zh-CN" sz="1800" b="1" i="0" u="none" strike="noStrike" baseline="0" dirty="0">
                    <a:solidFill>
                      <a:srgbClr val="FF0000"/>
                    </a:solidFill>
                    <a:latin typeface="NimbusRomNo9L-Regu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sz="1800" b="0" i="0" u="none" strike="noStrike" baseline="0" dirty="0">
                    <a:latin typeface="NimbusRomNo9L-Regu"/>
                  </a:rPr>
                  <a:t>, as indicated the Figure by </a:t>
                </a:r>
                <a14:m>
                  <m:oMath xmlns:m="http://schemas.openxmlformats.org/officeDocument/2006/math">
                    <m:r>
                      <a:rPr lang="en-US" altLang="zh-CN" sz="1800" b="1" i="1" u="none" strike="noStrike" baseline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altLang="zh-CN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u="none" strike="noStrike" baseline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800" b="1" i="1" u="none" strike="noStrike" baseline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altLang="zh-CN" sz="1800" b="1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u="none" strike="noStrike" baseline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1800" b="1" i="1" u="none" strike="noStrike" baseline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u="none" strike="noStrike" baseline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sz="1800" b="1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algn="l"/>
                <a:endParaRPr lang="en-US" altLang="zh-CN" b="1" dirty="0"/>
              </a:p>
              <a:p>
                <a:pPr algn="l"/>
                <a:r>
                  <a:rPr lang="en-US" altLang="zh-CN" dirty="0"/>
                  <a:t>For POMDP, belief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6448C4-0D6C-36B1-AF33-3DD129D7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49" y="1681262"/>
                <a:ext cx="5657653" cy="2031325"/>
              </a:xfrm>
              <a:prstGeom prst="rect">
                <a:avLst/>
              </a:prstGeom>
              <a:blipFill>
                <a:blip r:embed="rId3"/>
                <a:stretch>
                  <a:fillRect l="-970" t="-1802" r="-1616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0497ED0-6BF4-8354-5582-F34CBBD39D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10043" r="-844" b="4451"/>
          <a:stretch/>
        </p:blipFill>
        <p:spPr>
          <a:xfrm>
            <a:off x="8877497" y="3289955"/>
            <a:ext cx="1520268" cy="315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5DC48F-1A92-2806-D936-37BF446CAA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224" b="81261"/>
          <a:stretch/>
        </p:blipFill>
        <p:spPr>
          <a:xfrm>
            <a:off x="6346706" y="4227349"/>
            <a:ext cx="2995257" cy="8261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F6778F1-2A9D-0C47-AE3B-5FECFF195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815" y="5100628"/>
            <a:ext cx="4333777" cy="61151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6AD847C-B464-858B-AED3-6DDEFCE97723}"/>
              </a:ext>
            </a:extLst>
          </p:cNvPr>
          <p:cNvSpPr txBox="1"/>
          <p:nvPr/>
        </p:nvSpPr>
        <p:spPr>
          <a:xfrm>
            <a:off x="1369244" y="5342811"/>
            <a:ext cx="497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latin typeface="NimbusRomNo9L-Regu"/>
              </a:rPr>
              <a:t>T</a:t>
            </a:r>
            <a:r>
              <a:rPr lang="en-US" altLang="zh-CN" sz="1600" b="0" i="1" u="none" strike="noStrike" baseline="0" dirty="0">
                <a:latin typeface="NimbusRomNo9L-Regu"/>
              </a:rPr>
              <a:t>he distributions on other edges are omitted in last slide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6552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54FF2-588F-B929-30BA-A66E5C85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RBM in DRL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34980E-A617-15C1-73BF-472E3BE54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17"/>
          <a:stretch/>
        </p:blipFill>
        <p:spPr>
          <a:xfrm>
            <a:off x="739856" y="2980955"/>
            <a:ext cx="6834482" cy="25522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6AFB64-0F1D-59B9-DC79-8B57F7C70363}"/>
              </a:ext>
            </a:extLst>
          </p:cNvPr>
          <p:cNvSpPr txBox="1"/>
          <p:nvPr/>
        </p:nvSpPr>
        <p:spPr>
          <a:xfrm>
            <a:off x="1233920" y="2307048"/>
            <a:ext cx="52288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Approximate the value function of an MDP with the negative free energy of the restricted Boltzmann machine. </a:t>
            </a:r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70BD04-6F40-C5DB-B569-9C375A828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428" y="1630238"/>
            <a:ext cx="3377153" cy="7055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A14084-289D-86AA-8B93-CA86CEF45A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83" r="16685"/>
          <a:stretch/>
        </p:blipFill>
        <p:spPr>
          <a:xfrm>
            <a:off x="8090685" y="3049539"/>
            <a:ext cx="3148023" cy="128400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83312DC-259E-EBE6-0698-782D44418A3F}"/>
              </a:ext>
            </a:extLst>
          </p:cNvPr>
          <p:cNvSpPr txBox="1"/>
          <p:nvPr/>
        </p:nvSpPr>
        <p:spPr>
          <a:xfrm>
            <a:off x="7773849" y="566241"/>
            <a:ext cx="3966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U</a:t>
            </a:r>
            <a:r>
              <a:rPr lang="en-US" altLang="zh-CN" sz="1800" b="0" i="0" u="none" strike="noStrike" baseline="0" dirty="0">
                <a:latin typeface="NimbusRomNo9L-Regu"/>
              </a:rPr>
              <a:t>ndirected graph defines a joint probability distribution over state and action pairs through hidden state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A957D1-BDB1-3C82-0AEA-6007AD120D90}"/>
              </a:ext>
            </a:extLst>
          </p:cNvPr>
          <p:cNvSpPr txBox="1"/>
          <p:nvPr/>
        </p:nvSpPr>
        <p:spPr>
          <a:xfrm>
            <a:off x="985042" y="567423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/>
              <a:t>The state and action variables will be assumed to be discrete, and will be represented by the visible binary variables of the restricted Boltzmann machine.</a:t>
            </a:r>
            <a:endParaRPr lang="zh-CN" altLang="en-US" sz="1200" i="1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ACA0180-A88A-9253-FA89-8F56D3B15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555" y="1536800"/>
            <a:ext cx="6016035" cy="7055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B6061DA-C9C9-99C8-5E79-54F1BB485D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912" r="33556" b="-10789"/>
          <a:stretch/>
        </p:blipFill>
        <p:spPr>
          <a:xfrm>
            <a:off x="9639825" y="5136543"/>
            <a:ext cx="2091672" cy="64633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1AEB82A-A3DD-97AF-5C50-16C0030EF6D6}"/>
              </a:ext>
            </a:extLst>
          </p:cNvPr>
          <p:cNvSpPr txBox="1"/>
          <p:nvPr/>
        </p:nvSpPr>
        <p:spPr>
          <a:xfrm>
            <a:off x="8007345" y="2518601"/>
            <a:ext cx="35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Function Approximation Q(S, a)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B77E676-6169-E497-589C-B6D1014BBF23}"/>
              </a:ext>
            </a:extLst>
          </p:cNvPr>
          <p:cNvSpPr txBox="1"/>
          <p:nvPr/>
        </p:nvSpPr>
        <p:spPr>
          <a:xfrm>
            <a:off x="8034904" y="4613458"/>
            <a:ext cx="35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Temporal Difference Learning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6F9B84C-2160-8B88-8F44-626C5607669A}"/>
              </a:ext>
            </a:extLst>
          </p:cNvPr>
          <p:cNvSpPr txBox="1"/>
          <p:nvPr/>
        </p:nvSpPr>
        <p:spPr>
          <a:xfrm>
            <a:off x="7713517" y="5766681"/>
            <a:ext cx="4135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latin typeface="NimbusRomNo9L-Regu"/>
              </a:rPr>
              <a:t>T</a:t>
            </a:r>
            <a:r>
              <a:rPr lang="en-US" altLang="zh-CN" sz="1800" b="1" i="0" u="none" strike="noStrike" baseline="0" dirty="0">
                <a:latin typeface="NimbusRomNo9L-Regu"/>
              </a:rPr>
              <a:t>he negative free energy to approximate the state action value function </a:t>
            </a:r>
            <a:r>
              <a:rPr lang="en-US" altLang="zh-CN" sz="1800" b="1" i="0" u="none" strike="noStrike" baseline="0" dirty="0">
                <a:latin typeface="CMMI10"/>
              </a:rPr>
              <a:t>Q</a:t>
            </a:r>
            <a:r>
              <a:rPr lang="en-US" altLang="zh-CN" sz="1800" b="1" i="0" u="none" strike="noStrike" baseline="0" dirty="0">
                <a:latin typeface="CMR10"/>
              </a:rPr>
              <a:t>(</a:t>
            </a:r>
            <a:r>
              <a:rPr lang="en-US" altLang="zh-CN" sz="1800" b="1" i="0" u="none" strike="noStrike" baseline="0" dirty="0">
                <a:latin typeface="CMMI10"/>
              </a:rPr>
              <a:t>s, a</a:t>
            </a:r>
            <a:r>
              <a:rPr lang="en-US" altLang="zh-CN" sz="1800" b="1" i="0" u="none" strike="noStrike" baseline="0" dirty="0">
                <a:latin typeface="CMR10"/>
              </a:rPr>
              <a:t>)</a:t>
            </a:r>
            <a:r>
              <a:rPr lang="en-US" altLang="zh-CN" sz="1800" b="1" i="0" u="none" strike="noStrike" baseline="0" dirty="0">
                <a:latin typeface="NimbusRomNo9L-Regu"/>
              </a:rPr>
              <a:t>.</a:t>
            </a:r>
            <a:endParaRPr lang="zh-CN" altLang="en-US" b="1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F7CFD99-4D78-DAA6-4698-4627B7558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012" y="5212254"/>
            <a:ext cx="2989135" cy="4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2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C1973-F9A5-D6DC-761A-3421FD1D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2C538-3E7B-2CA3-BBBE-FD1410AF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40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C73DC-82A0-8D3C-049A-33B597CD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95" y="517493"/>
            <a:ext cx="9905998" cy="112974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</a:rPr>
              <a:t>Contents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15" name="六边形 14">
            <a:extLst>
              <a:ext uri="{FF2B5EF4-FFF2-40B4-BE49-F238E27FC236}">
                <a16:creationId xmlns:a16="http://schemas.microsoft.com/office/drawing/2014/main" id="{41555BE1-ACB1-F5DF-3EDE-F10979BAE579}"/>
              </a:ext>
            </a:extLst>
          </p:cNvPr>
          <p:cNvSpPr/>
          <p:nvPr/>
        </p:nvSpPr>
        <p:spPr>
          <a:xfrm>
            <a:off x="3304692" y="4174949"/>
            <a:ext cx="2213327" cy="1399448"/>
          </a:xfrm>
          <a:prstGeom prst="hexagon">
            <a:avLst/>
          </a:prstGeom>
          <a:solidFill>
            <a:srgbClr val="FFC000"/>
          </a:solidFill>
          <a:ln w="19050">
            <a:solidFill>
              <a:srgbClr val="F8F8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Arial"/>
              </a:rPr>
              <a:t>Deep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Arial"/>
              </a:rPr>
              <a:t>Reinforcement Learning</a:t>
            </a:r>
          </a:p>
        </p:txBody>
      </p:sp>
      <p:pic>
        <p:nvPicPr>
          <p:cNvPr id="1026" name="Picture 2" descr="Sesame Street | History, Characters, &amp; Facts | Britannica">
            <a:extLst>
              <a:ext uri="{FF2B5EF4-FFF2-40B4-BE49-F238E27FC236}">
                <a16:creationId xmlns:a16="http://schemas.microsoft.com/office/drawing/2014/main" id="{BF5D7A33-1E5F-8B5B-A5FB-9AA720333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52" y="2755179"/>
            <a:ext cx="2213327" cy="1392811"/>
          </a:xfrm>
          <a:prstGeom prst="hexagon">
            <a:avLst/>
          </a:prstGeom>
          <a:noFill/>
          <a:ln w="19050">
            <a:solidFill>
              <a:srgbClr val="F8F8F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六边形 23">
            <a:extLst>
              <a:ext uri="{FF2B5EF4-FFF2-40B4-BE49-F238E27FC236}">
                <a16:creationId xmlns:a16="http://schemas.microsoft.com/office/drawing/2014/main" id="{7BFBA93C-9CEF-9B17-8BFB-DE127F8A24C0}"/>
              </a:ext>
            </a:extLst>
          </p:cNvPr>
          <p:cNvSpPr/>
          <p:nvPr/>
        </p:nvSpPr>
        <p:spPr>
          <a:xfrm>
            <a:off x="5195802" y="2018336"/>
            <a:ext cx="2143073" cy="1399448"/>
          </a:xfrm>
          <a:prstGeom prst="hexagon">
            <a:avLst/>
          </a:prstGeom>
          <a:solidFill>
            <a:srgbClr val="FFC000"/>
          </a:solidFill>
          <a:ln w="19050">
            <a:solidFill>
              <a:srgbClr val="F8F8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Arial"/>
              </a:rPr>
              <a:t>Transformer</a:t>
            </a:r>
          </a:p>
        </p:txBody>
      </p:sp>
      <p:pic>
        <p:nvPicPr>
          <p:cNvPr id="1032" name="Picture 8" descr="Amazon.com: Brazo robótico Kit 6DOF programación Robot brazo con mango PC  Software y APP Control con tutorial : Juguetes y Juegos">
            <a:extLst>
              <a:ext uri="{FF2B5EF4-FFF2-40B4-BE49-F238E27FC236}">
                <a16:creationId xmlns:a16="http://schemas.microsoft.com/office/drawing/2014/main" id="{C69052A6-BB5A-3BD6-B216-03AD3FBF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38" y="3405671"/>
            <a:ext cx="2221446" cy="1386201"/>
          </a:xfrm>
          <a:prstGeom prst="hexagon">
            <a:avLst/>
          </a:prstGeom>
          <a:noFill/>
          <a:ln w="19050">
            <a:solidFill>
              <a:srgbClr val="F8F8F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Gentle Introduction to Generative Adversarial Networks (GANs)">
            <a:extLst>
              <a:ext uri="{FF2B5EF4-FFF2-40B4-BE49-F238E27FC236}">
                <a16:creationId xmlns:a16="http://schemas.microsoft.com/office/drawing/2014/main" id="{F1107CD6-F181-290F-E925-DDFEAD4BB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386" y="2725739"/>
            <a:ext cx="2229565" cy="1386201"/>
          </a:xfrm>
          <a:prstGeom prst="hexagon">
            <a:avLst/>
          </a:prstGeom>
          <a:noFill/>
          <a:ln w="19050">
            <a:solidFill>
              <a:srgbClr val="F8F8F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六边形 30">
            <a:extLst>
              <a:ext uri="{FF2B5EF4-FFF2-40B4-BE49-F238E27FC236}">
                <a16:creationId xmlns:a16="http://schemas.microsoft.com/office/drawing/2014/main" id="{A71A6BEB-789A-1751-C4D2-4E84E0243E43}"/>
              </a:ext>
            </a:extLst>
          </p:cNvPr>
          <p:cNvSpPr/>
          <p:nvPr/>
        </p:nvSpPr>
        <p:spPr>
          <a:xfrm>
            <a:off x="7048318" y="4133974"/>
            <a:ext cx="2213327" cy="1376754"/>
          </a:xfrm>
          <a:prstGeom prst="hexagon">
            <a:avLst/>
          </a:prstGeom>
          <a:solidFill>
            <a:srgbClr val="FFC000"/>
          </a:solidFill>
          <a:ln w="19050">
            <a:solidFill>
              <a:srgbClr val="F8F8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Arial"/>
              </a:rPr>
              <a:t>Deep Generative Models</a:t>
            </a:r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D20E730E-2F24-3481-4DC9-2EA7CEA03F9B}"/>
              </a:ext>
            </a:extLst>
          </p:cNvPr>
          <p:cNvSpPr/>
          <p:nvPr/>
        </p:nvSpPr>
        <p:spPr>
          <a:xfrm>
            <a:off x="8863414" y="2007169"/>
            <a:ext cx="2213327" cy="1376754"/>
          </a:xfrm>
          <a:prstGeom prst="hexagon">
            <a:avLst/>
          </a:prstGeom>
          <a:solidFill>
            <a:srgbClr val="FFC000"/>
          </a:solidFill>
          <a:ln w="19050">
            <a:solidFill>
              <a:srgbClr val="F8F8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Arial"/>
              </a:rPr>
              <a:t>Meta Learning</a:t>
            </a:r>
          </a:p>
        </p:txBody>
      </p:sp>
      <p:pic>
        <p:nvPicPr>
          <p:cNvPr id="1036" name="Picture 12" descr="figure 3">
            <a:extLst>
              <a:ext uri="{FF2B5EF4-FFF2-40B4-BE49-F238E27FC236}">
                <a16:creationId xmlns:a16="http://schemas.microsoft.com/office/drawing/2014/main" id="{59669915-E7D1-53AA-8044-3C38DEBC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946" y="3396518"/>
            <a:ext cx="2167796" cy="1433992"/>
          </a:xfrm>
          <a:prstGeom prst="hexagon">
            <a:avLst/>
          </a:prstGeom>
          <a:noFill/>
          <a:ln w="19050">
            <a:solidFill>
              <a:srgbClr val="F8F8F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六边形 11">
            <a:extLst>
              <a:ext uri="{FF2B5EF4-FFF2-40B4-BE49-F238E27FC236}">
                <a16:creationId xmlns:a16="http://schemas.microsoft.com/office/drawing/2014/main" id="{68E39526-CDD7-0F0C-EB5C-70B25757D0D0}"/>
              </a:ext>
            </a:extLst>
          </p:cNvPr>
          <p:cNvSpPr/>
          <p:nvPr/>
        </p:nvSpPr>
        <p:spPr>
          <a:xfrm>
            <a:off x="1475335" y="2059504"/>
            <a:ext cx="2213327" cy="1399448"/>
          </a:xfrm>
          <a:prstGeom prst="hexagon">
            <a:avLst/>
          </a:prstGeom>
          <a:solidFill>
            <a:srgbClr val="FFC000"/>
          </a:solidFill>
          <a:ln w="19050">
            <a:solidFill>
              <a:srgbClr val="F8F8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Arial"/>
              </a:rPr>
              <a:t>Transfer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F5399-E3AD-D7FE-36C7-07E29EB7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75" y="3462933"/>
            <a:ext cx="2171981" cy="1376754"/>
          </a:xfrm>
          <a:prstGeom prst="hexagon">
            <a:avLst/>
          </a:prstGeom>
          <a:noFill/>
          <a:ln w="19050">
            <a:solidFill>
              <a:srgbClr val="F8F8F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73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9233F-F46D-51C7-7D34-EA528BD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86275-6A5D-EA7C-43E6-4822CE9F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7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CFFE5-7BCD-0D80-2FFD-778B2CFC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48898-E550-F386-C03F-0FAB8034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8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A135E-1E3F-E8D3-3BA5-ACD4F608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FD7DC-2D05-6313-BE90-38962CEAC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0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10897-3317-974E-6D53-F6D28B8E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55" y="321627"/>
            <a:ext cx="9905998" cy="1358347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Transformers</a:t>
            </a:r>
            <a:endParaRPr lang="zh-CN" altLang="en-US" sz="3600" b="1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B5C55A-B3C4-B9DC-1E3A-8507FCDD6C27}"/>
              </a:ext>
            </a:extLst>
          </p:cNvPr>
          <p:cNvSpPr txBox="1"/>
          <p:nvPr/>
        </p:nvSpPr>
        <p:spPr>
          <a:xfrm>
            <a:off x="6033940" y="6054892"/>
            <a:ext cx="8112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is all you need https://arxiv.org/pdf/1706.03762.pdf</a:t>
            </a:r>
            <a:endParaRPr lang="en-US" altLang="zh-CN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CFC5CC-F967-2323-4DA0-C9776D822E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8" r="9004"/>
          <a:stretch/>
        </p:blipFill>
        <p:spPr>
          <a:xfrm>
            <a:off x="3344007" y="1857955"/>
            <a:ext cx="8004713" cy="399970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F44986-761C-DD97-905D-99DCBAEC4416}"/>
              </a:ext>
            </a:extLst>
          </p:cNvPr>
          <p:cNvSpPr txBox="1"/>
          <p:nvPr/>
        </p:nvSpPr>
        <p:spPr>
          <a:xfrm>
            <a:off x="5737584" y="224214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DC3AAF-0B83-B774-3A7E-3EC7B993EBC0}"/>
              </a:ext>
            </a:extLst>
          </p:cNvPr>
          <p:cNvSpPr txBox="1"/>
          <p:nvPr/>
        </p:nvSpPr>
        <p:spPr>
          <a:xfrm>
            <a:off x="5365436" y="2903499"/>
            <a:ext cx="281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baseline="0" dirty="0">
                <a:latin typeface="CMBX10"/>
              </a:rPr>
              <a:t>Multi-Head Self-Attention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C9256C-F3DA-B31C-859C-38EAF8F6A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42" y="2255218"/>
            <a:ext cx="2508609" cy="4250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237D61E-F694-B3EC-24CE-74C224CE4D83}"/>
              </a:ext>
            </a:extLst>
          </p:cNvPr>
          <p:cNvSpPr txBox="1"/>
          <p:nvPr/>
        </p:nvSpPr>
        <p:spPr>
          <a:xfrm>
            <a:off x="483242" y="3899564"/>
            <a:ext cx="211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baseline="0" dirty="0">
                <a:latin typeface="CMBX10"/>
              </a:rPr>
              <a:t>Position-wise Feed-</a:t>
            </a:r>
          </a:p>
          <a:p>
            <a:r>
              <a:rPr lang="en-US" altLang="zh-CN" sz="1800" b="1" i="0" u="none" strike="noStrike" baseline="0" dirty="0">
                <a:latin typeface="CMBX10"/>
              </a:rPr>
              <a:t>forward Layers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48A0FA-69FC-70A4-0786-11A44F52800D}"/>
              </a:ext>
            </a:extLst>
          </p:cNvPr>
          <p:cNvSpPr txBox="1"/>
          <p:nvPr/>
        </p:nvSpPr>
        <p:spPr>
          <a:xfrm>
            <a:off x="483242" y="1893597"/>
            <a:ext cx="281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baseline="0" dirty="0">
                <a:latin typeface="CMBX10"/>
              </a:rPr>
              <a:t>Multi-Head Self-Attention</a:t>
            </a:r>
            <a:endParaRPr lang="zh-CN" altLang="en-US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7558D21-C73E-A91B-6B36-D7FAA4761786}"/>
              </a:ext>
            </a:extLst>
          </p:cNvPr>
          <p:cNvCxnSpPr>
            <a:cxnSpLocks/>
          </p:cNvCxnSpPr>
          <p:nvPr/>
        </p:nvCxnSpPr>
        <p:spPr>
          <a:xfrm>
            <a:off x="3474720" y="1625600"/>
            <a:ext cx="0" cy="481003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0763209E-BD0F-EB6C-A09F-ABF14DE59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444" y="4582845"/>
            <a:ext cx="2113280" cy="40307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ADF86D4-91BD-0D3F-6B57-25F7C857C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561" y="3324680"/>
            <a:ext cx="2910823" cy="53793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852800B-E2E1-30FA-6D24-102D4172EF11}"/>
              </a:ext>
            </a:extLst>
          </p:cNvPr>
          <p:cNvSpPr txBox="1"/>
          <p:nvPr/>
        </p:nvSpPr>
        <p:spPr>
          <a:xfrm>
            <a:off x="460575" y="2765000"/>
            <a:ext cx="2818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MBX10"/>
              </a:rPr>
              <a:t>Layer-norm and </a:t>
            </a:r>
            <a:r>
              <a:rPr lang="en-US" altLang="zh-CN" sz="1800" b="1" i="0" u="none" strike="noStrike" baseline="0" dirty="0">
                <a:latin typeface="CMR10"/>
              </a:rPr>
              <a:t>residual</a:t>
            </a:r>
            <a:r>
              <a:rPr lang="en-US" altLang="zh-CN" sz="1800" b="0" i="0" u="none" strike="noStrike" baseline="0" dirty="0">
                <a:latin typeface="CMR10"/>
              </a:rPr>
              <a:t> </a:t>
            </a:r>
            <a:r>
              <a:rPr lang="en-US" altLang="zh-CN" sz="1800" b="1" i="0" u="none" strike="noStrike" baseline="0" dirty="0">
                <a:latin typeface="CMBX10"/>
              </a:rPr>
              <a:t>connection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F44A15-4AAF-5FC7-68BE-583038E14D60}"/>
              </a:ext>
            </a:extLst>
          </p:cNvPr>
          <p:cNvSpPr txBox="1"/>
          <p:nvPr/>
        </p:nvSpPr>
        <p:spPr>
          <a:xfrm>
            <a:off x="483242" y="4955317"/>
            <a:ext cx="211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MBX10"/>
              </a:rPr>
              <a:t>Layer-norm and </a:t>
            </a:r>
            <a:r>
              <a:rPr lang="en-US" altLang="zh-CN" sz="1800" b="1" i="0" u="none" strike="noStrike" baseline="0" dirty="0">
                <a:latin typeface="CMR10"/>
              </a:rPr>
              <a:t>residual</a:t>
            </a:r>
            <a:r>
              <a:rPr lang="en-US" altLang="zh-CN" sz="1800" b="0" i="0" u="none" strike="noStrike" baseline="0" dirty="0">
                <a:latin typeface="CMR10"/>
              </a:rPr>
              <a:t> </a:t>
            </a:r>
            <a:r>
              <a:rPr lang="en-US" altLang="zh-CN" sz="1800" b="1" i="0" u="none" strike="noStrike" baseline="0" dirty="0">
                <a:latin typeface="CMBX10"/>
              </a:rPr>
              <a:t>connection</a:t>
            </a:r>
            <a:endParaRPr lang="zh-CN" altLang="en-US" b="1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F4F8C8-B9D6-FEC4-1BDA-259FDDA570FC}"/>
              </a:ext>
            </a:extLst>
          </p:cNvPr>
          <p:cNvGrpSpPr/>
          <p:nvPr/>
        </p:nvGrpSpPr>
        <p:grpSpPr>
          <a:xfrm>
            <a:off x="151627" y="5815367"/>
            <a:ext cx="3081073" cy="408802"/>
            <a:chOff x="114556" y="5877152"/>
            <a:chExt cx="3081073" cy="408802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6A20038-1AE9-8FA8-1FDD-34F0A6DF0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58588"/>
            <a:stretch/>
          </p:blipFill>
          <p:spPr>
            <a:xfrm>
              <a:off x="114556" y="5877152"/>
              <a:ext cx="1924310" cy="408802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CA521BB-05FD-A75C-BBA7-A5F16DE7F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6129" r="10406" b="9019"/>
            <a:stretch/>
          </p:blipFill>
          <p:spPr>
            <a:xfrm>
              <a:off x="2064961" y="5877152"/>
              <a:ext cx="1130668" cy="385672"/>
            </a:xfrm>
            <a:prstGeom prst="rect">
              <a:avLst/>
            </a:prstGeom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13C27477-F652-67BF-0422-0E25D79B804B}"/>
              </a:ext>
            </a:extLst>
          </p:cNvPr>
          <p:cNvSpPr/>
          <p:nvPr/>
        </p:nvSpPr>
        <p:spPr>
          <a:xfrm>
            <a:off x="358346" y="1857955"/>
            <a:ext cx="2985661" cy="907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89A99C7-76A8-06A5-EEB7-C71F3C56EF2D}"/>
              </a:ext>
            </a:extLst>
          </p:cNvPr>
          <p:cNvSpPr/>
          <p:nvPr/>
        </p:nvSpPr>
        <p:spPr>
          <a:xfrm>
            <a:off x="358346" y="3886069"/>
            <a:ext cx="2985661" cy="1099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71C871-3377-E47F-3818-FF50BB6953F2}"/>
              </a:ext>
            </a:extLst>
          </p:cNvPr>
          <p:cNvSpPr txBox="1"/>
          <p:nvPr/>
        </p:nvSpPr>
        <p:spPr>
          <a:xfrm>
            <a:off x="5291713" y="2254497"/>
            <a:ext cx="3873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CMBX10"/>
              </a:rPr>
              <a:t>O(n</a:t>
            </a:r>
            <a:r>
              <a:rPr lang="en-US" altLang="zh-CN" sz="2000" b="1" baseline="30000" dirty="0">
                <a:solidFill>
                  <a:srgbClr val="FF0000"/>
                </a:solidFill>
                <a:latin typeface="CMBX1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CMBX10"/>
              </a:rPr>
              <a:t>)Both training and inference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10D7D3-2BE9-4D80-035E-45FE42F33E5D}"/>
              </a:ext>
            </a:extLst>
          </p:cNvPr>
          <p:cNvSpPr txBox="1"/>
          <p:nvPr/>
        </p:nvSpPr>
        <p:spPr>
          <a:xfrm>
            <a:off x="2731850" y="2444797"/>
            <a:ext cx="63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~1/2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635502F-EE88-49C7-7174-A4D3A044569A}"/>
              </a:ext>
            </a:extLst>
          </p:cNvPr>
          <p:cNvSpPr txBox="1"/>
          <p:nvPr/>
        </p:nvSpPr>
        <p:spPr>
          <a:xfrm>
            <a:off x="2725533" y="4529154"/>
            <a:ext cx="63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~1/2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6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13343-FAD3-D4C1-4F5B-557269B8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Normalization</a:t>
            </a:r>
            <a:endParaRPr lang="zh-CN" altLang="en-US" dirty="0"/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ADB63901-4114-D09F-8E66-719FCD210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9" y="1880159"/>
            <a:ext cx="8536223" cy="234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view">
            <a:extLst>
              <a:ext uri="{FF2B5EF4-FFF2-40B4-BE49-F238E27FC236}">
                <a16:creationId xmlns:a16="http://schemas.microsoft.com/office/drawing/2014/main" id="{A76135DB-B7E5-423B-74EC-E6FD5BF15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52" y="2009131"/>
            <a:ext cx="2217623" cy="234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90D93B-CD75-90DF-15B1-1483E1064A0A}"/>
              </a:ext>
            </a:extLst>
          </p:cNvPr>
          <p:cNvSpPr txBox="1"/>
          <p:nvPr/>
        </p:nvSpPr>
        <p:spPr>
          <a:xfrm>
            <a:off x="9548684" y="4673042"/>
            <a:ext cx="225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BN VS.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-apple-system"/>
              </a:rPr>
              <a:t>LN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2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FD9E1-4188-BEEA-5957-A08425C1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31" y="424934"/>
            <a:ext cx="9905998" cy="93096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Efficient Transformers</a:t>
            </a:r>
            <a:endParaRPr lang="zh-CN" altLang="en-US" sz="3600" b="1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6610F5-4B30-414B-F955-0F0E8B4C5CA8}"/>
              </a:ext>
            </a:extLst>
          </p:cNvPr>
          <p:cNvSpPr txBox="1"/>
          <p:nvPr/>
        </p:nvSpPr>
        <p:spPr>
          <a:xfrm>
            <a:off x="1050083" y="5868135"/>
            <a:ext cx="5869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Efficient Transformers:</a:t>
            </a:r>
            <a:r>
              <a:rPr lang="en-US" altLang="zh-CN" sz="16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https://arxiv.org/pdf/2009.06732.pdf</a:t>
            </a: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900330-A970-9F3C-CD38-BE89B6F94A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67"/>
          <a:stretch/>
        </p:blipFill>
        <p:spPr>
          <a:xfrm>
            <a:off x="1050083" y="1682389"/>
            <a:ext cx="5652604" cy="39133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70CC15-CA72-87D5-5984-F64F105BE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802" y="1692390"/>
            <a:ext cx="3443827" cy="1866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E3A479-2251-D8E8-2C70-BBB1897C3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802" y="4074065"/>
            <a:ext cx="3443828" cy="17432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58DA576-5EAD-697F-658F-37E3F970FF7D}"/>
              </a:ext>
            </a:extLst>
          </p:cNvPr>
          <p:cNvSpPr txBox="1"/>
          <p:nvPr/>
        </p:nvSpPr>
        <p:spPr>
          <a:xfrm>
            <a:off x="7911549" y="1231694"/>
            <a:ext cx="2643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Sparse Transformer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175A08-6991-9C03-905B-267303113742}"/>
              </a:ext>
            </a:extLst>
          </p:cNvPr>
          <p:cNvSpPr txBox="1"/>
          <p:nvPr/>
        </p:nvSpPr>
        <p:spPr>
          <a:xfrm>
            <a:off x="8063949" y="3690200"/>
            <a:ext cx="2643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Axical Transformer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4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CE548-49F7-BF49-D75D-077A34B9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42" y="410818"/>
            <a:ext cx="9905998" cy="980661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Sparse vs. axial attention </a:t>
            </a:r>
            <a:endParaRPr lang="zh-CN" altLang="en-US" sz="3600" b="1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52004C-0EE3-C52D-2E80-C6CCAC15AA2F}"/>
              </a:ext>
            </a:extLst>
          </p:cNvPr>
          <p:cNvSpPr txBox="1"/>
          <p:nvPr/>
        </p:nvSpPr>
        <p:spPr>
          <a:xfrm>
            <a:off x="6637842" y="401867"/>
            <a:ext cx="55541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Vision Transformer </a:t>
            </a:r>
            <a:r>
              <a:rPr lang="zh-CN" alt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https://arxiv.org/pdf/2010.11929.pdf</a:t>
            </a:r>
            <a:endParaRPr lang="en-US" altLang="zh-CN" sz="1600" dirty="0"/>
          </a:p>
          <a:p>
            <a:r>
              <a:rPr lang="en-US" altLang="zh-CN" sz="1600" dirty="0"/>
              <a:t>Sparse Transformer</a:t>
            </a:r>
            <a:r>
              <a:rPr lang="en-US" altLang="zh-CN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https://arxiv.org/pdf/1912.12180.pdf</a:t>
            </a:r>
            <a:r>
              <a:rPr lang="en-US" altLang="zh-CN" sz="1600" dirty="0"/>
              <a:t>  </a:t>
            </a:r>
          </a:p>
          <a:p>
            <a:r>
              <a:rPr lang="en-US" altLang="zh-CN" sz="1600" dirty="0"/>
              <a:t>Axial Transformer </a:t>
            </a:r>
            <a:r>
              <a:rPr lang="en-US" altLang="zh-CN" sz="16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https://arxiv.org/pdf/1912.12180.pdf</a:t>
            </a: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0E31A1-879E-47C5-8975-E4B56694B2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68"/>
          <a:stretch/>
        </p:blipFill>
        <p:spPr>
          <a:xfrm>
            <a:off x="877329" y="1658529"/>
            <a:ext cx="3495663" cy="25884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D93F3F-CAAF-54C9-3927-1F1B30011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11" y="4513994"/>
            <a:ext cx="6991350" cy="16668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9F0AAC1-242A-4C67-557F-89694FAEDCCA}"/>
              </a:ext>
            </a:extLst>
          </p:cNvPr>
          <p:cNvSpPr txBox="1"/>
          <p:nvPr/>
        </p:nvSpPr>
        <p:spPr>
          <a:xfrm>
            <a:off x="4459496" y="1937073"/>
            <a:ext cx="23614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NimbusRomNo9L-Regu"/>
              </a:rPr>
              <a:t>A</a:t>
            </a:r>
            <a:r>
              <a:rPr lang="en-US" altLang="zh-CN" sz="1800" b="1" i="0" u="none" strike="noStrike" baseline="0" dirty="0">
                <a:solidFill>
                  <a:srgbClr val="FF0000"/>
                </a:solidFill>
                <a:latin typeface="NimbusRomNo9L-Regu"/>
              </a:rPr>
              <a:t>xial attention over axis </a:t>
            </a:r>
            <a:r>
              <a:rPr lang="en-US" altLang="zh-CN" sz="1800" b="1" i="0" u="none" strike="noStrike" baseline="0" dirty="0">
                <a:solidFill>
                  <a:srgbClr val="FF0000"/>
                </a:solidFill>
                <a:latin typeface="CMMI10"/>
              </a:rPr>
              <a:t>k </a:t>
            </a:r>
            <a:r>
              <a:rPr lang="en-US" altLang="zh-CN" sz="1800" b="1" i="0" u="none" strike="noStrike" baseline="0" dirty="0">
                <a:solidFill>
                  <a:srgbClr val="FF0000"/>
                </a:solidFill>
                <a:latin typeface="NimbusRomNo9L-Regu"/>
              </a:rPr>
              <a:t>can be implemented by transposing all axes except </a:t>
            </a:r>
            <a:r>
              <a:rPr lang="en-US" altLang="zh-CN" sz="1800" b="1" i="0" u="none" strike="noStrike" baseline="0" dirty="0">
                <a:solidFill>
                  <a:srgbClr val="FF0000"/>
                </a:solidFill>
                <a:latin typeface="CMMI10"/>
              </a:rPr>
              <a:t>k </a:t>
            </a:r>
            <a:r>
              <a:rPr lang="en-US" altLang="zh-CN" sz="1800" b="1" i="0" u="none" strike="noStrike" baseline="0" dirty="0">
                <a:solidFill>
                  <a:srgbClr val="FF0000"/>
                </a:solidFill>
                <a:latin typeface="NimbusRomNo9L-Regu"/>
              </a:rPr>
              <a:t>to the batch axis, calling standard attention as a subroutine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B01075-6A4F-F938-EE80-E75A34597C86}"/>
              </a:ext>
            </a:extLst>
          </p:cNvPr>
          <p:cNvCxnSpPr>
            <a:cxnSpLocks/>
          </p:cNvCxnSpPr>
          <p:nvPr/>
        </p:nvCxnSpPr>
        <p:spPr>
          <a:xfrm>
            <a:off x="6820930" y="1532238"/>
            <a:ext cx="0" cy="464863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7D87615-C225-92B1-357B-DA823CC6A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687" y="2230189"/>
            <a:ext cx="4624468" cy="21430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2B76A8-CB0A-3E74-C87F-7E7BEF8688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4460" y="1671721"/>
            <a:ext cx="1333500" cy="466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58FC03-8A2C-8847-4DC3-CF96B896A6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8404" y="4586239"/>
            <a:ext cx="4093033" cy="6950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369B26-2FF6-1832-93A8-C24B11BE61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714" y="5494285"/>
            <a:ext cx="4100753" cy="695043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D3B3D-0F51-ED18-CC1B-67721E406B4B}"/>
              </a:ext>
            </a:extLst>
          </p:cNvPr>
          <p:cNvCxnSpPr/>
          <p:nvPr/>
        </p:nvCxnSpPr>
        <p:spPr>
          <a:xfrm flipV="1">
            <a:off x="8013032" y="3765884"/>
            <a:ext cx="1215189" cy="986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981BCE0-DD44-7E0C-149A-A7E088F76F1E}"/>
              </a:ext>
            </a:extLst>
          </p:cNvPr>
          <p:cNvCxnSpPr/>
          <p:nvPr/>
        </p:nvCxnSpPr>
        <p:spPr>
          <a:xfrm flipV="1">
            <a:off x="9853863" y="3874168"/>
            <a:ext cx="593977" cy="1900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C704911B-CC7B-C0EA-910D-D63F2C93F7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11382" y="6144801"/>
            <a:ext cx="1185778" cy="353653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D912EBC-D238-31C5-BDC1-27EA3E0E736D}"/>
              </a:ext>
            </a:extLst>
          </p:cNvPr>
          <p:cNvCxnSpPr/>
          <p:nvPr/>
        </p:nvCxnSpPr>
        <p:spPr>
          <a:xfrm>
            <a:off x="2237874" y="6321627"/>
            <a:ext cx="238225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9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Words>884</Words>
  <Application>Microsoft Office PowerPoint</Application>
  <PresentationFormat>宽屏</PresentationFormat>
  <Paragraphs>100</Paragraphs>
  <Slides>18</Slides>
  <Notes>3</Notes>
  <HiddenSlides>2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-apple-system</vt:lpstr>
      <vt:lpstr>ArialMT</vt:lpstr>
      <vt:lpstr>CambriaMath</vt:lpstr>
      <vt:lpstr>CMBX10</vt:lpstr>
      <vt:lpstr>CMMI10</vt:lpstr>
      <vt:lpstr>CMMI7</vt:lpstr>
      <vt:lpstr>CMR10</vt:lpstr>
      <vt:lpstr>CMR7</vt:lpstr>
      <vt:lpstr>CMSY10</vt:lpstr>
      <vt:lpstr>Helvetica-Light</vt:lpstr>
      <vt:lpstr>Microsoft JhengHei</vt:lpstr>
      <vt:lpstr>NimbusRomNo9L-Regu</vt:lpstr>
      <vt:lpstr>TeXGyreTermes-Regular</vt:lpstr>
      <vt:lpstr>txsys</vt:lpstr>
      <vt:lpstr>Wingdings-Regular</vt:lpstr>
      <vt:lpstr>等线</vt:lpstr>
      <vt:lpstr>等线 Light</vt:lpstr>
      <vt:lpstr>Arial</vt:lpstr>
      <vt:lpstr>Cambria Math</vt:lpstr>
      <vt:lpstr>Merriweather</vt:lpstr>
      <vt:lpstr>Times New Roman</vt:lpstr>
      <vt:lpstr>Office 主题​​</vt:lpstr>
      <vt:lpstr>PGM in Modern AI Approaches</vt:lpstr>
      <vt:lpstr>Contents</vt:lpstr>
      <vt:lpstr>PowerPoint 演示文稿</vt:lpstr>
      <vt:lpstr>PowerPoint 演示文稿</vt:lpstr>
      <vt:lpstr>PowerPoint 演示文稿</vt:lpstr>
      <vt:lpstr>Transformers</vt:lpstr>
      <vt:lpstr>Different Normalization</vt:lpstr>
      <vt:lpstr>Efficient Transformers</vt:lpstr>
      <vt:lpstr>Sparse vs. axial attention </vt:lpstr>
      <vt:lpstr>VAE in NN perspective</vt:lpstr>
      <vt:lpstr>Deep Generative MODELS</vt:lpstr>
      <vt:lpstr>Variational Inference in VAE</vt:lpstr>
      <vt:lpstr>DEEP GENERATIVE MODEL</vt:lpstr>
      <vt:lpstr>GAN Variants</vt:lpstr>
      <vt:lpstr>Deep Reinforcement learning</vt:lpstr>
      <vt:lpstr>Partially Observable MDP </vt:lpstr>
      <vt:lpstr>RBM in DRL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PGM in Modern AI Approaches</dc:title>
  <dc:creator>Zhang Summer</dc:creator>
  <cp:lastModifiedBy>Zhang Summer</cp:lastModifiedBy>
  <cp:revision>138</cp:revision>
  <dcterms:created xsi:type="dcterms:W3CDTF">2022-05-22T05:49:06Z</dcterms:created>
  <dcterms:modified xsi:type="dcterms:W3CDTF">2022-05-24T14:48:43Z</dcterms:modified>
</cp:coreProperties>
</file>