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Krona One"/>
      <p:regular r:id="rId37"/>
    </p:embeddedFont>
    <p:embeddedFont>
      <p:font typeface="Ubuntu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" orient="horz"/>
        <p:guide pos="519"/>
        <p:guide pos="2889" orient="horz"/>
        <p:guide pos="347" orient="horz"/>
        <p:guide pos="5249"/>
        <p:guide pos="2888"/>
        <p:guide orient="horz"/>
        <p:guide pos="132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italic.fntdata"/><Relationship Id="rId42" Type="http://schemas.openxmlformats.org/officeDocument/2006/relationships/font" Target="fonts/Lato-regular.fntdata"/><Relationship Id="rId41" Type="http://schemas.openxmlformats.org/officeDocument/2006/relationships/font" Target="fonts/Ubuntu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KronaOne-regular.fntdata"/><Relationship Id="rId36" Type="http://schemas.openxmlformats.org/officeDocument/2006/relationships/slide" Target="slides/slide31.xml"/><Relationship Id="rId39" Type="http://schemas.openxmlformats.org/officeDocument/2006/relationships/font" Target="fonts/Ubuntu-bold.fntdata"/><Relationship Id="rId38" Type="http://schemas.openxmlformats.org/officeDocument/2006/relationships/font" Target="fonts/Ubuntu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f39c49ba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f39c49ba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273ab83673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273ab83673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273ab8367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273ab8367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273ab83673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273ab83673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273ab83673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273ab83673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73ab83673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273ab83673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273ab83673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273ab83673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273ab83673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273ab83673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273ab83673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273ab83673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273ab83673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273ab83673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273ab83673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273ab83673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273d8ed4e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273d8ed4e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273ab83673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273ab83673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273ab83673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273ab83673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273ab83673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273ab83673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273ab83673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273ab83673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273ab83673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273ab83673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273d8ed4ed_2_1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273d8ed4ed_2_1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273ab83673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273ab83673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273ab83673_1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1273ab83673_1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273ab83673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273ab83673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273ab83673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1273ab83673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273d8ed4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273d8ed4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273ab83673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273ab83673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273d8ed4ed_2_2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273d8ed4ed_2_2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273ab836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273ab836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73ab83673_1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273ab83673_1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273d8ed4ed_2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273d8ed4ed_2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273d8ed4ed_2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273d8ed4ed_2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  <a:highlight>
                  <a:srgbClr val="333333"/>
                </a:highlight>
              </a:rPr>
              <a:t>CONSISTENT HEURISTIC:</a:t>
            </a:r>
            <a:endParaRPr b="1" sz="23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A heuristic is consistent if the cost from the current node to a successor node, plus the estimated cost from the successor node to the goal is less than or equal to the estimated cost from the current node to the goal</a:t>
            </a:r>
            <a:endParaRPr sz="12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In an equation, it would look like this: C(n, n’) + h(n’) ≤ h(n)</a:t>
            </a:r>
            <a:endParaRPr sz="12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  <a:highlight>
                  <a:srgbClr val="333333"/>
                </a:highlight>
              </a:rPr>
              <a:t>ADMISSIBLE HEURISTIC:</a:t>
            </a:r>
            <a:endParaRPr b="1" sz="23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</a:rPr>
              <a:t>A heuristic is admissible if the estimated cost is never more than the actual cost from the current node to the goal node.</a:t>
            </a:r>
            <a:endParaRPr sz="1200">
              <a:solidFill>
                <a:srgbClr val="FFFFFF"/>
              </a:solidFill>
              <a:highlight>
                <a:srgbClr val="333333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273ab8367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273ab8367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273ab83673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273ab83673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ving Center Company Profil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rect b="b" l="l" r="r" t="t"/>
              <a:pathLst>
                <a:path extrusionOk="0" h="3985" w="10574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rect b="b" l="l" r="r" t="t"/>
              <a:pathLst>
                <a:path extrusionOk="0" h="3985" w="10577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rect b="b" l="l" r="r" t="t"/>
              <a:pathLst>
                <a:path extrusionOk="0" h="3985" w="10576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 rot="10800000">
              <a:off x="-580950" y="9084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 rot="10800000">
              <a:off x="-910750" y="31046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rect b="b" l="l" r="r" t="t"/>
            <a:pathLst>
              <a:path extrusionOk="0" h="1169" w="2197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rect b="b" l="l" r="r" t="t"/>
            <a:pathLst>
              <a:path extrusionOk="0" h="152" w="2261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rect b="b" l="l" r="r" t="t"/>
            <a:pathLst>
              <a:path extrusionOk="0" h="1238" w="1957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rect b="b" l="l" r="r" t="t"/>
            <a:pathLst>
              <a:path extrusionOk="0" h="104" w="2261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rect b="b" l="l" r="r" t="t"/>
            <a:pathLst>
              <a:path extrusionOk="0" h="1169" w="2202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rect b="b" l="l" r="r" t="t"/>
            <a:pathLst>
              <a:path extrusionOk="0" h="1238" w="1954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rect b="b" l="l" r="r" t="t"/>
            <a:pathLst>
              <a:path extrusionOk="0" h="152" w="2256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rect b="b" l="l" r="r" t="t"/>
            <a:pathLst>
              <a:path extrusionOk="0" h="104" w="2256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rect b="b" l="l" r="r" t="t"/>
            <a:pathLst>
              <a:path extrusionOk="0" h="24182" w="3699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rect b="b" l="l" r="r" t="t"/>
            <a:pathLst>
              <a:path extrusionOk="0" h="24182" w="1195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rect b="b" l="l" r="r" t="t"/>
            <a:pathLst>
              <a:path extrusionOk="0" h="24182" w="1093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rect b="b" l="l" r="r" t="t"/>
            <a:pathLst>
              <a:path extrusionOk="0" h="2940" w="1413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rect b="b" l="l" r="r" t="t"/>
            <a:pathLst>
              <a:path extrusionOk="0" h="2367" w="1195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rect b="b" l="l" r="r" t="t"/>
            <a:pathLst>
              <a:path extrusionOk="0" h="3383" w="1093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rect b="b" l="l" r="r" t="t"/>
            <a:pathLst>
              <a:path extrusionOk="0" h="27297" w="52702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rect b="b" l="l" r="r" t="t"/>
            <a:pathLst>
              <a:path extrusionOk="0" h="26135" w="201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rect b="b" l="l" r="r" t="t"/>
            <a:pathLst>
              <a:path extrusionOk="0" h="187" w="51571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rect b="b" l="l" r="r" t="t"/>
            <a:pathLst>
              <a:path extrusionOk="0" h="197" w="51588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rect b="b" l="l" r="r" t="t"/>
            <a:pathLst>
              <a:path extrusionOk="0" h="26135" w="191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rect b="b" l="l" r="r" t="t"/>
            <a:pathLst>
              <a:path extrusionOk="0" h="583" w="52698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rect b="b" l="l" r="r" t="t"/>
            <a:pathLst>
              <a:path extrusionOk="0" h="27293" w="568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rect b="b" l="l" r="r" t="t"/>
            <a:pathLst>
              <a:path extrusionOk="0" h="581" w="52702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rect b="b" l="l" r="r" t="t"/>
            <a:pathLst>
              <a:path extrusionOk="0" h="27289" w="565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rect b="b" l="l" r="r" t="t"/>
            <a:pathLst>
              <a:path extrusionOk="0" h="583" w="568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rect b="b" l="l" r="r" t="t"/>
            <a:pathLst>
              <a:path extrusionOk="0" h="583" w="569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rect b="b" l="l" r="r" t="t"/>
            <a:pathLst>
              <a:path extrusionOk="0" h="25762" w="51215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1"/>
          <p:cNvSpPr txBox="1"/>
          <p:nvPr>
            <p:ph hasCustomPrompt="1"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/>
          <p:nvPr>
            <p:ph idx="1" type="subTitle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9" name="Google Shape;229;p14"/>
          <p:cNvSpPr txBox="1"/>
          <p:nvPr>
            <p:ph idx="1" type="subTitle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0" name="Google Shape;230;p14"/>
          <p:cNvSpPr txBox="1"/>
          <p:nvPr>
            <p:ph idx="2" type="subTitle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1" name="Google Shape;231;p14"/>
          <p:cNvSpPr txBox="1"/>
          <p:nvPr>
            <p:ph idx="3" type="subTitle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2" name="Google Shape;232;p14"/>
          <p:cNvSpPr txBox="1"/>
          <p:nvPr>
            <p:ph idx="4" type="subTitle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3" name="Google Shape;233;p14"/>
          <p:cNvSpPr txBox="1"/>
          <p:nvPr>
            <p:ph idx="5" type="subTitle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4" name="Google Shape;234;p14"/>
          <p:cNvSpPr txBox="1"/>
          <p:nvPr>
            <p:ph idx="6" type="subTitle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2">
  <p:cSld name="TITLE_AND_TWO_COLUMNS_1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305083" y="-548461"/>
            <a:ext cx="15774103" cy="10669088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flipH="1" rot="10800000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rect b="b" l="l" r="r" t="t"/>
                <a:pathLst>
                  <a:path extrusionOk="0" h="37377" w="56063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rect b="b" l="l" r="r" t="t"/>
                <a:pathLst>
                  <a:path extrusionOk="0" h="13342" w="14265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rect b="b" l="l" r="r" t="t"/>
                <a:pathLst>
                  <a:path extrusionOk="0" h="3552" w="3716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rect b="b" l="l" r="r" t="t"/>
                <a:pathLst>
                  <a:path extrusionOk="0" h="5242" w="6196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rect b="b" l="l" r="r" t="t"/>
                <a:pathLst>
                  <a:path extrusionOk="0" h="6339" w="2819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rect b="b" l="l" r="r" t="t"/>
                <a:pathLst>
                  <a:path extrusionOk="0" h="6299" w="3117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rect b="b" l="l" r="r" t="t"/>
                <a:pathLst>
                  <a:path extrusionOk="0" h="8535" w="803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rect b="b" l="l" r="r" t="t"/>
                <a:pathLst>
                  <a:path extrusionOk="0" h="3459" w="2509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rect b="b" l="l" r="r" t="t"/>
                <a:pathLst>
                  <a:path extrusionOk="0" h="14276" w="14759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rect b="b" l="l" r="r" t="t"/>
                <a:pathLst>
                  <a:path extrusionOk="0" h="5212" w="10143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rect b="b" l="l" r="r" t="t"/>
                <a:pathLst>
                  <a:path extrusionOk="0" h="13445" w="13968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rect b="b" l="l" r="r" t="t"/>
                <a:pathLst>
                  <a:path extrusionOk="0" h="3756" w="4653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rect b="b" l="l" r="r" t="t"/>
                <a:pathLst>
                  <a:path extrusionOk="0" h="8614" w="16778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rect b="b" l="l" r="r" t="t"/>
                <a:pathLst>
                  <a:path extrusionOk="0" h="3889" w="898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rect b="b" l="l" r="r" t="t"/>
                <a:pathLst>
                  <a:path extrusionOk="0" h="18272" w="29231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rect b="b" l="l" r="r" t="t"/>
                <a:pathLst>
                  <a:path extrusionOk="0" h="10368" w="10506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rect b="b" l="l" r="r" t="t"/>
                <a:pathLst>
                  <a:path extrusionOk="0" h="2376" w="1931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rect b="b" l="l" r="r" t="t"/>
                <a:pathLst>
                  <a:path extrusionOk="0" h="374" w="1155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rect b="b" l="l" r="r" t="t"/>
                <a:pathLst>
                  <a:path extrusionOk="0" h="379" w="1177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rect b="b" l="l" r="r" t="t"/>
                <a:pathLst>
                  <a:path extrusionOk="0" h="373" w="1648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rect b="b" l="l" r="r" t="t"/>
                <a:pathLst>
                  <a:path extrusionOk="0" h="374" w="1377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rect b="b" l="l" r="r" t="t"/>
                <a:pathLst>
                  <a:path extrusionOk="0" h="1582" w="1386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rect b="b" l="l" r="r" t="t"/>
                <a:pathLst>
                  <a:path extrusionOk="0" h="1581" w="1382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rect b="b" l="l" r="r" t="t"/>
                <a:pathLst>
                  <a:path extrusionOk="0" h="1582" w="1385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rect b="b" l="l" r="r" t="t"/>
                <a:pathLst>
                  <a:path extrusionOk="0" h="1803" w="111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rect b="b" l="l" r="r" t="t"/>
                <a:pathLst>
                  <a:path extrusionOk="0" h="1510" w="1968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rect b="b" l="l" r="r" t="t"/>
                <a:pathLst>
                  <a:path extrusionOk="0" h="401" w="1683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rect b="b" l="l" r="r" t="t"/>
                <a:pathLst>
                  <a:path extrusionOk="0" h="1634" w="907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rect b="b" l="l" r="r" t="t"/>
                <a:pathLst>
                  <a:path extrusionOk="0" h="841" w="1017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rect b="b" l="l" r="r" t="t"/>
                <a:pathLst>
                  <a:path extrusionOk="0" h="4377" w="476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rect b="b" l="l" r="r" t="t"/>
                <a:pathLst>
                  <a:path extrusionOk="0" h="1847" w="1527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rect b="b" l="l" r="r" t="t"/>
                <a:pathLst>
                  <a:path extrusionOk="0" h="1164" w="1017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rect b="b" l="l" r="r" t="t"/>
                <a:pathLst>
                  <a:path extrusionOk="0" h="1070" w="1333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rect b="b" l="l" r="r" t="t"/>
                <a:pathLst>
                  <a:path extrusionOk="0" h="1072" w="1332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rect b="b" l="l" r="r" t="t"/>
                <a:pathLst>
                  <a:path extrusionOk="0" h="3241" w="3459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rect b="b" l="l" r="r" t="t"/>
                <a:pathLst>
                  <a:path extrusionOk="0" h="1071" w="1333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rect b="b" l="l" r="r" t="t"/>
                <a:pathLst>
                  <a:path extrusionOk="0" h="1172" w="1745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rect b="b" l="l" r="r" t="t"/>
                <a:pathLst>
                  <a:path extrusionOk="0" h="1554" w="1408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rect b="b" l="l" r="r" t="t"/>
                <a:pathLst>
                  <a:path extrusionOk="0" h="1257" w="1056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rect b="b" l="l" r="r" t="t"/>
                <a:pathLst>
                  <a:path extrusionOk="0" h="626" w="667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rect b="b" l="l" r="r" t="t"/>
                <a:pathLst>
                  <a:path extrusionOk="0" h="357" w="836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rect b="b" l="l" r="r" t="t"/>
                <a:pathLst>
                  <a:path extrusionOk="0" h="356" w="835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rect b="b" l="l" r="r" t="t"/>
                <a:pathLst>
                  <a:path extrusionOk="0" h="355" w="835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rect b="b" l="l" r="r" t="t"/>
                <a:pathLst>
                  <a:path extrusionOk="0" h="470" w="832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rect b="b" l="l" r="r" t="t"/>
                <a:pathLst>
                  <a:path extrusionOk="0" h="355" w="2055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rect b="b" l="l" r="r" t="t"/>
                <a:pathLst>
                  <a:path extrusionOk="0" h="357" w="2682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rect b="b" l="l" r="r" t="t"/>
                <a:pathLst>
                  <a:path extrusionOk="0" h="289" w="1342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rect b="b" l="l" r="r" t="t"/>
                <a:pathLst>
                  <a:path extrusionOk="0" h="290" w="218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rect b="b" l="l" r="r" t="t"/>
                <a:pathLst>
                  <a:path extrusionOk="0" h="290" w="1488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rect b="b" l="l" r="r" t="t"/>
                <a:pathLst>
                  <a:path extrusionOk="0" h="289" w="1107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rect b="b" l="l" r="r" t="t"/>
                <a:pathLst>
                  <a:path extrusionOk="0" h="2225" w="29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rect b="b" l="l" r="r" t="t"/>
                <a:pathLst>
                  <a:path extrusionOk="0" h="361" w="2682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rect b="b" l="l" r="r" t="t"/>
                <a:pathLst>
                  <a:path extrusionOk="0" h="357" w="769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rect b="b" l="l" r="r" t="t"/>
                <a:pathLst>
                  <a:path extrusionOk="0" h="1115" w="21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rect b="b" l="l" r="r" t="t"/>
                <a:pathLst>
                  <a:path extrusionOk="0" h="480" w="733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rect b="b" l="l" r="r" t="t"/>
                <a:pathLst>
                  <a:path extrusionOk="0" h="1106" w="1328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rect b="b" l="l" r="r" t="t"/>
                <a:pathLst>
                  <a:path extrusionOk="0" h="396" w="1035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rect b="b" l="l" r="r" t="t"/>
                <a:pathLst>
                  <a:path extrusionOk="0" h="276" w="1057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rect b="b" l="l" r="r" t="t"/>
                <a:pathLst>
                  <a:path extrusionOk="0" h="1603" w="342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rect b="b" l="l" r="r" t="t"/>
                <a:pathLst>
                  <a:path extrusionOk="0" h="280" w="1057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rect b="b" l="l" r="r" t="t"/>
                <a:pathLst>
                  <a:path extrusionOk="0" h="276" w="1057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rect b="b" l="l" r="r" t="t"/>
                <a:pathLst>
                  <a:path extrusionOk="0" h="2546" w="328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rect b="b" l="l" r="r" t="t"/>
                <a:pathLst>
                  <a:path extrusionOk="0" h="1062" w="1021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rect b="b" l="l" r="r" t="t"/>
                <a:pathLst>
                  <a:path extrusionOk="0" h="1364" w="1253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rect b="b" l="l" r="r" t="t"/>
                <a:pathLst>
                  <a:path extrusionOk="0" h="1900" w="1669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rect b="b" l="l" r="r" t="t"/>
                <a:pathLst>
                  <a:path extrusionOk="0" h="885" w="889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rect b="b" l="l" r="r" t="t"/>
                <a:pathLst>
                  <a:path extrusionOk="0" h="889" w="889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rect b="b" l="l" r="r" t="t"/>
                <a:pathLst>
                  <a:path extrusionOk="0" h="556" w="587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rect b="b" l="l" r="r" t="t"/>
                <a:pathLst>
                  <a:path extrusionOk="0" h="702" w="774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rect b="b" l="l" r="r" t="t"/>
                <a:pathLst>
                  <a:path extrusionOk="0" h="707" w="774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rect b="b" l="l" r="r" t="t"/>
                <a:pathLst>
                  <a:path extrusionOk="0" h="330" w="857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rect b="b" l="l" r="r" t="t"/>
                <a:pathLst>
                  <a:path extrusionOk="0" h="964" w="97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rect b="b" l="l" r="r" t="t"/>
                <a:pathLst>
                  <a:path extrusionOk="0" h="1150" w="111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rect b="b" l="l" r="r" t="t"/>
                <a:pathLst>
                  <a:path extrusionOk="0" h="1151" w="111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rect b="b" l="l" r="r" t="t"/>
                <a:pathLst>
                  <a:path extrusionOk="0" h="1066" w="1119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rect b="b" l="l" r="r" t="t"/>
                <a:pathLst>
                  <a:path extrusionOk="0" h="1066" w="1115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rect b="b" l="l" r="r" t="t"/>
                <a:pathLst>
                  <a:path extrusionOk="0" h="1843" w="2154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rect b="b" l="l" r="r" t="t"/>
                <a:pathLst>
                  <a:path extrusionOk="0" h="1666" w="1985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rect b="b" l="l" r="r" t="t"/>
                <a:pathLst>
                  <a:path extrusionOk="0" h="2154" w="1843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rect b="b" l="l" r="r" t="t"/>
                <a:pathLst>
                  <a:path extrusionOk="0" h="3113" w="2585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rect b="b" l="l" r="r" t="t"/>
                <a:pathLst>
                  <a:path extrusionOk="0" h="1120" w="1066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rect b="b" l="l" r="r" t="t"/>
                <a:pathLst>
                  <a:path extrusionOk="0" h="1852" w="1937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rect b="b" l="l" r="r" t="t"/>
                <a:pathLst>
                  <a:path extrusionOk="0" h="1398" w="1283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rect b="b" l="l" r="r" t="t"/>
                <a:pathLst>
                  <a:path extrusionOk="0" h="1400" w="1283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rect b="b" l="l" r="r" t="t"/>
                <a:pathLst>
                  <a:path extrusionOk="0" h="634" w="1621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rect b="b" l="l" r="r" t="t"/>
                <a:pathLst>
                  <a:path extrusionOk="0" h="1297" w="1422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rect b="b" l="l" r="r" t="t"/>
                <a:pathLst>
                  <a:path extrusionOk="0" h="1146" w="1302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rect b="b" l="l" r="r" t="t"/>
                <a:pathLst>
                  <a:path extrusionOk="0" h="1146" w="130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rect b="b" l="l" r="r" t="t"/>
                <a:pathLst>
                  <a:path extrusionOk="0" h="1731" w="1457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rect b="b" l="l" r="r" t="t"/>
                <a:pathLst>
                  <a:path extrusionOk="0" h="1737" w="1456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rect b="b" l="l" r="r" t="t"/>
                <a:pathLst>
                  <a:path extrusionOk="0" h="1736" w="1457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rect b="b" l="l" r="r" t="t"/>
                <a:pathLst>
                  <a:path extrusionOk="0" h="1451" w="1732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rect b="b" l="l" r="r" t="t"/>
                <a:pathLst>
                  <a:path extrusionOk="0" h="623" w="595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rect b="b" l="l" r="r" t="t"/>
                <a:pathLst>
                  <a:path extrusionOk="0" h="624" w="597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rect b="b" l="l" r="r" t="t"/>
                <a:pathLst>
                  <a:path extrusionOk="0" h="1172" w="1004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rect b="b" l="l" r="r" t="t"/>
                <a:pathLst>
                  <a:path extrusionOk="0" h="640" w="596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rect b="b" l="l" r="r" t="t"/>
                <a:pathLst>
                  <a:path extrusionOk="0" h="889" w="889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rect b="b" l="l" r="r" t="t"/>
                <a:pathLst>
                  <a:path extrusionOk="0" h="574" w="595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rect b="b" l="l" r="r" t="t"/>
                <a:pathLst>
                  <a:path extrusionOk="0" h="511" w="511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rect b="b" l="l" r="r" t="t"/>
                <a:pathLst>
                  <a:path extrusionOk="0" h="551" w="565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rect b="b" l="l" r="r" t="t"/>
                <a:pathLst>
                  <a:path extrusionOk="0" h="1506" w="1506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rect b="b" l="l" r="r" t="t"/>
                <a:pathLst>
                  <a:path extrusionOk="0" h="1106" w="147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rect b="b" l="l" r="r" t="t"/>
                <a:pathLst>
                  <a:path extrusionOk="0" h="6259" w="6255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rect b="b" l="l" r="r" t="t"/>
                <a:pathLst>
                  <a:path extrusionOk="0" h="41176" w="6832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rect b="b" l="l" r="r" t="t"/>
                <a:pathLst>
                  <a:path extrusionOk="0" h="41176" w="6831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rect b="b" l="l" r="r" t="t"/>
                <a:pathLst>
                  <a:path extrusionOk="0" h="14227" w="15291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rect b="b" l="l" r="r" t="t"/>
                <a:pathLst>
                  <a:path extrusionOk="0" h="9549" w="15938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rect b="b" l="l" r="r" t="t"/>
                <a:pathLst>
                  <a:path extrusionOk="0" h="4776" w="628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rect b="b" l="l" r="r" t="t"/>
                <a:pathLst>
                  <a:path extrusionOk="0" h="2775" w="345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rect b="b" l="l" r="r" t="t"/>
                <a:pathLst>
                  <a:path extrusionOk="0" h="6827" w="9415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rect b="b" l="l" r="r" t="t"/>
                <a:pathLst>
                  <a:path extrusionOk="0" h="3140" w="1737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rect b="b" l="l" r="r" t="t"/>
                <a:pathLst>
                  <a:path extrusionOk="0" h="1488" w="1923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rect b="b" l="l" r="r" t="t"/>
                <a:pathLst>
                  <a:path extrusionOk="0" h="20973" w="11723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rect b="b" l="l" r="r" t="t"/>
                <a:pathLst>
                  <a:path extrusionOk="0" h="10547" w="5088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rect b="b" l="l" r="r" t="t"/>
                <a:pathLst>
                  <a:path extrusionOk="0" h="6725" w="13782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rect b="b" l="l" r="r" t="t"/>
                <a:pathLst>
                  <a:path extrusionOk="0" h="4195" w="8056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rect b="b" l="l" r="r" t="t"/>
                <a:pathLst>
                  <a:path extrusionOk="0" h="8119" w="1875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rect b="b" l="l" r="r" t="t"/>
                <a:pathLst>
                  <a:path extrusionOk="0" h="9530" w="1501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rect b="b" l="l" r="r" t="t"/>
                <a:pathLst>
                  <a:path extrusionOk="0" h="15966" w="3397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rect b="b" l="l" r="r" t="t"/>
                <a:pathLst>
                  <a:path extrusionOk="0" h="9596" w="2687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rect b="b" l="l" r="r" t="t"/>
                <a:pathLst>
                  <a:path extrusionOk="0" h="8043" w="2064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rect b="b" l="l" r="r" t="t"/>
                <a:pathLst>
                  <a:path extrusionOk="0" h="5589" w="1036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rect b="b" l="l" r="r" t="t"/>
                <a:pathLst>
                  <a:path extrusionOk="0" h="8203" w="491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rect b="b" l="l" r="r" t="t"/>
                <a:pathLst>
                  <a:path extrusionOk="0" h="3481" w="5726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rect b="b" l="l" r="r" t="t"/>
                <a:pathLst>
                  <a:path extrusionOk="0" h="3818" w="6889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rect b="b" l="l" r="r" t="t"/>
                <a:pathLst>
                  <a:path extrusionOk="0" h="3813" w="7022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rect b="b" l="l" r="r" t="t"/>
                <a:pathLst>
                  <a:path extrusionOk="0" h="3760" w="4289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rect b="b" l="l" r="r" t="t"/>
                <a:pathLst>
                  <a:path extrusionOk="0" h="2917" w="3698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rect b="b" l="l" r="r" t="t"/>
                <a:pathLst>
                  <a:path extrusionOk="0" h="5247" w="4195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rect b="b" l="l" r="r" t="t"/>
                <a:pathLst>
                  <a:path extrusionOk="0" h="13702" w="19908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rect b="b" l="l" r="r" t="t"/>
                <a:pathLst>
                  <a:path extrusionOk="0" h="8722" w="6086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rect b="b" l="l" r="r" t="t"/>
                <a:pathLst>
                  <a:path extrusionOk="0" h="17208" w="20036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rect b="b" l="l" r="r" t="t"/>
                <a:pathLst>
                  <a:path extrusionOk="0" h="1847" w="6468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rect b="b" l="l" r="r" t="t"/>
                <a:pathLst>
                  <a:path extrusionOk="0" h="1147" w="1923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rect b="b" l="l" r="r" t="t"/>
                <a:pathLst>
                  <a:path extrusionOk="0" h="1856" w="2713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rect b="b" l="l" r="r" t="t"/>
                <a:pathLst>
                  <a:path extrusionOk="0" h="5073" w="10258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rect b="b" l="l" r="r" t="t"/>
                <a:pathLst>
                  <a:path extrusionOk="0" h="2220" w="3631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rect b="b" l="l" r="r" t="t"/>
                <a:pathLst>
                  <a:path extrusionOk="0" h="2273" w="3508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rect b="b" l="l" r="r" t="t"/>
                <a:pathLst>
                  <a:path extrusionOk="0" h="23697" w="34207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rect b="b" l="l" r="r" t="t"/>
                <a:pathLst>
                  <a:path extrusionOk="0" h="23697" w="34212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rect b="b" l="l" r="r" t="t"/>
                <a:pathLst>
                  <a:path extrusionOk="0" h="8825" w="7396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rect b="b" l="l" r="r" t="t"/>
                <a:pathLst>
                  <a:path extrusionOk="0" h="7680" w="2695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rect b="b" l="l" r="r" t="t"/>
                <a:pathLst>
                  <a:path extrusionOk="0" h="13650" w="12246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rect b="b" l="l" r="r" t="t"/>
                <a:pathLst>
                  <a:path extrusionOk="0" h="5718" w="7072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rect b="b" l="l" r="r" t="t"/>
                <a:pathLst>
                  <a:path extrusionOk="0" h="8758" w="7396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rect b="b" l="l" r="r" t="t"/>
                <a:pathLst>
                  <a:path extrusionOk="0" h="3410" w="5962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rect b="b" l="l" r="r" t="t"/>
                <a:pathLst>
                  <a:path extrusionOk="0" h="13467" w="11182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rect b="b" l="l" r="r" t="t"/>
                <a:pathLst>
                  <a:path extrusionOk="0" h="7626" w="11155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rect b="b" l="l" r="r" t="t"/>
                <a:pathLst>
                  <a:path extrusionOk="0" h="6418" w="704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rect b="b" l="l" r="r" t="t"/>
                <a:pathLst>
                  <a:path extrusionOk="0" h="5493" w="9392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rect b="b" l="l" r="r" t="t"/>
                <a:pathLst>
                  <a:path extrusionOk="0" h="3277" w="2725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rect b="b" l="l" r="r" t="t"/>
                <a:pathLst>
                  <a:path extrusionOk="0" h="5815" w="408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rect b="b" l="l" r="r" t="t"/>
                <a:pathLst>
                  <a:path extrusionOk="0" h="3339" w="5749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rect b="b" l="l" r="r" t="t"/>
                <a:pathLst>
                  <a:path extrusionOk="0" h="5425" w="4761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rect b="b" l="l" r="r" t="t"/>
                <a:pathLst>
                  <a:path extrusionOk="0" h="5168" w="7689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rect b="b" l="l" r="r" t="t"/>
                <a:pathLst>
                  <a:path extrusionOk="0" h="10870" w="59159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rect b="b" l="l" r="r" t="t"/>
                <a:pathLst>
                  <a:path extrusionOk="0" h="1563" w="2056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rect b="b" l="l" r="r" t="t"/>
                <a:pathLst>
                  <a:path extrusionOk="0" h="2158" w="542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rect b="b" l="l" r="r" t="t"/>
                <a:pathLst>
                  <a:path extrusionOk="0" h="3786" w="5358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rect b="b" l="l" r="r" t="t"/>
                <a:pathLst>
                  <a:path extrusionOk="0" h="5082" w="5647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rect b="b" l="l" r="r" t="t"/>
                <a:pathLst>
                  <a:path extrusionOk="0" h="4017" w="2624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rect b="b" l="l" r="r" t="t"/>
                <a:pathLst>
                  <a:path extrusionOk="0" h="2087" w="3915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rect b="b" l="l" r="r" t="t"/>
                <a:pathLst>
                  <a:path extrusionOk="0" h="3881" w="3553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rect b="b" l="l" r="r" t="t"/>
                <a:pathLst>
                  <a:path extrusionOk="0" h="5909" w="3084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rect b="b" l="l" r="r" t="t"/>
                <a:pathLst>
                  <a:path extrusionOk="0" h="4292" w="3641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rect b="b" l="l" r="r" t="t"/>
                <a:pathLst>
                  <a:path extrusionOk="0" h="7254" w="2984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rect b="b" l="l" r="r" t="t"/>
                <a:pathLst>
                  <a:path extrusionOk="0" h="1415" w="4137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rect b="b" l="l" r="r" t="t"/>
                <a:pathLst>
                  <a:path extrusionOk="0" h="4434" w="2734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rect b="b" l="l" r="r" t="t"/>
                <a:pathLst>
                  <a:path extrusionOk="0" h="3499" w="6357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rect b="b" l="l" r="r" t="t"/>
                <a:pathLst>
                  <a:path extrusionOk="0" h="1884" w="1439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rect b="b" l="l" r="r" t="t"/>
                <a:pathLst>
                  <a:path extrusionOk="0" h="618" w="3108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rect b="b" l="l" r="r" t="t"/>
                <a:pathLst>
                  <a:path extrusionOk="0" h="3185" w="5909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rect b="b" l="l" r="r" t="t"/>
                <a:pathLst>
                  <a:path extrusionOk="0" h="4084" w="4454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rect b="b" l="l" r="r" t="t"/>
                <a:pathLst>
                  <a:path extrusionOk="0" h="7574" w="3113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rect b="b" l="l" r="r" t="t"/>
                <a:pathLst>
                  <a:path extrusionOk="0" h="4275" w="4493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rect b="b" l="l" r="r" t="t"/>
                <a:pathLst>
                  <a:path extrusionOk="0" h="3649" w="1097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rect b="b" l="l" r="r" t="t"/>
              <a:pathLst>
                <a:path extrusionOk="0" h="85630" w="200823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flipH="1" rot="10800000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 txBox="1"/>
          <p:nvPr>
            <p:ph idx="1" type="subTitle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4" name="Google Shape;424;p15"/>
          <p:cNvSpPr txBox="1"/>
          <p:nvPr>
            <p:ph idx="2" type="subTitle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5" name="Google Shape;425;p15"/>
          <p:cNvSpPr txBox="1"/>
          <p:nvPr>
            <p:ph idx="3" type="subTitle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6" name="Google Shape;426;p15"/>
          <p:cNvSpPr txBox="1"/>
          <p:nvPr>
            <p:ph hasCustomPrompt="1" type="title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/>
          <p:nvPr>
            <p:ph hasCustomPrompt="1" idx="4" type="title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/>
          <p:nvPr>
            <p:ph hasCustomPrompt="1" idx="5" type="title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/>
          <p:nvPr>
            <p:ph idx="6" type="title"/>
          </p:nvPr>
        </p:nvSpPr>
        <p:spPr>
          <a:xfrm>
            <a:off x="713232" y="393192"/>
            <a:ext cx="77175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3">
  <p:cSld name="TITLE_AND_TWO_COLUMNS_1_2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2" name="Google Shape;432;p16"/>
          <p:cNvSpPr txBox="1"/>
          <p:nvPr>
            <p:ph idx="1" type="subTitle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3" name="Google Shape;433;p16"/>
          <p:cNvSpPr txBox="1"/>
          <p:nvPr>
            <p:ph idx="2" type="subTitle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4" name="Google Shape;434;p16"/>
          <p:cNvSpPr txBox="1"/>
          <p:nvPr>
            <p:ph idx="3" type="subTitle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5" name="Google Shape;435;p16"/>
          <p:cNvSpPr txBox="1"/>
          <p:nvPr>
            <p:ph idx="4" type="subTitle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6" name="Google Shape;436;p16"/>
          <p:cNvSpPr txBox="1"/>
          <p:nvPr>
            <p:ph idx="5" type="subTitle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7" name="Google Shape;437;p16"/>
          <p:cNvSpPr txBox="1"/>
          <p:nvPr>
            <p:ph idx="6" type="subTitle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8" name="Google Shape;438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">
  <p:cSld name="TITLE_AND_TWO_COLUMNS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2" name="Google Shape;442;p17"/>
          <p:cNvSpPr txBox="1"/>
          <p:nvPr>
            <p:ph idx="1" type="subTitle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2" type="subTitle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3" type="subTitle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5" name="Google Shape;445;p17"/>
          <p:cNvSpPr txBox="1"/>
          <p:nvPr>
            <p:ph idx="4" type="subTitle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6" name="Google Shape;446;p17"/>
          <p:cNvSpPr txBox="1"/>
          <p:nvPr>
            <p:ph idx="5" type="subTitle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7" name="Google Shape;447;p17"/>
          <p:cNvSpPr txBox="1"/>
          <p:nvPr>
            <p:ph idx="6" type="subTitle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8" name="Google Shape;448;p17"/>
          <p:cNvSpPr txBox="1"/>
          <p:nvPr>
            <p:ph idx="7" type="subTitle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8" type="subTitle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0" name="Google Shape;450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6 columns">
  <p:cSld name="TITLE_AND_TWO_COLUMNS_1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/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3" name="Google Shape;453;p18"/>
          <p:cNvSpPr txBox="1"/>
          <p:nvPr>
            <p:ph idx="1" type="subTitle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2" type="subTitle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idx="3" type="subTitle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4" type="subTitle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5" type="subTitle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6" type="subTitle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7" type="subTitle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8" type="subTitle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9" type="subTitle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2" name="Google Shape;462;p18"/>
          <p:cNvSpPr txBox="1"/>
          <p:nvPr>
            <p:ph idx="13" type="subTitle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3" name="Google Shape;463;p18"/>
          <p:cNvSpPr txBox="1"/>
          <p:nvPr>
            <p:ph idx="14" type="subTitle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4" name="Google Shape;464;p18"/>
          <p:cNvSpPr txBox="1"/>
          <p:nvPr>
            <p:ph idx="15" type="subTitle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9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2" name="Google Shape;472;p19"/>
          <p:cNvSpPr txBox="1"/>
          <p:nvPr>
            <p:ph idx="1" type="subTitle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3" name="Google Shape;473;p19"/>
          <p:cNvSpPr txBox="1"/>
          <p:nvPr>
            <p:ph idx="2" type="subTitle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3" type="subTitle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4" type="subTitle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6" name="Google Shape;476;p19"/>
          <p:cNvSpPr txBox="1"/>
          <p:nvPr>
            <p:ph idx="5" type="subTitle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7" name="Google Shape;477;p19"/>
          <p:cNvSpPr txBox="1"/>
          <p:nvPr>
            <p:ph idx="6" type="subTitle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8" name="Google Shape;478;p19"/>
          <p:cNvSpPr txBox="1"/>
          <p:nvPr>
            <p:ph idx="7" type="subTitle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9" name="Google Shape;479;p19"/>
          <p:cNvSpPr txBox="1"/>
          <p:nvPr>
            <p:ph idx="8" type="subTitle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19"/>
          <p:cNvSpPr txBox="1"/>
          <p:nvPr>
            <p:ph hasCustomPrompt="1" idx="9" type="title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/>
          <p:nvPr>
            <p:ph hasCustomPrompt="1" idx="13" type="title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/>
          <p:nvPr>
            <p:ph hasCustomPrompt="1" idx="14" type="title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/>
          <p:nvPr>
            <p:ph hasCustomPrompt="1" idx="15" type="title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BLANK_1_1">
    <p:bg>
      <p:bgPr>
        <a:solidFill>
          <a:schemeClr val="accent4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 flipH="1" rot="10800000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3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 txBox="1"/>
          <p:nvPr>
            <p:ph type="title"/>
          </p:nvPr>
        </p:nvSpPr>
        <p:spPr>
          <a:xfrm>
            <a:off x="3205675" y="844300"/>
            <a:ext cx="52251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grpSp>
        <p:nvGrpSpPr>
          <p:cNvPr id="490" name="Google Shape;490;p20"/>
          <p:cNvGrpSpPr/>
          <p:nvPr/>
        </p:nvGrpSpPr>
        <p:grpSpPr>
          <a:xfrm>
            <a:off x="0" y="-4175"/>
            <a:ext cx="1838250" cy="5155625"/>
            <a:chOff x="0" y="-4175"/>
            <a:chExt cx="1838250" cy="5155625"/>
          </a:xfrm>
        </p:grpSpPr>
        <p:sp>
          <p:nvSpPr>
            <p:cNvPr id="491" name="Google Shape;491;p20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hasCustomPrompt="1"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BLANK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1"/>
          <p:cNvSpPr txBox="1"/>
          <p:nvPr>
            <p:ph type="title"/>
          </p:nvPr>
        </p:nvSpPr>
        <p:spPr>
          <a:xfrm>
            <a:off x="713232" y="392069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BLANK_1_1_1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2"/>
          <p:cNvSpPr/>
          <p:nvPr/>
        </p:nvSpPr>
        <p:spPr>
          <a:xfrm flipH="1" rot="3327516">
            <a:off x="-5058893" y="194334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BLANK_1_1_1_1_1_2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5" name="Google Shape;505;p23"/>
          <p:cNvSpPr/>
          <p:nvPr/>
        </p:nvSpPr>
        <p:spPr>
          <a:xfrm flipH="1" rot="3327516">
            <a:off x="5667607" y="-1414902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BLANK_1_1_1_1_1_2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2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Numbers">
  <p:cSld name="BLANK_1_1_1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/>
          <p:nvPr/>
        </p:nvSpPr>
        <p:spPr>
          <a:xfrm>
            <a:off x="7950" y="4597900"/>
            <a:ext cx="9144000" cy="54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 txBox="1"/>
          <p:nvPr>
            <p:ph type="title"/>
          </p:nvPr>
        </p:nvSpPr>
        <p:spPr>
          <a:xfrm>
            <a:off x="713232" y="374904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5" name="Google Shape;515;p25"/>
          <p:cNvSpPr txBox="1"/>
          <p:nvPr>
            <p:ph idx="1" type="subTitle"/>
          </p:nvPr>
        </p:nvSpPr>
        <p:spPr>
          <a:xfrm>
            <a:off x="5290900" y="1979922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6" name="Google Shape;516;p25"/>
          <p:cNvSpPr txBox="1"/>
          <p:nvPr>
            <p:ph idx="2" type="subTitle"/>
          </p:nvPr>
        </p:nvSpPr>
        <p:spPr>
          <a:xfrm>
            <a:off x="720739" y="3834325"/>
            <a:ext cx="414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7" name="Google Shape;517;p25"/>
          <p:cNvSpPr txBox="1"/>
          <p:nvPr>
            <p:ph idx="3" type="subTitle"/>
          </p:nvPr>
        </p:nvSpPr>
        <p:spPr>
          <a:xfrm>
            <a:off x="5286377" y="3359276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8" name="Google Shape;518;p25"/>
          <p:cNvSpPr txBox="1"/>
          <p:nvPr>
            <p:ph hasCustomPrompt="1" idx="4" type="title"/>
          </p:nvPr>
        </p:nvSpPr>
        <p:spPr>
          <a:xfrm>
            <a:off x="5290529" y="1359570"/>
            <a:ext cx="2099400" cy="576000"/>
          </a:xfrm>
          <a:prstGeom prst="rect">
            <a:avLst/>
          </a:prstGeom>
          <a:solidFill>
            <a:srgbClr val="E83D3D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5"/>
          <p:cNvSpPr txBox="1"/>
          <p:nvPr>
            <p:ph hasCustomPrompt="1" idx="5" type="title"/>
          </p:nvPr>
        </p:nvSpPr>
        <p:spPr>
          <a:xfrm>
            <a:off x="5286375" y="2739545"/>
            <a:ext cx="1144800" cy="576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BLANK_1_1_1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fmla="val 5366625" name="adj1"/>
                <a:gd fmla="val 16232262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fmla="val 5366625" name="adj1"/>
                <a:gd fmla="val 1622669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6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rect b="b" l="l" r="r" t="t"/>
            <a:pathLst>
              <a:path extrusionOk="0" h="121687" w="138395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rect b="b" l="l" r="r" t="t"/>
            <a:pathLst>
              <a:path extrusionOk="0" h="121687" w="138395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4">
  <p:cSld name="BLANK_1_1_1_1_1_1_1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7"/>
          <p:cNvGrpSpPr/>
          <p:nvPr/>
        </p:nvGrpSpPr>
        <p:grpSpPr>
          <a:xfrm>
            <a:off x="-146206" y="971560"/>
            <a:ext cx="9436379" cy="3258279"/>
            <a:chOff x="-604425" y="-5735707"/>
            <a:chExt cx="7499904" cy="2589635"/>
          </a:xfrm>
        </p:grpSpPr>
        <p:sp>
          <p:nvSpPr>
            <p:cNvPr id="567" name="Google Shape;567;p27"/>
            <p:cNvSpPr/>
            <p:nvPr/>
          </p:nvSpPr>
          <p:spPr>
            <a:xfrm>
              <a:off x="-604425" y="-5735707"/>
              <a:ext cx="7499904" cy="2410421"/>
            </a:xfrm>
            <a:custGeom>
              <a:rect b="b" l="l" r="r" t="t"/>
              <a:pathLst>
                <a:path extrusionOk="0" h="31216" w="97127">
                  <a:moveTo>
                    <a:pt x="23587" y="1"/>
                  </a:moveTo>
                  <a:lnTo>
                    <a:pt x="23587" y="4510"/>
                  </a:lnTo>
                  <a:lnTo>
                    <a:pt x="18731" y="4510"/>
                  </a:lnTo>
                  <a:lnTo>
                    <a:pt x="18731" y="5900"/>
                  </a:lnTo>
                  <a:lnTo>
                    <a:pt x="15611" y="5900"/>
                  </a:lnTo>
                  <a:lnTo>
                    <a:pt x="15611" y="9370"/>
                  </a:lnTo>
                  <a:lnTo>
                    <a:pt x="13875" y="9370"/>
                  </a:lnTo>
                  <a:lnTo>
                    <a:pt x="13875" y="1390"/>
                  </a:lnTo>
                  <a:lnTo>
                    <a:pt x="6938" y="3489"/>
                  </a:lnTo>
                  <a:lnTo>
                    <a:pt x="6938" y="11798"/>
                  </a:lnTo>
                  <a:lnTo>
                    <a:pt x="6246" y="11798"/>
                  </a:lnTo>
                  <a:lnTo>
                    <a:pt x="6246" y="5554"/>
                  </a:lnTo>
                  <a:lnTo>
                    <a:pt x="2083" y="5554"/>
                  </a:lnTo>
                  <a:lnTo>
                    <a:pt x="2083" y="11798"/>
                  </a:lnTo>
                  <a:lnTo>
                    <a:pt x="1" y="11798"/>
                  </a:lnTo>
                  <a:lnTo>
                    <a:pt x="1" y="31216"/>
                  </a:lnTo>
                  <a:lnTo>
                    <a:pt x="97126" y="31216"/>
                  </a:lnTo>
                  <a:lnTo>
                    <a:pt x="97126" y="9020"/>
                  </a:lnTo>
                  <a:lnTo>
                    <a:pt x="94352" y="9020"/>
                  </a:lnTo>
                  <a:lnTo>
                    <a:pt x="94352" y="11798"/>
                  </a:lnTo>
                  <a:lnTo>
                    <a:pt x="92616" y="11798"/>
                  </a:lnTo>
                  <a:lnTo>
                    <a:pt x="92616" y="1"/>
                  </a:lnTo>
                  <a:lnTo>
                    <a:pt x="88800" y="1"/>
                  </a:lnTo>
                  <a:lnTo>
                    <a:pt x="88800" y="4510"/>
                  </a:lnTo>
                  <a:lnTo>
                    <a:pt x="83944" y="4510"/>
                  </a:lnTo>
                  <a:lnTo>
                    <a:pt x="83944" y="5900"/>
                  </a:lnTo>
                  <a:lnTo>
                    <a:pt x="80823" y="5900"/>
                  </a:lnTo>
                  <a:lnTo>
                    <a:pt x="80823" y="9370"/>
                  </a:lnTo>
                  <a:lnTo>
                    <a:pt x="79088" y="9370"/>
                  </a:lnTo>
                  <a:lnTo>
                    <a:pt x="79088" y="1390"/>
                  </a:lnTo>
                  <a:lnTo>
                    <a:pt x="72152" y="1381"/>
                  </a:lnTo>
                  <a:lnTo>
                    <a:pt x="72152" y="11798"/>
                  </a:lnTo>
                  <a:lnTo>
                    <a:pt x="71459" y="11798"/>
                  </a:lnTo>
                  <a:lnTo>
                    <a:pt x="71459" y="5554"/>
                  </a:lnTo>
                  <a:lnTo>
                    <a:pt x="67295" y="5554"/>
                  </a:lnTo>
                  <a:lnTo>
                    <a:pt x="67295" y="11798"/>
                  </a:lnTo>
                  <a:lnTo>
                    <a:pt x="65214" y="11798"/>
                  </a:lnTo>
                  <a:lnTo>
                    <a:pt x="65214" y="5554"/>
                  </a:lnTo>
                  <a:lnTo>
                    <a:pt x="60705" y="3471"/>
                  </a:lnTo>
                  <a:lnTo>
                    <a:pt x="60705" y="4861"/>
                  </a:lnTo>
                  <a:lnTo>
                    <a:pt x="58623" y="4861"/>
                  </a:lnTo>
                  <a:lnTo>
                    <a:pt x="58623" y="7195"/>
                  </a:lnTo>
                  <a:lnTo>
                    <a:pt x="57864" y="7195"/>
                  </a:lnTo>
                  <a:lnTo>
                    <a:pt x="57864" y="13183"/>
                  </a:lnTo>
                  <a:lnTo>
                    <a:pt x="55503" y="13183"/>
                  </a:lnTo>
                  <a:lnTo>
                    <a:pt x="55503" y="2779"/>
                  </a:lnTo>
                  <a:lnTo>
                    <a:pt x="53767" y="2779"/>
                  </a:lnTo>
                  <a:lnTo>
                    <a:pt x="53767" y="1390"/>
                  </a:lnTo>
                  <a:lnTo>
                    <a:pt x="48215" y="1390"/>
                  </a:lnTo>
                  <a:lnTo>
                    <a:pt x="48215" y="13879"/>
                  </a:lnTo>
                  <a:lnTo>
                    <a:pt x="43360" y="13879"/>
                  </a:lnTo>
                  <a:lnTo>
                    <a:pt x="43360" y="2082"/>
                  </a:lnTo>
                  <a:lnTo>
                    <a:pt x="37115" y="2082"/>
                  </a:lnTo>
                  <a:lnTo>
                    <a:pt x="37115" y="2779"/>
                  </a:lnTo>
                  <a:lnTo>
                    <a:pt x="36076" y="2779"/>
                  </a:lnTo>
                  <a:lnTo>
                    <a:pt x="36076" y="7289"/>
                  </a:lnTo>
                  <a:lnTo>
                    <a:pt x="34687" y="7289"/>
                  </a:lnTo>
                  <a:lnTo>
                    <a:pt x="34687" y="4861"/>
                  </a:lnTo>
                  <a:lnTo>
                    <a:pt x="31913" y="4861"/>
                  </a:lnTo>
                  <a:lnTo>
                    <a:pt x="31913" y="9020"/>
                  </a:lnTo>
                  <a:lnTo>
                    <a:pt x="29316" y="9020"/>
                  </a:lnTo>
                  <a:lnTo>
                    <a:pt x="29316" y="6353"/>
                  </a:lnTo>
                  <a:lnTo>
                    <a:pt x="27403" y="6353"/>
                  </a:lnTo>
                  <a:lnTo>
                    <a:pt x="27403" y="1"/>
                  </a:lnTo>
                  <a:close/>
                </a:path>
              </a:pathLst>
            </a:custGeom>
            <a:solidFill>
              <a:srgbClr val="1F424C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-409685" y="-5158515"/>
              <a:ext cx="7169027" cy="2012442"/>
            </a:xfrm>
            <a:custGeom>
              <a:rect b="b" l="l" r="r" t="t"/>
              <a:pathLst>
                <a:path extrusionOk="0" h="26062" w="92842">
                  <a:moveTo>
                    <a:pt x="4310" y="0"/>
                  </a:moveTo>
                  <a:lnTo>
                    <a:pt x="4310" y="11273"/>
                  </a:lnTo>
                  <a:lnTo>
                    <a:pt x="2655" y="11273"/>
                  </a:lnTo>
                  <a:lnTo>
                    <a:pt x="2655" y="8619"/>
                  </a:lnTo>
                  <a:lnTo>
                    <a:pt x="0" y="8619"/>
                  </a:lnTo>
                  <a:lnTo>
                    <a:pt x="0" y="26062"/>
                  </a:lnTo>
                  <a:lnTo>
                    <a:pt x="92841" y="26062"/>
                  </a:lnTo>
                  <a:lnTo>
                    <a:pt x="92841" y="11273"/>
                  </a:lnTo>
                  <a:lnTo>
                    <a:pt x="90854" y="11273"/>
                  </a:lnTo>
                  <a:lnTo>
                    <a:pt x="90854" y="5304"/>
                  </a:lnTo>
                  <a:lnTo>
                    <a:pt x="86876" y="5304"/>
                  </a:lnTo>
                  <a:lnTo>
                    <a:pt x="86876" y="11273"/>
                  </a:lnTo>
                  <a:lnTo>
                    <a:pt x="86211" y="11273"/>
                  </a:lnTo>
                  <a:lnTo>
                    <a:pt x="86211" y="3329"/>
                  </a:lnTo>
                  <a:lnTo>
                    <a:pt x="79580" y="1328"/>
                  </a:lnTo>
                  <a:lnTo>
                    <a:pt x="79580" y="8952"/>
                  </a:lnTo>
                  <a:lnTo>
                    <a:pt x="77920" y="8952"/>
                  </a:lnTo>
                  <a:lnTo>
                    <a:pt x="77920" y="5636"/>
                  </a:lnTo>
                  <a:lnTo>
                    <a:pt x="74937" y="5636"/>
                  </a:lnTo>
                  <a:lnTo>
                    <a:pt x="74937" y="4310"/>
                  </a:lnTo>
                  <a:lnTo>
                    <a:pt x="70295" y="4310"/>
                  </a:lnTo>
                  <a:lnTo>
                    <a:pt x="70295" y="0"/>
                  </a:lnTo>
                  <a:lnTo>
                    <a:pt x="66647" y="0"/>
                  </a:lnTo>
                  <a:lnTo>
                    <a:pt x="66647" y="6068"/>
                  </a:lnTo>
                  <a:lnTo>
                    <a:pt x="64822" y="6068"/>
                  </a:lnTo>
                  <a:lnTo>
                    <a:pt x="64822" y="8619"/>
                  </a:lnTo>
                  <a:lnTo>
                    <a:pt x="62337" y="8619"/>
                  </a:lnTo>
                  <a:lnTo>
                    <a:pt x="62337" y="4643"/>
                  </a:lnTo>
                  <a:lnTo>
                    <a:pt x="59683" y="4643"/>
                  </a:lnTo>
                  <a:lnTo>
                    <a:pt x="59683" y="6964"/>
                  </a:lnTo>
                  <a:lnTo>
                    <a:pt x="58361" y="6964"/>
                  </a:lnTo>
                  <a:lnTo>
                    <a:pt x="58361" y="2650"/>
                  </a:lnTo>
                  <a:lnTo>
                    <a:pt x="57366" y="2650"/>
                  </a:lnTo>
                  <a:lnTo>
                    <a:pt x="57366" y="1988"/>
                  </a:lnTo>
                  <a:lnTo>
                    <a:pt x="51396" y="1988"/>
                  </a:lnTo>
                  <a:lnTo>
                    <a:pt x="51396" y="13262"/>
                  </a:lnTo>
                  <a:lnTo>
                    <a:pt x="46754" y="13262"/>
                  </a:lnTo>
                  <a:lnTo>
                    <a:pt x="46754" y="1328"/>
                  </a:lnTo>
                  <a:lnTo>
                    <a:pt x="41451" y="1328"/>
                  </a:lnTo>
                  <a:lnTo>
                    <a:pt x="41451" y="2650"/>
                  </a:lnTo>
                  <a:lnTo>
                    <a:pt x="39790" y="2650"/>
                  </a:lnTo>
                  <a:lnTo>
                    <a:pt x="39790" y="12601"/>
                  </a:lnTo>
                  <a:lnTo>
                    <a:pt x="37531" y="12601"/>
                  </a:lnTo>
                  <a:lnTo>
                    <a:pt x="37531" y="6875"/>
                  </a:lnTo>
                  <a:lnTo>
                    <a:pt x="36807" y="6875"/>
                  </a:lnTo>
                  <a:lnTo>
                    <a:pt x="36807" y="4643"/>
                  </a:lnTo>
                  <a:lnTo>
                    <a:pt x="34814" y="4643"/>
                  </a:lnTo>
                  <a:lnTo>
                    <a:pt x="34814" y="3315"/>
                  </a:lnTo>
                  <a:lnTo>
                    <a:pt x="30506" y="5304"/>
                  </a:lnTo>
                  <a:lnTo>
                    <a:pt x="30506" y="11273"/>
                  </a:lnTo>
                  <a:lnTo>
                    <a:pt x="28517" y="11273"/>
                  </a:lnTo>
                  <a:lnTo>
                    <a:pt x="28517" y="5304"/>
                  </a:lnTo>
                  <a:lnTo>
                    <a:pt x="24535" y="5304"/>
                  </a:lnTo>
                  <a:lnTo>
                    <a:pt x="24535" y="11273"/>
                  </a:lnTo>
                  <a:lnTo>
                    <a:pt x="23875" y="11273"/>
                  </a:lnTo>
                  <a:lnTo>
                    <a:pt x="23875" y="1318"/>
                  </a:lnTo>
                  <a:lnTo>
                    <a:pt x="17244" y="1328"/>
                  </a:lnTo>
                  <a:lnTo>
                    <a:pt x="17244" y="8952"/>
                  </a:lnTo>
                  <a:lnTo>
                    <a:pt x="15583" y="8952"/>
                  </a:lnTo>
                  <a:lnTo>
                    <a:pt x="15583" y="5636"/>
                  </a:lnTo>
                  <a:lnTo>
                    <a:pt x="12600" y="5636"/>
                  </a:lnTo>
                  <a:lnTo>
                    <a:pt x="12600" y="4310"/>
                  </a:lnTo>
                  <a:lnTo>
                    <a:pt x="7958" y="4310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336574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27"/>
          <p:cNvSpPr txBox="1"/>
          <p:nvPr>
            <p:ph idx="1" type="subTitle"/>
          </p:nvPr>
        </p:nvSpPr>
        <p:spPr>
          <a:xfrm>
            <a:off x="356111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0" name="Google Shape;570;p27"/>
          <p:cNvSpPr txBox="1"/>
          <p:nvPr>
            <p:ph idx="2" type="subTitle"/>
          </p:nvPr>
        </p:nvSpPr>
        <p:spPr>
          <a:xfrm>
            <a:off x="832800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1" name="Google Shape;571;p27"/>
          <p:cNvSpPr txBox="1"/>
          <p:nvPr>
            <p:ph idx="3" type="subTitle"/>
          </p:nvPr>
        </p:nvSpPr>
        <p:spPr>
          <a:xfrm>
            <a:off x="82998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2" name="Google Shape;572;p27"/>
          <p:cNvSpPr txBox="1"/>
          <p:nvPr>
            <p:ph idx="4" type="subTitle"/>
          </p:nvPr>
        </p:nvSpPr>
        <p:spPr>
          <a:xfrm>
            <a:off x="3529960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3" name="Google Shape;573;p27"/>
          <p:cNvSpPr txBox="1"/>
          <p:nvPr>
            <p:ph idx="5" type="subTitle"/>
          </p:nvPr>
        </p:nvSpPr>
        <p:spPr>
          <a:xfrm>
            <a:off x="6308485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4" name="Google Shape;574;p27"/>
          <p:cNvSpPr txBox="1"/>
          <p:nvPr>
            <p:ph idx="6" type="subTitle"/>
          </p:nvPr>
        </p:nvSpPr>
        <p:spPr>
          <a:xfrm>
            <a:off x="6310777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5" name="Google Shape;575;p27"/>
          <p:cNvSpPr/>
          <p:nvPr/>
        </p:nvSpPr>
        <p:spPr>
          <a:xfrm>
            <a:off x="2750" y="3961141"/>
            <a:ext cx="9144000" cy="126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27"/>
          <p:cNvCxnSpPr/>
          <p:nvPr/>
        </p:nvCxnSpPr>
        <p:spPr>
          <a:xfrm>
            <a:off x="79449" y="4593843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7" name="Google Shape;577;p27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1">
  <p:cSld name="CUSTOM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1" name="Google Shape;581;p28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 txBox="1"/>
          <p:nvPr>
            <p:ph idx="1" type="body"/>
          </p:nvPr>
        </p:nvSpPr>
        <p:spPr>
          <a:xfrm>
            <a:off x="4584675" y="790575"/>
            <a:ext cx="3748200" cy="37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  <p:sp>
        <p:nvSpPr>
          <p:cNvPr id="583" name="Google Shape;583;p28"/>
          <p:cNvSpPr txBox="1"/>
          <p:nvPr>
            <p:ph idx="2" type="body"/>
          </p:nvPr>
        </p:nvSpPr>
        <p:spPr>
          <a:xfrm>
            <a:off x="832600" y="790575"/>
            <a:ext cx="3748200" cy="3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BLANK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/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6" name="Google Shape;586;p29"/>
          <p:cNvSpPr txBox="1"/>
          <p:nvPr>
            <p:ph idx="1" type="subTitle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rect b="b" l="l" r="r" t="t"/>
            <a:pathLst>
              <a:path extrusionOk="0" h="21470" w="2146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 flipH="1" rot="10800000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-696609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2" name="Google Shape;52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idx="2" type="title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fmla="val 1079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fmla="val 10795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rect b="b" l="l" r="r" t="t"/>
              <a:pathLst>
                <a:path extrusionOk="0" h="8515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rect b="b" l="l" r="r" t="t"/>
              <a:pathLst>
                <a:path extrusionOk="0" h="2056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rect b="b" l="l" r="r" t="t"/>
              <a:pathLst>
                <a:path extrusionOk="0" h="2052" w="16614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rect b="b" l="l" r="r" t="t"/>
              <a:pathLst>
                <a:path extrusionOk="0" h="680" w="675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rect b="b" l="l" r="r" t="t"/>
              <a:pathLst>
                <a:path extrusionOk="0" h="676" w="675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rect b="b" l="l" r="r" t="t"/>
              <a:pathLst>
                <a:path extrusionOk="0" h="680" w="676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rect b="b" l="l" r="r" t="t"/>
              <a:pathLst>
                <a:path extrusionOk="0" h="676" w="676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rect b="b" l="l" r="r" t="t"/>
              <a:pathLst>
                <a:path extrusionOk="0" h="4409" w="1807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rect b="b" l="l" r="r" t="t"/>
              <a:pathLst>
                <a:path extrusionOk="0" h="2052" w="1891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rect b="b" l="l" r="r" t="t"/>
              <a:pathLst>
                <a:path extrusionOk="0" h="2056" w="1891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 txBox="1"/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subTitle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rect b="b" l="l" r="r" t="t"/>
                <a:pathLst>
                  <a:path extrusionOk="0" h="2242" w="2242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rect b="b" l="l" r="r" t="t"/>
                <a:pathLst>
                  <a:path extrusionOk="0" h="4776" w="65925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rect b="b" l="l" r="r" t="t"/>
                <a:pathLst>
                  <a:path extrusionOk="0" h="4554" w="8776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rect b="b" l="l" r="r" t="t"/>
                <a:pathLst>
                  <a:path extrusionOk="0" h="3309" w="66004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rect b="b" l="l" r="r" t="t"/>
              <a:pathLst>
                <a:path extrusionOk="0" h="7785" w="18335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rect b="b" l="l" r="r" t="t"/>
              <a:pathLst>
                <a:path extrusionOk="0" h="5757" w="15983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rect b="b" l="l" r="r" t="t"/>
              <a:pathLst>
                <a:path extrusionOk="0" h="4639" w="11199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rect b="b" l="l" r="r" t="t"/>
              <a:pathLst>
                <a:path extrusionOk="0" h="1980" w="6552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rect b="b" l="l" r="r" t="t"/>
              <a:pathLst>
                <a:path extrusionOk="0" h="746" w="751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rect b="b" l="l" r="r" t="t"/>
              <a:pathLst>
                <a:path extrusionOk="0" h="570" w="4489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rect b="b" l="l" r="r" t="t"/>
              <a:pathLst>
                <a:path extrusionOk="0" h="2903" w="1491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rect b="b" l="l" r="r" t="t"/>
              <a:pathLst>
                <a:path extrusionOk="0" h="529" w="3432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rect b="b" l="l" r="r" t="t"/>
                <a:pathLst>
                  <a:path extrusionOk="0" h="22162" w="65969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rect b="b" l="l" r="r" t="t"/>
                <a:pathLst>
                  <a:path extrusionOk="0" h="9126" w="16099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rect b="b" l="l" r="r" t="t"/>
                <a:pathLst>
                  <a:path extrusionOk="0" h="5673" w="65938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rect b="b" l="l" r="r" t="t"/>
                <a:pathLst>
                  <a:path extrusionOk="0" h="6273" w="33573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rect b="b" l="l" r="r" t="t"/>
                <a:pathLst>
                  <a:path extrusionOk="0" h="9454" w="4221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rect b="b" l="l" r="r" t="t"/>
                <a:pathLst>
                  <a:path extrusionOk="0" h="9454" w="4222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rect b="b" l="l" r="r" t="t"/>
                <a:pathLst>
                  <a:path extrusionOk="0" h="5638" w="65258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rect b="b" l="l" r="r" t="t"/>
                <a:pathLst>
                  <a:path extrusionOk="0" h="7222" w="7222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rect b="b" l="l" r="r" t="t"/>
                <a:pathLst>
                  <a:path extrusionOk="0" h="8620" w="8621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rect b="b" l="l" r="r" t="t"/>
                <a:pathLst>
                  <a:path extrusionOk="0" h="6334" w="6335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rect b="b" l="l" r="r" t="t"/>
                <a:pathLst>
                  <a:path extrusionOk="0" h="9938" w="645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rect b="b" l="l" r="r" t="t"/>
                <a:pathLst>
                  <a:path extrusionOk="0" h="569" w="5017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rect b="b" l="l" r="r" t="t"/>
                <a:pathLst>
                  <a:path extrusionOk="0" h="565" w="4928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rect b="b" l="l" r="r" t="t"/>
                <a:pathLst>
                  <a:path extrusionOk="0" h="569" w="396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rect b="b" l="l" r="r" t="t"/>
                <a:pathLst>
                  <a:path extrusionOk="0" h="565" w="5083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rect b="b" l="l" r="r" t="t"/>
                <a:pathLst>
                  <a:path extrusionOk="0" h="3241" w="3242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rect b="b" l="l" r="r" t="t"/>
                <a:pathLst>
                  <a:path extrusionOk="0" h="2435" w="2513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rect b="b" l="l" r="r" t="t"/>
                <a:pathLst>
                  <a:path extrusionOk="0" h="730" w="729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rect b="b" l="l" r="r" t="t"/>
                <a:pathLst>
                  <a:path extrusionOk="0" h="1057" w="214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rect b="b" l="l" r="r" t="t"/>
                <a:pathLst>
                  <a:path extrusionOk="0" h="3463" w="3459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rect b="b" l="l" r="r" t="t"/>
                <a:pathLst>
                  <a:path extrusionOk="0" h="2434" w="2514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rect b="b" l="l" r="r" t="t"/>
                <a:pathLst>
                  <a:path extrusionOk="0" h="724" w="729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rect b="b" l="l" r="r" t="t"/>
                <a:pathLst>
                  <a:path extrusionOk="0" h="1057" w="218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rect b="b" l="l" r="r" t="t"/>
                  <a:pathLst>
                    <a:path extrusionOk="0" h="20916" w="23595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rect b="b" l="l" r="r" t="t"/>
                  <a:pathLst>
                    <a:path extrusionOk="0" h="8954" w="17497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AB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0"/>
          <p:cNvSpPr txBox="1"/>
          <p:nvPr>
            <p:ph type="ctrTitle"/>
          </p:nvPr>
        </p:nvSpPr>
        <p:spPr>
          <a:xfrm>
            <a:off x="1569700" y="817950"/>
            <a:ext cx="3015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Rush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Hour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95" name="Google Shape;595;p30"/>
          <p:cNvSpPr txBox="1"/>
          <p:nvPr>
            <p:ph idx="1" type="subTitle"/>
          </p:nvPr>
        </p:nvSpPr>
        <p:spPr>
          <a:xfrm>
            <a:off x="1569700" y="2960400"/>
            <a:ext cx="27069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Ebner, Lamplmair, Mayer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0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597" name="Google Shape;597;p30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0" name="Google Shape;600;p30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1" name="Google Shape;601;p30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30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rect b="b" l="l" r="r" t="t"/>
                  <a:pathLst>
                    <a:path extrusionOk="0" h="1047" w="1411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30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30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rect b="b" l="l" r="r" t="t"/>
                  <a:pathLst>
                    <a:path extrusionOk="0" h="538" w="115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30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30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rect b="b" l="l" r="r" t="t"/>
                  <a:pathLst>
                    <a:path extrusionOk="0" h="1047" w="1412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30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30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rect b="b" l="l" r="r" t="t"/>
                  <a:pathLst>
                    <a:path extrusionOk="0" h="538" w="1147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30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rect b="b" l="l" r="r" t="t"/>
                  <a:pathLst>
                    <a:path extrusionOk="0" h="1821" w="10535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30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rect b="b" l="l" r="r" t="t"/>
                  <a:pathLst>
                    <a:path extrusionOk="0" h="14540" w="21761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30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rect b="b" l="l" r="r" t="t"/>
                  <a:pathLst>
                    <a:path extrusionOk="0" h="2924" w="16556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30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30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rect b="b" l="l" r="r" t="t"/>
                  <a:pathLst>
                    <a:path extrusionOk="0" h="1755" w="2343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30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30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rect b="b" l="l" r="r" t="t"/>
                  <a:pathLst>
                    <a:path extrusionOk="0" h="1755" w="2345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30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30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rect b="b" l="l" r="r" t="t"/>
                  <a:pathLst>
                    <a:path extrusionOk="0" h="1731" w="10225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30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rect b="b" l="l" r="r" t="t"/>
                  <a:pathLst>
                    <a:path extrusionOk="0" h="1535" w="6307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30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rect b="b" l="l" r="r" t="t"/>
                  <a:pathLst>
                    <a:path extrusionOk="0" h="1373" w="1911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30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rect b="b" l="l" r="r" t="t"/>
                  <a:pathLst>
                    <a:path extrusionOk="0" h="2592" w="834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30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rect b="b" l="l" r="r" t="t"/>
                  <a:pathLst>
                    <a:path extrusionOk="0" h="4658" w="15511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30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30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rect b="b" l="l" r="r" t="t"/>
                  <a:pathLst>
                    <a:path extrusionOk="0" h="1755" w="2295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30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30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rect b="b" l="l" r="r" t="t"/>
                  <a:pathLst>
                    <a:path extrusionOk="0" h="1755" w="2296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30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rect b="b" l="l" r="r" t="t"/>
                  <a:pathLst>
                    <a:path extrusionOk="0" h="2364" w="2533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0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0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rect b="b" l="l" r="r" t="t"/>
                  <a:pathLst>
                    <a:path extrusionOk="0" h="1873" w="2038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0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rect b="b" l="l" r="r" t="t"/>
                  <a:pathLst>
                    <a:path extrusionOk="0" h="4611" w="4285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0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rect b="b" l="l" r="r" t="t"/>
                  <a:pathLst>
                    <a:path extrusionOk="0" h="778" w="114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0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rect b="b" l="l" r="r" t="t"/>
                  <a:pathLst>
                    <a:path extrusionOk="0" h="4380" w="3971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0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rect b="b" l="l" r="r" t="t"/>
                  <a:pathLst>
                    <a:path extrusionOk="0" h="2502" w="2075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0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rect b="b" l="l" r="r" t="t"/>
                  <a:pathLst>
                    <a:path extrusionOk="0" h="447" w="665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0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rect b="b" l="l" r="r" t="t"/>
                  <a:pathLst>
                    <a:path extrusionOk="0" h="2527" w="2536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0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rect b="b" l="l" r="r" t="t"/>
                  <a:pathLst>
                    <a:path extrusionOk="0" h="4521" w="4198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30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rect b="b" l="l" r="r" t="t"/>
                  <a:pathLst>
                    <a:path extrusionOk="0" h="3520" w="6066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0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rect b="b" l="l" r="r" t="t"/>
                  <a:pathLst>
                    <a:path extrusionOk="0" h="2114" w="3265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0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0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0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rect b="b" l="l" r="r" t="t"/>
                  <a:pathLst>
                    <a:path extrusionOk="0" h="1360" w="1287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0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rect b="b" l="l" r="r" t="t"/>
                  <a:pathLst>
                    <a:path extrusionOk="0" h="2545" w="3889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30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rect b="b" l="l" r="r" t="t"/>
                  <a:pathLst>
                    <a:path extrusionOk="0" h="1057" w="1057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0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0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rect b="b" l="l" r="r" t="t"/>
                  <a:pathLst>
                    <a:path extrusionOk="0" h="3520" w="607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30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rect b="b" l="l" r="r" t="t"/>
                  <a:pathLst>
                    <a:path extrusionOk="0" h="2114" w="3266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30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0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30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rect b="b" l="l" r="r" t="t"/>
                  <a:pathLst>
                    <a:path extrusionOk="0" h="1360" w="1284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30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rect b="b" l="l" r="r" t="t"/>
                  <a:pathLst>
                    <a:path extrusionOk="0" h="2545" w="3885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30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rect b="b" l="l" r="r" t="t"/>
                  <a:pathLst>
                    <a:path extrusionOk="0" h="1057" w="106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30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9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Heuristic</a:t>
            </a:r>
            <a:endParaRPr/>
          </a:p>
        </p:txBody>
      </p:sp>
      <p:sp>
        <p:nvSpPr>
          <p:cNvPr id="848" name="Google Shape;848;p39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Cars don’t block if.. 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they have same orientation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>
                <a:solidFill>
                  <a:srgbClr val="FF9900"/>
                </a:solidFill>
              </a:rPr>
              <a:t>Their X-position </a:t>
            </a:r>
            <a:r>
              <a:rPr lang="en">
                <a:solidFill>
                  <a:schemeClr val="lt1"/>
                </a:solidFill>
              </a:rPr>
              <a:t>&lt;= end of goal car</a:t>
            </a:r>
            <a:endParaRPr/>
          </a:p>
        </p:txBody>
      </p:sp>
      <p:pic>
        <p:nvPicPr>
          <p:cNvPr id="849" name="Google Shape;8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39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39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20194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39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39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17682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39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39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39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39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9"/>
          <p:cNvSpPr/>
          <p:nvPr/>
        </p:nvSpPr>
        <p:spPr>
          <a:xfrm>
            <a:off x="857250" y="1190625"/>
            <a:ext cx="1581300" cy="30480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0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Heuristic</a:t>
            </a:r>
            <a:endParaRPr/>
          </a:p>
        </p:txBody>
      </p:sp>
      <p:sp>
        <p:nvSpPr>
          <p:cNvPr id="864" name="Google Shape;864;p40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Cars are </a:t>
            </a:r>
            <a:r>
              <a:rPr b="1" lang="en">
                <a:solidFill>
                  <a:schemeClr val="accent2"/>
                </a:solidFill>
              </a:rPr>
              <a:t>blocking </a:t>
            </a:r>
            <a:r>
              <a:rPr lang="en">
                <a:solidFill>
                  <a:schemeClr val="lt1"/>
                </a:solidFill>
              </a:rPr>
              <a:t>if.. 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Their X-position &gt; x of  goal car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Their Y-position + size  &gt; y of goal car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	AND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Their Y-position &lt;= y of goal car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5" name="Google Shape;8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40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40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20194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40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40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17682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40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0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40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40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40"/>
          <p:cNvSpPr/>
          <p:nvPr/>
        </p:nvSpPr>
        <p:spPr>
          <a:xfrm>
            <a:off x="2495550" y="1162050"/>
            <a:ext cx="1509300" cy="20097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880" name="Google Shape;880;p41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Checking for blocking cars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Checking if this car get block too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no blocking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Move car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the main car can drive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 again for blocking cars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Do Step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1" name="Google Shape;8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41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41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20194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41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41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17682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41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41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41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41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2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895" name="Google Shape;895;p42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Checking for blocking cars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Checking if nearest car get block too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Repeat until no blocking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Move car 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Repeat until the main car can drive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 again for blocking cars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Do Step 2</a:t>
            </a:r>
            <a:endParaRPr>
              <a:solidFill>
                <a:srgbClr val="D4DDE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96" name="Google Shape;8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42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42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20194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42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42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17682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42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42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42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42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42"/>
          <p:cNvSpPr/>
          <p:nvPr/>
        </p:nvSpPr>
        <p:spPr>
          <a:xfrm>
            <a:off x="2486025" y="1752600"/>
            <a:ext cx="466800" cy="1352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2"/>
          <p:cNvSpPr/>
          <p:nvPr/>
        </p:nvSpPr>
        <p:spPr>
          <a:xfrm>
            <a:off x="1495425" y="2219325"/>
            <a:ext cx="961200" cy="42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2"/>
          <p:cNvSpPr/>
          <p:nvPr/>
        </p:nvSpPr>
        <p:spPr>
          <a:xfrm>
            <a:off x="3482750" y="1288250"/>
            <a:ext cx="523800" cy="13320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3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913" name="Google Shape;913;p43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for blocking cars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if this car get block too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Repeat until no blocking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Move car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the main car can drive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 again for blocking cars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Do Step 2</a:t>
            </a:r>
            <a:endParaRPr>
              <a:solidFill>
                <a:srgbClr val="D4DDE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4" name="Google Shape;9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43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43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20194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43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43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22637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43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43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43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43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43"/>
          <p:cNvSpPr/>
          <p:nvPr/>
        </p:nvSpPr>
        <p:spPr>
          <a:xfrm>
            <a:off x="2476500" y="2266950"/>
            <a:ext cx="523800" cy="1332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929" name="Google Shape;929;p44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Checking for blocking cars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Checking if this car get block too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no blocking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Move car 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Repeat until the main car can drive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 again for blocking cars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Do Step 2</a:t>
            </a:r>
            <a:endParaRPr>
              <a:solidFill>
                <a:srgbClr val="D4DDE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0" name="Google Shape;9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44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44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20194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44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44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22637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44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44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44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44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44"/>
          <p:cNvSpPr/>
          <p:nvPr/>
        </p:nvSpPr>
        <p:spPr>
          <a:xfrm>
            <a:off x="2476500" y="2266950"/>
            <a:ext cx="523800" cy="1332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4"/>
          <p:cNvSpPr/>
          <p:nvPr/>
        </p:nvSpPr>
        <p:spPr>
          <a:xfrm rot="-5400000">
            <a:off x="2452725" y="3123475"/>
            <a:ext cx="523800" cy="1485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4"/>
          <p:cNvSpPr/>
          <p:nvPr/>
        </p:nvSpPr>
        <p:spPr>
          <a:xfrm>
            <a:off x="1495425" y="2219325"/>
            <a:ext cx="961200" cy="42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5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947" name="Google Shape;947;p45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for blocking cars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if this car get block too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Repeat until no blocking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Move car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the main car can drive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 again for blocking cars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Do Step 2</a:t>
            </a:r>
            <a:endParaRPr>
              <a:solidFill>
                <a:srgbClr val="D4DDE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8" name="Google Shape;9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45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45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1495538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45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45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22637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45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45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45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45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5"/>
          <p:cNvSpPr/>
          <p:nvPr/>
        </p:nvSpPr>
        <p:spPr>
          <a:xfrm rot="-5400000">
            <a:off x="1933738" y="3123475"/>
            <a:ext cx="523800" cy="1485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6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963" name="Google Shape;963;p46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Checking for blocking cars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Checking if this car get block too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no blocking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Move car 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Repeat until the main car can drive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 again for blocking cars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Do Step 2</a:t>
            </a:r>
            <a:endParaRPr>
              <a:solidFill>
                <a:srgbClr val="D4DDE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64" name="Google Shape;9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46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46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1495538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46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46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22637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46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46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46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46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46"/>
          <p:cNvSpPr/>
          <p:nvPr/>
        </p:nvSpPr>
        <p:spPr>
          <a:xfrm>
            <a:off x="1495425" y="2219325"/>
            <a:ext cx="961200" cy="42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6"/>
          <p:cNvSpPr/>
          <p:nvPr/>
        </p:nvSpPr>
        <p:spPr>
          <a:xfrm>
            <a:off x="2476500" y="2266950"/>
            <a:ext cx="523800" cy="1332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6"/>
          <p:cNvSpPr/>
          <p:nvPr/>
        </p:nvSpPr>
        <p:spPr>
          <a:xfrm rot="-5400000">
            <a:off x="1964624" y="3154375"/>
            <a:ext cx="523800" cy="1424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6"/>
          <p:cNvSpPr/>
          <p:nvPr/>
        </p:nvSpPr>
        <p:spPr>
          <a:xfrm>
            <a:off x="943125" y="3171775"/>
            <a:ext cx="523800" cy="956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6"/>
          <p:cNvSpPr/>
          <p:nvPr/>
        </p:nvSpPr>
        <p:spPr>
          <a:xfrm>
            <a:off x="951750" y="1736425"/>
            <a:ext cx="523800" cy="1332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6"/>
          <p:cNvSpPr/>
          <p:nvPr/>
        </p:nvSpPr>
        <p:spPr>
          <a:xfrm rot="5400000">
            <a:off x="1233375" y="928650"/>
            <a:ext cx="466800" cy="11241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7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984" name="Google Shape;984;p47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for blocking cars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if this car get block too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Repeat until no blocking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Move car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the main car can drive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 again for blocking cars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Do Step 2</a:t>
            </a:r>
            <a:endParaRPr>
              <a:solidFill>
                <a:srgbClr val="D4DDE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5" name="Google Shape;9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47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47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1495538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47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47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22637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47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47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47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1495550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47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47"/>
          <p:cNvSpPr txBox="1"/>
          <p:nvPr>
            <p:ph idx="1" type="body"/>
          </p:nvPr>
        </p:nvSpPr>
        <p:spPr>
          <a:xfrm>
            <a:off x="5677200" y="494475"/>
            <a:ext cx="22389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5" name="Google Shape;995;p47"/>
          <p:cNvSpPr/>
          <p:nvPr/>
        </p:nvSpPr>
        <p:spPr>
          <a:xfrm rot="5400000">
            <a:off x="1755325" y="978450"/>
            <a:ext cx="466800" cy="1024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8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1001" name="Google Shape;1001;p48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for blocking cars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if this car get block too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Repeat until no blocking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Move car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the main car can drive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 again for blocking cars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Do Step 2</a:t>
            </a:r>
            <a:endParaRPr>
              <a:solidFill>
                <a:srgbClr val="D4DDE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2" name="Google Shape;10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48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48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1495538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48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29487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48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22637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48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48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48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1495550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48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48"/>
          <p:cNvSpPr/>
          <p:nvPr/>
        </p:nvSpPr>
        <p:spPr>
          <a:xfrm>
            <a:off x="951750" y="1288250"/>
            <a:ext cx="523800" cy="1332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1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57" name="Google Shape;657;p31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1"/>
          <p:cNvSpPr txBox="1"/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660" name="Google Shape;660;p31"/>
          <p:cNvPicPr preferRelativeResize="0"/>
          <p:nvPr/>
        </p:nvPicPr>
        <p:blipFill rotWithShape="1">
          <a:blip r:embed="rId3">
            <a:alphaModFix/>
          </a:blip>
          <a:srcRect b="0" l="2971" r="37716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1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1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663" name="Google Shape;663;p31"/>
            <p:cNvSpPr/>
            <p:nvPr/>
          </p:nvSpPr>
          <p:spPr>
            <a:xfrm>
              <a:off x="5056099" y="1966682"/>
              <a:ext cx="608442" cy="1727938"/>
            </a:xfrm>
            <a:custGeom>
              <a:rect b="b" l="l" r="r" t="t"/>
              <a:pathLst>
                <a:path extrusionOk="0" h="5447" w="1918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572011" y="858924"/>
              <a:ext cx="1576938" cy="1278427"/>
            </a:xfrm>
            <a:custGeom>
              <a:rect b="b" l="l" r="r" t="t"/>
              <a:pathLst>
                <a:path extrusionOk="0" h="4030" w="4971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360320" y="2137033"/>
              <a:ext cx="304221" cy="1557587"/>
            </a:xfrm>
            <a:custGeom>
              <a:rect b="b" l="l" r="r" t="t"/>
              <a:pathLst>
                <a:path extrusionOk="0" h="4910" w="959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360320" y="858924"/>
              <a:ext cx="788628" cy="1278427"/>
            </a:xfrm>
            <a:custGeom>
              <a:rect b="b" l="l" r="r" t="t"/>
              <a:pathLst>
                <a:path extrusionOk="0" h="4030" w="2486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31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Algorithm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9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1017" name="Google Shape;1017;p49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for blocking cars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Checking if this car get block too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no blocking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Move car 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Repeat until the main car can drive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 again for blocking cars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Do Step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8" name="Google Shape;10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49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50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49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9817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49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29487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49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2717749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49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49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49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1495550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49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27205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49"/>
          <p:cNvSpPr/>
          <p:nvPr/>
        </p:nvSpPr>
        <p:spPr>
          <a:xfrm>
            <a:off x="1495588" y="2219438"/>
            <a:ext cx="961200" cy="42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9"/>
          <p:cNvSpPr/>
          <p:nvPr/>
        </p:nvSpPr>
        <p:spPr>
          <a:xfrm>
            <a:off x="3482750" y="1288250"/>
            <a:ext cx="523800" cy="13320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0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1034" name="Google Shape;1034;p50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for blocking cars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if this car get block too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Repeat until no blocking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Move car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the main car can drive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 again for blocking cars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Do Step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35" name="Google Shape;10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50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50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9817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50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29487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50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2717749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50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876425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50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50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1495550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50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27205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50"/>
          <p:cNvSpPr/>
          <p:nvPr/>
        </p:nvSpPr>
        <p:spPr>
          <a:xfrm>
            <a:off x="3482750" y="1831175"/>
            <a:ext cx="523800" cy="13320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1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1050" name="Google Shape;1050;p51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for blocking cars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Checking if this car get block too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no blocking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Move car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the main car can drive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 again for blocking cars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Do Step 2</a:t>
            </a:r>
            <a:endParaRPr>
              <a:solidFill>
                <a:srgbClr val="D4DDE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51" name="Google Shape;10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51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432163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51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9817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51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29487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51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1768224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51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876425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51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104800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51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1495550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51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27205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51"/>
          <p:cNvSpPr txBox="1"/>
          <p:nvPr>
            <p:ph idx="1" type="body"/>
          </p:nvPr>
        </p:nvSpPr>
        <p:spPr>
          <a:xfrm>
            <a:off x="5677200" y="494475"/>
            <a:ext cx="22389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1" name="Google Shape;1061;p51"/>
          <p:cNvSpPr/>
          <p:nvPr/>
        </p:nvSpPr>
        <p:spPr>
          <a:xfrm>
            <a:off x="3482750" y="1831175"/>
            <a:ext cx="523800" cy="13320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1"/>
          <p:cNvSpPr/>
          <p:nvPr/>
        </p:nvSpPr>
        <p:spPr>
          <a:xfrm>
            <a:off x="2486025" y="1752600"/>
            <a:ext cx="466800" cy="1352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51"/>
          <p:cNvSpPr/>
          <p:nvPr/>
        </p:nvSpPr>
        <p:spPr>
          <a:xfrm>
            <a:off x="3055775" y="3171775"/>
            <a:ext cx="961200" cy="4239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2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1069" name="Google Shape;1069;p52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for blocking cars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if this car get block too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Repeat until no blocking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Move car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the main car can drive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 again for blocking cars</a:t>
            </a:r>
            <a:endParaRPr>
              <a:solidFill>
                <a:srgbClr val="D4DDE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lphaLcPeriod"/>
            </a:pPr>
            <a:r>
              <a:rPr lang="en">
                <a:solidFill>
                  <a:srgbClr val="D4DDE3"/>
                </a:solidFill>
              </a:rPr>
              <a:t>Do Step 2</a:t>
            </a:r>
            <a:endParaRPr>
              <a:solidFill>
                <a:srgbClr val="D4DDE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0" name="Google Shape;10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52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432163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52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9817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52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29487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52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1768224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52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876425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52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154462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52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1495550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52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27205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52"/>
          <p:cNvSpPr/>
          <p:nvPr/>
        </p:nvSpPr>
        <p:spPr>
          <a:xfrm>
            <a:off x="1495613" y="3171775"/>
            <a:ext cx="961200" cy="4239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3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1085" name="Google Shape;1085;p53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Heuristic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D4DDE3"/>
              </a:buClr>
              <a:buSzPts val="1100"/>
              <a:buAutoNum type="arabicPeriod"/>
            </a:pPr>
            <a:r>
              <a:rPr lang="en">
                <a:solidFill>
                  <a:srgbClr val="D4DDE3"/>
                </a:solidFill>
              </a:rPr>
              <a:t>Checking for blocking cars</a:t>
            </a:r>
            <a:endParaRPr>
              <a:solidFill>
                <a:srgbClr val="D4DDE3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Checking if this car get block too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no blocking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Move car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Repeat until the main car can drive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lt1"/>
                </a:solidFill>
              </a:rPr>
              <a:t>Check again for blocking cars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lt1"/>
                </a:solidFill>
              </a:rPr>
              <a:t>Do Step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6" name="Google Shape;10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53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2879863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53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9817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53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29487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53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2717736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53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2762963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53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154462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53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1495550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53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27205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53"/>
          <p:cNvSpPr/>
          <p:nvPr/>
        </p:nvSpPr>
        <p:spPr>
          <a:xfrm>
            <a:off x="2956050" y="2222250"/>
            <a:ext cx="961200" cy="42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53"/>
          <p:cNvSpPr/>
          <p:nvPr/>
        </p:nvSpPr>
        <p:spPr>
          <a:xfrm>
            <a:off x="2486025" y="2686775"/>
            <a:ext cx="466800" cy="1352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53"/>
          <p:cNvSpPr/>
          <p:nvPr/>
        </p:nvSpPr>
        <p:spPr>
          <a:xfrm>
            <a:off x="3481138" y="2697125"/>
            <a:ext cx="523800" cy="13320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54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1103" name="Google Shape;1103;p54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1104" name="Google Shape;1104;p54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rect b="b" l="l" r="r" t="t"/>
                <a:pathLst>
                  <a:path extrusionOk="0" h="1519" w="70548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54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rect b="b" l="l" r="r" t="t"/>
                <a:pathLst>
                  <a:path extrusionOk="0" h="77783" w="1519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54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rect b="b" l="l" r="r" t="t"/>
                <a:pathLst>
                  <a:path extrusionOk="0" h="77783" w="1519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54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rect b="b" l="l" r="r" t="t"/>
                <a:pathLst>
                  <a:path extrusionOk="0" h="1519" w="7981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54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rect b="b" l="l" r="r" t="t"/>
                <a:pathLst>
                  <a:path extrusionOk="0" h="1519" w="7976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54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rect b="b" l="l" r="r" t="t"/>
                <a:pathLst>
                  <a:path extrusionOk="0" h="2526" w="1373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54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rect b="b" l="l" r="r" t="t"/>
                <a:pathLst>
                  <a:path extrusionOk="0" h="2526" w="1373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54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rect b="b" l="l" r="r" t="t"/>
                <a:pathLst>
                  <a:path extrusionOk="0" h="5651" w="190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54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rect b="b" l="l" r="r" t="t"/>
                <a:pathLst>
                  <a:path extrusionOk="0" h="5647" w="190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54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rect b="b" l="l" r="r" t="t"/>
                <a:pathLst>
                  <a:path extrusionOk="0" h="5651" w="1901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54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rect b="b" l="l" r="r" t="t"/>
                <a:pathLst>
                  <a:path extrusionOk="0" h="5647" w="1901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54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rect b="b" l="l" r="r" t="t"/>
                <a:pathLst>
                  <a:path extrusionOk="0" h="30137" w="15069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54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rect b="b" l="l" r="r" t="t"/>
                <a:pathLst>
                  <a:path extrusionOk="0" h="7515" w="10848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54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rect b="b" l="l" r="r" t="t"/>
                <a:pathLst>
                  <a:path extrusionOk="0" h="13472" w="6947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54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rect b="b" l="l" r="r" t="t"/>
                <a:pathLst>
                  <a:path extrusionOk="0" h="19001" w="11016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54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rect b="b" l="l" r="r" t="t"/>
                <a:pathLst>
                  <a:path extrusionOk="0" h="7394" w="4578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54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rect b="b" l="l" r="r" t="t"/>
                <a:pathLst>
                  <a:path extrusionOk="0" h="3490" w="3028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54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rect b="b" l="l" r="r" t="t"/>
                <a:pathLst>
                  <a:path extrusionOk="0" h="764" w="3418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54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rect b="b" l="l" r="r" t="t"/>
                <a:pathLst>
                  <a:path extrusionOk="0" h="761" w="3703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54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rect b="b" l="l" r="r" t="t"/>
                <a:pathLst>
                  <a:path extrusionOk="0" h="760" w="3703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54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rect b="b" l="l" r="r" t="t"/>
                <a:pathLst>
                  <a:path extrusionOk="0" h="7394" w="4581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54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rect b="b" l="l" r="r" t="t"/>
                <a:pathLst>
                  <a:path extrusionOk="0" h="3490" w="3028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54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rect b="b" l="l" r="r" t="t"/>
                <a:pathLst>
                  <a:path extrusionOk="0" h="764" w="3418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54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rect b="b" l="l" r="r" t="t"/>
                <a:pathLst>
                  <a:path extrusionOk="0" h="761" w="3707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54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rect b="b" l="l" r="r" t="t"/>
                <a:pathLst>
                  <a:path extrusionOk="0" h="760" w="3707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54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rect b="b" l="l" r="r" t="t"/>
                <a:pathLst>
                  <a:path extrusionOk="0" h="13422" w="8741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54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rect b="b" l="l" r="r" t="t"/>
                <a:pathLst>
                  <a:path extrusionOk="0" h="10741" w="6992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54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rect b="b" l="l" r="r" t="t"/>
                <a:pathLst>
                  <a:path extrusionOk="0" h="1073" w="3388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54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54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54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rect b="b" l="l" r="r" t="t"/>
                <a:pathLst>
                  <a:path extrusionOk="0" h="12620" w="538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54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rect b="b" l="l" r="r" t="t"/>
                <a:pathLst>
                  <a:path extrusionOk="0" h="764" w="516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54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rect b="b" l="l" r="r" t="t"/>
                <a:pathLst>
                  <a:path extrusionOk="0" h="761" w="516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54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rect b="b" l="l" r="r" t="t"/>
                <a:pathLst>
                  <a:path extrusionOk="0" h="760" w="516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54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rect b="b" l="l" r="r" t="t"/>
                <a:pathLst>
                  <a:path extrusionOk="0" h="12620" w="539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54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rect b="b" l="l" r="r" t="t"/>
                <a:pathLst>
                  <a:path extrusionOk="0" h="764" w="521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54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rect b="b" l="l" r="r" t="t"/>
                <a:pathLst>
                  <a:path extrusionOk="0" h="761" w="521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54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rect b="b" l="l" r="r" t="t"/>
                <a:pathLst>
                  <a:path extrusionOk="0" h="760" w="521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54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rect b="b" l="l" r="r" t="t"/>
                <a:pathLst>
                  <a:path extrusionOk="0" h="2240" w="2854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54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rect b="b" l="l" r="r" t="t"/>
                <a:pathLst>
                  <a:path extrusionOk="0" h="1231" w="1572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54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rect b="b" l="l" r="r" t="t"/>
                <a:pathLst>
                  <a:path extrusionOk="0" h="2240" w="2855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54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rect b="b" l="l" r="r" t="t"/>
                <a:pathLst>
                  <a:path extrusionOk="0" h="1231" w="1568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54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rect b="b" l="l" r="r" t="t"/>
                <a:pathLst>
                  <a:path extrusionOk="0" h="2019" w="1155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54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rect b="b" l="l" r="r" t="t"/>
                <a:pathLst>
                  <a:path extrusionOk="0" h="2019" w="115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54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rect b="b" l="l" r="r" t="t"/>
                <a:pathLst>
                  <a:path extrusionOk="0" h="5886" w="1589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54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rect b="b" l="l" r="r" t="t"/>
                <a:pathLst>
                  <a:path extrusionOk="0" h="5890" w="1589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54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rect b="b" l="l" r="r" t="t"/>
                <a:pathLst>
                  <a:path extrusionOk="0" h="5886" w="1594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54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rect b="b" l="l" r="r" t="t"/>
                <a:pathLst>
                  <a:path extrusionOk="0" h="5890" w="1594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54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rect b="b" l="l" r="r" t="t"/>
                <a:pathLst>
                  <a:path extrusionOk="0" h="32938" w="15384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54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rect b="b" l="l" r="r" t="t"/>
                <a:pathLst>
                  <a:path extrusionOk="0" h="4279" w="10237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54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rect b="b" l="l" r="r" t="t"/>
                <a:pathLst>
                  <a:path extrusionOk="0" h="23479" w="1008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54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rect b="b" l="l" r="r" t="t"/>
                <a:pathLst>
                  <a:path extrusionOk="0" h="23479" w="1008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54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rect b="b" l="l" r="r" t="t"/>
                <a:pathLst>
                  <a:path extrusionOk="0" h="26685" w="12114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54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rect b="b" l="l" r="r" t="t"/>
                <a:pathLst>
                  <a:path extrusionOk="0" h="617" w="3894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54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rect b="b" l="l" r="r" t="t"/>
                <a:pathLst>
                  <a:path extrusionOk="0" h="5416" w="360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54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rect b="b" l="l" r="r" t="t"/>
                <a:pathLst>
                  <a:path extrusionOk="0" h="760" w="376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54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rect b="b" l="l" r="r" t="t"/>
                <a:pathLst>
                  <a:path extrusionOk="0" h="4319" w="352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54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rect b="b" l="l" r="r" t="t"/>
                <a:pathLst>
                  <a:path extrusionOk="0" h="765" w="4385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54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rect b="b" l="l" r="r" t="t"/>
                <a:pathLst>
                  <a:path extrusionOk="0" h="764" w="5433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54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rect b="b" l="l" r="r" t="t"/>
                <a:pathLst>
                  <a:path extrusionOk="0" h="760" w="4856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54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rect b="b" l="l" r="r" t="t"/>
                <a:pathLst>
                  <a:path extrusionOk="0" h="764" w="4856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54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rect b="b" l="l" r="r" t="t"/>
                <a:pathLst>
                  <a:path extrusionOk="0" h="5416" w="360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54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rect b="b" l="l" r="r" t="t"/>
                <a:pathLst>
                  <a:path extrusionOk="0" h="760" w="376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54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rect b="b" l="l" r="r" t="t"/>
                <a:pathLst>
                  <a:path extrusionOk="0" h="4319" w="3516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54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rect b="b" l="l" r="r" t="t"/>
                <a:pathLst>
                  <a:path extrusionOk="0" h="765" w="4386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54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rect b="b" l="l" r="r" t="t"/>
                <a:pathLst>
                  <a:path extrusionOk="0" h="764" w="543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54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rect b="b" l="l" r="r" t="t"/>
                <a:pathLst>
                  <a:path extrusionOk="0" h="760" w="4857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54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rect b="b" l="l" r="r" t="t"/>
                <a:pathLst>
                  <a:path extrusionOk="0" h="764" w="4857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54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rect b="b" l="l" r="r" t="t"/>
                <a:pathLst>
                  <a:path extrusionOk="0" h="22157" w="9069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54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rect b="b" l="l" r="r" t="t"/>
                <a:pathLst>
                  <a:path extrusionOk="0" h="20516" w="752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54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rect b="b" l="l" r="r" t="t"/>
                <a:pathLst>
                  <a:path extrusionOk="0" h="1900" w="1902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54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4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rect b="b" l="l" r="r" t="t"/>
                <a:pathLst>
                  <a:path extrusionOk="0" h="21336" w="441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4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rect b="b" l="l" r="r" t="t"/>
                <a:pathLst>
                  <a:path extrusionOk="0" h="644" w="196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54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rect b="b" l="l" r="r" t="t"/>
                <a:pathLst>
                  <a:path extrusionOk="0" h="640" w="196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54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rect b="b" l="l" r="r" t="t"/>
                <a:pathLst>
                  <a:path extrusionOk="0" h="764" w="405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54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4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54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rect b="b" l="l" r="r" t="t"/>
                <a:pathLst>
                  <a:path extrusionOk="0" h="21336" w="44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4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rect b="b" l="l" r="r" t="t"/>
                <a:pathLst>
                  <a:path extrusionOk="0" h="644" w="196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4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rect b="b" l="l" r="r" t="t"/>
                <a:pathLst>
                  <a:path extrusionOk="0" h="640" w="196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4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rect b="b" l="l" r="r" t="t"/>
                <a:pathLst>
                  <a:path extrusionOk="0" h="764" w="405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4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4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54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rect b="b" l="l" r="r" t="t"/>
                <a:pathLst>
                  <a:path extrusionOk="0" h="2237" w="2856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54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rect b="b" l="l" r="r" t="t"/>
                <a:pathLst>
                  <a:path extrusionOk="0" h="1232" w="1567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54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rect b="b" l="l" r="r" t="t"/>
                <a:pathLst>
                  <a:path extrusionOk="0" h="2237" w="285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54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rect b="b" l="l" r="r" t="t"/>
                <a:pathLst>
                  <a:path extrusionOk="0" h="1232" w="1567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54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rect b="b" l="l" r="r" t="t"/>
                <a:pathLst>
                  <a:path extrusionOk="0" h="2127" w="1275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54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rect b="b" l="l" r="r" t="t"/>
                <a:pathLst>
                  <a:path extrusionOk="0" h="2127" w="1275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4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rect b="b" l="l" r="r" t="t"/>
                <a:pathLst>
                  <a:path extrusionOk="0" h="5505" w="166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4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rect b="b" l="l" r="r" t="t"/>
                <a:pathLst>
                  <a:path extrusionOk="0" h="5509" w="1661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4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rect b="b" l="l" r="r" t="t"/>
                <a:pathLst>
                  <a:path extrusionOk="0" h="5505" w="1662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54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rect b="b" l="l" r="r" t="t"/>
                <a:pathLst>
                  <a:path extrusionOk="0" h="5509" w="1662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54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rect b="b" l="l" r="r" t="t"/>
                <a:pathLst>
                  <a:path extrusionOk="0" h="30577" w="13941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54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rect b="b" l="l" r="r" t="t"/>
                <a:pathLst>
                  <a:path extrusionOk="0" h="9299" w="10041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4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rect b="b" l="l" r="r" t="t"/>
                <a:pathLst>
                  <a:path extrusionOk="0" h="15464" w="4551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54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rect b="b" l="l" r="r" t="t"/>
                <a:pathLst>
                  <a:path extrusionOk="0" h="16809" w="10475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54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rect b="b" l="l" r="r" t="t"/>
                <a:pathLst>
                  <a:path extrusionOk="0" h="5225" w="4328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4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rect b="b" l="l" r="r" t="t"/>
                <a:pathLst>
                  <a:path extrusionOk="0" h="4416" w="3242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4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rect b="b" l="l" r="r" t="t"/>
                <a:pathLst>
                  <a:path extrusionOk="0" h="760" w="3469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4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rect b="b" l="l" r="r" t="t"/>
                <a:pathLst>
                  <a:path extrusionOk="0" h="5225" w="4333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54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rect b="b" l="l" r="r" t="t"/>
                <a:pathLst>
                  <a:path extrusionOk="0" h="4416" w="3241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54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rect b="b" l="l" r="r" t="t"/>
                <a:pathLst>
                  <a:path extrusionOk="0" h="760" w="3467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4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rect b="b" l="l" r="r" t="t"/>
                <a:pathLst>
                  <a:path extrusionOk="0" h="10005" w="7915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4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rect b="b" l="l" r="r" t="t"/>
                <a:pathLst>
                  <a:path extrusionOk="0" h="8003" w="633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54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rect b="b" l="l" r="r" t="t"/>
                <a:pathLst>
                  <a:path extrusionOk="0" h="698" w="3207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54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rect b="b" l="l" r="r" t="t"/>
                <a:pathLst>
                  <a:path extrusionOk="0" h="1900" w="1902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54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54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rect b="b" l="l" r="r" t="t"/>
                <a:pathLst>
                  <a:path extrusionOk="0" h="12633" w="63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54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rect b="b" l="l" r="r" t="t"/>
                <a:pathLst>
                  <a:path extrusionOk="0" h="667" w="218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54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rect b="b" l="l" r="r" t="t"/>
                <a:pathLst>
                  <a:path extrusionOk="0" h="760" w="396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54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rect b="b" l="l" r="r" t="t"/>
                <a:pathLst>
                  <a:path extrusionOk="0" h="12633" w="632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54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rect b="b" l="l" r="r" t="t"/>
                <a:pathLst>
                  <a:path extrusionOk="0" h="667" w="224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54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rect b="b" l="l" r="r" t="t"/>
                <a:pathLst>
                  <a:path extrusionOk="0" h="760" w="396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4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rect b="b" l="l" r="r" t="t"/>
                <a:pathLst>
                  <a:path extrusionOk="0" h="2035" w="2412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54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rect b="b" l="l" r="r" t="t"/>
                <a:pathLst>
                  <a:path extrusionOk="0" h="1119" w="1327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54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rect b="b" l="l" r="r" t="t"/>
                <a:pathLst>
                  <a:path extrusionOk="0" h="2035" w="2411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4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rect b="b" l="l" r="r" t="t"/>
                <a:pathLst>
                  <a:path extrusionOk="0" h="1119" w="1324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4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rect b="b" l="l" r="r" t="t"/>
                <a:pathLst>
                  <a:path extrusionOk="0" h="2012" w="1103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4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rect b="b" l="l" r="r" t="t"/>
                <a:pathLst>
                  <a:path extrusionOk="0" h="2012" w="1106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4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rect b="b" l="l" r="r" t="t"/>
                <a:pathLst>
                  <a:path extrusionOk="0" h="6125" w="1789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4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rect b="b" l="l" r="r" t="t"/>
                <a:pathLst>
                  <a:path extrusionOk="0" h="6126" w="198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4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rect b="b" l="l" r="r" t="t"/>
                <a:pathLst>
                  <a:path extrusionOk="0" h="6125" w="1791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4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rect b="b" l="l" r="r" t="t"/>
                <a:pathLst>
                  <a:path extrusionOk="0" h="6126" w="1981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4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rect b="b" l="l" r="r" t="t"/>
                <a:pathLst>
                  <a:path extrusionOk="0" h="31642" w="13214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54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rect b="b" l="l" r="r" t="t"/>
                <a:pathLst>
                  <a:path extrusionOk="0" h="28482" w="9517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54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rect b="b" l="l" r="r" t="t"/>
                <a:pathLst>
                  <a:path extrusionOk="0" h="23479" w="1154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4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rect b="b" l="l" r="r" t="t"/>
                <a:pathLst>
                  <a:path extrusionOk="0" h="23479" w="1156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4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rect b="b" l="l" r="r" t="t"/>
                <a:pathLst>
                  <a:path extrusionOk="0" h="13169" w="1020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4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rect b="b" l="l" r="r" t="t"/>
                <a:pathLst>
                  <a:path extrusionOk="0" h="7127" w="3396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4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rect b="b" l="l" r="r" t="t"/>
                <a:pathLst>
                  <a:path extrusionOk="0" h="4165" w="3357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54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rect b="b" l="l" r="r" t="t"/>
                <a:pathLst>
                  <a:path extrusionOk="0" h="759" w="3276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4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rect b="b" l="l" r="r" t="t"/>
                <a:pathLst>
                  <a:path extrusionOk="0" h="7127" w="3397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54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rect b="b" l="l" r="r" t="t"/>
                <a:pathLst>
                  <a:path extrusionOk="0" h="4165" w="3352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4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rect b="b" l="l" r="r" t="t"/>
                <a:pathLst>
                  <a:path extrusionOk="0" h="759" w="3277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4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rect b="b" l="l" r="r" t="t"/>
                <a:pathLst>
                  <a:path extrusionOk="0" h="6712" w="7662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4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rect b="b" l="l" r="r" t="t"/>
                <a:pathLst>
                  <a:path extrusionOk="0" h="5372" w="6126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4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rect b="b" l="l" r="r" t="t"/>
                <a:pathLst>
                  <a:path extrusionOk="0" h="809" w="3083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4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rect b="b" l="l" r="r" t="t"/>
                <a:pathLst>
                  <a:path extrusionOk="0" h="1902" w="190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4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rect b="b" l="l" r="r" t="t"/>
                <a:pathLst>
                  <a:path extrusionOk="0" h="1902" w="190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4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rect b="b" l="l" r="r" t="t"/>
                <a:pathLst>
                  <a:path extrusionOk="0" h="12060" w="667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4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rect b="b" l="l" r="r" t="t"/>
                <a:pathLst>
                  <a:path extrusionOk="0" h="1125" w="401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4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rect b="b" l="l" r="r" t="t"/>
                <a:pathLst>
                  <a:path extrusionOk="0" h="759" w="431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4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rect b="b" l="l" r="r" t="t"/>
                <a:pathLst>
                  <a:path extrusionOk="0" h="12060" w="666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4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rect b="b" l="l" r="r" t="t"/>
                <a:pathLst>
                  <a:path extrusionOk="0" h="1125" w="40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4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rect b="b" l="l" r="r" t="t"/>
                <a:pathLst>
                  <a:path extrusionOk="0" h="759" w="432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4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rect b="b" l="l" r="r" t="t"/>
                <a:pathLst>
                  <a:path extrusionOk="0" h="2123" w="2344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4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rect b="b" l="l" r="r" t="t"/>
                <a:pathLst>
                  <a:path extrusionOk="0" h="1170" w="1293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4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rect b="b" l="l" r="r" t="t"/>
                <a:pathLst>
                  <a:path extrusionOk="0" h="2123" w="2345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4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rect b="b" l="l" r="r" t="t"/>
                <a:pathLst>
                  <a:path extrusionOk="0" h="1170" w="1292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4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rect b="b" l="l" r="r" t="t"/>
                <a:pathLst>
                  <a:path extrusionOk="0" h="1879" w="1052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4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rect b="b" l="l" r="r" t="t"/>
                <a:pathLst>
                  <a:path extrusionOk="0" h="1879" w="1049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54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rect b="b" l="l" r="r" t="t"/>
                <a:pathLst>
                  <a:path extrusionOk="0" h="6157" w="1793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54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rect b="b" l="l" r="r" t="t"/>
                <a:pathLst>
                  <a:path extrusionOk="0" h="6157" w="1793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54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rect b="b" l="l" r="r" t="t"/>
                <a:pathLst>
                  <a:path extrusionOk="0" h="6157" w="1795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54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rect b="b" l="l" r="r" t="t"/>
                <a:pathLst>
                  <a:path extrusionOk="0" h="6157" w="1795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4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rect b="b" l="l" r="r" t="t"/>
                <a:pathLst>
                  <a:path extrusionOk="0" h="34020" w="14653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4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rect b="b" l="l" r="r" t="t"/>
                <a:pathLst>
                  <a:path extrusionOk="0" h="4572" w="10546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54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rect b="b" l="l" r="r" t="t"/>
                <a:pathLst>
                  <a:path extrusionOk="0" h="7523" w="12348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54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rect b="b" l="l" r="r" t="t"/>
                <a:pathLst>
                  <a:path extrusionOk="0" h="6853" w="3672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54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rect b="b" l="l" r="r" t="t"/>
                <a:pathLst>
                  <a:path extrusionOk="0" h="764" w="3512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54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rect b="b" l="l" r="r" t="t"/>
                <a:pathLst>
                  <a:path extrusionOk="0" h="6853" w="3671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54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rect b="b" l="l" r="r" t="t"/>
                <a:pathLst>
                  <a:path extrusionOk="0" h="764" w="3516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4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rect b="b" l="l" r="r" t="t"/>
                <a:pathLst>
                  <a:path extrusionOk="0" h="22722" w="9118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54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rect b="b" l="l" r="r" t="t"/>
                <a:pathLst>
                  <a:path extrusionOk="0" h="21314" w="7292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54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rect b="b" l="l" r="r" t="t"/>
                <a:pathLst>
                  <a:path extrusionOk="0" h="650" w="3579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54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rect b="b" l="l" r="r" t="t"/>
                <a:pathLst>
                  <a:path extrusionOk="0" h="16778" w="1616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54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rect b="b" l="l" r="r" t="t"/>
                <a:pathLst>
                  <a:path extrusionOk="0" h="16903" w="1616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54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rect b="b" l="l" r="r" t="t"/>
                <a:pathLst>
                  <a:path extrusionOk="0" h="1186" w="7652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4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rect b="b" l="l" r="r" t="t"/>
                <a:pathLst>
                  <a:path extrusionOk="0" h="2695" w="569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54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rect b="b" l="l" r="r" t="t"/>
                <a:pathLst>
                  <a:path extrusionOk="0" h="1901" w="1902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54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rect b="b" l="l" r="r" t="t"/>
                <a:pathLst>
                  <a:path extrusionOk="0" h="1901" w="190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54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rect b="b" l="l" r="r" t="t"/>
                <a:pathLst>
                  <a:path extrusionOk="0" h="15575" w="418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54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rect b="b" l="l" r="r" t="t"/>
                <a:pathLst>
                  <a:path extrusionOk="0" h="15575" w="423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54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rect b="b" l="l" r="r" t="t"/>
                <a:pathLst>
                  <a:path extrusionOk="0" h="2369" w="2739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54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rect b="b" l="l" r="r" t="t"/>
                <a:pathLst>
                  <a:path extrusionOk="0" h="1305" w="1509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54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rect b="b" l="l" r="r" t="t"/>
                <a:pathLst>
                  <a:path extrusionOk="0" h="2369" w="274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54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rect b="b" l="l" r="r" t="t"/>
                <a:pathLst>
                  <a:path extrusionOk="0" h="1305" w="1511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54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rect b="b" l="l" r="r" t="t"/>
                <a:pathLst>
                  <a:path extrusionOk="0" h="2486" w="1181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54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rect b="b" l="l" r="r" t="t"/>
                <a:pathLst>
                  <a:path extrusionOk="0" h="2486" w="1182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54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rect b="b" l="l" r="r" t="t"/>
                <a:pathLst>
                  <a:path extrusionOk="0" h="5606" w="1498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54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rect b="b" l="l" r="r" t="t"/>
                <a:pathLst>
                  <a:path extrusionOk="0" h="5607" w="1498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54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rect b="b" l="l" r="r" t="t"/>
                <a:pathLst>
                  <a:path extrusionOk="0" h="5606" w="1492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54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rect b="b" l="l" r="r" t="t"/>
                <a:pathLst>
                  <a:path extrusionOk="0" h="5607" w="1492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54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rect b="b" l="l" r="r" t="t"/>
                <a:pathLst>
                  <a:path extrusionOk="0" h="28491" w="14985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54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rect b="b" l="l" r="r" t="t"/>
                <a:pathLst>
                  <a:path extrusionOk="0" h="4409" w="1045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54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rect b="b" l="l" r="r" t="t"/>
                <a:pathLst>
                  <a:path extrusionOk="0" h="8181" w="7627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54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rect b="b" l="l" r="r" t="t"/>
                <a:pathLst>
                  <a:path extrusionOk="0" h="7662" w="11106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4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rect b="b" l="l" r="r" t="t"/>
                <a:pathLst>
                  <a:path extrusionOk="0" h="3277" w="761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4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rect b="b" l="l" r="r" t="t"/>
                <a:pathLst>
                  <a:path extrusionOk="0" h="7365" w="11069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54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rect b="b" l="l" r="r" t="t"/>
                <a:pathLst>
                  <a:path extrusionOk="0" h="6552" w="3453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54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rect b="b" l="l" r="r" t="t"/>
                <a:pathLst>
                  <a:path extrusionOk="0" h="759" w="356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54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rect b="b" l="l" r="r" t="t"/>
                <a:pathLst>
                  <a:path extrusionOk="0" h="6552" w="3459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54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rect b="b" l="l" r="r" t="t"/>
                <a:pathLst>
                  <a:path extrusionOk="0" h="759" w="3565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4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rect b="b" l="l" r="r" t="t"/>
                <a:pathLst>
                  <a:path extrusionOk="0" h="4431" w="8741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4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rect b="b" l="l" r="r" t="t"/>
                <a:pathLst>
                  <a:path extrusionOk="0" h="3272" w="6992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4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rect b="b" l="l" r="r" t="t"/>
                <a:pathLst>
                  <a:path extrusionOk="0" h="774" w="3041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4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rect b="b" l="l" r="r" t="t"/>
                <a:pathLst>
                  <a:path extrusionOk="0" h="1785" w="1785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4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rect b="b" l="l" r="r" t="t"/>
                <a:pathLst>
                  <a:path extrusionOk="0" h="1785" w="1791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4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rect b="b" l="l" r="r" t="t"/>
                <a:pathLst>
                  <a:path extrusionOk="0" h="4368" w="45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4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rect b="b" l="l" r="r" t="t"/>
                <a:pathLst>
                  <a:path extrusionOk="0" h="4368" w="449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4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rect b="b" l="l" r="r" t="t"/>
                <a:pathLst>
                  <a:path extrusionOk="0" h="1775" w="2628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4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rect b="b" l="l" r="r" t="t"/>
                <a:pathLst>
                  <a:path extrusionOk="0" h="976" w="1448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4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rect b="b" l="l" r="r" t="t"/>
                <a:pathLst>
                  <a:path extrusionOk="0" h="1775" w="2628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4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rect b="b" l="l" r="r" t="t"/>
                <a:pathLst>
                  <a:path extrusionOk="0" h="976" w="1448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54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rect b="b" l="l" r="r" t="t"/>
                <a:pathLst>
                  <a:path extrusionOk="0" h="14373" w="13929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54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rect b="b" l="l" r="r" t="t"/>
                <a:pathLst>
                  <a:path extrusionOk="0" h="11501" w="11147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54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1313" name="Google Shape;1313;p54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rect b="b" l="l" r="r" t="t"/>
                <a:pathLst>
                  <a:path extrusionOk="0" h="1519" w="7981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54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rect b="b" l="l" r="r" t="t"/>
                <a:pathLst>
                  <a:path extrusionOk="0" h="1519" w="7976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5" name="Google Shape;1315;p54"/>
          <p:cNvSpPr txBox="1"/>
          <p:nvPr>
            <p:ph idx="1" type="subTitle"/>
          </p:nvPr>
        </p:nvSpPr>
        <p:spPr>
          <a:xfrm>
            <a:off x="713225" y="1701600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400"/>
              <a:t>Both the blocking and the advanced heuristic are consistent</a:t>
            </a:r>
            <a:endParaRPr sz="14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400"/>
              <a:t>All blocking cars need at least one move to get out of the way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/>
              <a:t>Never overestimates the real costs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5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Distance to 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1" name="Google Shape;1321;p55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Checking the distance to the goal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Moves goal car and check if the distance = 0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Not admissible because the distance could be more than steps needed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2" name="Google Shape;13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55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55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20194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55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55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17682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55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55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Google Shape;1329;p55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0" name="Google Shape;1330;p55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Google Shape;13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925" y="2203375"/>
            <a:ext cx="2305700" cy="23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55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5214502" y="2968105"/>
            <a:ext cx="709657" cy="37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55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4973780" y="3943073"/>
            <a:ext cx="913205" cy="291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55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4936401" y="2411790"/>
            <a:ext cx="308560" cy="8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55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5924153" y="3339789"/>
            <a:ext cx="308560" cy="868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55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6612305" y="3369292"/>
            <a:ext cx="291268" cy="80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55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5298750" y="3624566"/>
            <a:ext cx="562953" cy="27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55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5297168" y="2393347"/>
            <a:ext cx="626970" cy="291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55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4945041" y="3330288"/>
            <a:ext cx="291278" cy="554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55"/>
          <p:cNvSpPr/>
          <p:nvPr/>
        </p:nvSpPr>
        <p:spPr>
          <a:xfrm>
            <a:off x="2495550" y="2203375"/>
            <a:ext cx="1509300" cy="481800"/>
          </a:xfrm>
          <a:prstGeom prst="rect">
            <a:avLst/>
          </a:prstGeom>
          <a:solidFill>
            <a:srgbClr val="F9F9F9">
              <a:alpha val="82610"/>
            </a:srgbClr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55"/>
          <p:cNvSpPr txBox="1"/>
          <p:nvPr/>
        </p:nvSpPr>
        <p:spPr>
          <a:xfrm>
            <a:off x="2956050" y="2244175"/>
            <a:ext cx="6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 = 3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2" name="Google Shape;1342;p55"/>
          <p:cNvSpPr/>
          <p:nvPr/>
        </p:nvSpPr>
        <p:spPr>
          <a:xfrm>
            <a:off x="5924125" y="3032625"/>
            <a:ext cx="1009500" cy="270900"/>
          </a:xfrm>
          <a:prstGeom prst="rect">
            <a:avLst/>
          </a:prstGeom>
          <a:solidFill>
            <a:srgbClr val="F9F9F9">
              <a:alpha val="73430"/>
            </a:srgbClr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55"/>
          <p:cNvSpPr txBox="1"/>
          <p:nvPr/>
        </p:nvSpPr>
        <p:spPr>
          <a:xfrm>
            <a:off x="6115375" y="2991075"/>
            <a:ext cx="62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H = 3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56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</a:t>
            </a:r>
            <a:r>
              <a:rPr lang="en">
                <a:solidFill>
                  <a:schemeClr val="lt1"/>
                </a:solidFill>
              </a:rPr>
              <a:t>Advanced Heuristic</a:t>
            </a:r>
            <a:endParaRPr/>
          </a:p>
        </p:txBody>
      </p:sp>
      <p:sp>
        <p:nvSpPr>
          <p:cNvPr id="1349" name="Google Shape;1349;p56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Blocking Blocking Distance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Combination of Distance &amp; Blocking Blocking 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Not admissible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50" name="Google Shape;135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56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56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20194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56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56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17682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56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56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56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56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3" name="Google Shape;1363;p57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1364" name="Google Shape;1364;p57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6" name="Google Shape;1366;p57"/>
          <p:cNvSpPr txBox="1"/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1367" name="Google Shape;1367;p57"/>
          <p:cNvPicPr preferRelativeResize="0"/>
          <p:nvPr/>
        </p:nvPicPr>
        <p:blipFill rotWithShape="1">
          <a:blip r:embed="rId3">
            <a:alphaModFix/>
          </a:blip>
          <a:srcRect b="0" l="2971" r="37716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57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9" name="Google Shape;1369;p57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1370" name="Google Shape;1370;p57"/>
            <p:cNvSpPr/>
            <p:nvPr/>
          </p:nvSpPr>
          <p:spPr>
            <a:xfrm>
              <a:off x="5056099" y="1966682"/>
              <a:ext cx="608442" cy="1727938"/>
            </a:xfrm>
            <a:custGeom>
              <a:rect b="b" l="l" r="r" t="t"/>
              <a:pathLst>
                <a:path extrusionOk="0" h="5447" w="1918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4572011" y="858924"/>
              <a:ext cx="1576938" cy="1278427"/>
            </a:xfrm>
            <a:custGeom>
              <a:rect b="b" l="l" r="r" t="t"/>
              <a:pathLst>
                <a:path extrusionOk="0" h="4030" w="4971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5360320" y="2137033"/>
              <a:ext cx="304221" cy="1557587"/>
            </a:xfrm>
            <a:custGeom>
              <a:rect b="b" l="l" r="r" t="t"/>
              <a:pathLst>
                <a:path extrusionOk="0" h="4910" w="959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5360320" y="858924"/>
              <a:ext cx="788628" cy="1278427"/>
            </a:xfrm>
            <a:custGeom>
              <a:rect b="b" l="l" r="r" t="t"/>
              <a:pathLst>
                <a:path extrusionOk="0" h="4030" w="2486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4" name="Google Shape;1374;p57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8"/>
          <p:cNvSpPr/>
          <p:nvPr/>
        </p:nvSpPr>
        <p:spPr>
          <a:xfrm>
            <a:off x="406400" y="1183301"/>
            <a:ext cx="8067600" cy="16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58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381" name="Google Shape;1381;p58"/>
          <p:cNvSpPr txBox="1"/>
          <p:nvPr/>
        </p:nvSpPr>
        <p:spPr>
          <a:xfrm>
            <a:off x="310325" y="1095676"/>
            <a:ext cx="85233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|         Zero          |    Blocking           |    Distance           |    Advanced           |    AdvancedDistance|</a:t>
            </a:r>
            <a:endParaRPr sz="8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|name       |    nodes dpth  br.fac |    nodes dpth  br.fac |    nodes dpth  br.fac |    nodes dpth  br.fac |    nodes dpth  br.fac|</a:t>
            </a:r>
            <a:endParaRPr sz="8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|-----------+-----------------------+-----------------------+-----------------------+-----------------------+----------------------|</a:t>
            </a:r>
            <a:endParaRPr sz="8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|Jam-1      |    11589    8   3,066 |     6829    8   2,857 |     9561    9   2,625 |      991    8   2,196 |      959    8   2,186|</a:t>
            </a:r>
            <a:endParaRPr sz="8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|Jam-2      |    24081    8   3,378 |     4044    8   2,663 |    11407    9   2,681 |     2643    9   2,248 |     1570    8   2,340|</a:t>
            </a:r>
            <a:endParaRPr sz="8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|Jam-3      |     7731   14   1,788 |     4059   14   1,699 |     4249   15   1,639 |     3688   14   1,686 |     3410   15   1,613|</a:t>
            </a:r>
            <a:endParaRPr sz="8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|Jam-4      |     3203    9   2,301 |     1281    9   2,057 |     2707    9   2,255 |      409    9   1,781 |      206    9   1,627|</a:t>
            </a:r>
            <a:endParaRPr sz="8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|Jam-5      |    21390    9   2,888 |     5075    9   2,433 |    15724   11   2,284 |      668    9   1,896 |      398    9   1,774|</a:t>
            </a:r>
            <a:endParaRPr sz="8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|Jam-6      |    15992    9   2,791 |     6567    9   2,510 |    12786   11   2,239 |     2287   10   2,025 |     2465   11   1,901|</a:t>
            </a:r>
            <a:endParaRPr sz="8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|Jam-7      |    52493   13   2,202 |    20143   13   2,035 |    24401   14   1,955 |    19262   13   2,027 |    18272   13   2,018|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2" name="Google Shape;1382;p58"/>
          <p:cNvSpPr txBox="1"/>
          <p:nvPr>
            <p:ph idx="1" type="body"/>
          </p:nvPr>
        </p:nvSpPr>
        <p:spPr>
          <a:xfrm>
            <a:off x="713225" y="3052400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Heuristics using the Distance are performing good but are not admissible.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Advanced Heuristic performed way better than the Blocking (and Zero)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2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implementation Rush Hour</a:t>
            </a:r>
            <a:endParaRPr/>
          </a:p>
        </p:txBody>
      </p:sp>
      <p:sp>
        <p:nvSpPr>
          <p:cNvPr id="673" name="Google Shape;673;p32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Finding the best possible solution to reach the goal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Minimize f(n) = g(n) + h(n)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Open and Closed List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List: Java Priority Queue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Closed List: Set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Costs for each move is 1 (=depth)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74" name="Google Shape;6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150" y="1178935"/>
            <a:ext cx="2836550" cy="27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59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388" name="Google Shape;1388;p59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The more cars clustered in one spot, the harder it was for the algorithm to get to a solution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Clusters were detected and resolved with more ease by humans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lt1"/>
                </a:solidFill>
              </a:rPr>
              <a:t>E.g. 7, 14, 24</a:t>
            </a:r>
            <a:endParaRPr sz="13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The more intricate blocking dependencies were, the harder it was for the human eye and mind to have an overview over the situation as only a few moves could be thought through before moving</a:t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60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394" name="Google Shape;13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25" y="1092900"/>
            <a:ext cx="3837924" cy="23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60"/>
          <p:cNvSpPr txBox="1"/>
          <p:nvPr>
            <p:ph idx="1" type="body"/>
          </p:nvPr>
        </p:nvSpPr>
        <p:spPr>
          <a:xfrm>
            <a:off x="713225" y="3526700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influence of the heuristics on the expanded nodes decreases with increasing puzzle difficulty.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96" name="Google Shape;13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749" y="1114277"/>
            <a:ext cx="3766704" cy="226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3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</a:t>
            </a:r>
            <a:r>
              <a:rPr lang="en">
                <a:solidFill>
                  <a:schemeClr val="lt1"/>
                </a:solidFill>
              </a:rPr>
              <a:t>implementation Rush Hour</a:t>
            </a:r>
            <a:endParaRPr/>
          </a:p>
        </p:txBody>
      </p:sp>
      <p:sp>
        <p:nvSpPr>
          <p:cNvPr id="680" name="Google Shape;680;p33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Checking if current state = Goal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Yes =&gt;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Else add Node to closed list / remove from open list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Expand node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the cost of the expanded nodes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Node on close list -&gt; ignore Node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Node on open list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Check if costs are better </a:t>
            </a:r>
            <a:br>
              <a:rPr lang="en"/>
            </a:br>
            <a:r>
              <a:rPr lang="en"/>
              <a:t>→ add better node on</a:t>
            </a:r>
            <a:br>
              <a:rPr lang="en"/>
            </a:br>
            <a:r>
              <a:rPr lang="en"/>
              <a:t>open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3"/>
          <p:cNvSpPr txBox="1"/>
          <p:nvPr/>
        </p:nvSpPr>
        <p:spPr>
          <a:xfrm>
            <a:off x="6378000" y="4835700"/>
            <a:ext cx="276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Image source: Jelle_van_Dijk_BSc_Thesis_08_06_2018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82" name="Google Shape;6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550" y="961875"/>
            <a:ext cx="3624875" cy="36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4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88" name="Google Shape;688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34"/>
          <p:cNvSpPr txBox="1"/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691" name="Google Shape;691;p34"/>
          <p:cNvPicPr preferRelativeResize="0"/>
          <p:nvPr/>
        </p:nvPicPr>
        <p:blipFill rotWithShape="1">
          <a:blip r:embed="rId3">
            <a:alphaModFix/>
          </a:blip>
          <a:srcRect b="0" l="2971" r="37716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4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34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694" name="Google Shape;694;p34"/>
            <p:cNvSpPr/>
            <p:nvPr/>
          </p:nvSpPr>
          <p:spPr>
            <a:xfrm>
              <a:off x="5056099" y="1966682"/>
              <a:ext cx="608442" cy="1727938"/>
            </a:xfrm>
            <a:custGeom>
              <a:rect b="b" l="l" r="r" t="t"/>
              <a:pathLst>
                <a:path extrusionOk="0" h="5447" w="1918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4572011" y="858924"/>
              <a:ext cx="1576938" cy="1278427"/>
            </a:xfrm>
            <a:custGeom>
              <a:rect b="b" l="l" r="r" t="t"/>
              <a:pathLst>
                <a:path extrusionOk="0" h="4030" w="4971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5360320" y="2137033"/>
              <a:ext cx="304221" cy="1557587"/>
            </a:xfrm>
            <a:custGeom>
              <a:rect b="b" l="l" r="r" t="t"/>
              <a:pathLst>
                <a:path extrusionOk="0" h="4910" w="959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5360320" y="858924"/>
              <a:ext cx="788628" cy="1278427"/>
            </a:xfrm>
            <a:custGeom>
              <a:rect b="b" l="l" r="r" t="t"/>
              <a:pathLst>
                <a:path extrusionOk="0" h="4030" w="2486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34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3" name="Google Shape;703;p35"/>
          <p:cNvCxnSpPr>
            <a:stCxn id="704" idx="3"/>
          </p:cNvCxnSpPr>
          <p:nvPr/>
        </p:nvCxnSpPr>
        <p:spPr>
          <a:xfrm>
            <a:off x="2497165" y="1604270"/>
            <a:ext cx="5532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35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Heuristics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5"/>
          <p:cNvSpPr txBox="1"/>
          <p:nvPr/>
        </p:nvSpPr>
        <p:spPr>
          <a:xfrm>
            <a:off x="987565" y="1421420"/>
            <a:ext cx="1509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Zero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706" name="Google Shape;706;p35"/>
          <p:cNvSpPr txBox="1"/>
          <p:nvPr/>
        </p:nvSpPr>
        <p:spPr>
          <a:xfrm>
            <a:off x="959600" y="1897400"/>
            <a:ext cx="1626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Returns 0 for each node. Equals Breadth-First Search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7" name="Google Shape;707;p35"/>
          <p:cNvSpPr txBox="1"/>
          <p:nvPr/>
        </p:nvSpPr>
        <p:spPr>
          <a:xfrm>
            <a:off x="2942891" y="1421420"/>
            <a:ext cx="13434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Blocking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708" name="Google Shape;708;p35"/>
          <p:cNvSpPr txBox="1"/>
          <p:nvPr/>
        </p:nvSpPr>
        <p:spPr>
          <a:xfrm>
            <a:off x="4672967" y="1421420"/>
            <a:ext cx="1626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Distance (!)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709" name="Google Shape;709;p35"/>
          <p:cNvGrpSpPr/>
          <p:nvPr/>
        </p:nvGrpSpPr>
        <p:grpSpPr>
          <a:xfrm>
            <a:off x="3185644" y="2929929"/>
            <a:ext cx="927735" cy="1123702"/>
            <a:chOff x="5393564" y="872537"/>
            <a:chExt cx="2437559" cy="2952450"/>
          </a:xfrm>
        </p:grpSpPr>
        <p:sp>
          <p:nvSpPr>
            <p:cNvPr id="710" name="Google Shape;710;p35"/>
            <p:cNvSpPr/>
            <p:nvPr/>
          </p:nvSpPr>
          <p:spPr>
            <a:xfrm>
              <a:off x="5393564" y="872537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5398598" y="875414"/>
              <a:ext cx="1423917" cy="2917931"/>
            </a:xfrm>
            <a:custGeom>
              <a:rect b="b" l="l" r="r" t="t"/>
              <a:pathLst>
                <a:path extrusionOk="0" h="8115" w="396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5403272" y="880448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5407947" y="885122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411183" y="890156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5416217" y="894471"/>
              <a:ext cx="1425355" cy="2917931"/>
            </a:xfrm>
            <a:custGeom>
              <a:rect b="b" l="l" r="r" t="t"/>
              <a:pathLst>
                <a:path extrusionOk="0" h="8115" w="3964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5420891" y="899505"/>
              <a:ext cx="1425355" cy="2917571"/>
            </a:xfrm>
            <a:custGeom>
              <a:rect b="b" l="l" r="r" t="t"/>
              <a:pathLst>
                <a:path extrusionOk="0" h="8114" w="3964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5425566" y="902741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5430240" y="907416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716102" y="872537"/>
              <a:ext cx="1792481" cy="2591799"/>
            </a:xfrm>
            <a:custGeom>
              <a:rect b="b" l="l" r="r" t="t"/>
              <a:pathLst>
                <a:path extrusionOk="0" h="7208" w="4985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93564" y="3425510"/>
              <a:ext cx="2437559" cy="390136"/>
            </a:xfrm>
            <a:custGeom>
              <a:rect b="b" l="l" r="r" t="t"/>
              <a:pathLst>
                <a:path extrusionOk="0" h="1085" w="6779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6146873" y="1556806"/>
              <a:ext cx="930940" cy="262488"/>
            </a:xfrm>
            <a:custGeom>
              <a:rect b="b" l="l" r="r" t="t"/>
              <a:pathLst>
                <a:path extrusionOk="0" h="730" w="2589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6021022" y="2037196"/>
              <a:ext cx="1182642" cy="260690"/>
            </a:xfrm>
            <a:custGeom>
              <a:rect b="b" l="l" r="r" t="t"/>
              <a:pathLst>
                <a:path extrusionOk="0" h="725" w="3289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6611443" y="2193970"/>
              <a:ext cx="887431" cy="1231895"/>
            </a:xfrm>
            <a:custGeom>
              <a:rect b="b" l="l" r="r" t="t"/>
              <a:pathLst>
                <a:path extrusionOk="0" h="3426" w="2468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6611443" y="1818935"/>
              <a:ext cx="523541" cy="218620"/>
            </a:xfrm>
            <a:custGeom>
              <a:rect b="b" l="l" r="r" t="t"/>
              <a:pathLst>
                <a:path extrusionOk="0" h="608" w="1456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6611443" y="872537"/>
              <a:ext cx="426456" cy="791419"/>
            </a:xfrm>
            <a:custGeom>
              <a:rect b="b" l="l" r="r" t="t"/>
              <a:pathLst>
                <a:path extrusionOk="0" h="2201" w="1186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6611443" y="3425510"/>
              <a:ext cx="1219678" cy="390136"/>
            </a:xfrm>
            <a:custGeom>
              <a:rect b="b" l="l" r="r" t="t"/>
              <a:pathLst>
                <a:path extrusionOk="0" h="1085" w="3392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611443" y="1556806"/>
              <a:ext cx="466369" cy="262488"/>
            </a:xfrm>
            <a:custGeom>
              <a:rect b="b" l="l" r="r" t="t"/>
              <a:pathLst>
                <a:path extrusionOk="0" h="730" w="1297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11443" y="2037196"/>
              <a:ext cx="592220" cy="260690"/>
            </a:xfrm>
            <a:custGeom>
              <a:rect b="b" l="l" r="r" t="t"/>
              <a:pathLst>
                <a:path extrusionOk="0" h="725" w="1647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5"/>
          <p:cNvGrpSpPr/>
          <p:nvPr/>
        </p:nvGrpSpPr>
        <p:grpSpPr>
          <a:xfrm>
            <a:off x="7028204" y="2929929"/>
            <a:ext cx="927735" cy="1123702"/>
            <a:chOff x="5393564" y="872537"/>
            <a:chExt cx="2437559" cy="2952450"/>
          </a:xfrm>
        </p:grpSpPr>
        <p:sp>
          <p:nvSpPr>
            <p:cNvPr id="730" name="Google Shape;730;p35"/>
            <p:cNvSpPr/>
            <p:nvPr/>
          </p:nvSpPr>
          <p:spPr>
            <a:xfrm>
              <a:off x="5393564" y="872537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398598" y="875414"/>
              <a:ext cx="1423917" cy="2917931"/>
            </a:xfrm>
            <a:custGeom>
              <a:rect b="b" l="l" r="r" t="t"/>
              <a:pathLst>
                <a:path extrusionOk="0" h="8115" w="396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403272" y="880448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407947" y="885122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411183" y="890156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5416217" y="894471"/>
              <a:ext cx="1425355" cy="2917931"/>
            </a:xfrm>
            <a:custGeom>
              <a:rect b="b" l="l" r="r" t="t"/>
              <a:pathLst>
                <a:path extrusionOk="0" h="8115" w="3964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5420891" y="899505"/>
              <a:ext cx="1425355" cy="2917571"/>
            </a:xfrm>
            <a:custGeom>
              <a:rect b="b" l="l" r="r" t="t"/>
              <a:pathLst>
                <a:path extrusionOk="0" h="8114" w="3964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5425566" y="902741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5430240" y="907416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5716102" y="872537"/>
              <a:ext cx="1792481" cy="2591799"/>
            </a:xfrm>
            <a:custGeom>
              <a:rect b="b" l="l" r="r" t="t"/>
              <a:pathLst>
                <a:path extrusionOk="0" h="7208" w="4985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393564" y="3425510"/>
              <a:ext cx="2437559" cy="390136"/>
            </a:xfrm>
            <a:custGeom>
              <a:rect b="b" l="l" r="r" t="t"/>
              <a:pathLst>
                <a:path extrusionOk="0" h="1085" w="6779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6146873" y="1556806"/>
              <a:ext cx="930940" cy="262488"/>
            </a:xfrm>
            <a:custGeom>
              <a:rect b="b" l="l" r="r" t="t"/>
              <a:pathLst>
                <a:path extrusionOk="0" h="730" w="2589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6021022" y="2037196"/>
              <a:ext cx="1182642" cy="260690"/>
            </a:xfrm>
            <a:custGeom>
              <a:rect b="b" l="l" r="r" t="t"/>
              <a:pathLst>
                <a:path extrusionOk="0" h="725" w="3289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6611443" y="2193970"/>
              <a:ext cx="887431" cy="1231895"/>
            </a:xfrm>
            <a:custGeom>
              <a:rect b="b" l="l" r="r" t="t"/>
              <a:pathLst>
                <a:path extrusionOk="0" h="3426" w="2468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6611443" y="1818935"/>
              <a:ext cx="523541" cy="218620"/>
            </a:xfrm>
            <a:custGeom>
              <a:rect b="b" l="l" r="r" t="t"/>
              <a:pathLst>
                <a:path extrusionOk="0" h="608" w="1456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6611443" y="872537"/>
              <a:ext cx="426456" cy="791419"/>
            </a:xfrm>
            <a:custGeom>
              <a:rect b="b" l="l" r="r" t="t"/>
              <a:pathLst>
                <a:path extrusionOk="0" h="2201" w="1186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6611443" y="3425510"/>
              <a:ext cx="1219678" cy="390136"/>
            </a:xfrm>
            <a:custGeom>
              <a:rect b="b" l="l" r="r" t="t"/>
              <a:pathLst>
                <a:path extrusionOk="0" h="1085" w="3392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6611443" y="1556806"/>
              <a:ext cx="466369" cy="262488"/>
            </a:xfrm>
            <a:custGeom>
              <a:rect b="b" l="l" r="r" t="t"/>
              <a:pathLst>
                <a:path extrusionOk="0" h="730" w="1297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6611443" y="2037196"/>
              <a:ext cx="592220" cy="260690"/>
            </a:xfrm>
            <a:custGeom>
              <a:rect b="b" l="l" r="r" t="t"/>
              <a:pathLst>
                <a:path extrusionOk="0" h="725" w="1647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35"/>
          <p:cNvGrpSpPr/>
          <p:nvPr/>
        </p:nvGrpSpPr>
        <p:grpSpPr>
          <a:xfrm>
            <a:off x="1281804" y="2874281"/>
            <a:ext cx="927735" cy="1123702"/>
            <a:chOff x="5393564" y="872537"/>
            <a:chExt cx="2437559" cy="2952450"/>
          </a:xfrm>
        </p:grpSpPr>
        <p:sp>
          <p:nvSpPr>
            <p:cNvPr id="750" name="Google Shape;750;p35"/>
            <p:cNvSpPr/>
            <p:nvPr/>
          </p:nvSpPr>
          <p:spPr>
            <a:xfrm>
              <a:off x="5393564" y="872537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5398598" y="875414"/>
              <a:ext cx="1423917" cy="2917931"/>
            </a:xfrm>
            <a:custGeom>
              <a:rect b="b" l="l" r="r" t="t"/>
              <a:pathLst>
                <a:path extrusionOk="0" h="8115" w="396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5403272" y="880448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5407947" y="885122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5411183" y="890156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5416217" y="894471"/>
              <a:ext cx="1425355" cy="2917931"/>
            </a:xfrm>
            <a:custGeom>
              <a:rect b="b" l="l" r="r" t="t"/>
              <a:pathLst>
                <a:path extrusionOk="0" h="8115" w="3964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5420891" y="899505"/>
              <a:ext cx="1425355" cy="2917571"/>
            </a:xfrm>
            <a:custGeom>
              <a:rect b="b" l="l" r="r" t="t"/>
              <a:pathLst>
                <a:path extrusionOk="0" h="8114" w="3964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5425566" y="902741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5430240" y="907416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5716102" y="872537"/>
              <a:ext cx="1792481" cy="2591799"/>
            </a:xfrm>
            <a:custGeom>
              <a:rect b="b" l="l" r="r" t="t"/>
              <a:pathLst>
                <a:path extrusionOk="0" h="7208" w="4985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5393564" y="3425510"/>
              <a:ext cx="2437559" cy="390136"/>
            </a:xfrm>
            <a:custGeom>
              <a:rect b="b" l="l" r="r" t="t"/>
              <a:pathLst>
                <a:path extrusionOk="0" h="1085" w="6779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6146873" y="1556806"/>
              <a:ext cx="930940" cy="262488"/>
            </a:xfrm>
            <a:custGeom>
              <a:rect b="b" l="l" r="r" t="t"/>
              <a:pathLst>
                <a:path extrusionOk="0" h="730" w="2589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6021022" y="2037196"/>
              <a:ext cx="1182642" cy="260690"/>
            </a:xfrm>
            <a:custGeom>
              <a:rect b="b" l="l" r="r" t="t"/>
              <a:pathLst>
                <a:path extrusionOk="0" h="725" w="3289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6611443" y="2193970"/>
              <a:ext cx="887431" cy="1231895"/>
            </a:xfrm>
            <a:custGeom>
              <a:rect b="b" l="l" r="r" t="t"/>
              <a:pathLst>
                <a:path extrusionOk="0" h="3426" w="2468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6611443" y="1818935"/>
              <a:ext cx="523541" cy="218620"/>
            </a:xfrm>
            <a:custGeom>
              <a:rect b="b" l="l" r="r" t="t"/>
              <a:pathLst>
                <a:path extrusionOk="0" h="608" w="1456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6611443" y="872537"/>
              <a:ext cx="426456" cy="791419"/>
            </a:xfrm>
            <a:custGeom>
              <a:rect b="b" l="l" r="r" t="t"/>
              <a:pathLst>
                <a:path extrusionOk="0" h="2201" w="1186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6611443" y="3425510"/>
              <a:ext cx="1219678" cy="390136"/>
            </a:xfrm>
            <a:custGeom>
              <a:rect b="b" l="l" r="r" t="t"/>
              <a:pathLst>
                <a:path extrusionOk="0" h="1085" w="3392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6611443" y="1556806"/>
              <a:ext cx="466369" cy="262488"/>
            </a:xfrm>
            <a:custGeom>
              <a:rect b="b" l="l" r="r" t="t"/>
              <a:pathLst>
                <a:path extrusionOk="0" h="730" w="1297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6611443" y="2037196"/>
              <a:ext cx="592220" cy="260690"/>
            </a:xfrm>
            <a:custGeom>
              <a:rect b="b" l="l" r="r" t="t"/>
              <a:pathLst>
                <a:path extrusionOk="0" h="725" w="1647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5"/>
          <p:cNvSpPr txBox="1"/>
          <p:nvPr/>
        </p:nvSpPr>
        <p:spPr>
          <a:xfrm>
            <a:off x="6686250" y="1421425"/>
            <a:ext cx="16467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Advanced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770" name="Google Shape;770;p35"/>
          <p:cNvSpPr txBox="1"/>
          <p:nvPr/>
        </p:nvSpPr>
        <p:spPr>
          <a:xfrm>
            <a:off x="2770125" y="1897400"/>
            <a:ext cx="1626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Returns number of cars blocking the goal car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1" name="Google Shape;771;p35"/>
          <p:cNvSpPr txBox="1"/>
          <p:nvPr/>
        </p:nvSpPr>
        <p:spPr>
          <a:xfrm>
            <a:off x="4672975" y="1897400"/>
            <a:ext cx="1626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Returns distance of goal car to exit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2" name="Google Shape;772;p35"/>
          <p:cNvSpPr txBox="1"/>
          <p:nvPr/>
        </p:nvSpPr>
        <p:spPr>
          <a:xfrm>
            <a:off x="6731100" y="1897400"/>
            <a:ext cx="160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Returns number of all cars blocking the blocking cars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773" name="Google Shape;773;p35"/>
          <p:cNvGrpSpPr/>
          <p:nvPr/>
        </p:nvGrpSpPr>
        <p:grpSpPr>
          <a:xfrm>
            <a:off x="5089469" y="2929929"/>
            <a:ext cx="927735" cy="1123702"/>
            <a:chOff x="5393564" y="872537"/>
            <a:chExt cx="2437559" cy="2952450"/>
          </a:xfrm>
        </p:grpSpPr>
        <p:sp>
          <p:nvSpPr>
            <p:cNvPr id="774" name="Google Shape;774;p35"/>
            <p:cNvSpPr/>
            <p:nvPr/>
          </p:nvSpPr>
          <p:spPr>
            <a:xfrm>
              <a:off x="5393564" y="872537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5398598" y="875414"/>
              <a:ext cx="1423917" cy="2917931"/>
            </a:xfrm>
            <a:custGeom>
              <a:rect b="b" l="l" r="r" t="t"/>
              <a:pathLst>
                <a:path extrusionOk="0" h="8115" w="396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5403272" y="880448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5407947" y="885122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5411183" y="890156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5416217" y="894471"/>
              <a:ext cx="1425355" cy="2917931"/>
            </a:xfrm>
            <a:custGeom>
              <a:rect b="b" l="l" r="r" t="t"/>
              <a:pathLst>
                <a:path extrusionOk="0" h="8115" w="3964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5420891" y="899505"/>
              <a:ext cx="1425355" cy="2917571"/>
            </a:xfrm>
            <a:custGeom>
              <a:rect b="b" l="l" r="r" t="t"/>
              <a:pathLst>
                <a:path extrusionOk="0" h="8114" w="3964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5425566" y="902741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5430240" y="907416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5716102" y="872537"/>
              <a:ext cx="1792481" cy="2591799"/>
            </a:xfrm>
            <a:custGeom>
              <a:rect b="b" l="l" r="r" t="t"/>
              <a:pathLst>
                <a:path extrusionOk="0" h="7208" w="4985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5393564" y="3425510"/>
              <a:ext cx="2437559" cy="390136"/>
            </a:xfrm>
            <a:custGeom>
              <a:rect b="b" l="l" r="r" t="t"/>
              <a:pathLst>
                <a:path extrusionOk="0" h="1085" w="6779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6146873" y="1556806"/>
              <a:ext cx="930940" cy="262488"/>
            </a:xfrm>
            <a:custGeom>
              <a:rect b="b" l="l" r="r" t="t"/>
              <a:pathLst>
                <a:path extrusionOk="0" h="730" w="2589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6021022" y="2037196"/>
              <a:ext cx="1182642" cy="260690"/>
            </a:xfrm>
            <a:custGeom>
              <a:rect b="b" l="l" r="r" t="t"/>
              <a:pathLst>
                <a:path extrusionOk="0" h="725" w="3289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6611443" y="2193970"/>
              <a:ext cx="887431" cy="1231895"/>
            </a:xfrm>
            <a:custGeom>
              <a:rect b="b" l="l" r="r" t="t"/>
              <a:pathLst>
                <a:path extrusionOk="0" h="3426" w="2468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6611443" y="1818935"/>
              <a:ext cx="523541" cy="218620"/>
            </a:xfrm>
            <a:custGeom>
              <a:rect b="b" l="l" r="r" t="t"/>
              <a:pathLst>
                <a:path extrusionOk="0" h="608" w="1456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6611443" y="872537"/>
              <a:ext cx="426456" cy="791419"/>
            </a:xfrm>
            <a:custGeom>
              <a:rect b="b" l="l" r="r" t="t"/>
              <a:pathLst>
                <a:path extrusionOk="0" h="2201" w="1186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6611443" y="3425510"/>
              <a:ext cx="1219678" cy="390136"/>
            </a:xfrm>
            <a:custGeom>
              <a:rect b="b" l="l" r="r" t="t"/>
              <a:pathLst>
                <a:path extrusionOk="0" h="1085" w="3392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6611443" y="1556806"/>
              <a:ext cx="466369" cy="262488"/>
            </a:xfrm>
            <a:custGeom>
              <a:rect b="b" l="l" r="r" t="t"/>
              <a:pathLst>
                <a:path extrusionOk="0" h="730" w="1297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6611443" y="2037196"/>
              <a:ext cx="592220" cy="260690"/>
            </a:xfrm>
            <a:custGeom>
              <a:rect b="b" l="l" r="r" t="t"/>
              <a:pathLst>
                <a:path extrusionOk="0" h="725" w="1647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36"/>
          <p:cNvGrpSpPr/>
          <p:nvPr/>
        </p:nvGrpSpPr>
        <p:grpSpPr>
          <a:xfrm>
            <a:off x="801397" y="1740225"/>
            <a:ext cx="3622900" cy="2146200"/>
            <a:chOff x="747400" y="1816425"/>
            <a:chExt cx="3622900" cy="2146200"/>
          </a:xfrm>
        </p:grpSpPr>
        <p:grpSp>
          <p:nvGrpSpPr>
            <p:cNvPr id="798" name="Google Shape;798;p36"/>
            <p:cNvGrpSpPr/>
            <p:nvPr/>
          </p:nvGrpSpPr>
          <p:grpSpPr>
            <a:xfrm>
              <a:off x="747400" y="1816425"/>
              <a:ext cx="3615300" cy="2146200"/>
              <a:chOff x="747400" y="1816425"/>
              <a:chExt cx="3615300" cy="2146200"/>
            </a:xfrm>
          </p:grpSpPr>
          <p:sp>
            <p:nvSpPr>
              <p:cNvPr id="799" name="Google Shape;799;p36"/>
              <p:cNvSpPr/>
              <p:nvPr/>
            </p:nvSpPr>
            <p:spPr>
              <a:xfrm>
                <a:off x="755000" y="1816425"/>
                <a:ext cx="3603900" cy="2146200"/>
              </a:xfrm>
              <a:prstGeom prst="roundRect">
                <a:avLst>
                  <a:gd fmla="val 1240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 flipH="1" rot="10800000">
                <a:off x="747400" y="3518400"/>
                <a:ext cx="3615300" cy="4440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1" name="Google Shape;801;p36"/>
            <p:cNvSpPr txBox="1"/>
            <p:nvPr/>
          </p:nvSpPr>
          <p:spPr>
            <a:xfrm>
              <a:off x="755000" y="3540721"/>
              <a:ext cx="3615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Krona One"/>
                  <a:ea typeface="Krona One"/>
                  <a:cs typeface="Krona One"/>
                  <a:sym typeface="Krona One"/>
                </a:rPr>
                <a:t>ADMISSIBLE </a:t>
              </a:r>
              <a:endParaRPr b="1"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802" name="Google Shape;802;p36"/>
          <p:cNvSpPr txBox="1"/>
          <p:nvPr>
            <p:ph idx="2" type="subTitle"/>
          </p:nvPr>
        </p:nvSpPr>
        <p:spPr>
          <a:xfrm>
            <a:off x="1432050" y="2239950"/>
            <a:ext cx="23616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 admissible heuristic never overestimates the cost to reach the goal.”</a:t>
            </a:r>
            <a:endParaRPr/>
          </a:p>
        </p:txBody>
      </p:sp>
      <p:grpSp>
        <p:nvGrpSpPr>
          <p:cNvPr id="803" name="Google Shape;803;p36"/>
          <p:cNvGrpSpPr/>
          <p:nvPr/>
        </p:nvGrpSpPr>
        <p:grpSpPr>
          <a:xfrm>
            <a:off x="4739225" y="1740225"/>
            <a:ext cx="3615300" cy="2146200"/>
            <a:chOff x="4815425" y="1816425"/>
            <a:chExt cx="3615300" cy="2146200"/>
          </a:xfrm>
        </p:grpSpPr>
        <p:grpSp>
          <p:nvGrpSpPr>
            <p:cNvPr id="804" name="Google Shape;804;p36"/>
            <p:cNvGrpSpPr/>
            <p:nvPr/>
          </p:nvGrpSpPr>
          <p:grpSpPr>
            <a:xfrm>
              <a:off x="4815425" y="1816425"/>
              <a:ext cx="3615300" cy="2146200"/>
              <a:chOff x="747400" y="1816425"/>
              <a:chExt cx="3615300" cy="2146200"/>
            </a:xfrm>
          </p:grpSpPr>
          <p:sp>
            <p:nvSpPr>
              <p:cNvPr id="805" name="Google Shape;805;p36"/>
              <p:cNvSpPr/>
              <p:nvPr/>
            </p:nvSpPr>
            <p:spPr>
              <a:xfrm>
                <a:off x="755000" y="1816425"/>
                <a:ext cx="3603900" cy="2146200"/>
              </a:xfrm>
              <a:prstGeom prst="roundRect">
                <a:avLst>
                  <a:gd fmla="val 1240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 flipH="1" rot="10800000">
                <a:off x="747400" y="3518400"/>
                <a:ext cx="3615300" cy="4440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7" name="Google Shape;807;p36"/>
            <p:cNvSpPr txBox="1"/>
            <p:nvPr/>
          </p:nvSpPr>
          <p:spPr>
            <a:xfrm>
              <a:off x="4815425" y="3540721"/>
              <a:ext cx="3615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Krona One"/>
                  <a:ea typeface="Krona One"/>
                  <a:cs typeface="Krona One"/>
                  <a:sym typeface="Krona One"/>
                </a:rPr>
                <a:t>CONSISTENT</a:t>
              </a:r>
              <a:endParaRPr b="1"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808" name="Google Shape;808;p36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Admissible and Consistent</a:t>
            </a:r>
            <a:endParaRPr/>
          </a:p>
        </p:txBody>
      </p:sp>
      <p:sp>
        <p:nvSpPr>
          <p:cNvPr id="809" name="Google Shape;809;p36"/>
          <p:cNvSpPr txBox="1"/>
          <p:nvPr>
            <p:ph idx="4" type="subTitle"/>
          </p:nvPr>
        </p:nvSpPr>
        <p:spPr>
          <a:xfrm>
            <a:off x="5366075" y="2087100"/>
            <a:ext cx="2361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consistent heuristic never overestimates</a:t>
            </a:r>
            <a:r>
              <a:rPr lang="en"/>
              <a:t> the distance from any neighboring node to the goal, plus the cost of reaching that neighbor.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7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Heuristic</a:t>
            </a:r>
            <a:endParaRPr/>
          </a:p>
        </p:txBody>
      </p:sp>
      <p:sp>
        <p:nvSpPr>
          <p:cNvPr id="815" name="Google Shape;815;p37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6" name="Google Shape;8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37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37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20194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37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37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17682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37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37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7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37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8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Heuristic</a:t>
            </a:r>
            <a:endParaRPr/>
          </a:p>
        </p:txBody>
      </p:sp>
      <p:sp>
        <p:nvSpPr>
          <p:cNvPr id="830" name="Google Shape;830;p38"/>
          <p:cNvSpPr txBox="1"/>
          <p:nvPr>
            <p:ph idx="1" type="body"/>
          </p:nvPr>
        </p:nvSpPr>
        <p:spPr>
          <a:xfrm>
            <a:off x="4533250" y="1152475"/>
            <a:ext cx="38976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Cars don’t block if.. 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they have same orientation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1" name="Google Shape;8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75325"/>
            <a:ext cx="3535225" cy="35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38"/>
          <p:cNvPicPr preferRelativeResize="0"/>
          <p:nvPr/>
        </p:nvPicPr>
        <p:blipFill rotWithShape="1">
          <a:blip r:embed="rId4">
            <a:alphaModFix/>
          </a:blip>
          <a:srcRect b="40362" l="31130" r="32154" t="40312"/>
          <a:stretch/>
        </p:blipFill>
        <p:spPr>
          <a:xfrm>
            <a:off x="1394875" y="2147850"/>
            <a:ext cx="1088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38"/>
          <p:cNvPicPr preferRelativeResize="0"/>
          <p:nvPr/>
        </p:nvPicPr>
        <p:blipFill rotWithShape="1">
          <a:blip r:embed="rId5">
            <a:alphaModFix/>
          </a:blip>
          <a:srcRect b="43000" l="26334" r="28924" t="42703"/>
          <a:stretch/>
        </p:blipFill>
        <p:spPr>
          <a:xfrm>
            <a:off x="2019413" y="3642725"/>
            <a:ext cx="1400175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38"/>
          <p:cNvPicPr preferRelativeResize="0"/>
          <p:nvPr/>
        </p:nvPicPr>
        <p:blipFill rotWithShape="1">
          <a:blip r:embed="rId6">
            <a:alphaModFix/>
          </a:blip>
          <a:srcRect b="29444" l="42406" r="42778" t="29258"/>
          <a:stretch/>
        </p:blipFill>
        <p:spPr>
          <a:xfrm>
            <a:off x="968475" y="1774825"/>
            <a:ext cx="473100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8"/>
          <p:cNvPicPr preferRelativeResize="0"/>
          <p:nvPr/>
        </p:nvPicPr>
        <p:blipFill rotWithShape="1">
          <a:blip r:embed="rId7">
            <a:alphaModFix/>
          </a:blip>
          <a:srcRect b="29071" l="42405" r="42779" t="29217"/>
          <a:stretch/>
        </p:blipFill>
        <p:spPr>
          <a:xfrm>
            <a:off x="2482950" y="1768211"/>
            <a:ext cx="473100" cy="13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38"/>
          <p:cNvPicPr preferRelativeResize="0"/>
          <p:nvPr/>
        </p:nvPicPr>
        <p:blipFill rotWithShape="1">
          <a:blip r:embed="rId8">
            <a:alphaModFix/>
          </a:blip>
          <a:srcRect b="29332" l="42498" r="42686" t="29481"/>
          <a:stretch/>
        </p:blipFill>
        <p:spPr>
          <a:xfrm>
            <a:off x="3521350" y="1333500"/>
            <a:ext cx="446588" cy="124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38"/>
          <p:cNvPicPr preferRelativeResize="0"/>
          <p:nvPr/>
        </p:nvPicPr>
        <p:blipFill rotWithShape="1">
          <a:blip r:embed="rId9">
            <a:alphaModFix/>
          </a:blip>
          <a:srcRect b="43139" l="35363" r="35561" t="42581"/>
          <a:stretch/>
        </p:blipFill>
        <p:spPr>
          <a:xfrm>
            <a:off x="3054275" y="3171775"/>
            <a:ext cx="86315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8"/>
          <p:cNvPicPr preferRelativeResize="0"/>
          <p:nvPr/>
        </p:nvPicPr>
        <p:blipFill rotWithShape="1">
          <a:blip r:embed="rId10">
            <a:alphaModFix/>
          </a:blip>
          <a:srcRect b="42999" l="34597" r="34723" t="42721"/>
          <a:stretch/>
        </p:blipFill>
        <p:spPr>
          <a:xfrm>
            <a:off x="981725" y="1266600"/>
            <a:ext cx="961308" cy="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38"/>
          <p:cNvPicPr preferRelativeResize="0"/>
          <p:nvPr/>
        </p:nvPicPr>
        <p:blipFill rotWithShape="1">
          <a:blip r:embed="rId11">
            <a:alphaModFix/>
          </a:blip>
          <a:srcRect b="36038" l="42648" r="42815" t="36295"/>
          <a:stretch/>
        </p:blipFill>
        <p:spPr>
          <a:xfrm>
            <a:off x="981723" y="3206250"/>
            <a:ext cx="446600" cy="84999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38"/>
          <p:cNvSpPr/>
          <p:nvPr/>
        </p:nvSpPr>
        <p:spPr>
          <a:xfrm>
            <a:off x="923925" y="1201975"/>
            <a:ext cx="1088100" cy="572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8"/>
          <p:cNvSpPr/>
          <p:nvPr/>
        </p:nvSpPr>
        <p:spPr>
          <a:xfrm>
            <a:off x="1936800" y="3642725"/>
            <a:ext cx="1584600" cy="447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8"/>
          <p:cNvSpPr/>
          <p:nvPr/>
        </p:nvSpPr>
        <p:spPr>
          <a:xfrm>
            <a:off x="2956050" y="3171775"/>
            <a:ext cx="1088100" cy="471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