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5" r:id="rId6"/>
    <p:sldId id="264" r:id="rId7"/>
    <p:sldId id="266" r:id="rId8"/>
    <p:sldId id="274" r:id="rId9"/>
    <p:sldId id="267" r:id="rId10"/>
    <p:sldId id="260" r:id="rId11"/>
    <p:sldId id="261" r:id="rId12"/>
    <p:sldId id="268" r:id="rId13"/>
    <p:sldId id="262"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9" autoAdjust="0"/>
  </p:normalViewPr>
  <p:slideViewPr>
    <p:cSldViewPr snapToGrid="0">
      <p:cViewPr>
        <p:scale>
          <a:sx n="82" d="100"/>
          <a:sy n="82" d="100"/>
        </p:scale>
        <p:origin x="1572" y="384"/>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9:35:52.142"/>
    </inkml:context>
    <inkml:brush xml:id="br0">
      <inkml:brushProperty name="width" value="0.05" units="cm"/>
      <inkml:brushProperty name="height" value="0.05" units="cm"/>
    </inkml:brush>
  </inkml:definitions>
  <inkml:trace contextRef="#ctx0" brushRef="#br0">0 892 24575,'9'-1'0,"0"1"0,0-2 0,0 1 0,-1-1 0,1 0 0,0-1 0,-1 0 0,0 0 0,0-1 0,0 0 0,8-6 0,8-6 0,-1-2 0,22-22 0,-22 19 0,37-27 0,99-56 0,-44 36 0,-76 47 0,0-2 0,42-33 0,-64 44 0,1 0 0,1 2 0,0 0 0,21-8 0,44-23 0,18-29 0,-75 49 0,0 1 0,1 2 0,1 1 0,52-22 0,-58 28 0,0 0 0,-1-1 0,0-2 0,0 0 0,19-19 0,-4 5 0,-18 13-1365,-5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9:35:54.376"/>
    </inkml:context>
    <inkml:brush xml:id="br0">
      <inkml:brushProperty name="width" value="0.05" units="cm"/>
      <inkml:brushProperty name="height" value="0.05" units="cm"/>
    </inkml:brush>
  </inkml:definitions>
  <inkml:trace contextRef="#ctx0" brushRef="#br0">0 74 24575,'420'-22'0,"165"5"0,-80 6 0,682-12 0,-805 25 0,740-2-1365,-1089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9:35:56.866"/>
    </inkml:context>
    <inkml:brush xml:id="br0">
      <inkml:brushProperty name="width" value="0.05" units="cm"/>
      <inkml:brushProperty name="height" value="0.05" units="cm"/>
    </inkml:brush>
  </inkml:definitions>
  <inkml:trace contextRef="#ctx0" brushRef="#br0">0 3 24575,'822'-2'0,"885"5"0,738 147 0,-1330-53 0,47 6 0,-336-62 0,-115-11 0,528 43 0,-982-57 0,64 2 0,-188-11 0,239 42 0,122 71 0,-45-17 0,-65-19 0,679 143 0,-775-172 0,-46-27 0,-161-22 0,99 20 0,223 56 0,-356-73 0,1-3 0,85 1 0,-26-2 0,-7 12 0,-74-12 0,1 0 0,34 2 0,6-7 0,-26 0 0,-1 2 0,59 9 0,-16 2-1365,-45-9-5461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D27B8-ECB7-4EA9-BFF3-3FB7D091ECBA}" type="datetimeFigureOut">
              <a:rPr lang="en-US" smtClean="0"/>
              <a:t>5/28/2022</a:t>
            </a:fld>
            <a:endParaRPr lang="en-US"/>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9605E-1EC2-4030-9620-CC09F80307A3}" type="slidenum">
              <a:rPr lang="en-US" smtClean="0"/>
              <a:t>‹#›</a:t>
            </a:fld>
            <a:endParaRPr lang="en-US"/>
          </a:p>
        </p:txBody>
      </p:sp>
    </p:spTree>
    <p:extLst>
      <p:ext uri="{BB962C8B-B14F-4D97-AF65-F5344CB8AC3E}">
        <p14:creationId xmlns:p14="http://schemas.microsoft.com/office/powerpoint/2010/main" val="3475011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Greetings.</a:t>
            </a:r>
          </a:p>
          <a:p>
            <a:endParaRPr lang="en-US" dirty="0"/>
          </a:p>
          <a:p>
            <a:r>
              <a:rPr lang="en-US" dirty="0"/>
              <a:t>This class will focus on brief theory overview supporting practical showcase of an interior-point minimization method called the barrier method. The barrier method is popular in various use-cases and at the same time is quite simple to understand. The code shown in today’s class can be considered as a further extension of exercise 9.30 and 9.31 in the </a:t>
            </a:r>
            <a:r>
              <a:rPr lang="en-US" dirty="0" err="1"/>
              <a:t>cvxbook</a:t>
            </a:r>
            <a:r>
              <a:rPr lang="en-US" dirty="0"/>
              <a:t>.</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a:t>
            </a:fld>
            <a:endParaRPr lang="en-US"/>
          </a:p>
        </p:txBody>
      </p:sp>
    </p:spTree>
    <p:extLst>
      <p:ext uri="{BB962C8B-B14F-4D97-AF65-F5344CB8AC3E}">
        <p14:creationId xmlns:p14="http://schemas.microsoft.com/office/powerpoint/2010/main" val="302338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In this chapter we will briefly introduce some practical uses of the barrier method.</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10</a:t>
            </a:fld>
            <a:endParaRPr lang="en-US"/>
          </a:p>
        </p:txBody>
      </p:sp>
    </p:spTree>
    <p:extLst>
      <p:ext uri="{BB962C8B-B14F-4D97-AF65-F5344CB8AC3E}">
        <p14:creationId xmlns:p14="http://schemas.microsoft.com/office/powerpoint/2010/main" val="102338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In robotics it is extremely important to properly coordinate all moving parts in a way that accomplishes some goal. For example we require smooth accurate movements of robotic arm in drawing with a pen or accurately catching or placing some objects. Sometimes robots are specialized for a certain task, but due to environmental effects, these tasks have lots of variance. For example on the right picture there a robot traversing electrical lines and the routine of crossing a transmission tower requires precision and there are many environmental factors at play, so the movements need to be dynamically optimized for concrete situations.</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11</a:t>
            </a:fld>
            <a:endParaRPr lang="en-US"/>
          </a:p>
        </p:txBody>
      </p:sp>
    </p:spTree>
    <p:extLst>
      <p:ext uri="{BB962C8B-B14F-4D97-AF65-F5344CB8AC3E}">
        <p14:creationId xmlns:p14="http://schemas.microsoft.com/office/powerpoint/2010/main" val="132165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green energy sources adoption is growing, the power grid is becoming increasingly decentralized. This decentralization introduces new challenges in balancing such power grid. The power grids need to be more self-regulating and there is a place for optimization algorithms in a sense of effectively balancing use of renewable sources and for example optimize charging of electric vehicles during the day, so the power grid doesn’t overload and people can expect their vehicles charged when they will want to use them.</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12</a:t>
            </a:fld>
            <a:endParaRPr lang="en-US"/>
          </a:p>
        </p:txBody>
      </p:sp>
    </p:spTree>
    <p:extLst>
      <p:ext uri="{BB962C8B-B14F-4D97-AF65-F5344CB8AC3E}">
        <p14:creationId xmlns:p14="http://schemas.microsoft.com/office/powerpoint/2010/main" val="291566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for this chapter we will operate in the realm of our example code in python, we will introduce the supporting functions, and experiment with the parameters mentioned in theory chapter.</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13</a:t>
            </a:fld>
            <a:endParaRPr lang="en-US"/>
          </a:p>
        </p:txBody>
      </p:sp>
    </p:spTree>
    <p:extLst>
      <p:ext uri="{BB962C8B-B14F-4D97-AF65-F5344CB8AC3E}">
        <p14:creationId xmlns:p14="http://schemas.microsoft.com/office/powerpoint/2010/main" val="2523956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you could see, this approach to optimization is quite simple and can be quite easily extended to more complex problems. The need for optimization in this world stays strong even when new approaches in the AI spectrum may over take some use-cases, the goal for example of deep learning and optimization is different. Optimization focuses on minimization/maximization of an objective, whereas deep learning fits a model with limited data using statistical methods.</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14</a:t>
            </a:fld>
            <a:endParaRPr lang="en-US"/>
          </a:p>
        </p:txBody>
      </p:sp>
    </p:spTree>
    <p:extLst>
      <p:ext uri="{BB962C8B-B14F-4D97-AF65-F5344CB8AC3E}">
        <p14:creationId xmlns:p14="http://schemas.microsoft.com/office/powerpoint/2010/main" val="3547512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US" dirty="0"/>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15</a:t>
            </a:fld>
            <a:endParaRPr lang="en-US"/>
          </a:p>
        </p:txBody>
      </p:sp>
    </p:spTree>
    <p:extLst>
      <p:ext uri="{BB962C8B-B14F-4D97-AF65-F5344CB8AC3E}">
        <p14:creationId xmlns:p14="http://schemas.microsoft.com/office/powerpoint/2010/main" val="33325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This lecture is divided into three chapters, first we will review and introduce some new theory. The scope will be limited on basic examples, but of course there are many more concepts you can review from </a:t>
            </a:r>
            <a:r>
              <a:rPr lang="en-US" dirty="0" err="1"/>
              <a:t>cvxbook</a:t>
            </a:r>
            <a:r>
              <a:rPr lang="en-US" dirty="0"/>
              <a:t>. Then we will look at some applications of the barrier method. Lastly, we will experiment with code in python, implementing simple barrier method example. </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2</a:t>
            </a:fld>
            <a:endParaRPr lang="en-US"/>
          </a:p>
        </p:txBody>
      </p:sp>
    </p:spTree>
    <p:extLst>
      <p:ext uri="{BB962C8B-B14F-4D97-AF65-F5344CB8AC3E}">
        <p14:creationId xmlns:p14="http://schemas.microsoft.com/office/powerpoint/2010/main" val="112240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Let’s start with the theoretical principles.</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3</a:t>
            </a:fld>
            <a:endParaRPr lang="en-US"/>
          </a:p>
        </p:txBody>
      </p:sp>
    </p:spTree>
    <p:extLst>
      <p:ext uri="{BB962C8B-B14F-4D97-AF65-F5344CB8AC3E}">
        <p14:creationId xmlns:p14="http://schemas.microsoft.com/office/powerpoint/2010/main" val="266815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Standard form is used as the usual example of linear programming and it has three main parts. The objective of our linear programming problem must be an linear function, this objective also has either equality or inequality constraints, which must also be linear in this case. Additionally there might be a non-negative variable constraint. We will follow this provided example through the theory chapter, and also this example is implemented in the code we will look at as well.</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4</a:t>
            </a:fld>
            <a:endParaRPr lang="en-US"/>
          </a:p>
        </p:txBody>
      </p:sp>
    </p:spTree>
    <p:extLst>
      <p:ext uri="{BB962C8B-B14F-4D97-AF65-F5344CB8AC3E}">
        <p14:creationId xmlns:p14="http://schemas.microsoft.com/office/powerpoint/2010/main" val="149405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For review, backtracking line search is an iterative approach to find a local minimum. This approach is inexact which means we are approximating the minimization of the objective function. It determines the step size we should take in a certain direction. It is widely used, for example in Newton’s minimization method. It starts with relatively large steps, but iteratively this refined using so-called backtracking until it reaches a comfortable decrease in objective function. In the algorithm we can fine-tune the alpha and beta parameters, influencing the backtracking speed and accuracy. The alpha parameter represents how big of an decrease in objective function are we willing to accept. The usual values of alpha are between 1 and 30%. The beta parameter influences the granularity of search, lower values represent high granularity.</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5</a:t>
            </a:fld>
            <a:endParaRPr lang="en-US"/>
          </a:p>
        </p:txBody>
      </p:sp>
    </p:spTree>
    <p:extLst>
      <p:ext uri="{BB962C8B-B14F-4D97-AF65-F5344CB8AC3E}">
        <p14:creationId xmlns:p14="http://schemas.microsoft.com/office/powerpoint/2010/main" val="346993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Newton’s method is one of the basic minimization methods along steepest descend or gradient descent methods. In exercise 9.30 you had to also implement this method for a simple problem. Let’s review what are its components and how it works. </a:t>
            </a:r>
          </a:p>
          <a:p>
            <a:r>
              <a:rPr lang="en-US" dirty="0"/>
              <a:t>First we start with an initial guess, then this method approximates a tangent line to objective function of which the intercepting point will be a better guess for next iteration.</a:t>
            </a:r>
          </a:p>
          <a:p>
            <a:r>
              <a:rPr lang="en-US" dirty="0"/>
              <a:t>The Newton step represents a descent direction, this direction can be further used in various ways, but we will focus on Newton decrement next, as the other methods aren’t much relevant for our code example.</a:t>
            </a:r>
          </a:p>
          <a:p>
            <a:r>
              <a:rPr lang="en-US" dirty="0"/>
              <a:t>The Newton decrement is useful for analysis purposes and also for determining a stopping condition. Usually we use its square because when divided by two it is a good approximation of f(x) – p*. Further it can be used also in backtracking line search representing the directional derivative of the objective at x in the direction of the newton step.</a:t>
            </a:r>
          </a:p>
          <a:p>
            <a:r>
              <a:rPr lang="en-US" dirty="0"/>
              <a:t>The provided algorithm is an example of so-called damped or guarded Newton method. Pure Newton method used fixed step size of t = 1, while this algorithm does not.</a:t>
            </a:r>
          </a:p>
          <a:p>
            <a:r>
              <a:rPr lang="en-US" dirty="0"/>
              <a:t>Additionally, for problems with only equality constraints, this algorithm can specify condition starting point x must also satisfy the equality constraint, which makes the point feasible.</a:t>
            </a:r>
          </a:p>
          <a:p>
            <a:r>
              <a:rPr lang="en-US" dirty="0"/>
              <a:t>If provided starting point isn’t feasible, there is another algorithm that extends the capability of Newton method and can operate with the infeasible start.</a:t>
            </a:r>
          </a:p>
          <a:p>
            <a:endParaRPr lang="en-US" dirty="0"/>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6</a:t>
            </a:fld>
            <a:endParaRPr lang="en-US"/>
          </a:p>
        </p:txBody>
      </p:sp>
    </p:spTree>
    <p:extLst>
      <p:ext uri="{BB962C8B-B14F-4D97-AF65-F5344CB8AC3E}">
        <p14:creationId xmlns:p14="http://schemas.microsoft.com/office/powerpoint/2010/main" val="1491626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This principle is essential for extending Newton’s method scope also on problems with inequality constraints. The goal is to integrate the inequality constraints into the objective function. Newton’s method cannot be applied on problems with inequality constraints. But Newton’s method also requires that the objective function is differentiable so it cannot be applied on every problem even after this transformation. The logarithmic barrier is usually noted as Greek letter fi.</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7</a:t>
            </a:fld>
            <a:endParaRPr lang="en-US"/>
          </a:p>
        </p:txBody>
      </p:sp>
    </p:spTree>
    <p:extLst>
      <p:ext uri="{BB962C8B-B14F-4D97-AF65-F5344CB8AC3E}">
        <p14:creationId xmlns:p14="http://schemas.microsoft.com/office/powerpoint/2010/main" val="261997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This method is an extension of simple unconstrained minimization method and is based on solving a sequence of unconstrained or linearly constrained minimization problems iteratively refining the starting point. Given the algorithm example provided we can see that previously explained concepts come together. </a:t>
            </a:r>
          </a:p>
          <a:p>
            <a:r>
              <a:rPr lang="en-US" dirty="0"/>
              <a:t>The centering step is based on Newton’s method where the problem has been transformed into compatible form using logarithmic barrier function. Here we rely that the starting point will be strictly feasible, but later we will explore how to handle also infeasible points. The centering step doesn’t need to find exact approximation, the sequence of moderately (inexactly) accurate approximations will still lead to a solution of the original problem. But this also may depend on our preferences, as the cost of computing highly accurate minimizer isn’t that much larger in comparison to moderately accurate one.</a:t>
            </a:r>
          </a:p>
          <a:p>
            <a:r>
              <a:rPr lang="en-US" dirty="0"/>
              <a:t>A parameter mu represents a trade-off between centering step iteration count and the barrier method iteration count. The larger the mu, the faster is the parameter t growing. With small mu, the starting point passed to centering is close by the approximated one and will yield to small count of centering iterations, but on the other hand will require significantly more barrier method iterations. As for the specific values, the range between 10-20 seems to be almost always a good choice, but depending on scenario, we might want to use range between 3-100.</a:t>
            </a:r>
          </a:p>
          <a:p>
            <a:r>
              <a:rPr lang="en-US" dirty="0"/>
              <a:t>The starting value of variable t is also very important, if chosen too large, the first barrier method iteration will require too many iterations. If too small, the first centering will require many iterations. The choice is based on using the duality gap in approximation of a good starting point.</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8</a:t>
            </a:fld>
            <a:endParaRPr lang="en-US"/>
          </a:p>
        </p:txBody>
      </p:sp>
    </p:spTree>
    <p:extLst>
      <p:ext uri="{BB962C8B-B14F-4D97-AF65-F5344CB8AC3E}">
        <p14:creationId xmlns:p14="http://schemas.microsoft.com/office/powerpoint/2010/main" val="718750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For extending the scope of the barrier function on scenarios wen we don’t know the strictly feasible starting point, we use so-called Phase 1 methods. As you can see on the provided example, this problem is able to find such starting point for the problem we introduced at the beginning. This problem is constructed in such a way that we can find the strictly feasible point using the same barrier method algorithm. But of course, this doesn’t always work and if the phase 1 search is deemed infeasible, we cannot continue.</a:t>
            </a:r>
          </a:p>
          <a:p>
            <a:r>
              <a:rPr lang="en-US" dirty="0"/>
              <a:t>The Phase 2 is just a call of the same barrier method function which uses the starting point provided by the Phase 1. </a:t>
            </a:r>
          </a:p>
        </p:txBody>
      </p:sp>
      <p:sp>
        <p:nvSpPr>
          <p:cNvPr id="4" name="Zástupný objekt pre číslo snímky 3"/>
          <p:cNvSpPr>
            <a:spLocks noGrp="1"/>
          </p:cNvSpPr>
          <p:nvPr>
            <p:ph type="sldNum" sz="quarter" idx="5"/>
          </p:nvPr>
        </p:nvSpPr>
        <p:spPr/>
        <p:txBody>
          <a:bodyPr/>
          <a:lstStyle/>
          <a:p>
            <a:fld id="{5209605E-1EC2-4030-9620-CC09F80307A3}" type="slidenum">
              <a:rPr lang="en-US" smtClean="0"/>
              <a:t>9</a:t>
            </a:fld>
            <a:endParaRPr lang="en-US"/>
          </a:p>
        </p:txBody>
      </p:sp>
    </p:spTree>
    <p:extLst>
      <p:ext uri="{BB962C8B-B14F-4D97-AF65-F5344CB8AC3E}">
        <p14:creationId xmlns:p14="http://schemas.microsoft.com/office/powerpoint/2010/main" val="247264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91CF9E-E52E-4B1A-BF7D-1CAEDA4C5E17}"/>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endParaRPr lang="en-US"/>
          </a:p>
        </p:txBody>
      </p:sp>
      <p:sp>
        <p:nvSpPr>
          <p:cNvPr id="3" name="Podnadpis 2">
            <a:extLst>
              <a:ext uri="{FF2B5EF4-FFF2-40B4-BE49-F238E27FC236}">
                <a16:creationId xmlns:a16="http://schemas.microsoft.com/office/drawing/2014/main" id="{CEC3EE41-1912-7A87-C22D-1CCEF3D03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a:p>
        </p:txBody>
      </p:sp>
      <p:sp>
        <p:nvSpPr>
          <p:cNvPr id="4" name="Zástupný objekt pre dátum 3">
            <a:extLst>
              <a:ext uri="{FF2B5EF4-FFF2-40B4-BE49-F238E27FC236}">
                <a16:creationId xmlns:a16="http://schemas.microsoft.com/office/drawing/2014/main" id="{3AD32E6A-7FF7-CD28-AE2A-214510E56B01}"/>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5" name="Zástupný objekt pre pätu 4">
            <a:extLst>
              <a:ext uri="{FF2B5EF4-FFF2-40B4-BE49-F238E27FC236}">
                <a16:creationId xmlns:a16="http://schemas.microsoft.com/office/drawing/2014/main" id="{981A311F-2407-6B2E-73F5-798E3D88A11C}"/>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7258B678-A901-BC97-A16C-D5F714809E12}"/>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366872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6BC871-F611-1E5B-8267-6DEE615E31D8}"/>
              </a:ext>
            </a:extLst>
          </p:cNvPr>
          <p:cNvSpPr>
            <a:spLocks noGrp="1"/>
          </p:cNvSpPr>
          <p:nvPr>
            <p:ph type="title"/>
          </p:nvPr>
        </p:nvSpPr>
        <p:spPr/>
        <p:txBody>
          <a:bodyPr/>
          <a:lstStyle/>
          <a:p>
            <a:r>
              <a:rPr lang="sk-SK"/>
              <a:t>Kliknutím upravte štýl predlohy nadpisu</a:t>
            </a:r>
            <a:endParaRPr lang="en-US"/>
          </a:p>
        </p:txBody>
      </p:sp>
      <p:sp>
        <p:nvSpPr>
          <p:cNvPr id="3" name="Zástupný zvislý text 2">
            <a:extLst>
              <a:ext uri="{FF2B5EF4-FFF2-40B4-BE49-F238E27FC236}">
                <a16:creationId xmlns:a16="http://schemas.microsoft.com/office/drawing/2014/main" id="{96FF5119-2461-64CF-D528-6C4C47C57D46}"/>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8AE6B7D8-96BB-D277-54F1-4103566391D7}"/>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5" name="Zástupný objekt pre pätu 4">
            <a:extLst>
              <a:ext uri="{FF2B5EF4-FFF2-40B4-BE49-F238E27FC236}">
                <a16:creationId xmlns:a16="http://schemas.microsoft.com/office/drawing/2014/main" id="{C1B44A20-E6DA-9C0B-011D-A04FFDC1CCF6}"/>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95D3C6AB-DAC0-1222-9767-459658371A7E}"/>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179782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2C10B572-6101-FBE5-BA66-6A701A8DB97F}"/>
              </a:ext>
            </a:extLst>
          </p:cNvPr>
          <p:cNvSpPr>
            <a:spLocks noGrp="1"/>
          </p:cNvSpPr>
          <p:nvPr>
            <p:ph type="title" orient="vert"/>
          </p:nvPr>
        </p:nvSpPr>
        <p:spPr>
          <a:xfrm>
            <a:off x="8724900" y="365125"/>
            <a:ext cx="2628900" cy="5811838"/>
          </a:xfrm>
        </p:spPr>
        <p:txBody>
          <a:bodyPr vert="eaVert"/>
          <a:lstStyle/>
          <a:p>
            <a:r>
              <a:rPr lang="sk-SK"/>
              <a:t>Kliknutím upravte štýl predlohy nadpisu</a:t>
            </a:r>
            <a:endParaRPr lang="en-US"/>
          </a:p>
        </p:txBody>
      </p:sp>
      <p:sp>
        <p:nvSpPr>
          <p:cNvPr id="3" name="Zástupný zvislý text 2">
            <a:extLst>
              <a:ext uri="{FF2B5EF4-FFF2-40B4-BE49-F238E27FC236}">
                <a16:creationId xmlns:a16="http://schemas.microsoft.com/office/drawing/2014/main" id="{F9F7F77C-A8A8-0DFD-82BA-3CA85F7F417A}"/>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4B1DEB60-CA3F-79AA-DBF5-5AF67694C58B}"/>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5" name="Zástupný objekt pre pätu 4">
            <a:extLst>
              <a:ext uri="{FF2B5EF4-FFF2-40B4-BE49-F238E27FC236}">
                <a16:creationId xmlns:a16="http://schemas.microsoft.com/office/drawing/2014/main" id="{41E71862-A569-9DF8-1648-A11B4D9522C4}"/>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A8DDC54D-FBFA-ABC5-1481-AED4B34C728B}"/>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36309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2EBB93-4A52-BDBC-409E-34178C248D47}"/>
              </a:ext>
            </a:extLst>
          </p:cNvPr>
          <p:cNvSpPr>
            <a:spLocks noGrp="1"/>
          </p:cNvSpPr>
          <p:nvPr>
            <p:ph type="title"/>
          </p:nvPr>
        </p:nvSpPr>
        <p:spPr/>
        <p:txBody>
          <a:body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A10DC343-CB52-0257-A9EF-B46C6940ED82}"/>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EF1FAF56-0288-0571-C3C7-543CD98CE6C5}"/>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5" name="Zástupný objekt pre pätu 4">
            <a:extLst>
              <a:ext uri="{FF2B5EF4-FFF2-40B4-BE49-F238E27FC236}">
                <a16:creationId xmlns:a16="http://schemas.microsoft.com/office/drawing/2014/main" id="{AC953F4D-CC55-9EBB-AC5E-FE30A2506598}"/>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4A4D5B4C-D42A-079D-E4E4-07BAAE50608D}"/>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23823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03D3FBD-45A1-808F-E9B5-679114D2DC18}"/>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53CE61F5-42A9-F5B4-2349-8F92F133B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B2AF9988-A2AE-8ECE-9D8D-6DBB34141F07}"/>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5" name="Zástupný objekt pre pätu 4">
            <a:extLst>
              <a:ext uri="{FF2B5EF4-FFF2-40B4-BE49-F238E27FC236}">
                <a16:creationId xmlns:a16="http://schemas.microsoft.com/office/drawing/2014/main" id="{7E54633A-E871-7322-5DE8-1530DB7D1B0D}"/>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2FA797EB-ACD8-5C91-D541-38BB66A70902}"/>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3171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751B96-0847-85A7-F702-8DE0C050A9B5}"/>
              </a:ext>
            </a:extLst>
          </p:cNvPr>
          <p:cNvSpPr>
            <a:spLocks noGrp="1"/>
          </p:cNvSpPr>
          <p:nvPr>
            <p:ph type="title"/>
          </p:nvPr>
        </p:nvSpPr>
        <p:spPr/>
        <p:txBody>
          <a:body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2D6612FE-AFE0-C441-8A1E-5D9831C8851B}"/>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obsah 3">
            <a:extLst>
              <a:ext uri="{FF2B5EF4-FFF2-40B4-BE49-F238E27FC236}">
                <a16:creationId xmlns:a16="http://schemas.microsoft.com/office/drawing/2014/main" id="{DE1418D5-57FA-A1D3-9457-72B19745EBDA}"/>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objekt pre dátum 4">
            <a:extLst>
              <a:ext uri="{FF2B5EF4-FFF2-40B4-BE49-F238E27FC236}">
                <a16:creationId xmlns:a16="http://schemas.microsoft.com/office/drawing/2014/main" id="{8D2C6A08-28B8-4F37-1E4B-5E10B9ECFCF8}"/>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6" name="Zástupný objekt pre pätu 5">
            <a:extLst>
              <a:ext uri="{FF2B5EF4-FFF2-40B4-BE49-F238E27FC236}">
                <a16:creationId xmlns:a16="http://schemas.microsoft.com/office/drawing/2014/main" id="{12D1898E-4863-AFCB-E285-18E94B89A3F5}"/>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44938D72-21F2-1FD7-8BE2-7D9CC91475EC}"/>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83533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105498-4CBC-6484-78E1-6A526E56E11B}"/>
              </a:ext>
            </a:extLst>
          </p:cNvPr>
          <p:cNvSpPr>
            <a:spLocks noGrp="1"/>
          </p:cNvSpPr>
          <p:nvPr>
            <p:ph type="title"/>
          </p:nvPr>
        </p:nvSpPr>
        <p:spPr>
          <a:xfrm>
            <a:off x="839788" y="365125"/>
            <a:ext cx="10515600" cy="1325563"/>
          </a:xfrm>
        </p:spPr>
        <p:txBody>
          <a:body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7D5DF36F-333C-249C-2299-9DC38559E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71D6C036-16E0-C89E-673E-960B41662558}"/>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text 4">
            <a:extLst>
              <a:ext uri="{FF2B5EF4-FFF2-40B4-BE49-F238E27FC236}">
                <a16:creationId xmlns:a16="http://schemas.microsoft.com/office/drawing/2014/main" id="{7734B561-AAEC-B86A-ED5E-3A729F164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81979B1F-F05F-1FBC-D45A-1323A767509C}"/>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7" name="Zástupný objekt pre dátum 6">
            <a:extLst>
              <a:ext uri="{FF2B5EF4-FFF2-40B4-BE49-F238E27FC236}">
                <a16:creationId xmlns:a16="http://schemas.microsoft.com/office/drawing/2014/main" id="{860AA580-A657-13AA-96D5-B2630CCFC042}"/>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8" name="Zástupný objekt pre pätu 7">
            <a:extLst>
              <a:ext uri="{FF2B5EF4-FFF2-40B4-BE49-F238E27FC236}">
                <a16:creationId xmlns:a16="http://schemas.microsoft.com/office/drawing/2014/main" id="{527D9054-B017-C275-345B-CE48A1122EA1}"/>
              </a:ext>
            </a:extLst>
          </p:cNvPr>
          <p:cNvSpPr>
            <a:spLocks noGrp="1"/>
          </p:cNvSpPr>
          <p:nvPr>
            <p:ph type="ftr" sz="quarter" idx="11"/>
          </p:nvPr>
        </p:nvSpPr>
        <p:spPr/>
        <p:txBody>
          <a:bodyPr/>
          <a:lstStyle/>
          <a:p>
            <a:endParaRPr lang="en-US"/>
          </a:p>
        </p:txBody>
      </p:sp>
      <p:sp>
        <p:nvSpPr>
          <p:cNvPr id="9" name="Zástupný objekt pre číslo snímky 8">
            <a:extLst>
              <a:ext uri="{FF2B5EF4-FFF2-40B4-BE49-F238E27FC236}">
                <a16:creationId xmlns:a16="http://schemas.microsoft.com/office/drawing/2014/main" id="{7D309472-4415-0AAE-3378-2EFD9A58D1FD}"/>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25973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DE80AAD-D70F-DA9F-CB8D-99B93A30ADE1}"/>
              </a:ext>
            </a:extLst>
          </p:cNvPr>
          <p:cNvSpPr>
            <a:spLocks noGrp="1"/>
          </p:cNvSpPr>
          <p:nvPr>
            <p:ph type="title"/>
          </p:nvPr>
        </p:nvSpPr>
        <p:spPr/>
        <p:txBody>
          <a:bodyPr/>
          <a:lstStyle/>
          <a:p>
            <a:r>
              <a:rPr lang="sk-SK"/>
              <a:t>Kliknutím upravte štýl predlohy nadpisu</a:t>
            </a:r>
            <a:endParaRPr lang="en-US"/>
          </a:p>
        </p:txBody>
      </p:sp>
      <p:sp>
        <p:nvSpPr>
          <p:cNvPr id="3" name="Zástupný objekt pre dátum 2">
            <a:extLst>
              <a:ext uri="{FF2B5EF4-FFF2-40B4-BE49-F238E27FC236}">
                <a16:creationId xmlns:a16="http://schemas.microsoft.com/office/drawing/2014/main" id="{D49BC083-5097-AD18-1D18-D1FE05920E05}"/>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4" name="Zástupný objekt pre pätu 3">
            <a:extLst>
              <a:ext uri="{FF2B5EF4-FFF2-40B4-BE49-F238E27FC236}">
                <a16:creationId xmlns:a16="http://schemas.microsoft.com/office/drawing/2014/main" id="{D2178D8E-B584-82AD-7DB0-5F5E3E8EA209}"/>
              </a:ext>
            </a:extLst>
          </p:cNvPr>
          <p:cNvSpPr>
            <a:spLocks noGrp="1"/>
          </p:cNvSpPr>
          <p:nvPr>
            <p:ph type="ftr" sz="quarter" idx="11"/>
          </p:nvPr>
        </p:nvSpPr>
        <p:spPr/>
        <p:txBody>
          <a:bodyPr/>
          <a:lstStyle/>
          <a:p>
            <a:endParaRPr lang="en-US"/>
          </a:p>
        </p:txBody>
      </p:sp>
      <p:sp>
        <p:nvSpPr>
          <p:cNvPr id="5" name="Zástupný objekt pre číslo snímky 4">
            <a:extLst>
              <a:ext uri="{FF2B5EF4-FFF2-40B4-BE49-F238E27FC236}">
                <a16:creationId xmlns:a16="http://schemas.microsoft.com/office/drawing/2014/main" id="{227B914F-5A3F-CDCA-A118-5D1656CED3BB}"/>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400175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D4A2E238-347D-B297-722D-E5E7E743B53D}"/>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3" name="Zástupný objekt pre pätu 2">
            <a:extLst>
              <a:ext uri="{FF2B5EF4-FFF2-40B4-BE49-F238E27FC236}">
                <a16:creationId xmlns:a16="http://schemas.microsoft.com/office/drawing/2014/main" id="{243E05EE-2BF3-7307-1FF5-6C3A1CEED3DD}"/>
              </a:ext>
            </a:extLst>
          </p:cNvPr>
          <p:cNvSpPr>
            <a:spLocks noGrp="1"/>
          </p:cNvSpPr>
          <p:nvPr>
            <p:ph type="ftr" sz="quarter" idx="11"/>
          </p:nvPr>
        </p:nvSpPr>
        <p:spPr/>
        <p:txBody>
          <a:bodyPr/>
          <a:lstStyle/>
          <a:p>
            <a:endParaRPr lang="en-US"/>
          </a:p>
        </p:txBody>
      </p:sp>
      <p:sp>
        <p:nvSpPr>
          <p:cNvPr id="4" name="Zástupný objekt pre číslo snímky 3">
            <a:extLst>
              <a:ext uri="{FF2B5EF4-FFF2-40B4-BE49-F238E27FC236}">
                <a16:creationId xmlns:a16="http://schemas.microsoft.com/office/drawing/2014/main" id="{1CEA24A9-508E-96B2-3096-4B11F24C6E61}"/>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211898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698B862-6A82-0A5B-43EB-625D99868FA1}"/>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1337355C-898A-F2FB-0789-A9FFB06DE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text 3">
            <a:extLst>
              <a:ext uri="{FF2B5EF4-FFF2-40B4-BE49-F238E27FC236}">
                <a16:creationId xmlns:a16="http://schemas.microsoft.com/office/drawing/2014/main" id="{63EAACD3-D71E-919B-3C4F-2016BCDBA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341CC7DD-57C8-F0BE-50D3-1287594F19E0}"/>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6" name="Zástupný objekt pre pätu 5">
            <a:extLst>
              <a:ext uri="{FF2B5EF4-FFF2-40B4-BE49-F238E27FC236}">
                <a16:creationId xmlns:a16="http://schemas.microsoft.com/office/drawing/2014/main" id="{449D506A-5088-0637-3A6A-F36E09EC0559}"/>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835E7EBF-95CA-7E1F-DDA6-B0941D4EBE28}"/>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64893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178619-36B8-DDD9-F82A-B47A27D86A84}"/>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endParaRPr lang="en-US"/>
          </a:p>
        </p:txBody>
      </p:sp>
      <p:sp>
        <p:nvSpPr>
          <p:cNvPr id="3" name="Zástupný objekt pre obrázok 2">
            <a:extLst>
              <a:ext uri="{FF2B5EF4-FFF2-40B4-BE49-F238E27FC236}">
                <a16:creationId xmlns:a16="http://schemas.microsoft.com/office/drawing/2014/main" id="{924A6EE8-2A6D-614C-E2A4-358778652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text 3">
            <a:extLst>
              <a:ext uri="{FF2B5EF4-FFF2-40B4-BE49-F238E27FC236}">
                <a16:creationId xmlns:a16="http://schemas.microsoft.com/office/drawing/2014/main" id="{CFF32FB5-A5B3-A55D-B811-C893D116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BC3436D4-407E-BE94-EF4D-E11DA10D3CFF}"/>
              </a:ext>
            </a:extLst>
          </p:cNvPr>
          <p:cNvSpPr>
            <a:spLocks noGrp="1"/>
          </p:cNvSpPr>
          <p:nvPr>
            <p:ph type="dt" sz="half" idx="10"/>
          </p:nvPr>
        </p:nvSpPr>
        <p:spPr/>
        <p:txBody>
          <a:bodyPr/>
          <a:lstStyle/>
          <a:p>
            <a:fld id="{0D110BBB-681B-44D3-94DF-8D84941E6F85}" type="datetimeFigureOut">
              <a:rPr lang="en-US" smtClean="0"/>
              <a:t>5/28/2022</a:t>
            </a:fld>
            <a:endParaRPr lang="en-US"/>
          </a:p>
        </p:txBody>
      </p:sp>
      <p:sp>
        <p:nvSpPr>
          <p:cNvPr id="6" name="Zástupný objekt pre pätu 5">
            <a:extLst>
              <a:ext uri="{FF2B5EF4-FFF2-40B4-BE49-F238E27FC236}">
                <a16:creationId xmlns:a16="http://schemas.microsoft.com/office/drawing/2014/main" id="{3EF905FE-A099-740F-2C3B-C77A3388FA56}"/>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BC773321-8C05-27F8-DFF2-A85E54D7AAD6}"/>
              </a:ext>
            </a:extLst>
          </p:cNvPr>
          <p:cNvSpPr>
            <a:spLocks noGrp="1"/>
          </p:cNvSpPr>
          <p:nvPr>
            <p:ph type="sldNum" sz="quarter" idx="12"/>
          </p:nvPr>
        </p:nvSpPr>
        <p:spPr/>
        <p:txBody>
          <a:bodyPr/>
          <a:lstStyle/>
          <a:p>
            <a:fld id="{FE229358-D7C3-443A-A5F2-A95ECCBB4DA0}" type="slidenum">
              <a:rPr lang="en-US" smtClean="0"/>
              <a:t>‹#›</a:t>
            </a:fld>
            <a:endParaRPr lang="en-US"/>
          </a:p>
        </p:txBody>
      </p:sp>
    </p:spTree>
    <p:extLst>
      <p:ext uri="{BB962C8B-B14F-4D97-AF65-F5344CB8AC3E}">
        <p14:creationId xmlns:p14="http://schemas.microsoft.com/office/powerpoint/2010/main" val="300044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30000" t="-34000" r="-10000" b="-5000"/>
          </a:stretch>
        </a:blipFill>
        <a:effectLst/>
      </p:bgPr>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05D3DF4D-E05F-E378-2766-DCC7F2403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107E545F-0A5A-B8F9-E4DC-1034130EB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D2E79313-EEC4-11E4-53A4-C787FAA83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10BBB-681B-44D3-94DF-8D84941E6F85}" type="datetimeFigureOut">
              <a:rPr lang="en-US" smtClean="0"/>
              <a:t>5/28/2022</a:t>
            </a:fld>
            <a:endParaRPr lang="en-US"/>
          </a:p>
        </p:txBody>
      </p:sp>
      <p:sp>
        <p:nvSpPr>
          <p:cNvPr id="5" name="Zástupný objekt pre pätu 4">
            <a:extLst>
              <a:ext uri="{FF2B5EF4-FFF2-40B4-BE49-F238E27FC236}">
                <a16:creationId xmlns:a16="http://schemas.microsoft.com/office/drawing/2014/main" id="{6ECFBBEC-61C4-8985-7189-FEBFCE6E9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objekt pre číslo snímky 5">
            <a:extLst>
              <a:ext uri="{FF2B5EF4-FFF2-40B4-BE49-F238E27FC236}">
                <a16:creationId xmlns:a16="http://schemas.microsoft.com/office/drawing/2014/main" id="{DE796B3C-501F-DAAC-CAD1-5EC358274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29358-D7C3-443A-A5F2-A95ECCBB4DA0}" type="slidenum">
              <a:rPr lang="en-US" smtClean="0"/>
              <a:t>‹#›</a:t>
            </a:fld>
            <a:endParaRPr lang="en-US"/>
          </a:p>
        </p:txBody>
      </p:sp>
    </p:spTree>
    <p:extLst>
      <p:ext uri="{BB962C8B-B14F-4D97-AF65-F5344CB8AC3E}">
        <p14:creationId xmlns:p14="http://schemas.microsoft.com/office/powerpoint/2010/main" val="223776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s40430-019-1744-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10" Type="http://schemas.openxmlformats.org/officeDocument/2006/relationships/image" Target="../media/image6.png"/><Relationship Id="rId4" Type="http://schemas.microsoft.com/office/2007/relationships/hdphoto" Target="../media/hdphoto2.wdp"/><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DF0EB5B-A16B-D2E0-6935-D182411C292C}"/>
              </a:ext>
            </a:extLst>
          </p:cNvPr>
          <p:cNvSpPr>
            <a:spLocks noGrp="1"/>
          </p:cNvSpPr>
          <p:nvPr>
            <p:ph type="ctrTitle"/>
          </p:nvPr>
        </p:nvSpPr>
        <p:spPr/>
        <p:txBody>
          <a:bodyPr/>
          <a:lstStyle/>
          <a:p>
            <a:r>
              <a:rPr lang="en-US" dirty="0"/>
              <a:t>Linear programming using</a:t>
            </a:r>
            <a:br>
              <a:rPr lang="en-US" dirty="0"/>
            </a:br>
            <a:r>
              <a:rPr lang="en-US" dirty="0"/>
              <a:t>the barrier method</a:t>
            </a:r>
          </a:p>
        </p:txBody>
      </p:sp>
      <p:sp>
        <p:nvSpPr>
          <p:cNvPr id="3" name="Podnadpis 2">
            <a:extLst>
              <a:ext uri="{FF2B5EF4-FFF2-40B4-BE49-F238E27FC236}">
                <a16:creationId xmlns:a16="http://schemas.microsoft.com/office/drawing/2014/main" id="{2AD3979F-2CF9-2224-3013-DCB38F85E089}"/>
              </a:ext>
            </a:extLst>
          </p:cNvPr>
          <p:cNvSpPr>
            <a:spLocks noGrp="1"/>
          </p:cNvSpPr>
          <p:nvPr>
            <p:ph type="subTitle" idx="1"/>
          </p:nvPr>
        </p:nvSpPr>
        <p:spPr/>
        <p:txBody>
          <a:bodyPr/>
          <a:lstStyle/>
          <a:p>
            <a:r>
              <a:rPr lang="sk-SK" dirty="0"/>
              <a:t>Damián Filo, 3121999276</a:t>
            </a:r>
            <a:endParaRPr lang="en-US" dirty="0"/>
          </a:p>
        </p:txBody>
      </p:sp>
    </p:spTree>
    <p:extLst>
      <p:ext uri="{BB962C8B-B14F-4D97-AF65-F5344CB8AC3E}">
        <p14:creationId xmlns:p14="http://schemas.microsoft.com/office/powerpoint/2010/main" val="209579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DD0380-40AD-C80D-37D2-AA3F97A1CB8E}"/>
              </a:ext>
            </a:extLst>
          </p:cNvPr>
          <p:cNvSpPr>
            <a:spLocks noGrp="1"/>
          </p:cNvSpPr>
          <p:nvPr>
            <p:ph type="title"/>
          </p:nvPr>
        </p:nvSpPr>
        <p:spPr/>
        <p:txBody>
          <a:bodyPr/>
          <a:lstStyle/>
          <a:p>
            <a:r>
              <a:rPr lang="en-US" dirty="0"/>
              <a:t>2 Applications</a:t>
            </a:r>
          </a:p>
        </p:txBody>
      </p:sp>
      <p:pic>
        <p:nvPicPr>
          <p:cNvPr id="5" name="Obrázok 4">
            <a:extLst>
              <a:ext uri="{FF2B5EF4-FFF2-40B4-BE49-F238E27FC236}">
                <a16:creationId xmlns:a16="http://schemas.microsoft.com/office/drawing/2014/main" id="{7F9235F4-2C88-2595-D73A-749B59CE485B}"/>
              </a:ext>
            </a:extLst>
          </p:cNvPr>
          <p:cNvPicPr>
            <a:picLocks noChangeAspect="1"/>
          </p:cNvPicPr>
          <p:nvPr/>
        </p:nvPicPr>
        <p:blipFill>
          <a:blip r:embed="rId3"/>
          <a:stretch>
            <a:fillRect/>
          </a:stretch>
        </p:blipFill>
        <p:spPr>
          <a:xfrm>
            <a:off x="6534505" y="3159124"/>
            <a:ext cx="5174896" cy="3342971"/>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Obrázok 6">
            <a:extLst>
              <a:ext uri="{FF2B5EF4-FFF2-40B4-BE49-F238E27FC236}">
                <a16:creationId xmlns:a16="http://schemas.microsoft.com/office/drawing/2014/main" id="{52D9DD4C-ED1B-B326-5428-E8CFEE8E8D18}"/>
              </a:ext>
            </a:extLst>
          </p:cNvPr>
          <p:cNvPicPr>
            <a:picLocks noChangeAspect="1"/>
          </p:cNvPicPr>
          <p:nvPr/>
        </p:nvPicPr>
        <p:blipFill>
          <a:blip r:embed="rId4"/>
          <a:stretch>
            <a:fillRect/>
          </a:stretch>
        </p:blipFill>
        <p:spPr>
          <a:xfrm>
            <a:off x="6534504" y="311910"/>
            <a:ext cx="5174897" cy="25408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918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A2ED84B-5310-F48A-AED2-4C94A01A622A}"/>
              </a:ext>
            </a:extLst>
          </p:cNvPr>
          <p:cNvSpPr>
            <a:spLocks noGrp="1"/>
          </p:cNvSpPr>
          <p:nvPr>
            <p:ph type="title"/>
          </p:nvPr>
        </p:nvSpPr>
        <p:spPr/>
        <p:txBody>
          <a:bodyPr/>
          <a:lstStyle/>
          <a:p>
            <a:r>
              <a:rPr lang="en-US" dirty="0"/>
              <a:t>Optimal robotic movements</a:t>
            </a:r>
          </a:p>
        </p:txBody>
      </p:sp>
      <p:pic>
        <p:nvPicPr>
          <p:cNvPr id="5" name="Obrázok 4">
            <a:extLst>
              <a:ext uri="{FF2B5EF4-FFF2-40B4-BE49-F238E27FC236}">
                <a16:creationId xmlns:a16="http://schemas.microsoft.com/office/drawing/2014/main" id="{ACD2CE3F-5DD6-2AD5-8A43-A23BA3D4D70D}"/>
              </a:ext>
            </a:extLst>
          </p:cNvPr>
          <p:cNvPicPr>
            <a:picLocks noChangeAspect="1"/>
          </p:cNvPicPr>
          <p:nvPr/>
        </p:nvPicPr>
        <p:blipFill rotWithShape="1">
          <a:blip r:embed="rId3"/>
          <a:srcRect l="531" r="5046"/>
          <a:stretch/>
        </p:blipFill>
        <p:spPr>
          <a:xfrm>
            <a:off x="393700" y="2486300"/>
            <a:ext cx="5416115" cy="3029987"/>
          </a:xfrm>
          <a:prstGeom prst="snip2DiagRect">
            <a:avLst>
              <a:gd name="adj1" fmla="val 0"/>
              <a:gd name="adj2" fmla="val 24631"/>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Obrázok 6">
            <a:extLst>
              <a:ext uri="{FF2B5EF4-FFF2-40B4-BE49-F238E27FC236}">
                <a16:creationId xmlns:a16="http://schemas.microsoft.com/office/drawing/2014/main" id="{180456BB-FC62-C63B-72FE-9996BA848EA6}"/>
              </a:ext>
            </a:extLst>
          </p:cNvPr>
          <p:cNvPicPr>
            <a:picLocks noChangeAspect="1"/>
          </p:cNvPicPr>
          <p:nvPr/>
        </p:nvPicPr>
        <p:blipFill rotWithShape="1">
          <a:blip r:embed="rId4"/>
          <a:srcRect l="2154" r="1176"/>
          <a:stretch/>
        </p:blipFill>
        <p:spPr>
          <a:xfrm>
            <a:off x="6096000" y="2486300"/>
            <a:ext cx="5702300" cy="3029987"/>
          </a:xfrm>
          <a:prstGeom prst="snip2DiagRect">
            <a:avLst>
              <a:gd name="adj1" fmla="val 0"/>
              <a:gd name="adj2" fmla="val 1038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516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6B2762-629E-F7F0-3C1B-9359A10F09CA}"/>
              </a:ext>
            </a:extLst>
          </p:cNvPr>
          <p:cNvSpPr>
            <a:spLocks noGrp="1"/>
          </p:cNvSpPr>
          <p:nvPr>
            <p:ph type="title"/>
          </p:nvPr>
        </p:nvSpPr>
        <p:spPr/>
        <p:txBody>
          <a:bodyPr/>
          <a:lstStyle/>
          <a:p>
            <a:r>
              <a:rPr lang="en-US" dirty="0"/>
              <a:t>Electric power flow</a:t>
            </a:r>
          </a:p>
        </p:txBody>
      </p:sp>
      <p:pic>
        <p:nvPicPr>
          <p:cNvPr id="5" name="Zástupný objekt pre obsah 4">
            <a:extLst>
              <a:ext uri="{FF2B5EF4-FFF2-40B4-BE49-F238E27FC236}">
                <a16:creationId xmlns:a16="http://schemas.microsoft.com/office/drawing/2014/main" id="{E6AB6DA8-C0EB-F625-891C-58B2C03FB5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300" y="1403612"/>
            <a:ext cx="3708400" cy="5089263"/>
          </a:xfrm>
        </p:spPr>
      </p:pic>
      <p:pic>
        <p:nvPicPr>
          <p:cNvPr id="7" name="Obrázok 6">
            <a:extLst>
              <a:ext uri="{FF2B5EF4-FFF2-40B4-BE49-F238E27FC236}">
                <a16:creationId xmlns:a16="http://schemas.microsoft.com/office/drawing/2014/main" id="{C7D7E7AB-3C8B-480B-24BF-01E64F55D541}"/>
              </a:ext>
            </a:extLst>
          </p:cNvPr>
          <p:cNvPicPr>
            <a:picLocks noChangeAspect="1"/>
          </p:cNvPicPr>
          <p:nvPr/>
        </p:nvPicPr>
        <p:blipFill>
          <a:blip r:embed="rId4"/>
          <a:stretch>
            <a:fillRect/>
          </a:stretch>
        </p:blipFill>
        <p:spPr>
          <a:xfrm>
            <a:off x="5151619" y="2252793"/>
            <a:ext cx="6392681" cy="3390900"/>
          </a:xfrm>
          <a:prstGeom prst="snip2DiagRect">
            <a:avLst>
              <a:gd name="adj1" fmla="val 0"/>
              <a:gd name="adj2" fmla="val 9551"/>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752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F91B567-D58E-5510-9FA4-CDDFC4B0C45D}"/>
              </a:ext>
            </a:extLst>
          </p:cNvPr>
          <p:cNvSpPr>
            <a:spLocks noGrp="1"/>
          </p:cNvSpPr>
          <p:nvPr>
            <p:ph type="title"/>
          </p:nvPr>
        </p:nvSpPr>
        <p:spPr/>
        <p:txBody>
          <a:bodyPr/>
          <a:lstStyle/>
          <a:p>
            <a:r>
              <a:rPr lang="en-US" dirty="0"/>
              <a:t>3 Examples in python</a:t>
            </a:r>
          </a:p>
        </p:txBody>
      </p:sp>
      <p:sp>
        <p:nvSpPr>
          <p:cNvPr id="3" name="Zástupný text 2">
            <a:extLst>
              <a:ext uri="{FF2B5EF4-FFF2-40B4-BE49-F238E27FC236}">
                <a16:creationId xmlns:a16="http://schemas.microsoft.com/office/drawing/2014/main" id="{0CDE20C6-8465-DADC-C34D-2176138139E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574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181207-C67B-6C47-B4EF-EC1898A0B30A}"/>
              </a:ext>
            </a:extLst>
          </p:cNvPr>
          <p:cNvSpPr>
            <a:spLocks noGrp="1"/>
          </p:cNvSpPr>
          <p:nvPr>
            <p:ph type="title"/>
          </p:nvPr>
        </p:nvSpPr>
        <p:spPr/>
        <p:txBody>
          <a:bodyPr/>
          <a:lstStyle/>
          <a:p>
            <a:r>
              <a:rPr lang="en-US" dirty="0"/>
              <a:t>Conclusion</a:t>
            </a:r>
          </a:p>
        </p:txBody>
      </p:sp>
      <p:sp>
        <p:nvSpPr>
          <p:cNvPr id="3" name="Zástupný objekt pre obsah 2">
            <a:extLst>
              <a:ext uri="{FF2B5EF4-FFF2-40B4-BE49-F238E27FC236}">
                <a16:creationId xmlns:a16="http://schemas.microsoft.com/office/drawing/2014/main" id="{5C3A69EC-1A68-487E-D57E-6DD377FAE309}"/>
              </a:ext>
            </a:extLst>
          </p:cNvPr>
          <p:cNvSpPr>
            <a:spLocks noGrp="1"/>
          </p:cNvSpPr>
          <p:nvPr>
            <p:ph idx="1"/>
          </p:nvPr>
        </p:nvSpPr>
        <p:spPr/>
        <p:txBody>
          <a:bodyPr/>
          <a:lstStyle/>
          <a:p>
            <a:r>
              <a:rPr lang="en-US" dirty="0"/>
              <a:t>Simple and effective method</a:t>
            </a:r>
          </a:p>
          <a:p>
            <a:r>
              <a:rPr lang="en-US" dirty="0"/>
              <a:t>Wide use-case scope</a:t>
            </a:r>
          </a:p>
          <a:p>
            <a:r>
              <a:rPr lang="en-US" dirty="0"/>
              <a:t>Complements modern deep learning approaches</a:t>
            </a:r>
          </a:p>
        </p:txBody>
      </p:sp>
    </p:spTree>
    <p:extLst>
      <p:ext uri="{BB962C8B-B14F-4D97-AF65-F5344CB8AC3E}">
        <p14:creationId xmlns:p14="http://schemas.microsoft.com/office/powerpoint/2010/main" val="106883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32D1817-A6F6-5015-2A2F-57BF9DE15ECF}"/>
              </a:ext>
            </a:extLst>
          </p:cNvPr>
          <p:cNvSpPr>
            <a:spLocks noGrp="1"/>
          </p:cNvSpPr>
          <p:nvPr>
            <p:ph type="title"/>
          </p:nvPr>
        </p:nvSpPr>
        <p:spPr/>
        <p:txBody>
          <a:bodyPr/>
          <a:lstStyle/>
          <a:p>
            <a:r>
              <a:rPr lang="en-US" dirty="0"/>
              <a:t>Thank you for your attention</a:t>
            </a:r>
          </a:p>
        </p:txBody>
      </p:sp>
      <p:sp>
        <p:nvSpPr>
          <p:cNvPr id="3" name="Zástupný objekt pre obsah 2">
            <a:extLst>
              <a:ext uri="{FF2B5EF4-FFF2-40B4-BE49-F238E27FC236}">
                <a16:creationId xmlns:a16="http://schemas.microsoft.com/office/drawing/2014/main" id="{4A4925FE-93AA-0ECC-B719-80984D1197E0}"/>
              </a:ext>
            </a:extLst>
          </p:cNvPr>
          <p:cNvSpPr>
            <a:spLocks noGrp="1"/>
          </p:cNvSpPr>
          <p:nvPr>
            <p:ph idx="1"/>
          </p:nvPr>
        </p:nvSpPr>
        <p:spPr>
          <a:xfrm>
            <a:off x="838200" y="1535724"/>
            <a:ext cx="10515600" cy="5122984"/>
          </a:xfrm>
        </p:spPr>
        <p:txBody>
          <a:bodyPr>
            <a:normAutofit fontScale="77500" lnSpcReduction="20000"/>
          </a:bodyPr>
          <a:lstStyle/>
          <a:p>
            <a:pPr marL="0" indent="0">
              <a:buNone/>
            </a:pPr>
            <a:r>
              <a:rPr lang="en-US" b="1" noProof="1"/>
              <a:t>Sources:</a:t>
            </a:r>
          </a:p>
          <a:p>
            <a:pPr marL="514350" indent="-514350">
              <a:buFont typeface="+mj-lt"/>
              <a:buAutoNum type="arabicPeriod"/>
            </a:pPr>
            <a:r>
              <a:rPr lang="en-US" noProof="1"/>
              <a:t>Convex Optimization, Stephen Boyd, Lieven Vandenberghe</a:t>
            </a:r>
          </a:p>
          <a:p>
            <a:pPr marL="514350" indent="-514350">
              <a:buFont typeface="+mj-lt"/>
              <a:buAutoNum type="arabicPeriod"/>
            </a:pPr>
            <a:r>
              <a:rPr lang="en-US" noProof="1"/>
              <a:t>Shanno, D. F., &amp; Bagchi, A. (1990). </a:t>
            </a:r>
            <a:r>
              <a:rPr lang="en-US" i="1" noProof="1"/>
              <a:t>A unified view of interior point methods for linear programming. Annals of Operations Research, 22(1), 55–70.</a:t>
            </a:r>
            <a:r>
              <a:rPr lang="en-US" noProof="1"/>
              <a:t> doi:10.1007/bf02023048</a:t>
            </a:r>
          </a:p>
          <a:p>
            <a:pPr marL="514350" indent="-514350">
              <a:buFont typeface="+mj-lt"/>
              <a:buAutoNum type="arabicPeriod"/>
            </a:pPr>
            <a:r>
              <a:rPr lang="en-US" noProof="1"/>
              <a:t>Verscheure, D., Diehl, M., De Schutter, J., &amp; Swevers, J. (2009). </a:t>
            </a:r>
            <a:r>
              <a:rPr lang="en-US" i="1" noProof="1"/>
              <a:t>Recursive log-barrier method for on-line time-optimal robot path tracking. 2009 American Control Conference.</a:t>
            </a:r>
            <a:r>
              <a:rPr lang="en-US" noProof="1"/>
              <a:t> doi:10.1109/acc.2009.5159938</a:t>
            </a:r>
          </a:p>
          <a:p>
            <a:pPr marL="514350" indent="-514350">
              <a:buFont typeface="+mj-lt"/>
              <a:buAutoNum type="arabicPeriod"/>
            </a:pPr>
            <a:r>
              <a:rPr lang="en-US" noProof="1"/>
              <a:t>Shruthi, C.M., Sudheer, A.P. &amp; Joy, M.L. Optimal crossing and control of mobile dual-arm robot through tension towers by using fuzzy and Newton barrier method. </a:t>
            </a:r>
            <a:r>
              <a:rPr lang="en-US" i="1" noProof="1"/>
              <a:t>J Braz. Soc. Mech. Sci. Eng.</a:t>
            </a:r>
            <a:r>
              <a:rPr lang="en-US" noProof="1"/>
              <a:t> </a:t>
            </a:r>
            <a:r>
              <a:rPr lang="en-US" b="1" noProof="1"/>
              <a:t>41, </a:t>
            </a:r>
            <a:r>
              <a:rPr lang="en-US" noProof="1"/>
              <a:t>245 (2019). </a:t>
            </a:r>
            <a:r>
              <a:rPr lang="en-US" noProof="1">
                <a:hlinkClick r:id="rId3"/>
              </a:rPr>
              <a:t>https://doi.org/10.1007/s40430-019-1744-5</a:t>
            </a:r>
            <a:endParaRPr lang="en-US" noProof="1"/>
          </a:p>
          <a:p>
            <a:pPr marL="514350" indent="-514350">
              <a:buFont typeface="+mj-lt"/>
              <a:buAutoNum type="arabicPeriod"/>
            </a:pPr>
            <a:r>
              <a:rPr lang="en-US" noProof="1"/>
              <a:t>Soler, E. M., de Sousa, V. A., &amp; da Costa, G. R. M. (2012). </a:t>
            </a:r>
            <a:r>
              <a:rPr lang="en-US" i="1" noProof="1"/>
              <a:t>A modified Primal–Dual Logarithmic-Barrier Method for solving the Optimal Power Flow problem with discrete and continuous control variables. European Journal of Operational Research, 222(3), 616–622.</a:t>
            </a:r>
            <a:r>
              <a:rPr lang="en-US" noProof="1"/>
              <a:t> doi:10.1016/j.ejor.2012.05.021</a:t>
            </a:r>
          </a:p>
          <a:p>
            <a:pPr marL="514350" indent="-514350">
              <a:buFont typeface="+mj-lt"/>
              <a:buAutoNum type="arabicPeriod"/>
            </a:pPr>
            <a:r>
              <a:rPr lang="en-US" noProof="1"/>
              <a:t>"Hierarchical Decentralized Systems and Its New Solution by a Barrier Method," in </a:t>
            </a:r>
            <a:r>
              <a:rPr lang="en-US" i="1" noProof="1"/>
              <a:t>IEEE Transactions on Systems, Man, and Cybernetics</a:t>
            </a:r>
            <a:r>
              <a:rPr lang="en-US" noProof="1"/>
              <a:t>, vol. 11, no. 6, pp. 444-449, June 1981, doi: 10.1109/TSMC.1981.4308712.</a:t>
            </a:r>
          </a:p>
        </p:txBody>
      </p:sp>
    </p:spTree>
    <p:extLst>
      <p:ext uri="{BB962C8B-B14F-4D97-AF65-F5344CB8AC3E}">
        <p14:creationId xmlns:p14="http://schemas.microsoft.com/office/powerpoint/2010/main" val="16764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0B84773-EE3D-35E4-74E8-BD59D3400E24}"/>
              </a:ext>
            </a:extLst>
          </p:cNvPr>
          <p:cNvSpPr>
            <a:spLocks noGrp="1"/>
          </p:cNvSpPr>
          <p:nvPr>
            <p:ph type="title"/>
          </p:nvPr>
        </p:nvSpPr>
        <p:spPr/>
        <p:txBody>
          <a:bodyPr/>
          <a:lstStyle/>
          <a:p>
            <a:r>
              <a:rPr lang="en-US" dirty="0"/>
              <a:t>Scope of this lecture</a:t>
            </a:r>
          </a:p>
        </p:txBody>
      </p:sp>
      <p:sp>
        <p:nvSpPr>
          <p:cNvPr id="3" name="Zástupný objekt pre obsah 2">
            <a:extLst>
              <a:ext uri="{FF2B5EF4-FFF2-40B4-BE49-F238E27FC236}">
                <a16:creationId xmlns:a16="http://schemas.microsoft.com/office/drawing/2014/main" id="{502C70A3-BF8F-0935-16A8-983CFA3F27D3}"/>
              </a:ext>
            </a:extLst>
          </p:cNvPr>
          <p:cNvSpPr>
            <a:spLocks noGrp="1"/>
          </p:cNvSpPr>
          <p:nvPr>
            <p:ph idx="1"/>
          </p:nvPr>
        </p:nvSpPr>
        <p:spPr/>
        <p:txBody>
          <a:bodyPr/>
          <a:lstStyle/>
          <a:p>
            <a:r>
              <a:rPr lang="en-US" dirty="0"/>
              <a:t>Theory</a:t>
            </a:r>
          </a:p>
          <a:p>
            <a:pPr lvl="1"/>
            <a:r>
              <a:rPr lang="en-US" dirty="0"/>
              <a:t>Focus on standard form</a:t>
            </a:r>
          </a:p>
          <a:p>
            <a:pPr lvl="1"/>
            <a:r>
              <a:rPr lang="en-US" dirty="0"/>
              <a:t>Newton’s centering method</a:t>
            </a:r>
          </a:p>
          <a:p>
            <a:pPr lvl="1"/>
            <a:r>
              <a:rPr lang="en-US" dirty="0"/>
              <a:t>Logarithmic barrier  function</a:t>
            </a:r>
          </a:p>
          <a:p>
            <a:pPr lvl="1"/>
            <a:r>
              <a:rPr lang="en-US" dirty="0"/>
              <a:t>The barrier method</a:t>
            </a:r>
          </a:p>
          <a:p>
            <a:r>
              <a:rPr lang="en-US" dirty="0"/>
              <a:t>Applications</a:t>
            </a:r>
          </a:p>
          <a:p>
            <a:r>
              <a:rPr lang="en-US" dirty="0"/>
              <a:t>Examples in python</a:t>
            </a:r>
          </a:p>
        </p:txBody>
      </p:sp>
    </p:spTree>
    <p:extLst>
      <p:ext uri="{BB962C8B-B14F-4D97-AF65-F5344CB8AC3E}">
        <p14:creationId xmlns:p14="http://schemas.microsoft.com/office/powerpoint/2010/main" val="410200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949A33-A631-EE50-6947-C36846E094C8}"/>
              </a:ext>
            </a:extLst>
          </p:cNvPr>
          <p:cNvSpPr>
            <a:spLocks noGrp="1"/>
          </p:cNvSpPr>
          <p:nvPr>
            <p:ph type="title"/>
          </p:nvPr>
        </p:nvSpPr>
        <p:spPr/>
        <p:txBody>
          <a:bodyPr/>
          <a:lstStyle/>
          <a:p>
            <a:r>
              <a:rPr lang="en-US" dirty="0"/>
              <a:t>1 Theory</a:t>
            </a:r>
          </a:p>
        </p:txBody>
      </p:sp>
      <p:pic>
        <p:nvPicPr>
          <p:cNvPr id="7" name="Obrázok 6">
            <a:extLst>
              <a:ext uri="{FF2B5EF4-FFF2-40B4-BE49-F238E27FC236}">
                <a16:creationId xmlns:a16="http://schemas.microsoft.com/office/drawing/2014/main" id="{9796064C-6A73-532B-F986-C28017D4393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584703" y="-119497"/>
            <a:ext cx="9165764" cy="6408818"/>
          </a:xfrm>
          <a:prstGeom prst="rect">
            <a:avLst/>
          </a:prstGeom>
        </p:spPr>
      </p:pic>
    </p:spTree>
    <p:extLst>
      <p:ext uri="{BB962C8B-B14F-4D97-AF65-F5344CB8AC3E}">
        <p14:creationId xmlns:p14="http://schemas.microsoft.com/office/powerpoint/2010/main" val="110306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7128C0-8B9E-7654-EC45-467DED887945}"/>
              </a:ext>
            </a:extLst>
          </p:cNvPr>
          <p:cNvSpPr>
            <a:spLocks noGrp="1"/>
          </p:cNvSpPr>
          <p:nvPr>
            <p:ph type="title"/>
          </p:nvPr>
        </p:nvSpPr>
        <p:spPr/>
        <p:txBody>
          <a:bodyPr/>
          <a:lstStyle/>
          <a:p>
            <a:r>
              <a:rPr lang="en-US" dirty="0"/>
              <a:t>Standard form linear program</a:t>
            </a:r>
          </a:p>
        </p:txBody>
      </p:sp>
      <p:sp>
        <p:nvSpPr>
          <p:cNvPr id="3" name="Zástupný objekt pre obsah 2">
            <a:extLst>
              <a:ext uri="{FF2B5EF4-FFF2-40B4-BE49-F238E27FC236}">
                <a16:creationId xmlns:a16="http://schemas.microsoft.com/office/drawing/2014/main" id="{5D7876ED-6D44-5360-CE5E-5A0A182B715E}"/>
              </a:ext>
            </a:extLst>
          </p:cNvPr>
          <p:cNvSpPr>
            <a:spLocks noGrp="1"/>
          </p:cNvSpPr>
          <p:nvPr>
            <p:ph idx="1"/>
          </p:nvPr>
        </p:nvSpPr>
        <p:spPr/>
        <p:txBody>
          <a:bodyPr/>
          <a:lstStyle/>
          <a:p>
            <a:r>
              <a:rPr lang="en-US" dirty="0"/>
              <a:t>Usual way of expressing the problem</a:t>
            </a:r>
          </a:p>
          <a:p>
            <a:r>
              <a:rPr lang="en-US" dirty="0"/>
              <a:t>Composed of 3 parts:</a:t>
            </a:r>
          </a:p>
          <a:p>
            <a:pPr lvl="1"/>
            <a:r>
              <a:rPr lang="en-US" dirty="0"/>
              <a:t>Linear function to be minimized/maximized</a:t>
            </a:r>
          </a:p>
          <a:p>
            <a:pPr lvl="1"/>
            <a:r>
              <a:rPr lang="en-US" dirty="0"/>
              <a:t>Equality and inequality constraints</a:t>
            </a:r>
          </a:p>
          <a:p>
            <a:pPr lvl="1"/>
            <a:r>
              <a:rPr lang="en-US" dirty="0"/>
              <a:t>Non-negative variables</a:t>
            </a:r>
          </a:p>
        </p:txBody>
      </p:sp>
      <p:pic>
        <p:nvPicPr>
          <p:cNvPr id="8" name="Obrázok 7">
            <a:extLst>
              <a:ext uri="{FF2B5EF4-FFF2-40B4-BE49-F238E27FC236}">
                <a16:creationId xmlns:a16="http://schemas.microsoft.com/office/drawing/2014/main" id="{B3CA1F91-EA2F-8530-D856-9BE38583A37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551042" y="2142331"/>
            <a:ext cx="4259958" cy="2573337"/>
          </a:xfrm>
          <a:prstGeom prst="rect">
            <a:avLst/>
          </a:prstGeom>
        </p:spPr>
      </p:pic>
      <mc:AlternateContent xmlns:mc="http://schemas.openxmlformats.org/markup-compatibility/2006">
        <mc:Choice xmlns:p14="http://schemas.microsoft.com/office/powerpoint/2010/main" Requires="p14">
          <p:contentPart p14:bwMode="auto" r:id="rId5">
            <p14:nvContentPartPr>
              <p14:cNvPr id="14" name="Písanie rukou 13">
                <a:extLst>
                  <a:ext uri="{FF2B5EF4-FFF2-40B4-BE49-F238E27FC236}">
                    <a16:creationId xmlns:a16="http://schemas.microsoft.com/office/drawing/2014/main" id="{E727DA08-7C66-BF8A-AB28-FF813DFF5750}"/>
                  </a:ext>
                </a:extLst>
              </p14:cNvPr>
              <p14:cNvContentPartPr/>
              <p14:nvPr/>
            </p14:nvContentPartPr>
            <p14:xfrm>
              <a:off x="7073680" y="2624980"/>
              <a:ext cx="515880" cy="321120"/>
            </p14:xfrm>
          </p:contentPart>
        </mc:Choice>
        <mc:Fallback>
          <p:pic>
            <p:nvPicPr>
              <p:cNvPr id="14" name="Písanie rukou 13">
                <a:extLst>
                  <a:ext uri="{FF2B5EF4-FFF2-40B4-BE49-F238E27FC236}">
                    <a16:creationId xmlns:a16="http://schemas.microsoft.com/office/drawing/2014/main" id="{E727DA08-7C66-BF8A-AB28-FF813DFF5750}"/>
                  </a:ext>
                </a:extLst>
              </p:cNvPr>
              <p:cNvPicPr/>
              <p:nvPr/>
            </p:nvPicPr>
            <p:blipFill>
              <a:blip r:embed="rId6"/>
              <a:stretch>
                <a:fillRect/>
              </a:stretch>
            </p:blipFill>
            <p:spPr>
              <a:xfrm>
                <a:off x="7064680" y="2616340"/>
                <a:ext cx="5335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Písanie rukou 14">
                <a:extLst>
                  <a:ext uri="{FF2B5EF4-FFF2-40B4-BE49-F238E27FC236}">
                    <a16:creationId xmlns:a16="http://schemas.microsoft.com/office/drawing/2014/main" id="{7449F841-45CC-1793-BE8B-28862D72DA43}"/>
                  </a:ext>
                </a:extLst>
              </p14:cNvPr>
              <p14:cNvContentPartPr/>
              <p14:nvPr/>
            </p14:nvContentPartPr>
            <p14:xfrm>
              <a:off x="5943280" y="3402220"/>
              <a:ext cx="1524600" cy="26640"/>
            </p14:xfrm>
          </p:contentPart>
        </mc:Choice>
        <mc:Fallback>
          <p:pic>
            <p:nvPicPr>
              <p:cNvPr id="15" name="Písanie rukou 14">
                <a:extLst>
                  <a:ext uri="{FF2B5EF4-FFF2-40B4-BE49-F238E27FC236}">
                    <a16:creationId xmlns:a16="http://schemas.microsoft.com/office/drawing/2014/main" id="{7449F841-45CC-1793-BE8B-28862D72DA43}"/>
                  </a:ext>
                </a:extLst>
              </p:cNvPr>
              <p:cNvPicPr/>
              <p:nvPr/>
            </p:nvPicPr>
            <p:blipFill>
              <a:blip r:embed="rId8"/>
              <a:stretch>
                <a:fillRect/>
              </a:stretch>
            </p:blipFill>
            <p:spPr>
              <a:xfrm>
                <a:off x="5934280" y="3393580"/>
                <a:ext cx="15422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Písanie rukou 15">
                <a:extLst>
                  <a:ext uri="{FF2B5EF4-FFF2-40B4-BE49-F238E27FC236}">
                    <a16:creationId xmlns:a16="http://schemas.microsoft.com/office/drawing/2014/main" id="{5065C23E-32B9-08F6-2C36-9F87E6BC57A7}"/>
                  </a:ext>
                </a:extLst>
              </p14:cNvPr>
              <p14:cNvContentPartPr/>
              <p14:nvPr/>
            </p14:nvContentPartPr>
            <p14:xfrm>
              <a:off x="4533520" y="3783460"/>
              <a:ext cx="5620320" cy="507960"/>
            </p14:xfrm>
          </p:contentPart>
        </mc:Choice>
        <mc:Fallback>
          <p:pic>
            <p:nvPicPr>
              <p:cNvPr id="16" name="Písanie rukou 15">
                <a:extLst>
                  <a:ext uri="{FF2B5EF4-FFF2-40B4-BE49-F238E27FC236}">
                    <a16:creationId xmlns:a16="http://schemas.microsoft.com/office/drawing/2014/main" id="{5065C23E-32B9-08F6-2C36-9F87E6BC57A7}"/>
                  </a:ext>
                </a:extLst>
              </p:cNvPr>
              <p:cNvPicPr/>
              <p:nvPr/>
            </p:nvPicPr>
            <p:blipFill>
              <a:blip r:embed="rId10"/>
              <a:stretch>
                <a:fillRect/>
              </a:stretch>
            </p:blipFill>
            <p:spPr>
              <a:xfrm>
                <a:off x="4524520" y="3774820"/>
                <a:ext cx="5637960" cy="525600"/>
              </a:xfrm>
              <a:prstGeom prst="rect">
                <a:avLst/>
              </a:prstGeom>
            </p:spPr>
          </p:pic>
        </mc:Fallback>
      </mc:AlternateContent>
    </p:spTree>
    <p:extLst>
      <p:ext uri="{BB962C8B-B14F-4D97-AF65-F5344CB8AC3E}">
        <p14:creationId xmlns:p14="http://schemas.microsoft.com/office/powerpoint/2010/main" val="318872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A65F2FB-C0A0-2207-8F66-D29D0D3B6D81}"/>
              </a:ext>
            </a:extLst>
          </p:cNvPr>
          <p:cNvSpPr>
            <a:spLocks noGrp="1"/>
          </p:cNvSpPr>
          <p:nvPr>
            <p:ph type="title"/>
          </p:nvPr>
        </p:nvSpPr>
        <p:spPr/>
        <p:txBody>
          <a:bodyPr/>
          <a:lstStyle/>
          <a:p>
            <a:r>
              <a:rPr lang="en-US" dirty="0"/>
              <a:t>Backtracking line search</a:t>
            </a:r>
          </a:p>
        </p:txBody>
      </p:sp>
      <mc:AlternateContent xmlns:mc="http://schemas.openxmlformats.org/markup-compatibility/2006">
        <mc:Choice xmlns:a14="http://schemas.microsoft.com/office/drawing/2010/main" Requires="a14">
          <p:sp>
            <p:nvSpPr>
              <p:cNvPr id="3" name="Zástupný objekt pre obsah 2">
                <a:extLst>
                  <a:ext uri="{FF2B5EF4-FFF2-40B4-BE49-F238E27FC236}">
                    <a16:creationId xmlns:a16="http://schemas.microsoft.com/office/drawing/2014/main" id="{5BDE6A4D-B163-DE33-E3D0-A6B1630A4142}"/>
                  </a:ext>
                </a:extLst>
              </p:cNvPr>
              <p:cNvSpPr>
                <a:spLocks noGrp="1"/>
              </p:cNvSpPr>
              <p:nvPr>
                <p:ph idx="1"/>
              </p:nvPr>
            </p:nvSpPr>
            <p:spPr>
              <a:xfrm>
                <a:off x="838200" y="1693217"/>
                <a:ext cx="10515600" cy="4351338"/>
              </a:xfrm>
            </p:spPr>
            <p:txBody>
              <a:bodyPr/>
              <a:lstStyle/>
              <a:p>
                <a:r>
                  <a:rPr lang="en-US" dirty="0"/>
                  <a:t>Effective method to minimize </a:t>
                </a:r>
                <a:r>
                  <a:rPr lang="en-US" i="1" dirty="0"/>
                  <a:t>f </a:t>
                </a:r>
                <a:r>
                  <a:rPr lang="en-US" dirty="0"/>
                  <a:t>along the ray </a:t>
                </a:r>
                <a14:m>
                  <m:oMath xmlns:m="http://schemas.openxmlformats.org/officeDocument/2006/math">
                    <m:d>
                      <m:dPr>
                        <m:begChr m:val="{"/>
                        <m:endChr m:val="}"/>
                        <m:ctrlPr>
                          <a:rPr lang="en-US" dirty="0" smtClean="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𝑡</m:t>
                        </m:r>
                        <m:r>
                          <m:rPr>
                            <m:sty m:val="p"/>
                          </m:rPr>
                          <a:rPr lang="en-US" i="0" dirty="0">
                            <a:latin typeface="Cambria Math" panose="02040503050406030204" pitchFamily="18" charset="0"/>
                          </a:rPr>
                          <m:t>Δ</m:t>
                        </m:r>
                        <m:d>
                          <m:dPr>
                            <m:begChr m:val=""/>
                            <m:endChr m:val="|"/>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a:latin typeface="Cambria Math" panose="02040503050406030204" pitchFamily="18" charset="0"/>
                          </a:rPr>
                          <m:t>𝑡</m:t>
                        </m:r>
                        <m:r>
                          <a:rPr lang="en-US" i="0" dirty="0">
                            <a:latin typeface="Cambria Math" panose="02040503050406030204" pitchFamily="18" charset="0"/>
                          </a:rPr>
                          <m:t>≥0</m:t>
                        </m:r>
                      </m:e>
                    </m:d>
                  </m:oMath>
                </a14:m>
                <a:endParaRPr lang="en-US" dirty="0"/>
              </a:p>
              <a:p>
                <a:r>
                  <a:rPr lang="en-US" dirty="0"/>
                  <a:t>Algorithm:</a:t>
                </a:r>
              </a:p>
              <a:p>
                <a:pPr lvl="1"/>
                <a:r>
                  <a:rPr lang="en-US" dirty="0"/>
                  <a:t>Given a descent direction </a:t>
                </a:r>
                <a14:m>
                  <m:oMath xmlns:m="http://schemas.openxmlformats.org/officeDocument/2006/math">
                    <m:r>
                      <m:rPr>
                        <m:sty m:val="p"/>
                      </m:rPr>
                      <a:rPr lang="en-US" dirty="0" smtClean="0">
                        <a:latin typeface="Cambria Math" panose="02040503050406030204" pitchFamily="18" charset="0"/>
                      </a:rPr>
                      <m:t>Δ</m:t>
                    </m:r>
                    <m:r>
                      <a:rPr lang="en-US" i="1" dirty="0">
                        <a:latin typeface="Cambria Math" panose="02040503050406030204" pitchFamily="18" charset="0"/>
                      </a:rPr>
                      <m:t>𝑥</m:t>
                    </m:r>
                  </m:oMath>
                </a14:m>
                <a:r>
                  <a:rPr lang="en-US" dirty="0"/>
                  <a:t> for </a:t>
                </a:r>
                <a:r>
                  <a:rPr lang="en-US" i="1" dirty="0"/>
                  <a:t>f </a:t>
                </a:r>
                <a:r>
                  <a:rPr lang="en-US" dirty="0"/>
                  <a:t> at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dom</m:t>
                        </m:r>
                      </m:fName>
                      <m:e>
                        <m:r>
                          <a:rPr lang="en-US" i="1" dirty="0">
                            <a:latin typeface="Cambria Math" panose="02040503050406030204" pitchFamily="18" charset="0"/>
                          </a:rPr>
                          <m:t>𝑓</m:t>
                        </m:r>
                        <m:r>
                          <a:rPr lang="en-US" b="0" i="1" dirty="0" smtClean="0">
                            <a:latin typeface="Cambria Math" panose="02040503050406030204" pitchFamily="18" charset="0"/>
                          </a:rPr>
                          <m:t>,</m:t>
                        </m:r>
                      </m:e>
                    </m:func>
                  </m:oMath>
                </a14:m>
                <a:r>
                  <a:rPr lang="en-US" dirty="0"/>
                  <a:t> </a:t>
                </a:r>
                <a14:m>
                  <m:oMath xmlns:m="http://schemas.openxmlformats.org/officeDocument/2006/math">
                    <m:r>
                      <a:rPr lang="en-US" i="1" dirty="0" smtClean="0">
                        <a:latin typeface="Cambria Math" panose="02040503050406030204" pitchFamily="18" charset="0"/>
                      </a:rPr>
                      <m:t>𝛼</m:t>
                    </m:r>
                    <m:r>
                      <a:rPr lang="en-US" i="0" dirty="0">
                        <a:latin typeface="Cambria Math" panose="02040503050406030204" pitchFamily="18" charset="0"/>
                      </a:rPr>
                      <m:t>∈</m:t>
                    </m:r>
                    <m:d>
                      <m:dPr>
                        <m:ctrlPr>
                          <a:rPr lang="en-US" i="1" dirty="0">
                            <a:solidFill>
                              <a:srgbClr val="836967"/>
                            </a:solidFill>
                            <a:latin typeface="Cambria Math" panose="02040503050406030204" pitchFamily="18" charset="0"/>
                          </a:rPr>
                        </m:ctrlPr>
                      </m:dPr>
                      <m:e>
                        <m:r>
                          <a:rPr lang="en-US" i="0" dirty="0">
                            <a:latin typeface="Cambria Math" panose="02040503050406030204" pitchFamily="18" charset="0"/>
                          </a:rPr>
                          <m:t>0,0.5</m:t>
                        </m:r>
                      </m:e>
                    </m:d>
                    <m:r>
                      <a:rPr lang="en-US" b="0" i="1" dirty="0"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𝛽</m:t>
                    </m:r>
                    <m:r>
                      <a:rPr lang="en-US" i="0" dirty="0">
                        <a:latin typeface="Cambria Math" panose="02040503050406030204" pitchFamily="18" charset="0"/>
                      </a:rPr>
                      <m:t>∈</m:t>
                    </m:r>
                    <m:d>
                      <m:dPr>
                        <m:ctrlPr>
                          <a:rPr lang="en-US" i="1" dirty="0">
                            <a:solidFill>
                              <a:srgbClr val="836967"/>
                            </a:solidFill>
                            <a:latin typeface="Cambria Math" panose="02040503050406030204" pitchFamily="18" charset="0"/>
                          </a:rPr>
                        </m:ctrlPr>
                      </m:dPr>
                      <m:e>
                        <m:r>
                          <a:rPr lang="en-US" i="0" dirty="0">
                            <a:latin typeface="Cambria Math" panose="02040503050406030204" pitchFamily="18" charset="0"/>
                          </a:rPr>
                          <m:t>0,1</m:t>
                        </m:r>
                      </m:e>
                    </m:d>
                  </m:oMath>
                </a14:m>
                <a:r>
                  <a:rPr lang="en-US" dirty="0"/>
                  <a:t>.</a:t>
                </a:r>
              </a:p>
              <a:p>
                <a:pPr lvl="1"/>
                <a14:m>
                  <m:oMath xmlns:m="http://schemas.openxmlformats.org/officeDocument/2006/math">
                    <m:r>
                      <a:rPr lang="en-US" i="1" dirty="0" smtClean="0">
                        <a:latin typeface="Cambria Math" panose="02040503050406030204" pitchFamily="18" charset="0"/>
                      </a:rPr>
                      <m:t>𝑡</m:t>
                    </m:r>
                    <m:r>
                      <a:rPr lang="en-US" i="0" dirty="0">
                        <a:latin typeface="Cambria Math" panose="02040503050406030204" pitchFamily="18" charset="0"/>
                      </a:rPr>
                      <m:t>≔1</m:t>
                    </m:r>
                  </m:oMath>
                </a14:m>
                <a:endParaRPr lang="en-US" dirty="0"/>
              </a:p>
              <a:p>
                <a:pPr lvl="1"/>
                <a:r>
                  <a:rPr lang="en-US" dirty="0"/>
                  <a:t>While </a:t>
                </a:r>
                <a14:m>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𝑡</m:t>
                        </m:r>
                        <m:r>
                          <m:rPr>
                            <m:sty m:val="p"/>
                          </m:rPr>
                          <a:rPr lang="en-US" i="0" dirty="0">
                            <a:latin typeface="Cambria Math" panose="02040503050406030204" pitchFamily="18" charset="0"/>
                          </a:rPr>
                          <m:t>Δ</m:t>
                        </m:r>
                        <m:r>
                          <a:rPr lang="en-US" i="1" dirty="0">
                            <a:latin typeface="Cambria Math" panose="02040503050406030204" pitchFamily="18" charset="0"/>
                          </a:rPr>
                          <m:t>𝑥</m:t>
                        </m:r>
                      </m:e>
                    </m:d>
                    <m:r>
                      <a:rPr lang="en-US" i="0" dirty="0">
                        <a:latin typeface="Cambria Math" panose="02040503050406030204" pitchFamily="18" charset="0"/>
                      </a:rPr>
                      <m:t>&gt;</m:t>
                    </m:r>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r>
                      <a:rPr lang="en-US" i="1" dirty="0">
                        <a:latin typeface="Cambria Math" panose="02040503050406030204" pitchFamily="18" charset="0"/>
                      </a:rPr>
                      <m:t>𝛼</m:t>
                    </m:r>
                    <m:r>
                      <a:rPr lang="en-US" i="1" dirty="0">
                        <a:latin typeface="Cambria Math" panose="02040503050406030204" pitchFamily="18" charset="0"/>
                      </a:rPr>
                      <m:t>𝑡</m:t>
                    </m:r>
                    <m:r>
                      <m:rPr>
                        <m:sty m:val="p"/>
                      </m:rPr>
                      <a:rPr lang="en-US" i="0" dirty="0">
                        <a:latin typeface="Cambria Math" panose="02040503050406030204" pitchFamily="18" charset="0"/>
                      </a:rPr>
                      <m:t>∇</m:t>
                    </m:r>
                    <m:r>
                      <a:rPr lang="en-US" i="1" dirty="0">
                        <a:latin typeface="Cambria Math" panose="02040503050406030204" pitchFamily="18" charset="0"/>
                      </a:rPr>
                      <m:t>𝑓</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e>
                      <m:sup>
                        <m:r>
                          <a:rPr lang="en-US" i="1" dirty="0">
                            <a:latin typeface="Cambria Math" panose="02040503050406030204" pitchFamily="18" charset="0"/>
                          </a:rPr>
                          <m:t>𝑇</m:t>
                        </m:r>
                      </m:sup>
                    </m:sSup>
                    <m:r>
                      <m:rPr>
                        <m:sty m:val="p"/>
                      </m:rPr>
                      <a:rPr lang="en-US" i="0" dirty="0">
                        <a:latin typeface="Cambria Math" panose="02040503050406030204" pitchFamily="18" charset="0"/>
                      </a:rPr>
                      <m:t>Δ</m:t>
                    </m:r>
                    <m:r>
                      <a:rPr lang="en-US" i="1" dirty="0">
                        <a:latin typeface="Cambria Math" panose="02040503050406030204" pitchFamily="18" charset="0"/>
                      </a:rPr>
                      <m:t>𝑥</m:t>
                    </m:r>
                  </m:oMath>
                </a14:m>
                <a:r>
                  <a:rPr lang="en-US" dirty="0"/>
                  <a:t>  </a:t>
                </a:r>
                <a:br>
                  <a:rPr lang="en-US" dirty="0"/>
                </a:br>
                <a:r>
                  <a:rPr lang="en-US" dirty="0"/>
                  <a:t>do  </a:t>
                </a:r>
                <a14:m>
                  <m:oMath xmlns:m="http://schemas.openxmlformats.org/officeDocument/2006/math">
                    <m:r>
                      <a:rPr lang="en-US" i="1" dirty="0" smtClean="0">
                        <a:latin typeface="Cambria Math" panose="02040503050406030204" pitchFamily="18" charset="0"/>
                      </a:rPr>
                      <m:t>𝑡</m:t>
                    </m:r>
                    <m:r>
                      <a:rPr lang="en-US" i="0" dirty="0" smtClean="0">
                        <a:latin typeface="Cambria Math" panose="02040503050406030204" pitchFamily="18" charset="0"/>
                      </a:rPr>
                      <m:t>≔</m:t>
                    </m:r>
                    <m:r>
                      <a:rPr lang="en-US" i="1" dirty="0" smtClean="0">
                        <a:latin typeface="Cambria Math" panose="02040503050406030204" pitchFamily="18" charset="0"/>
                      </a:rPr>
                      <m:t>𝛽</m:t>
                    </m:r>
                    <m:r>
                      <a:rPr lang="en-US" i="1" dirty="0" smtClean="0">
                        <a:latin typeface="Cambria Math" panose="02040503050406030204" pitchFamily="18" charset="0"/>
                      </a:rPr>
                      <m:t>𝑡</m:t>
                    </m:r>
                  </m:oMath>
                </a14:m>
                <a:endParaRPr lang="en-US" dirty="0"/>
              </a:p>
              <a:p>
                <a:pPr lvl="1"/>
                <a:endParaRPr lang="en-US" dirty="0"/>
              </a:p>
            </p:txBody>
          </p:sp>
        </mc:Choice>
        <mc:Fallback>
          <p:sp>
            <p:nvSpPr>
              <p:cNvPr id="3" name="Zástupný objekt pre obsah 2">
                <a:extLst>
                  <a:ext uri="{FF2B5EF4-FFF2-40B4-BE49-F238E27FC236}">
                    <a16:creationId xmlns:a16="http://schemas.microsoft.com/office/drawing/2014/main" id="{5BDE6A4D-B163-DE33-E3D0-A6B1630A4142}"/>
                  </a:ext>
                </a:extLst>
              </p:cNvPr>
              <p:cNvSpPr>
                <a:spLocks noGrp="1" noRot="1" noChangeAspect="1" noMove="1" noResize="1" noEditPoints="1" noAdjustHandles="1" noChangeArrowheads="1" noChangeShapeType="1" noTextEdit="1"/>
              </p:cNvSpPr>
              <p:nvPr>
                <p:ph idx="1"/>
              </p:nvPr>
            </p:nvSpPr>
            <p:spPr>
              <a:xfrm>
                <a:off x="838200" y="1693217"/>
                <a:ext cx="10515600" cy="4351338"/>
              </a:xfrm>
              <a:blipFill>
                <a:blip r:embed="rId3"/>
                <a:stretch>
                  <a:fillRect l="-1043" t="-2381"/>
                </a:stretch>
              </a:blipFill>
            </p:spPr>
            <p:txBody>
              <a:bodyPr/>
              <a:lstStyle/>
              <a:p>
                <a:r>
                  <a:rPr lang="en-US">
                    <a:noFill/>
                  </a:rPr>
                  <a:t> </a:t>
                </a:r>
              </a:p>
            </p:txBody>
          </p:sp>
        </mc:Fallback>
      </mc:AlternateContent>
      <p:pic>
        <p:nvPicPr>
          <p:cNvPr id="5" name="Obrázok 4">
            <a:extLst>
              <a:ext uri="{FF2B5EF4-FFF2-40B4-BE49-F238E27FC236}">
                <a16:creationId xmlns:a16="http://schemas.microsoft.com/office/drawing/2014/main" id="{68CBB045-D876-7CD6-5042-64D27F1E0DDC}"/>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6085" t="22638"/>
          <a:stretch/>
        </p:blipFill>
        <p:spPr>
          <a:xfrm>
            <a:off x="5168900" y="3868886"/>
            <a:ext cx="6184900" cy="2989114"/>
          </a:xfrm>
          <a:prstGeom prst="rect">
            <a:avLst/>
          </a:prstGeom>
        </p:spPr>
      </p:pic>
    </p:spTree>
    <p:extLst>
      <p:ext uri="{BB962C8B-B14F-4D97-AF65-F5344CB8AC3E}">
        <p14:creationId xmlns:p14="http://schemas.microsoft.com/office/powerpoint/2010/main" val="354975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AA21AE9-02C9-E68E-21AB-FEF7BF67A373}"/>
              </a:ext>
            </a:extLst>
          </p:cNvPr>
          <p:cNvSpPr>
            <a:spLocks noGrp="1"/>
          </p:cNvSpPr>
          <p:nvPr>
            <p:ph type="title"/>
          </p:nvPr>
        </p:nvSpPr>
        <p:spPr/>
        <p:txBody>
          <a:bodyPr/>
          <a:lstStyle/>
          <a:p>
            <a:r>
              <a:rPr lang="en-US" dirty="0"/>
              <a:t>Newton’s method</a:t>
            </a:r>
          </a:p>
        </p:txBody>
      </p:sp>
      <mc:AlternateContent xmlns:mc="http://schemas.openxmlformats.org/markup-compatibility/2006">
        <mc:Choice xmlns:a14="http://schemas.microsoft.com/office/drawing/2010/main" Requires="a14">
          <p:sp>
            <p:nvSpPr>
              <p:cNvPr id="3" name="Zástupný objekt pre obsah 2">
                <a:extLst>
                  <a:ext uri="{FF2B5EF4-FFF2-40B4-BE49-F238E27FC236}">
                    <a16:creationId xmlns:a16="http://schemas.microsoft.com/office/drawing/2014/main" id="{FE336064-2248-ACFC-2729-1841C6F2AACC}"/>
                  </a:ext>
                </a:extLst>
              </p:cNvPr>
              <p:cNvSpPr>
                <a:spLocks noGrp="1"/>
              </p:cNvSpPr>
              <p:nvPr>
                <p:ph idx="1"/>
              </p:nvPr>
            </p:nvSpPr>
            <p:spPr/>
            <p:txBody>
              <a:bodyPr>
                <a:normAutofit lnSpcReduction="10000"/>
              </a:bodyPr>
              <a:lstStyle/>
              <a:p>
                <a:r>
                  <a:rPr lang="en-US" dirty="0"/>
                  <a:t>Newton step</a:t>
                </a:r>
              </a:p>
              <a:p>
                <a:r>
                  <a:rPr lang="en-US" dirty="0"/>
                  <a:t>Newton decrement</a:t>
                </a:r>
              </a:p>
              <a:p>
                <a:r>
                  <a:rPr lang="en-US" dirty="0"/>
                  <a:t>Equality constraints</a:t>
                </a:r>
              </a:p>
              <a:p>
                <a:r>
                  <a:rPr lang="en-US" dirty="0"/>
                  <a:t>Algorithm:</a:t>
                </a:r>
              </a:p>
              <a:p>
                <a:pPr lvl="1"/>
                <a:r>
                  <a:rPr lang="en-US" dirty="0"/>
                  <a:t>Given starting point  </a:t>
                </a:r>
                <a14:m>
                  <m:oMath xmlns:m="http://schemas.openxmlformats.org/officeDocument/2006/math">
                    <m:r>
                      <a:rPr lang="en-US" i="1" dirty="0" smtClean="0">
                        <a:latin typeface="Cambria Math" panose="02040503050406030204" pitchFamily="18" charset="0"/>
                      </a:rPr>
                      <m:t>𝑥</m:t>
                    </m:r>
                    <m:r>
                      <a:rPr lang="en-US" i="0" dirty="0" smtClean="0">
                        <a:latin typeface="Cambria Math" panose="02040503050406030204" pitchFamily="18" charset="0"/>
                      </a:rPr>
                      <m:t>∈</m:t>
                    </m:r>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dom</m:t>
                        </m:r>
                      </m:fName>
                      <m:e>
                        <m:r>
                          <a:rPr lang="en-US" i="1" dirty="0" smtClean="0">
                            <a:latin typeface="Cambria Math" panose="02040503050406030204" pitchFamily="18" charset="0"/>
                          </a:rPr>
                          <m:t>𝑓</m:t>
                        </m:r>
                      </m:e>
                    </m:func>
                    <m:r>
                      <a:rPr lang="en-US" b="0" i="0" dirty="0" smtClean="0">
                        <a:latin typeface="Cambria Math" panose="02040503050406030204" pitchFamily="18" charset="0"/>
                      </a:rPr>
                      <m:t> (</m:t>
                    </m:r>
                    <m:r>
                      <m:rPr>
                        <m:sty m:val="p"/>
                      </m:rPr>
                      <a:rPr lang="en-US" b="0" i="0" dirty="0" smtClean="0">
                        <a:latin typeface="Cambria Math" panose="02040503050406030204" pitchFamily="18" charset="0"/>
                      </a:rPr>
                      <m:t>i</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with</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Ax</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b</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and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tolerance</m:t>
                    </m:r>
                    <m:r>
                      <a:rPr lang="en-US" b="0" i="0"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𝜖</m:t>
                    </m:r>
                    <m:r>
                      <a:rPr lang="en-US" i="0" dirty="0" smtClean="0">
                        <a:latin typeface="Cambria Math" panose="02040503050406030204" pitchFamily="18" charset="0"/>
                      </a:rPr>
                      <m:t>&gt;0</m:t>
                    </m:r>
                  </m:oMath>
                </a14:m>
                <a:endParaRPr lang="en-US" dirty="0"/>
              </a:p>
              <a:p>
                <a:pPr lvl="1"/>
                <a:r>
                  <a:rPr lang="en-US" dirty="0"/>
                  <a:t>Repeat:</a:t>
                </a:r>
              </a:p>
              <a:p>
                <a:pPr marL="1371600" lvl="2" indent="-457200">
                  <a:buFont typeface="+mj-lt"/>
                  <a:buAutoNum type="arabicPeriod"/>
                </a:pPr>
                <a:r>
                  <a:rPr lang="en-US" dirty="0"/>
                  <a:t>Compute the Newton step (</a:t>
                </a:r>
                <a14:m>
                  <m:oMath xmlns:m="http://schemas.openxmlformats.org/officeDocument/2006/math">
                    <m:r>
                      <m:rPr>
                        <m:sty m:val="p"/>
                      </m:rPr>
                      <a:rPr lang="en-US" smtClean="0">
                        <a:latin typeface="Cambria Math" panose="02040503050406030204" pitchFamily="18" charset="0"/>
                      </a:rPr>
                      <m:t>Δ</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𝑛𝑡</m:t>
                        </m:r>
                      </m:sub>
                    </m:sSub>
                  </m:oMath>
                </a14:m>
                <a:r>
                  <a:rPr lang="en-US" dirty="0"/>
                  <a:t>) and decrement (</a:t>
                </a:r>
                <a14:m>
                  <m:oMath xmlns:m="http://schemas.openxmlformats.org/officeDocument/2006/math">
                    <m:r>
                      <a:rPr lang="en-US" i="1" smtClean="0">
                        <a:latin typeface="Cambria Math" panose="02040503050406030204" pitchFamily="18" charset="0"/>
                      </a:rPr>
                      <m:t>𝜆</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oMath>
                </a14:m>
                <a:r>
                  <a:rPr lang="en-US" dirty="0"/>
                  <a:t>).</a:t>
                </a:r>
              </a:p>
              <a:p>
                <a:pPr marL="1371600" lvl="2" indent="-457200">
                  <a:buFont typeface="+mj-lt"/>
                  <a:buAutoNum type="arabicPeriod"/>
                </a:pPr>
                <a:r>
                  <a:rPr lang="en-US" dirty="0"/>
                  <a:t>Stop if </a:t>
                </a:r>
                <a14:m>
                  <m:oMath xmlns:m="http://schemas.openxmlformats.org/officeDocument/2006/math">
                    <m:f>
                      <m:fPr>
                        <m:type m:val="lin"/>
                        <m:ctrlPr>
                          <a:rPr lang="en-US" dirty="0" smtClean="0">
                            <a:solidFill>
                              <a:srgbClr val="836967"/>
                            </a:solidFill>
                            <a:latin typeface="Cambria Math" panose="02040503050406030204" pitchFamily="18" charset="0"/>
                          </a:rPr>
                        </m:ctrlPr>
                      </m:fPr>
                      <m:num>
                        <m:sSup>
                          <m:sSupPr>
                            <m:ctrlPr>
                              <a:rPr lang="en-US" dirty="0">
                                <a:solidFill>
                                  <a:srgbClr val="836967"/>
                                </a:solidFill>
                                <a:latin typeface="Cambria Math" panose="02040503050406030204" pitchFamily="18" charset="0"/>
                              </a:rPr>
                            </m:ctrlPr>
                          </m:sSupPr>
                          <m:e>
                            <m:r>
                              <a:rPr lang="en-US" b="0" i="1" dirty="0" smtClean="0">
                                <a:solidFill>
                                  <a:srgbClr val="836967"/>
                                </a:solidFill>
                                <a:latin typeface="Cambria Math" panose="02040503050406030204" pitchFamily="18" charset="0"/>
                              </a:rPr>
                              <m:t> </m:t>
                            </m:r>
                            <m:r>
                              <a:rPr lang="en-US" i="1" dirty="0">
                                <a:latin typeface="Cambria Math" panose="02040503050406030204" pitchFamily="18" charset="0"/>
                              </a:rPr>
                              <m:t>𝜆</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sup>
                            <m:r>
                              <a:rPr lang="en-US" i="0" dirty="0">
                                <a:latin typeface="Cambria Math" panose="02040503050406030204" pitchFamily="18" charset="0"/>
                              </a:rPr>
                              <m:t>2</m:t>
                            </m:r>
                          </m:sup>
                        </m:sSup>
                      </m:num>
                      <m:den>
                        <m:r>
                          <a:rPr lang="en-US" i="0" dirty="0">
                            <a:latin typeface="Cambria Math" panose="02040503050406030204" pitchFamily="18" charset="0"/>
                          </a:rPr>
                          <m:t>2</m:t>
                        </m:r>
                      </m:den>
                    </m:f>
                    <m:r>
                      <a:rPr lang="en-US" i="0" dirty="0">
                        <a:latin typeface="Cambria Math" panose="02040503050406030204" pitchFamily="18" charset="0"/>
                      </a:rPr>
                      <m:t>≤</m:t>
                    </m:r>
                    <m:r>
                      <a:rPr lang="en-US" i="1" dirty="0">
                        <a:latin typeface="Cambria Math" panose="02040503050406030204" pitchFamily="18" charset="0"/>
                      </a:rPr>
                      <m:t>𝜖</m:t>
                    </m:r>
                  </m:oMath>
                </a14:m>
                <a:r>
                  <a:rPr lang="en-US" dirty="0"/>
                  <a:t>.</a:t>
                </a:r>
              </a:p>
              <a:p>
                <a:pPr marL="1371600" lvl="2" indent="-457200">
                  <a:buFont typeface="+mj-lt"/>
                  <a:buAutoNum type="arabicPeriod"/>
                </a:pPr>
                <a:r>
                  <a:rPr lang="en-US" dirty="0"/>
                  <a:t>Line search, choose step size </a:t>
                </a:r>
                <a:r>
                  <a:rPr lang="en-US" i="1" dirty="0"/>
                  <a:t>t</a:t>
                </a:r>
                <a:r>
                  <a:rPr lang="en-US" dirty="0"/>
                  <a:t> by backtracking line search.</a:t>
                </a:r>
              </a:p>
              <a:p>
                <a:pPr marL="1371600" lvl="2" indent="-457200">
                  <a:buFont typeface="+mj-lt"/>
                  <a:buAutoNum type="arabicPeriod"/>
                </a:pPr>
                <a:r>
                  <a:rPr lang="en-US" dirty="0"/>
                  <a:t>Update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𝑡</m:t>
                    </m:r>
                    <m:r>
                      <m:rPr>
                        <m:sty m:val="p"/>
                      </m:rPr>
                      <a:rPr lang="en-US" i="0" dirty="0">
                        <a:latin typeface="Cambria Math" panose="02040503050406030204" pitchFamily="18" charset="0"/>
                      </a:rPr>
                      <m:t>Δ</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𝑛𝑡</m:t>
                        </m:r>
                        <m:r>
                          <a:rPr lang="en-US" b="0" i="1" dirty="0" smtClean="0">
                            <a:latin typeface="Cambria Math" panose="02040503050406030204" pitchFamily="18" charset="0"/>
                          </a:rPr>
                          <m:t> </m:t>
                        </m:r>
                      </m:sub>
                    </m:sSub>
                    <m:r>
                      <a:rPr lang="en-US" b="0" i="1" dirty="0" smtClean="0">
                        <a:latin typeface="Cambria Math" panose="02040503050406030204" pitchFamily="18" charset="0"/>
                      </a:rPr>
                      <m:t>.</m:t>
                    </m:r>
                  </m:oMath>
                </a14:m>
                <a:endParaRPr lang="en-US" dirty="0"/>
              </a:p>
              <a:p>
                <a:r>
                  <a:rPr lang="en-US" dirty="0"/>
                  <a:t>Feasible / infeasible start</a:t>
                </a:r>
              </a:p>
            </p:txBody>
          </p:sp>
        </mc:Choice>
        <mc:Fallback>
          <p:sp>
            <p:nvSpPr>
              <p:cNvPr id="3" name="Zástupný objekt pre obsah 2">
                <a:extLst>
                  <a:ext uri="{FF2B5EF4-FFF2-40B4-BE49-F238E27FC236}">
                    <a16:creationId xmlns:a16="http://schemas.microsoft.com/office/drawing/2014/main" id="{FE336064-2248-ACFC-2729-1841C6F2AACC}"/>
                  </a:ext>
                </a:extLst>
              </p:cNvPr>
              <p:cNvSpPr>
                <a:spLocks noGrp="1" noRot="1" noChangeAspect="1" noMove="1" noResize="1" noEditPoints="1" noAdjustHandles="1" noChangeArrowheads="1" noChangeShapeType="1" noTextEdit="1"/>
              </p:cNvSpPr>
              <p:nvPr>
                <p:ph idx="1"/>
              </p:nvPr>
            </p:nvSpPr>
            <p:spPr>
              <a:blipFill>
                <a:blip r:embed="rId3"/>
                <a:stretch>
                  <a:fillRect l="-1043" t="-3081" b="-1821"/>
                </a:stretch>
              </a:blipFill>
            </p:spPr>
            <p:txBody>
              <a:bodyPr/>
              <a:lstStyle/>
              <a:p>
                <a:r>
                  <a:rPr lang="en-US">
                    <a:noFill/>
                  </a:rPr>
                  <a:t> </a:t>
                </a:r>
              </a:p>
            </p:txBody>
          </p:sp>
        </mc:Fallback>
      </mc:AlternateContent>
      <p:pic>
        <p:nvPicPr>
          <p:cNvPr id="8" name="Obrázok 7">
            <a:extLst>
              <a:ext uri="{FF2B5EF4-FFF2-40B4-BE49-F238E27FC236}">
                <a16:creationId xmlns:a16="http://schemas.microsoft.com/office/drawing/2014/main" id="{813D56AC-ADA9-E985-4C65-F4DE59126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1937" y="2049051"/>
            <a:ext cx="4957763" cy="832904"/>
          </a:xfrm>
          <a:prstGeom prst="rect">
            <a:avLst/>
          </a:prstGeom>
        </p:spPr>
      </p:pic>
      <p:pic>
        <p:nvPicPr>
          <p:cNvPr id="10" name="Obrázok 9">
            <a:extLst>
              <a:ext uri="{FF2B5EF4-FFF2-40B4-BE49-F238E27FC236}">
                <a16:creationId xmlns:a16="http://schemas.microsoft.com/office/drawing/2014/main" id="{2539C938-A124-030A-087E-29A7E91D67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1937" y="2646182"/>
            <a:ext cx="4094163" cy="918397"/>
          </a:xfrm>
          <a:prstGeom prst="rect">
            <a:avLst/>
          </a:prstGeom>
        </p:spPr>
      </p:pic>
      <p:pic>
        <p:nvPicPr>
          <p:cNvPr id="12" name="Obrázok 11">
            <a:extLst>
              <a:ext uri="{FF2B5EF4-FFF2-40B4-BE49-F238E27FC236}">
                <a16:creationId xmlns:a16="http://schemas.microsoft.com/office/drawing/2014/main" id="{47182217-B8F1-E754-7982-EF0A9038CF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8937" y="1624402"/>
            <a:ext cx="4403725" cy="629995"/>
          </a:xfrm>
          <a:prstGeom prst="rect">
            <a:avLst/>
          </a:prstGeom>
        </p:spPr>
      </p:pic>
    </p:spTree>
    <p:extLst>
      <p:ext uri="{BB962C8B-B14F-4D97-AF65-F5344CB8AC3E}">
        <p14:creationId xmlns:p14="http://schemas.microsoft.com/office/powerpoint/2010/main" val="356727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30FB36B-2E57-A03E-0049-2DDCD36AF2FD}"/>
              </a:ext>
            </a:extLst>
          </p:cNvPr>
          <p:cNvSpPr>
            <a:spLocks noGrp="1"/>
          </p:cNvSpPr>
          <p:nvPr>
            <p:ph type="title"/>
          </p:nvPr>
        </p:nvSpPr>
        <p:spPr/>
        <p:txBody>
          <a:bodyPr/>
          <a:lstStyle/>
          <a:p>
            <a:r>
              <a:rPr lang="en-US" dirty="0"/>
              <a:t>Logarithmic barrier function</a:t>
            </a:r>
          </a:p>
        </p:txBody>
      </p:sp>
      <mc:AlternateContent xmlns:mc="http://schemas.openxmlformats.org/markup-compatibility/2006">
        <mc:Choice xmlns:a14="http://schemas.microsoft.com/office/drawing/2010/main" Requires="a14">
          <p:sp>
            <p:nvSpPr>
              <p:cNvPr id="3" name="Zástupný objekt pre obsah 2">
                <a:extLst>
                  <a:ext uri="{FF2B5EF4-FFF2-40B4-BE49-F238E27FC236}">
                    <a16:creationId xmlns:a16="http://schemas.microsoft.com/office/drawing/2014/main" id="{606AB9BB-BD59-AA9A-7899-814B23812F3C}"/>
                  </a:ext>
                </a:extLst>
              </p:cNvPr>
              <p:cNvSpPr>
                <a:spLocks noGrp="1"/>
              </p:cNvSpPr>
              <p:nvPr>
                <p:ph idx="1"/>
              </p:nvPr>
            </p:nvSpPr>
            <p:spPr/>
            <p:txBody>
              <a:bodyPr/>
              <a:lstStyle/>
              <a:p>
                <a:r>
                  <a:rPr lang="en-US" dirty="0"/>
                  <a:t>Integrate inequalities into objective</a:t>
                </a:r>
              </a:p>
              <a:p>
                <a:r>
                  <a:rPr lang="en-US" dirty="0"/>
                  <a:t>Newton’s method might not be usable</a:t>
                </a:r>
              </a:p>
              <a:p>
                <a14:m>
                  <m:oMath xmlns:m="http://schemas.openxmlformats.org/officeDocument/2006/math">
                    <m:r>
                      <a:rPr lang="en-US" i="1" dirty="0" smtClean="0">
                        <a:latin typeface="Cambria Math" panose="02040503050406030204" pitchFamily="18" charset="0"/>
                      </a:rPr>
                      <m:t>𝜙</m:t>
                    </m:r>
                  </m:oMath>
                </a14:m>
                <a:endParaRPr lang="en-US" dirty="0"/>
              </a:p>
            </p:txBody>
          </p:sp>
        </mc:Choice>
        <mc:Fallback>
          <p:sp>
            <p:nvSpPr>
              <p:cNvPr id="3" name="Zástupný objekt pre obsah 2">
                <a:extLst>
                  <a:ext uri="{FF2B5EF4-FFF2-40B4-BE49-F238E27FC236}">
                    <a16:creationId xmlns:a16="http://schemas.microsoft.com/office/drawing/2014/main" id="{606AB9BB-BD59-AA9A-7899-814B23812F3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5" name="Obrázok 4">
            <a:extLst>
              <a:ext uri="{FF2B5EF4-FFF2-40B4-BE49-F238E27FC236}">
                <a16:creationId xmlns:a16="http://schemas.microsoft.com/office/drawing/2014/main" id="{F98A7B21-FAA6-D43D-358B-0D5B3A300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3768544"/>
            <a:ext cx="5526652" cy="1997256"/>
          </a:xfrm>
          <a:prstGeom prst="rect">
            <a:avLst/>
          </a:prstGeom>
        </p:spPr>
      </p:pic>
      <p:pic>
        <p:nvPicPr>
          <p:cNvPr id="7" name="Obrázok 6">
            <a:extLst>
              <a:ext uri="{FF2B5EF4-FFF2-40B4-BE49-F238E27FC236}">
                <a16:creationId xmlns:a16="http://schemas.microsoft.com/office/drawing/2014/main" id="{817FBACC-834C-FE22-29F1-6CCF7FEA78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948" y="3768544"/>
            <a:ext cx="3507352" cy="2118706"/>
          </a:xfrm>
          <a:prstGeom prst="rect">
            <a:avLst/>
          </a:prstGeom>
        </p:spPr>
      </p:pic>
      <p:cxnSp>
        <p:nvCxnSpPr>
          <p:cNvPr id="9" name="Rovná spojovacia šípka 8">
            <a:extLst>
              <a:ext uri="{FF2B5EF4-FFF2-40B4-BE49-F238E27FC236}">
                <a16:creationId xmlns:a16="http://schemas.microsoft.com/office/drawing/2014/main" id="{26186F1B-CC6B-4FEF-A0A9-DFE71655C2F9}"/>
              </a:ext>
            </a:extLst>
          </p:cNvPr>
          <p:cNvCxnSpPr/>
          <p:nvPr/>
        </p:nvCxnSpPr>
        <p:spPr>
          <a:xfrm>
            <a:off x="4381500" y="4767172"/>
            <a:ext cx="1498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54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579F00-8EBF-380B-1B49-5777FF1BF4F5}"/>
              </a:ext>
            </a:extLst>
          </p:cNvPr>
          <p:cNvSpPr>
            <a:spLocks noGrp="1"/>
          </p:cNvSpPr>
          <p:nvPr>
            <p:ph type="title"/>
          </p:nvPr>
        </p:nvSpPr>
        <p:spPr/>
        <p:txBody>
          <a:bodyPr/>
          <a:lstStyle/>
          <a:p>
            <a:r>
              <a:rPr lang="en-US" dirty="0"/>
              <a:t>The barrier method</a:t>
            </a:r>
          </a:p>
        </p:txBody>
      </p:sp>
      <mc:AlternateContent xmlns:mc="http://schemas.openxmlformats.org/markup-compatibility/2006">
        <mc:Choice xmlns:a14="http://schemas.microsoft.com/office/drawing/2010/main" Requires="a14">
          <p:sp>
            <p:nvSpPr>
              <p:cNvPr id="3" name="Zástupný objekt pre obsah 2">
                <a:extLst>
                  <a:ext uri="{FF2B5EF4-FFF2-40B4-BE49-F238E27FC236}">
                    <a16:creationId xmlns:a16="http://schemas.microsoft.com/office/drawing/2014/main" id="{BC79FB8B-8840-A90A-7EDA-75603F9ABECC}"/>
                  </a:ext>
                </a:extLst>
              </p:cNvPr>
              <p:cNvSpPr>
                <a:spLocks noGrp="1"/>
              </p:cNvSpPr>
              <p:nvPr>
                <p:ph idx="1"/>
              </p:nvPr>
            </p:nvSpPr>
            <p:spPr/>
            <p:txBody>
              <a:bodyPr/>
              <a:lstStyle/>
              <a:p>
                <a:r>
                  <a:rPr lang="en-US" dirty="0"/>
                  <a:t>Widely used Interior-point method</a:t>
                </a:r>
              </a:p>
              <a:p>
                <a:r>
                  <a:rPr lang="en-US" dirty="0"/>
                  <a:t>Algorithm:</a:t>
                </a:r>
              </a:p>
              <a:p>
                <a:pPr lvl="1"/>
                <a:r>
                  <a:rPr lang="en-US" dirty="0"/>
                  <a:t>Given strictly feasible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𝑡</m:t>
                    </m:r>
                    <m:r>
                      <a:rPr lang="en-US" b="0" i="0" dirty="0" smtClean="0">
                        <a:latin typeface="Cambria Math" panose="02040503050406030204" pitchFamily="18" charset="0"/>
                      </a:rPr>
                      <m:t> </m:t>
                    </m:r>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𝑡</m:t>
                        </m:r>
                      </m:e>
                      <m:sup>
                        <m:d>
                          <m:dPr>
                            <m:ctrlPr>
                              <a:rPr lang="en-US" i="1" dirty="0">
                                <a:solidFill>
                                  <a:srgbClr val="836967"/>
                                </a:solidFill>
                                <a:latin typeface="Cambria Math" panose="02040503050406030204" pitchFamily="18" charset="0"/>
                              </a:rPr>
                            </m:ctrlPr>
                          </m:dPr>
                          <m:e>
                            <m:r>
                              <a:rPr lang="en-US" i="0" dirty="0">
                                <a:latin typeface="Cambria Math" panose="02040503050406030204" pitchFamily="18" charset="0"/>
                              </a:rPr>
                              <m:t>0</m:t>
                            </m:r>
                          </m:e>
                        </m:d>
                      </m:sup>
                    </m:sSup>
                    <m:r>
                      <a:rPr lang="en-US" i="0" dirty="0">
                        <a:latin typeface="Cambria Math" panose="02040503050406030204" pitchFamily="18" charset="0"/>
                      </a:rPr>
                      <m:t>&gt;0,</m:t>
                    </m:r>
                    <m:r>
                      <a:rPr lang="en-US" b="0" i="0" dirty="0" smtClean="0">
                        <a:latin typeface="Cambria Math" panose="02040503050406030204" pitchFamily="18" charset="0"/>
                      </a:rPr>
                      <m:t>  </m:t>
                    </m:r>
                    <m:r>
                      <a:rPr lang="en-US" i="1" dirty="0">
                        <a:latin typeface="Cambria Math" panose="02040503050406030204" pitchFamily="18" charset="0"/>
                      </a:rPr>
                      <m:t>𝜇</m:t>
                    </m:r>
                    <m:r>
                      <a:rPr lang="en-US" i="0" dirty="0">
                        <a:latin typeface="Cambria Math" panose="02040503050406030204" pitchFamily="18" charset="0"/>
                      </a:rPr>
                      <m:t>&gt;1</m:t>
                    </m:r>
                  </m:oMath>
                </a14:m>
                <a:r>
                  <a:rPr lang="en-US" dirty="0"/>
                  <a:t>, tolerance </a:t>
                </a:r>
                <a14:m>
                  <m:oMath xmlns:m="http://schemas.openxmlformats.org/officeDocument/2006/math">
                    <m:r>
                      <a:rPr lang="en-US" i="1" dirty="0" smtClean="0">
                        <a:latin typeface="Cambria Math" panose="02040503050406030204" pitchFamily="18" charset="0"/>
                      </a:rPr>
                      <m:t>𝜖</m:t>
                    </m:r>
                    <m:r>
                      <a:rPr lang="en-US" i="0" dirty="0">
                        <a:latin typeface="Cambria Math" panose="02040503050406030204" pitchFamily="18" charset="0"/>
                      </a:rPr>
                      <m:t>&gt;0</m:t>
                    </m:r>
                    <m:r>
                      <a:rPr lang="en-US" b="0" i="0" dirty="0" smtClean="0">
                        <a:latin typeface="Cambria Math" panose="02040503050406030204" pitchFamily="18" charset="0"/>
                      </a:rPr>
                      <m:t>.</m:t>
                    </m:r>
                  </m:oMath>
                </a14:m>
                <a:endParaRPr lang="en-US" b="0" dirty="0"/>
              </a:p>
              <a:p>
                <a:pPr lvl="1"/>
                <a:r>
                  <a:rPr lang="en-US" dirty="0"/>
                  <a:t>Repeat:</a:t>
                </a:r>
              </a:p>
              <a:p>
                <a:pPr marL="1371600" lvl="2" indent="-457200">
                  <a:buFont typeface="+mj-lt"/>
                  <a:buAutoNum type="arabicPeriod"/>
                </a:pPr>
                <a:r>
                  <a:rPr lang="en-US" dirty="0"/>
                  <a:t>Centering step.</a:t>
                </a:r>
                <a:br>
                  <a:rPr lang="en-US" dirty="0"/>
                </a:br>
                <a:r>
                  <a:rPr lang="en-US" dirty="0"/>
                  <a:t>Compute </a:t>
                </a:r>
                <a14:m>
                  <m:oMath xmlns:m="http://schemas.openxmlformats.org/officeDocument/2006/math">
                    <m:sSup>
                      <m:sSupPr>
                        <m:ctrlPr>
                          <a:rPr lang="en-US"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i="0" smtClean="0">
                            <a:latin typeface="Cambria Math" panose="02040503050406030204" pitchFamily="18" charset="0"/>
                          </a:rPr>
                          <m:t>∗</m:t>
                        </m:r>
                      </m:sup>
                    </m:sSup>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𝑡</m:t>
                        </m:r>
                      </m:e>
                    </m:d>
                  </m:oMath>
                </a14:m>
                <a:r>
                  <a:rPr lang="en-US" dirty="0"/>
                  <a:t> by minimizing </a:t>
                </a:r>
                <a14:m>
                  <m:oMath xmlns:m="http://schemas.openxmlformats.org/officeDocument/2006/math">
                    <m:r>
                      <a:rPr lang="en-US" i="1" dirty="0" smtClean="0">
                        <a:latin typeface="Cambria Math" panose="02040503050406030204" pitchFamily="18" charset="0"/>
                      </a:rPr>
                      <m:t>𝑡</m:t>
                    </m:r>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𝑓</m:t>
                        </m:r>
                      </m:e>
                      <m:sub>
                        <m:r>
                          <a:rPr lang="en-US" i="0" dirty="0" smtClean="0">
                            <a:latin typeface="Cambria Math" panose="02040503050406030204" pitchFamily="18" charset="0"/>
                          </a:rPr>
                          <m:t>0</m:t>
                        </m:r>
                      </m:sub>
                    </m:sSub>
                    <m:r>
                      <a:rPr lang="en-US" i="0" dirty="0" smtClean="0">
                        <a:latin typeface="Cambria Math" panose="02040503050406030204" pitchFamily="18" charset="0"/>
                      </a:rPr>
                      <m:t>+</m:t>
                    </m:r>
                    <m:r>
                      <a:rPr lang="en-US" i="1" dirty="0" smtClean="0">
                        <a:latin typeface="Cambria Math" panose="02040503050406030204" pitchFamily="18" charset="0"/>
                      </a:rPr>
                      <m:t>𝜙</m:t>
                    </m:r>
                  </m:oMath>
                </a14:m>
                <a:r>
                  <a:rPr lang="en-US" dirty="0"/>
                  <a:t>, subject to </a:t>
                </a:r>
                <a14:m>
                  <m:oMath xmlns:m="http://schemas.openxmlformats.org/officeDocument/2006/math">
                    <m:r>
                      <a:rPr lang="en-US" i="1" dirty="0" smtClean="0">
                        <a:latin typeface="Cambria Math" panose="02040503050406030204" pitchFamily="18" charset="0"/>
                      </a:rPr>
                      <m:t>𝐴𝑥</m:t>
                    </m:r>
                    <m:r>
                      <a:rPr lang="en-US" i="0" dirty="0" smtClean="0">
                        <a:latin typeface="Cambria Math" panose="02040503050406030204" pitchFamily="18" charset="0"/>
                      </a:rPr>
                      <m:t>=</m:t>
                    </m:r>
                    <m:r>
                      <a:rPr lang="en-US" i="1" dirty="0" smtClean="0">
                        <a:latin typeface="Cambria Math" panose="02040503050406030204" pitchFamily="18" charset="0"/>
                      </a:rPr>
                      <m:t>𝑏</m:t>
                    </m:r>
                  </m:oMath>
                </a14:m>
                <a:r>
                  <a:rPr lang="en-US" dirty="0"/>
                  <a:t>, starting at </a:t>
                </a:r>
                <a14:m>
                  <m:oMath xmlns:m="http://schemas.openxmlformats.org/officeDocument/2006/math">
                    <m:r>
                      <a:rPr lang="en-US" i="1" dirty="0" smtClean="0">
                        <a:latin typeface="Cambria Math" panose="02040503050406030204" pitchFamily="18" charset="0"/>
                      </a:rPr>
                      <m:t>𝑥</m:t>
                    </m:r>
                  </m:oMath>
                </a14:m>
                <a:r>
                  <a:rPr lang="en-US" dirty="0"/>
                  <a:t>.</a:t>
                </a:r>
              </a:p>
              <a:p>
                <a:pPr marL="1371600" lvl="2" indent="-457200">
                  <a:buFont typeface="+mj-lt"/>
                  <a:buAutoNum type="arabicPeriod"/>
                </a:pPr>
                <a:r>
                  <a:rPr lang="en-US" dirty="0"/>
                  <a:t>Update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m:t>
                        </m:r>
                      </m:sup>
                    </m:sSup>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oMath>
                </a14:m>
                <a:r>
                  <a:rPr lang="en-US" dirty="0"/>
                  <a:t>.</a:t>
                </a:r>
              </a:p>
              <a:p>
                <a:pPr marL="1371600" lvl="2" indent="-457200">
                  <a:buFont typeface="+mj-lt"/>
                  <a:buAutoNum type="arabicPeriod"/>
                </a:pPr>
                <a:r>
                  <a:rPr lang="en-US" dirty="0"/>
                  <a:t>Stop if the duality gap  </a:t>
                </a:r>
                <a14:m>
                  <m:oMath xmlns:m="http://schemas.openxmlformats.org/officeDocument/2006/math">
                    <m:f>
                      <m:fPr>
                        <m:type m:val="lin"/>
                        <m:ctrlPr>
                          <a:rPr lang="en-US" dirty="0" smtClean="0">
                            <a:latin typeface="Cambria Math" panose="02040503050406030204" pitchFamily="18" charset="0"/>
                          </a:rPr>
                        </m:ctrlPr>
                      </m:fPr>
                      <m:num>
                        <m:r>
                          <a:rPr lang="en-US" i="1" dirty="0">
                            <a:latin typeface="Cambria Math" panose="02040503050406030204" pitchFamily="18" charset="0"/>
                          </a:rPr>
                          <m:t>𝑚</m:t>
                        </m:r>
                      </m:num>
                      <m:den>
                        <m:r>
                          <a:rPr lang="en-US" i="1" dirty="0">
                            <a:latin typeface="Cambria Math" panose="02040503050406030204" pitchFamily="18" charset="0"/>
                          </a:rPr>
                          <m:t>𝑡</m:t>
                        </m:r>
                      </m:den>
                    </m:f>
                    <m:r>
                      <a:rPr lang="en-US" i="0" dirty="0">
                        <a:latin typeface="Cambria Math" panose="02040503050406030204" pitchFamily="18" charset="0"/>
                      </a:rPr>
                      <m:t>&lt;</m:t>
                    </m:r>
                    <m:r>
                      <a:rPr lang="en-US" i="1" dirty="0">
                        <a:latin typeface="Cambria Math" panose="02040503050406030204" pitchFamily="18" charset="0"/>
                      </a:rPr>
                      <m:t>𝜖</m:t>
                    </m:r>
                  </m:oMath>
                </a14:m>
                <a:r>
                  <a:rPr lang="en-US" dirty="0"/>
                  <a:t>.</a:t>
                </a:r>
              </a:p>
              <a:p>
                <a:pPr marL="1371600" lvl="2" indent="-457200">
                  <a:buFont typeface="+mj-lt"/>
                  <a:buAutoNum type="arabicPeriod"/>
                </a:pPr>
                <a:r>
                  <a:rPr lang="en-US" dirty="0"/>
                  <a:t>Update </a:t>
                </a:r>
                <a14:m>
                  <m:oMath xmlns:m="http://schemas.openxmlformats.org/officeDocument/2006/math">
                    <m:r>
                      <a:rPr lang="en-US" i="1" dirty="0" smtClean="0">
                        <a:latin typeface="Cambria Math" panose="02040503050406030204" pitchFamily="18" charset="0"/>
                      </a:rPr>
                      <m:t>𝑡</m:t>
                    </m:r>
                    <m:r>
                      <a:rPr lang="en-US" i="0" dirty="0">
                        <a:latin typeface="Cambria Math" panose="02040503050406030204" pitchFamily="18" charset="0"/>
                      </a:rPr>
                      <m:t>≔</m:t>
                    </m:r>
                    <m:r>
                      <a:rPr lang="en-US" i="1" dirty="0">
                        <a:latin typeface="Cambria Math" panose="02040503050406030204" pitchFamily="18" charset="0"/>
                      </a:rPr>
                      <m:t>𝜇</m:t>
                    </m:r>
                    <m:r>
                      <a:rPr lang="en-US" i="1" dirty="0">
                        <a:latin typeface="Cambria Math" panose="02040503050406030204" pitchFamily="18" charset="0"/>
                      </a:rPr>
                      <m:t>𝑡</m:t>
                    </m:r>
                  </m:oMath>
                </a14:m>
                <a:endParaRPr lang="en-US" dirty="0"/>
              </a:p>
              <a:p>
                <a:pPr marL="1371600" lvl="3" indent="0">
                  <a:buNone/>
                </a:pPr>
                <a:endParaRPr lang="en-US" dirty="0"/>
              </a:p>
              <a:p>
                <a:pPr marL="1371600" lvl="3" indent="0">
                  <a:buNone/>
                </a:pPr>
                <a:endParaRPr lang="en-US" dirty="0"/>
              </a:p>
              <a:p>
                <a:pPr marL="1371600" lvl="3" indent="0">
                  <a:buNone/>
                </a:pPr>
                <a:endParaRPr lang="en-US" dirty="0"/>
              </a:p>
            </p:txBody>
          </p:sp>
        </mc:Choice>
        <mc:Fallback>
          <p:sp>
            <p:nvSpPr>
              <p:cNvPr id="3" name="Zástupný objekt pre obsah 2">
                <a:extLst>
                  <a:ext uri="{FF2B5EF4-FFF2-40B4-BE49-F238E27FC236}">
                    <a16:creationId xmlns:a16="http://schemas.microsoft.com/office/drawing/2014/main" id="{BC79FB8B-8840-A90A-7EDA-75603F9ABEC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5369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7591F68-CAE1-998D-3751-A67001CF403B}"/>
              </a:ext>
            </a:extLst>
          </p:cNvPr>
          <p:cNvSpPr>
            <a:spLocks noGrp="1"/>
          </p:cNvSpPr>
          <p:nvPr>
            <p:ph type="title"/>
          </p:nvPr>
        </p:nvSpPr>
        <p:spPr/>
        <p:txBody>
          <a:bodyPr/>
          <a:lstStyle/>
          <a:p>
            <a:r>
              <a:rPr lang="en-US" dirty="0"/>
              <a:t>Phase I &amp; Phase II</a:t>
            </a:r>
          </a:p>
        </p:txBody>
      </p:sp>
      <mc:AlternateContent xmlns:mc="http://schemas.openxmlformats.org/markup-compatibility/2006">
        <mc:Choice xmlns:a14="http://schemas.microsoft.com/office/drawing/2010/main" Requires="a14">
          <p:sp>
            <p:nvSpPr>
              <p:cNvPr id="3" name="Zástupný objekt pre obsah 2">
                <a:extLst>
                  <a:ext uri="{FF2B5EF4-FFF2-40B4-BE49-F238E27FC236}">
                    <a16:creationId xmlns:a16="http://schemas.microsoft.com/office/drawing/2014/main" id="{11315377-F5E8-7F6F-A89D-D17346607D6F}"/>
                  </a:ext>
                </a:extLst>
              </p:cNvPr>
              <p:cNvSpPr>
                <a:spLocks noGrp="1"/>
              </p:cNvSpPr>
              <p:nvPr>
                <p:ph idx="1"/>
              </p:nvPr>
            </p:nvSpPr>
            <p:spPr>
              <a:xfrm>
                <a:off x="838200" y="1787525"/>
                <a:ext cx="10515600" cy="4351338"/>
              </a:xfrm>
            </p:spPr>
            <p:txBody>
              <a:bodyPr/>
              <a:lstStyle/>
              <a:p>
                <a:r>
                  <a:rPr lang="en-US" dirty="0"/>
                  <a:t>Phase I</a:t>
                </a:r>
              </a:p>
              <a:p>
                <a:pPr lvl="1"/>
                <a:r>
                  <a:rPr lang="en-US" dirty="0"/>
                  <a:t>Look for strictly feasible </a:t>
                </a:r>
                <a14:m>
                  <m:oMath xmlns:m="http://schemas.openxmlformats.org/officeDocument/2006/math">
                    <m:sSup>
                      <m:sSupPr>
                        <m:ctrlPr>
                          <a:rPr lang="en-US" smtClean="0">
                            <a:solidFill>
                              <a:srgbClr val="836967"/>
                            </a:solidFill>
                            <a:latin typeface="Cambria Math" panose="02040503050406030204" pitchFamily="18" charset="0"/>
                          </a:rPr>
                        </m:ctrlPr>
                      </m:sSupPr>
                      <m:e>
                        <m:r>
                          <a:rPr lang="en-US" i="1">
                            <a:latin typeface="Cambria Math" panose="02040503050406030204" pitchFamily="18" charset="0"/>
                          </a:rPr>
                          <m:t>𝑥</m:t>
                        </m:r>
                      </m:e>
                      <m:sup>
                        <m:d>
                          <m:dPr>
                            <m:ctrlPr>
                              <a:rPr lang="en-US" i="1">
                                <a:solidFill>
                                  <a:srgbClr val="836967"/>
                                </a:solidFill>
                                <a:latin typeface="Cambria Math" panose="02040503050406030204" pitchFamily="18" charset="0"/>
                              </a:rPr>
                            </m:ctrlPr>
                          </m:dPr>
                          <m:e>
                            <m:r>
                              <a:rPr lang="en-US" i="0">
                                <a:latin typeface="Cambria Math" panose="02040503050406030204" pitchFamily="18" charset="0"/>
                              </a:rPr>
                              <m:t>0</m:t>
                            </m:r>
                          </m:e>
                        </m:d>
                      </m:sup>
                    </m:sSup>
                  </m:oMath>
                </a14:m>
                <a:endParaRPr lang="en-US" dirty="0"/>
              </a:p>
              <a:p>
                <a:pPr lvl="1"/>
                <a:r>
                  <a:rPr lang="en-US" dirty="0"/>
                  <a:t>Constraints can be infeasible</a:t>
                </a:r>
              </a:p>
              <a:p>
                <a:r>
                  <a:rPr lang="en-US" dirty="0"/>
                  <a:t>Phase II</a:t>
                </a:r>
              </a:p>
              <a:p>
                <a:pPr lvl="1"/>
                <a:r>
                  <a:rPr lang="en-US" dirty="0"/>
                  <a:t>Use the Phase I feasible point</a:t>
                </a:r>
              </a:p>
              <a:p>
                <a:pPr lvl="1"/>
                <a:r>
                  <a:rPr lang="en-US" dirty="0"/>
                  <a:t>The barrier method</a:t>
                </a:r>
              </a:p>
            </p:txBody>
          </p:sp>
        </mc:Choice>
        <mc:Fallback>
          <p:sp>
            <p:nvSpPr>
              <p:cNvPr id="3" name="Zástupný objekt pre obsah 2">
                <a:extLst>
                  <a:ext uri="{FF2B5EF4-FFF2-40B4-BE49-F238E27FC236}">
                    <a16:creationId xmlns:a16="http://schemas.microsoft.com/office/drawing/2014/main" id="{11315377-F5E8-7F6F-A89D-D17346607D6F}"/>
                  </a:ext>
                </a:extLst>
              </p:cNvPr>
              <p:cNvSpPr>
                <a:spLocks noGrp="1" noRot="1" noChangeAspect="1" noMove="1" noResize="1" noEditPoints="1" noAdjustHandles="1" noChangeArrowheads="1" noChangeShapeType="1" noTextEdit="1"/>
              </p:cNvSpPr>
              <p:nvPr>
                <p:ph idx="1"/>
              </p:nvPr>
            </p:nvSpPr>
            <p:spPr>
              <a:xfrm>
                <a:off x="838200" y="1787525"/>
                <a:ext cx="10515600" cy="4351338"/>
              </a:xfrm>
              <a:blipFill>
                <a:blip r:embed="rId3"/>
                <a:stretch>
                  <a:fillRect l="-1043" t="-2241"/>
                </a:stretch>
              </a:blipFill>
            </p:spPr>
            <p:txBody>
              <a:bodyPr/>
              <a:lstStyle/>
              <a:p>
                <a:r>
                  <a:rPr lang="en-US">
                    <a:noFill/>
                  </a:rPr>
                  <a:t> </a:t>
                </a:r>
              </a:p>
            </p:txBody>
          </p:sp>
        </mc:Fallback>
      </mc:AlternateContent>
      <p:pic>
        <p:nvPicPr>
          <p:cNvPr id="5" name="Obrázok 4">
            <a:extLst>
              <a:ext uri="{FF2B5EF4-FFF2-40B4-BE49-F238E27FC236}">
                <a16:creationId xmlns:a16="http://schemas.microsoft.com/office/drawing/2014/main" id="{57290162-435B-8374-344B-64B440B4B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0" y="1690688"/>
            <a:ext cx="5707062" cy="1659667"/>
          </a:xfrm>
          <a:prstGeom prst="rect">
            <a:avLst/>
          </a:prstGeom>
        </p:spPr>
      </p:pic>
    </p:spTree>
    <p:extLst>
      <p:ext uri="{BB962C8B-B14F-4D97-AF65-F5344CB8AC3E}">
        <p14:creationId xmlns:p14="http://schemas.microsoft.com/office/powerpoint/2010/main" val="47768223"/>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2093</Words>
  <Application>Microsoft Office PowerPoint</Application>
  <PresentationFormat>Širokouhlá</PresentationFormat>
  <Paragraphs>113</Paragraphs>
  <Slides>15</Slides>
  <Notes>15</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15</vt:i4>
      </vt:variant>
    </vt:vector>
  </HeadingPairs>
  <TitlesOfParts>
    <vt:vector size="20" baseType="lpstr">
      <vt:lpstr>Arial</vt:lpstr>
      <vt:lpstr>Calibri</vt:lpstr>
      <vt:lpstr>Calibri Light</vt:lpstr>
      <vt:lpstr>Cambria Math</vt:lpstr>
      <vt:lpstr>Motív Office</vt:lpstr>
      <vt:lpstr>Linear programming using the barrier method</vt:lpstr>
      <vt:lpstr>Scope of this lecture</vt:lpstr>
      <vt:lpstr>1 Theory</vt:lpstr>
      <vt:lpstr>Standard form linear program</vt:lpstr>
      <vt:lpstr>Backtracking line search</vt:lpstr>
      <vt:lpstr>Newton’s method</vt:lpstr>
      <vt:lpstr>Logarithmic barrier function</vt:lpstr>
      <vt:lpstr>The barrier method</vt:lpstr>
      <vt:lpstr>Phase I &amp; Phase II</vt:lpstr>
      <vt:lpstr>2 Applications</vt:lpstr>
      <vt:lpstr>Optimal robotic movements</vt:lpstr>
      <vt:lpstr>Electric power flow</vt:lpstr>
      <vt:lpstr>3 Examples in python</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 using the barrier method</dc:title>
  <dc:creator>filodami@outlook.com</dc:creator>
  <cp:lastModifiedBy>filodami@outlook.com</cp:lastModifiedBy>
  <cp:revision>2</cp:revision>
  <dcterms:created xsi:type="dcterms:W3CDTF">2022-05-28T07:48:50Z</dcterms:created>
  <dcterms:modified xsi:type="dcterms:W3CDTF">2022-05-28T15:55:08Z</dcterms:modified>
</cp:coreProperties>
</file>