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98" r:id="rId5"/>
    <p:sldId id="289" r:id="rId6"/>
    <p:sldId id="294" r:id="rId7"/>
    <p:sldId id="299" r:id="rId8"/>
    <p:sldId id="295" r:id="rId9"/>
    <p:sldId id="300" r:id="rId10"/>
    <p:sldId id="301" r:id="rId11"/>
    <p:sldId id="302" r:id="rId12"/>
    <p:sldId id="303" r:id="rId13"/>
    <p:sldId id="296" r:id="rId14"/>
    <p:sldId id="297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D44E-0361-4729-8AF8-9747ED47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1D678-9D04-4FF6-87B2-1C0755315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703E5-A6E7-4645-84DF-9D127909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A7D97-7F68-4F1E-B72D-E4B5024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A24-6CC5-4B37-AED5-D0A9714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4AC7-FEF7-4F8F-A41E-FAEFE054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55F4C-C163-420F-BB4D-5BB6E203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37CC4-F9D3-4C1E-8BD3-53D58342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CD45-1A56-40F8-9CC1-9F107921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9BBF2-536D-4C06-86AC-D84CCD47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5D10D-1C03-473E-B307-0E664636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52B90-498F-4F5F-8DB4-99D120AA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9434-6BDE-4366-A65F-A5C926DA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889D-8CE8-404C-8E3A-470D19C6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7136-3738-46AD-AC4D-932D2E7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0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E2EF-23A0-4902-AD35-A18ED389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A8183-4E63-4AAA-AA12-1275E7FD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64B8D-1182-435A-95C1-1913EE7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2181-E966-431E-9006-7AC47C7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30A4-4267-4BDA-8A7A-DE6E00D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09540-E68D-4AD9-A7D4-E0B9EC0C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3410-C571-4CF2-8B15-AA8E8724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C44A5-CEF6-41C2-AF96-742F6D63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0240C-D8C6-4E68-9EB0-5A5E6631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4D732-B949-4126-B8B2-214B763D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34C1-B645-4ABB-949C-789D2703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00385-F6B0-4F75-BC76-AF96BE83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D8AEC-B1FA-4BA8-9522-E7BB952F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64BF2-A14E-493B-87E3-3F0243F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DB97C-0A7E-4B82-B51B-2A6FD66A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F1FE0-8B6F-4C0C-871B-3799CF6E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2A63-92F9-4A4F-BB92-BF690005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BE544-189F-43CF-838F-4A489DCF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4AE93-4472-43FC-B6CD-577542A9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55D1D0-5164-42EF-859B-8C385D2D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22A86-A031-48E6-9FC6-DBFF41164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5C17F-943D-4921-AC13-136D378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77DF9-2BA3-4999-B712-293FBD4E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6E99C5-76C0-4687-B54E-CB79489C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CC41-C2E9-4D38-9D7A-54A8587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D88B8-C60C-47E7-A6FE-F76E8DB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FB90D-2C67-4399-80A3-AA037637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E7125-EF63-4447-8951-7F39EC2E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26B78-AA6C-4C44-9A5A-F820C3B3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18E35-48DA-4B1A-A9CE-E960CE75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416E2-030E-4B9B-9401-2DE1B4F9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FA8A-C9D6-4D50-85CD-B8859225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4732D-1F99-4DE0-B595-46CE6576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B1A50-EB21-4760-BD85-A676A216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54206-1415-40DD-AD1B-CE90FEBD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44D7B-046F-4A97-9797-0A69A8D9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CB188-5503-4199-9625-79C80141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51D43-6737-4EB3-B08B-7CEF901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3C475-2060-4029-9023-E93D49B0E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3485B-D3F9-4CEB-9807-0803AE7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28F6-F5FC-4F7C-8575-BE017B0B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BF66F-54F2-469F-BD5A-58542871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65B78-7B9C-4D97-B90E-0C2E9F43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6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9DFBF-3EA1-47C6-9030-9AD9F4D6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1C907-77EB-48B8-B621-43DF5312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5D6A9-A8AF-447B-9598-5E98AD55C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028-5848-488E-B9A8-E6B1B71609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0F84-B385-42AE-A2BB-F99D0C32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8C6B-3237-45A2-9710-45ACA7BCC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doc/effective_go.html#concurrenc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887506" y="889843"/>
            <a:ext cx="10416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엔터프라이즈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교육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주차 과제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전북대학교 이강민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24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1177DF-F3B7-4CA0-98C6-D40083DA7143}"/>
              </a:ext>
            </a:extLst>
          </p:cNvPr>
          <p:cNvGrpSpPr/>
          <p:nvPr/>
        </p:nvGrpSpPr>
        <p:grpSpPr>
          <a:xfrm>
            <a:off x="1298391" y="1973201"/>
            <a:ext cx="9595218" cy="3603578"/>
            <a:chOff x="1032721" y="1997914"/>
            <a:chExt cx="9595218" cy="360357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85BDCD-3F74-4236-813F-4950E327F15D}"/>
                </a:ext>
              </a:extLst>
            </p:cNvPr>
            <p:cNvSpPr/>
            <p:nvPr/>
          </p:nvSpPr>
          <p:spPr>
            <a:xfrm>
              <a:off x="1564060" y="2496065"/>
              <a:ext cx="9063879" cy="31054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Go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언어에서는 </a:t>
              </a:r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고루틴간의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통신을 위해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‘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’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을 지원합니다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이용하면 채널에서 값을 받아올 때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채널으로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새로운 값이 전달되기 전까지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대기상태로 변함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-&gt;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굳이 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MUTEX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를 쓰지 않아도 동시성 제어 가능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D805E-3764-48A5-88CB-08D1B96DDCAB}"/>
                </a:ext>
              </a:extLst>
            </p:cNvPr>
            <p:cNvSpPr/>
            <p:nvPr/>
          </p:nvSpPr>
          <p:spPr>
            <a:xfrm>
              <a:off x="1032721" y="1997914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“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통신하여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공유하십시오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68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E6E4F7-A7D4-429D-9C0E-76D9B6757647}"/>
              </a:ext>
            </a:extLst>
          </p:cNvPr>
          <p:cNvGrpSpPr/>
          <p:nvPr/>
        </p:nvGrpSpPr>
        <p:grpSpPr>
          <a:xfrm>
            <a:off x="2435213" y="1888695"/>
            <a:ext cx="7321574" cy="3428593"/>
            <a:chOff x="2435213" y="2061689"/>
            <a:chExt cx="7321574" cy="34285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85BDCD-3F74-4236-813F-4950E327F15D}"/>
                </a:ext>
              </a:extLst>
            </p:cNvPr>
            <p:cNvSpPr/>
            <p:nvPr/>
          </p:nvSpPr>
          <p:spPr>
            <a:xfrm>
              <a:off x="2966553" y="2384855"/>
              <a:ext cx="6790234" cy="31054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통한 통신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으로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공유 메모리를 사용하지 않고도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고루틴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사이에서 서로 변수나 상태를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교환 </a:t>
              </a:r>
              <a:r>
                <a:rPr lang="en-US" altLang="ko-KR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공유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할 수 있다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D805E-3764-48A5-88CB-08D1B96DDCAB}"/>
                </a:ext>
              </a:extLst>
            </p:cNvPr>
            <p:cNvSpPr/>
            <p:nvPr/>
          </p:nvSpPr>
          <p:spPr>
            <a:xfrm>
              <a:off x="2435213" y="2061689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“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통신하여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하십시오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6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BF4BDB-0F40-4118-88D3-BB1FFD290538}"/>
              </a:ext>
            </a:extLst>
          </p:cNvPr>
          <p:cNvGrpSpPr/>
          <p:nvPr/>
        </p:nvGrpSpPr>
        <p:grpSpPr>
          <a:xfrm>
            <a:off x="513271" y="1732345"/>
            <a:ext cx="11165457" cy="4422521"/>
            <a:chOff x="635245" y="1398712"/>
            <a:chExt cx="11165457" cy="44225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85BDCD-3F74-4236-813F-4950E327F15D}"/>
                </a:ext>
              </a:extLst>
            </p:cNvPr>
            <p:cNvSpPr/>
            <p:nvPr/>
          </p:nvSpPr>
          <p:spPr>
            <a:xfrm>
              <a:off x="635245" y="1736124"/>
              <a:ext cx="7507857" cy="23539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하는 것으로 인해 발생되는 위협</a:t>
              </a:r>
              <a:endParaRPr lang="en-US" altLang="ko-KR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레이스 컨디션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 매니지먼트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알수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없는 예외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데드락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등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을 줄이기 위해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이용한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을 사용하고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D805E-3764-48A5-88CB-08D1B96DDCAB}"/>
                </a:ext>
              </a:extLst>
            </p:cNvPr>
            <p:cNvSpPr/>
            <p:nvPr/>
          </p:nvSpPr>
          <p:spPr>
            <a:xfrm>
              <a:off x="3150310" y="1398712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결론</a:t>
              </a:r>
              <a:r>
                <a:rPr lang="en-US" altLang="ko-KR" sz="2400" b="1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: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슬로건에 담긴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근본적인 철학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은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E6159B-BD7C-4EC5-8BC8-9F99AB6084D3}"/>
                </a:ext>
              </a:extLst>
            </p:cNvPr>
            <p:cNvSpPr/>
            <p:nvPr/>
          </p:nvSpPr>
          <p:spPr>
            <a:xfrm>
              <a:off x="4292845" y="3776191"/>
              <a:ext cx="7507857" cy="20450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고루틴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사이에서 어쩔 수 없이</a:t>
              </a:r>
              <a:endParaRPr lang="en-US" altLang="ko-KR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공유해야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하는 상황이 왔을 때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채널을 이용하여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통신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으로 서로</a:t>
              </a:r>
              <a:endParaRPr lang="en-US" altLang="ko-KR" sz="24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변수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상태 등을 </a:t>
              </a:r>
              <a:r>
                <a:rPr lang="ko-KR" altLang="en-US" sz="2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공유</a:t>
              </a:r>
              <a:r>
                <a:rPr lang="ko-KR" altLang="en-US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한다</a:t>
              </a:r>
              <a:r>
                <a:rPr lang="en-US" altLang="ko-KR" sz="2400" dirty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40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2603157" y="2551837"/>
            <a:ext cx="6985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7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A61FFB-B7A6-4C65-A48C-FE88EB9DF9C7}"/>
              </a:ext>
            </a:extLst>
          </p:cNvPr>
          <p:cNvGrpSpPr/>
          <p:nvPr/>
        </p:nvGrpSpPr>
        <p:grpSpPr>
          <a:xfrm>
            <a:off x="1462011" y="1544551"/>
            <a:ext cx="9267977" cy="4757394"/>
            <a:chOff x="374429" y="1519837"/>
            <a:chExt cx="9267977" cy="475739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9C0DF3-0292-41D3-8DB4-723FA727E9C4}"/>
                </a:ext>
              </a:extLst>
            </p:cNvPr>
            <p:cNvSpPr/>
            <p:nvPr/>
          </p:nvSpPr>
          <p:spPr>
            <a:xfrm>
              <a:off x="374429" y="1519837"/>
              <a:ext cx="7297755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구문은 기본적으로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switch 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문과 구조적으로 비슷하다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1226CE2-A152-4435-8636-10CB35F3A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501" y="2861662"/>
              <a:ext cx="4308872" cy="341556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7E153B-EA7A-4B45-B27C-54047DA3CAA7}"/>
                </a:ext>
              </a:extLst>
            </p:cNvPr>
            <p:cNvSpPr/>
            <p:nvPr/>
          </p:nvSpPr>
          <p:spPr>
            <a:xfrm>
              <a:off x="5701962" y="2782670"/>
              <a:ext cx="3940444" cy="1220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그러나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case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들을 순차적으로 검사하는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switch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문과 다르게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문은 동시에 모든 채널을 검사한다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6F48B0-8849-428F-9042-ADCFA21A3C52}"/>
                </a:ext>
              </a:extLst>
            </p:cNvPr>
            <p:cNvSpPr/>
            <p:nvPr/>
          </p:nvSpPr>
          <p:spPr>
            <a:xfrm>
              <a:off x="5701962" y="4314908"/>
              <a:ext cx="3940444" cy="1220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또한 여러 개의 다른 채널들의</a:t>
              </a:r>
              <a:endParaRPr lang="en-US" altLang="ko-KR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공용어 역할을 한다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-&gt; 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채널 여러 개 사용 시</a:t>
              </a:r>
              <a:endParaRPr lang="en-US" altLang="ko-KR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select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 활용 가능성이 높다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46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3523129" y="2967335"/>
            <a:ext cx="514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3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BF1B01-94C1-491E-B947-FDD2D93405CD}"/>
              </a:ext>
            </a:extLst>
          </p:cNvPr>
          <p:cNvSpPr/>
          <p:nvPr/>
        </p:nvSpPr>
        <p:spPr>
          <a:xfrm>
            <a:off x="5085212" y="3609976"/>
            <a:ext cx="5698601" cy="20741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1201269" y="1667453"/>
            <a:ext cx="200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6C9D3-5E19-4A25-B91A-E4151C80AC7A}"/>
              </a:ext>
            </a:extLst>
          </p:cNvPr>
          <p:cNvSpPr txBox="1"/>
          <p:nvPr/>
        </p:nvSpPr>
        <p:spPr>
          <a:xfrm>
            <a:off x="5485674" y="3847539"/>
            <a:ext cx="5298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b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select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정리</a:t>
            </a:r>
          </a:p>
          <a:p>
            <a:pPr marL="742950" indent="-742950">
              <a:buFont typeface="+mj-lt"/>
              <a:buAutoNum type="arabicPeriod"/>
            </a:pP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42950" indent="-742950">
              <a:buFont typeface="+mj-lt"/>
              <a:buAutoNum type="arabicPeriod"/>
            </a:pP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11DDC-87E9-41A5-9991-73D65919699C}"/>
              </a:ext>
            </a:extLst>
          </p:cNvPr>
          <p:cNvSpPr/>
          <p:nvPr/>
        </p:nvSpPr>
        <p:spPr>
          <a:xfrm>
            <a:off x="0" y="1765160"/>
            <a:ext cx="1129553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1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2603157" y="2967335"/>
            <a:ext cx="698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63362" y="1979141"/>
            <a:ext cx="9465276" cy="1449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클로저란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함수에서 자기 자신을 정의한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변수를 부모 함수가 종료되더라도 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삭제하지 않고 가지고 있는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(Close over)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문장을 말한다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9CF0D-EAB2-4F8F-B0A3-DC1F91118FF3}"/>
              </a:ext>
            </a:extLst>
          </p:cNvPr>
          <p:cNvSpPr txBox="1"/>
          <p:nvPr/>
        </p:nvSpPr>
        <p:spPr>
          <a:xfrm>
            <a:off x="2559728" y="1304719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클로저란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408F96-930B-45B9-B9EA-4670AF779058}"/>
              </a:ext>
            </a:extLst>
          </p:cNvPr>
          <p:cNvSpPr/>
          <p:nvPr/>
        </p:nvSpPr>
        <p:spPr>
          <a:xfrm>
            <a:off x="1363362" y="4449267"/>
            <a:ext cx="9465276" cy="1673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함수를 정의한 부모 함수가 종료되더라도 값을 가지고 있어야 하는 경우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실행 흐름을 저장해야 하는 경우에 사용합니다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익명 함수를 변수에 할당하여 반환하는 함수 생성 코드의 경우에도 쓰입니다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0B19F-DBF5-4589-9323-FF4F0F034333}"/>
              </a:ext>
            </a:extLst>
          </p:cNvPr>
          <p:cNvSpPr txBox="1"/>
          <p:nvPr/>
        </p:nvSpPr>
        <p:spPr>
          <a:xfrm>
            <a:off x="2559728" y="3632886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클로저를</a:t>
            </a:r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쓰는 이유는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클로저의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개념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4EDC28-2363-4585-90F0-39EBBBA97A85}"/>
              </a:ext>
            </a:extLst>
          </p:cNvPr>
          <p:cNvGrpSpPr/>
          <p:nvPr/>
        </p:nvGrpSpPr>
        <p:grpSpPr>
          <a:xfrm>
            <a:off x="1144120" y="1050613"/>
            <a:ext cx="10488106" cy="5442532"/>
            <a:chOff x="526144" y="1309836"/>
            <a:chExt cx="10488106" cy="54425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8D10BE9-F75F-4530-92E9-A54839ED3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144" y="1540947"/>
              <a:ext cx="6114004" cy="4952198"/>
            </a:xfrm>
            <a:prstGeom prst="rect">
              <a:avLst/>
            </a:prstGeom>
          </p:spPr>
        </p:pic>
        <p:sp>
          <p:nvSpPr>
            <p:cNvPr id="4" name="화살표: 왼쪽 3">
              <a:extLst>
                <a:ext uri="{FF2B5EF4-FFF2-40B4-BE49-F238E27FC236}">
                  <a16:creationId xmlns:a16="http://schemas.microsoft.com/office/drawing/2014/main" id="{6C674F6F-AF4F-4818-AF00-607D52F40BDA}"/>
                </a:ext>
              </a:extLst>
            </p:cNvPr>
            <p:cNvSpPr/>
            <p:nvPr/>
          </p:nvSpPr>
          <p:spPr>
            <a:xfrm>
              <a:off x="4983690" y="4776452"/>
              <a:ext cx="1237130" cy="386465"/>
            </a:xfrm>
            <a:prstGeom prst="leftArrow">
              <a:avLst>
                <a:gd name="adj1" fmla="val 50000"/>
                <a:gd name="adj2" fmla="val 9796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408F96-930B-45B9-B9EA-4670AF779058}"/>
                </a:ext>
              </a:extLst>
            </p:cNvPr>
            <p:cNvSpPr/>
            <p:nvPr/>
          </p:nvSpPr>
          <p:spPr>
            <a:xfrm>
              <a:off x="5602255" y="4263737"/>
              <a:ext cx="4209084" cy="5127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익명 함수가 종료 되었음에도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C5B98E-BA58-42A5-97C6-FAA1BF019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877" y="5162917"/>
              <a:ext cx="1255885" cy="4084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7F0D12-AA89-4D52-A06E-4EBB579CF870}"/>
                </a:ext>
              </a:extLst>
            </p:cNvPr>
            <p:cNvSpPr/>
            <p:nvPr/>
          </p:nvSpPr>
          <p:spPr>
            <a:xfrm>
              <a:off x="6220819" y="5549382"/>
              <a:ext cx="4209084" cy="12029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내부함수 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next()</a:t>
              </a:r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에서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지역변수가 사라지지 않는다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** </a:t>
              </a:r>
              <a:r>
                <a:rPr lang="ko-KR" altLang="en-US" sz="20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클로저를</a:t>
              </a:r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사용했기 때문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42C8E7-8BC5-40BB-9175-CA22F85E6FB3}"/>
                </a:ext>
              </a:extLst>
            </p:cNvPr>
            <p:cNvSpPr/>
            <p:nvPr/>
          </p:nvSpPr>
          <p:spPr>
            <a:xfrm>
              <a:off x="4988825" y="2536892"/>
              <a:ext cx="2688889" cy="9799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외부함수의 지역변수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next</a:t>
              </a:r>
            </a:p>
          </p:txBody>
        </p:sp>
        <p:sp>
          <p:nvSpPr>
            <p:cNvPr id="16" name="화살표: 왼쪽 15">
              <a:extLst>
                <a:ext uri="{FF2B5EF4-FFF2-40B4-BE49-F238E27FC236}">
                  <a16:creationId xmlns:a16="http://schemas.microsoft.com/office/drawing/2014/main" id="{2FE1BB0D-9E9F-426D-9504-6B3B3109E80A}"/>
                </a:ext>
              </a:extLst>
            </p:cNvPr>
            <p:cNvSpPr/>
            <p:nvPr/>
          </p:nvSpPr>
          <p:spPr>
            <a:xfrm>
              <a:off x="3543081" y="2833644"/>
              <a:ext cx="1237130" cy="386465"/>
            </a:xfrm>
            <a:prstGeom prst="leftArrow">
              <a:avLst>
                <a:gd name="adj1" fmla="val 50000"/>
                <a:gd name="adj2" fmla="val 9796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875ACED-948E-46CA-9E55-88B7E7691504}"/>
                </a:ext>
              </a:extLst>
            </p:cNvPr>
            <p:cNvSpPr/>
            <p:nvPr/>
          </p:nvSpPr>
          <p:spPr>
            <a:xfrm>
              <a:off x="8325361" y="1309836"/>
              <a:ext cx="2688889" cy="4693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실행 결과</a:t>
              </a:r>
              <a:endPara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FBF11D8-080E-4F99-A09F-355CBAE90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8691529" y="1670604"/>
            <a:ext cx="316706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617838" y="1997839"/>
            <a:ext cx="10956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공유를 통해 통신하지 말고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통해 메모리를 공유하라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942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9812-AF43-4C6C-B91B-FE8AED2A7C52}"/>
              </a:ext>
            </a:extLst>
          </p:cNvPr>
          <p:cNvSpPr/>
          <p:nvPr/>
        </p:nvSpPr>
        <p:spPr>
          <a:xfrm>
            <a:off x="1935888" y="5806129"/>
            <a:ext cx="8320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dirty="0">
                <a:solidFill>
                  <a:prstClr val="black"/>
                </a:solidFill>
                <a:hlinkClick r:id="rId2"/>
              </a:rPr>
              <a:t>https://golang.org/doc/effective_go.html#concurrency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3E338-02A7-4301-AFE8-D08DBD3E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43" y="1100833"/>
            <a:ext cx="7447310" cy="46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28152" y="3245006"/>
            <a:ext cx="6446503" cy="2236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공유하여 통신하지 말고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통신하여 메모리를 공유하십시오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.”</a:t>
            </a: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“Do not communicate by sharing memory;</a:t>
            </a: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instead, share memory by communicating.”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D0ADEB-087E-4ED8-95E7-D907D9C11E5B}"/>
              </a:ext>
            </a:extLst>
          </p:cNvPr>
          <p:cNvSpPr/>
          <p:nvPr/>
        </p:nvSpPr>
        <p:spPr>
          <a:xfrm>
            <a:off x="1328155" y="2142009"/>
            <a:ext cx="6446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동시성 제어에는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슬로건이 게시되어 있다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B74F3-14D4-4E04-A324-F53930C0827B}"/>
              </a:ext>
            </a:extLst>
          </p:cNvPr>
          <p:cNvSpPr/>
          <p:nvPr/>
        </p:nvSpPr>
        <p:spPr>
          <a:xfrm>
            <a:off x="8930899" y="1357373"/>
            <a:ext cx="157126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3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C7CA13-6CDF-4484-A1E5-DE8C2FF5D3BC}"/>
              </a:ext>
            </a:extLst>
          </p:cNvPr>
          <p:cNvSpPr/>
          <p:nvPr/>
        </p:nvSpPr>
        <p:spPr>
          <a:xfrm>
            <a:off x="8250196" y="4773693"/>
            <a:ext cx="2932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의미는</a:t>
            </a:r>
            <a:r>
              <a:rPr lang="en-US" altLang="ko-KR" sz="4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725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8" y="364855"/>
            <a:ext cx="96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공유와 통신</a:t>
            </a:r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Golang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철학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53AA90-5179-49B1-AAED-862504FF664C}"/>
              </a:ext>
            </a:extLst>
          </p:cNvPr>
          <p:cNvGrpSpPr/>
          <p:nvPr/>
        </p:nvGrpSpPr>
        <p:grpSpPr>
          <a:xfrm>
            <a:off x="1215081" y="1436626"/>
            <a:ext cx="9761837" cy="4859987"/>
            <a:chOff x="994522" y="1770259"/>
            <a:chExt cx="9761837" cy="48599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A293F1F-6022-40A1-9A15-49EB3BE84D93}"/>
                </a:ext>
              </a:extLst>
            </p:cNvPr>
            <p:cNvSpPr/>
            <p:nvPr/>
          </p:nvSpPr>
          <p:spPr>
            <a:xfrm>
              <a:off x="1359243" y="2144743"/>
              <a:ext cx="9397116" cy="21430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공유하는 경우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어쩔 수 없이 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Critical Section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이</a:t>
              </a:r>
              <a:endParaRPr lang="en-US" altLang="ko-KR" sz="24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존재하게 될 것이고 이는 레이스 컨디션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 매니지먼트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  <a:p>
              <a:pPr algn="ctr"/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알수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없는 예외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 </a:t>
              </a:r>
              <a:r>
                <a:rPr lang="ko-KR" altLang="en-US" sz="2400" dirty="0" err="1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데드락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등을 일으키게 될 것임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9C0DF3-0292-41D3-8DB4-723FA727E9C4}"/>
                </a:ext>
              </a:extLst>
            </p:cNvPr>
            <p:cNvSpPr/>
            <p:nvPr/>
          </p:nvSpPr>
          <p:spPr>
            <a:xfrm>
              <a:off x="994522" y="1770259"/>
              <a:ext cx="6135328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“</a:t>
              </a:r>
              <a:r>
                <a:rPr lang="ko-KR" altLang="en-US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메모리를 공유하여 통신하지 말고</a:t>
              </a:r>
              <a:r>
                <a:rPr lang="en-US" altLang="ko-KR" sz="2400" dirty="0">
                  <a:solidFill>
                    <a:sysClr val="windowText" lastClr="00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,</a:t>
              </a:r>
            </a:p>
          </p:txBody>
        </p:sp>
        <p:sp>
          <p:nvSpPr>
            <p:cNvPr id="3" name="화살표: 위로 굽음 2">
              <a:extLst>
                <a:ext uri="{FF2B5EF4-FFF2-40B4-BE49-F238E27FC236}">
                  <a16:creationId xmlns:a16="http://schemas.microsoft.com/office/drawing/2014/main" id="{A458D119-B6E9-4DCD-A2B3-DA0E8213F12F}"/>
                </a:ext>
              </a:extLst>
            </p:cNvPr>
            <p:cNvSpPr/>
            <p:nvPr/>
          </p:nvSpPr>
          <p:spPr>
            <a:xfrm rot="5400000">
              <a:off x="2891481" y="4168009"/>
              <a:ext cx="1186249" cy="2174790"/>
            </a:xfrm>
            <a:prstGeom prst="bentUpArrow">
              <a:avLst>
                <a:gd name="adj1" fmla="val 40625"/>
                <a:gd name="adj2" fmla="val 36458"/>
                <a:gd name="adj3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9A3F66-FC85-4220-87F5-4F6CC7DA703C}"/>
                </a:ext>
              </a:extLst>
            </p:cNvPr>
            <p:cNvSpPr/>
            <p:nvPr/>
          </p:nvSpPr>
          <p:spPr>
            <a:xfrm>
              <a:off x="5395221" y="4572000"/>
              <a:ext cx="3469258" cy="205824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메모리의 주소를 통해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공유하는 것을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다른 방식으로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대체하면 어떨까</a:t>
              </a:r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16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465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이강민</cp:lastModifiedBy>
  <cp:revision>73</cp:revision>
  <dcterms:created xsi:type="dcterms:W3CDTF">2019-03-20T11:44:00Z</dcterms:created>
  <dcterms:modified xsi:type="dcterms:W3CDTF">2020-06-07T23:44:35Z</dcterms:modified>
</cp:coreProperties>
</file>