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 id="2147483673" r:id="rId3"/>
    <p:sldMasterId id="2147483685" r:id="rId4"/>
    <p:sldMasterId id="2147483697" r:id="rId5"/>
  </p:sldMasterIdLst>
  <p:notesMasterIdLst>
    <p:notesMasterId r:id="rId26"/>
  </p:notesMasterIdLst>
  <p:handoutMasterIdLst>
    <p:handoutMasterId r:id="rId27"/>
  </p:handoutMasterIdLst>
  <p:sldIdLst>
    <p:sldId id="256" r:id="rId6"/>
    <p:sldId id="257" r:id="rId7"/>
    <p:sldId id="258" r:id="rId8"/>
    <p:sldId id="269" r:id="rId9"/>
    <p:sldId id="270" r:id="rId10"/>
    <p:sldId id="259" r:id="rId11"/>
    <p:sldId id="261" r:id="rId12"/>
    <p:sldId id="262" r:id="rId13"/>
    <p:sldId id="271" r:id="rId14"/>
    <p:sldId id="264" r:id="rId15"/>
    <p:sldId id="272" r:id="rId16"/>
    <p:sldId id="273" r:id="rId17"/>
    <p:sldId id="274" r:id="rId18"/>
    <p:sldId id="275" r:id="rId19"/>
    <p:sldId id="276" r:id="rId20"/>
    <p:sldId id="277" r:id="rId21"/>
    <p:sldId id="278" r:id="rId22"/>
    <p:sldId id="279" r:id="rId23"/>
    <p:sldId id="280"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SP" initials="LS" lastIdx="1" clrIdx="0">
    <p:extLst>
      <p:ext uri="{19B8F6BF-5375-455C-9EA6-DF929625EA0E}">
        <p15:presenceInfo xmlns:p15="http://schemas.microsoft.com/office/powerpoint/2012/main" userId="effee12708f9ee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0" autoAdjust="0"/>
  </p:normalViewPr>
  <p:slideViewPr>
    <p:cSldViewPr snapToGrid="0">
      <p:cViewPr varScale="1">
        <p:scale>
          <a:sx n="84" d="100"/>
          <a:sy n="84" d="100"/>
        </p:scale>
        <p:origin x="54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1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Design of Injection Technique for VLSI Digital Circuit</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1090F4-01DB-43C4-985C-522CD372FB17}" type="datetimeFigureOut">
              <a:rPr lang="en-IN" smtClean="0"/>
              <a:t>11-06-2016</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smtClean="0"/>
              <a:t>CIT, Gubbi</a:t>
            </a:r>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00EE65-10FC-4FE0-A8BF-EBF5C24E3B03}" type="slidenum">
              <a:rPr lang="en-IN" smtClean="0"/>
              <a:t>‹#›</a:t>
            </a:fld>
            <a:endParaRPr lang="en-IN" dirty="0"/>
          </a:p>
        </p:txBody>
      </p:sp>
    </p:spTree>
    <p:extLst>
      <p:ext uri="{BB962C8B-B14F-4D97-AF65-F5344CB8AC3E}">
        <p14:creationId xmlns:p14="http://schemas.microsoft.com/office/powerpoint/2010/main" val="32444320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Design of Injection Technique for VLSI Digital Circuit</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9D373-1D3F-4504-9417-A687A1BCA775}" type="datetimeFigureOut">
              <a:rPr lang="en-IN" smtClean="0"/>
              <a:t>11-06-2016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smtClean="0"/>
              <a:t>CIT, Gubbi</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F5BF5-35E8-41C9-9068-63CC80EF0008}" type="slidenum">
              <a:rPr lang="en-IN" smtClean="0"/>
              <a:t>‹#›</a:t>
            </a:fld>
            <a:endParaRPr lang="en-IN" dirty="0"/>
          </a:p>
        </p:txBody>
      </p:sp>
    </p:spTree>
    <p:extLst>
      <p:ext uri="{BB962C8B-B14F-4D97-AF65-F5344CB8AC3E}">
        <p14:creationId xmlns:p14="http://schemas.microsoft.com/office/powerpoint/2010/main" val="37957149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6342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89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CFDB60-5D45-4E24-8A91-A85A71AC3FF7}"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7C502-62A3-415E-BA99-2201575334C5}"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8142EE-96BA-4761-9A0D-DA37E2ECE998}"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01867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407148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371344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65064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79580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37492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1248052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348601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F0D97-8CAD-471E-A597-D8F8FB09D82E}"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411285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46450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37AC88-1FAA-4134-8277-1DCF3522F9AC}"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DF2C74-C773-423B-8109-ED236B6AD54E}" type="slidenum">
              <a:rPr lang="en-IN" smtClean="0"/>
              <a:t>‹#›</a:t>
            </a:fld>
            <a:endParaRPr lang="en-IN" dirty="0"/>
          </a:p>
        </p:txBody>
      </p:sp>
    </p:spTree>
    <p:extLst>
      <p:ext uri="{BB962C8B-B14F-4D97-AF65-F5344CB8AC3E}">
        <p14:creationId xmlns:p14="http://schemas.microsoft.com/office/powerpoint/2010/main" val="2428221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785262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330743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178462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102737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231811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007108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82789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7F418B-67D5-4173-BE53-DBCB28BE7E94}" type="datetime1">
              <a:rPr lang="en-US" smtClean="0"/>
              <a:t>6/11/2016</a:t>
            </a:fld>
            <a:endParaRPr lang="en-US" dirty="0"/>
          </a:p>
        </p:txBody>
      </p:sp>
      <p:sp>
        <p:nvSpPr>
          <p:cNvPr id="5" name="Footer Placeholder 4"/>
          <p:cNvSpPr>
            <a:spLocks noGrp="1"/>
          </p:cNvSpPr>
          <p:nvPr>
            <p:ph type="ftr" sz="quarter" idx="11"/>
          </p:nvPr>
        </p:nvSpPr>
        <p:spPr/>
        <p:txBody>
          <a:bodyPr/>
          <a:lstStyle/>
          <a:p>
            <a:r>
              <a:rPr lang="en-US" dirty="0" smtClean="0"/>
              <a:t>CIT, Gubbi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41429276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173724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2794262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5DF4B8-725D-4DE3-B754-DB3D30B79699}"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BFEB15-41BB-4073-B616-0E6E621C2C1F}" type="slidenum">
              <a:rPr lang="en-IN" smtClean="0"/>
              <a:t>‹#›</a:t>
            </a:fld>
            <a:endParaRPr lang="en-IN" dirty="0"/>
          </a:p>
        </p:txBody>
      </p:sp>
    </p:spTree>
    <p:extLst>
      <p:ext uri="{BB962C8B-B14F-4D97-AF65-F5344CB8AC3E}">
        <p14:creationId xmlns:p14="http://schemas.microsoft.com/office/powerpoint/2010/main" val="3356769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782246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765501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1229267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056976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4008599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80592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83106-145C-4547-BBFE-05E22891B54C}" type="datetime1">
              <a:rPr lang="en-US" smtClean="0"/>
              <a:t>6/11/2016</a:t>
            </a:fld>
            <a:endParaRPr lang="en-US" dirty="0"/>
          </a:p>
        </p:txBody>
      </p:sp>
      <p:sp>
        <p:nvSpPr>
          <p:cNvPr id="6" name="Footer Placeholder 5"/>
          <p:cNvSpPr>
            <a:spLocks noGrp="1"/>
          </p:cNvSpPr>
          <p:nvPr>
            <p:ph type="ftr" sz="quarter" idx="11"/>
          </p:nvPr>
        </p:nvSpPr>
        <p:spPr/>
        <p:txBody>
          <a:body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227566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4899338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3481018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14239769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96BAA-7BA4-44A6-B5CE-C91707F5A9B7}"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405AF1D-A253-499F-93AA-46D2F3ED37D8}" type="slidenum">
              <a:rPr lang="en-IN" smtClean="0"/>
              <a:t>‹#›</a:t>
            </a:fld>
            <a:endParaRPr lang="en-IN" dirty="0"/>
          </a:p>
        </p:txBody>
      </p:sp>
    </p:spTree>
    <p:extLst>
      <p:ext uri="{BB962C8B-B14F-4D97-AF65-F5344CB8AC3E}">
        <p14:creationId xmlns:p14="http://schemas.microsoft.com/office/powerpoint/2010/main" val="2498801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095604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41779157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458264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32808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97795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F82D39-44B2-4E7E-94DA-6236552A3AEB}" type="datetime1">
              <a:rPr lang="en-US" smtClean="0"/>
              <a:t>6/11/2016</a:t>
            </a:fld>
            <a:endParaRPr lang="en-US" dirty="0"/>
          </a:p>
        </p:txBody>
      </p:sp>
      <p:sp>
        <p:nvSpPr>
          <p:cNvPr id="8" name="Footer Placeholder 7"/>
          <p:cNvSpPr>
            <a:spLocks noGrp="1"/>
          </p:cNvSpPr>
          <p:nvPr>
            <p:ph type="ftr" sz="quarter" idx="11"/>
          </p:nvPr>
        </p:nvSpPr>
        <p:spPr/>
        <p:txBody>
          <a:bodyPr/>
          <a:lstStyle/>
          <a:p>
            <a:r>
              <a:rPr lang="en-US" dirty="0" smtClean="0"/>
              <a:t>CIT, Gubbi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6460427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4631383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9012697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2412538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2989930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36572843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CABC5E-A0CD-429D-A2FA-E1B51A45A42F}" type="datetimeFigureOut">
              <a:rPr lang="en-IN" smtClean="0"/>
              <a:t>11-06-2016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8B2D69-D221-469F-A4C5-AC535D93BFCE}" type="slidenum">
              <a:rPr lang="en-IN" smtClean="0"/>
              <a:t>‹#›</a:t>
            </a:fld>
            <a:endParaRPr lang="en-IN" dirty="0"/>
          </a:p>
        </p:txBody>
      </p:sp>
    </p:spTree>
    <p:extLst>
      <p:ext uri="{BB962C8B-B14F-4D97-AF65-F5344CB8AC3E}">
        <p14:creationId xmlns:p14="http://schemas.microsoft.com/office/powerpoint/2010/main" val="10108080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9607CA-8143-4632-8E10-F3E31C67839C}" type="datetime1">
              <a:rPr lang="en-US" smtClean="0"/>
              <a:t>6/11/2016</a:t>
            </a:fld>
            <a:endParaRPr lang="en-US" dirty="0"/>
          </a:p>
        </p:txBody>
      </p:sp>
      <p:sp>
        <p:nvSpPr>
          <p:cNvPr id="4" name="Footer Placeholder 3"/>
          <p:cNvSpPr>
            <a:spLocks noGrp="1"/>
          </p:cNvSpPr>
          <p:nvPr>
            <p:ph type="ftr" sz="quarter" idx="11"/>
          </p:nvPr>
        </p:nvSpPr>
        <p:spPr/>
        <p:txBody>
          <a:bodyPr/>
          <a:lstStyle/>
          <a:p>
            <a:r>
              <a:rPr lang="en-US" dirty="0" smtClean="0"/>
              <a:t>CIT, Gubbi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66BEE3-24B5-4285-9EC3-570B54A86B07}" type="datetime1">
              <a:rPr lang="en-US" smtClean="0"/>
              <a:t>6/11/2016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CIT, Gubbi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4817D1-154F-4CEE-945C-AED8276FAB1D}" type="datetime1">
              <a:rPr lang="en-US" smtClean="0"/>
              <a:t>6/11/2016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A35E8-E7C8-444C-AB4C-DCC5714481A1}" type="datetime1">
              <a:rPr lang="en-US" smtClean="0"/>
              <a:t>6/11/2016</a:t>
            </a:fld>
            <a:endParaRPr lang="en-US" dirty="0"/>
          </a:p>
        </p:txBody>
      </p:sp>
      <p:sp>
        <p:nvSpPr>
          <p:cNvPr id="6" name="Footer Placeholder 5"/>
          <p:cNvSpPr>
            <a:spLocks noGrp="1"/>
          </p:cNvSpPr>
          <p:nvPr>
            <p:ph type="ftr" sz="quarter" idx="11"/>
          </p:nvPr>
        </p:nvSpPr>
        <p:spPr/>
        <p:txBody>
          <a:bodyPr/>
          <a:lstStyle/>
          <a:p>
            <a:r>
              <a:rPr lang="en-US" dirty="0" smtClean="0"/>
              <a:t>CIT, Gubbi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5392F-6257-4C29-8EF7-A21AEBF62568}" type="datetime1">
              <a:rPr lang="en-US" smtClean="0"/>
              <a:t>6/11/2016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CIT, Gubbi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7AC88-1FAA-4134-8277-1DCF3522F9AC}" type="datetimeFigureOut">
              <a:rPr lang="en-IN" smtClean="0"/>
              <a:t>11-06-2016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2C74-C773-423B-8109-ED236B6AD54E}" type="slidenum">
              <a:rPr lang="en-IN" smtClean="0"/>
              <a:t>‹#›</a:t>
            </a:fld>
            <a:endParaRPr lang="en-IN" dirty="0"/>
          </a:p>
        </p:txBody>
      </p:sp>
    </p:spTree>
    <p:extLst>
      <p:ext uri="{BB962C8B-B14F-4D97-AF65-F5344CB8AC3E}">
        <p14:creationId xmlns:p14="http://schemas.microsoft.com/office/powerpoint/2010/main" val="16808784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DF4B8-725D-4DE3-B754-DB3D30B79699}" type="datetimeFigureOut">
              <a:rPr lang="en-IN" smtClean="0"/>
              <a:t>11-06-2016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FEB15-41BB-4073-B616-0E6E621C2C1F}" type="slidenum">
              <a:rPr lang="en-IN" smtClean="0"/>
              <a:t>‹#›</a:t>
            </a:fld>
            <a:endParaRPr lang="en-IN" dirty="0"/>
          </a:p>
        </p:txBody>
      </p:sp>
    </p:spTree>
    <p:extLst>
      <p:ext uri="{BB962C8B-B14F-4D97-AF65-F5344CB8AC3E}">
        <p14:creationId xmlns:p14="http://schemas.microsoft.com/office/powerpoint/2010/main" val="3536276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96BAA-7BA4-44A6-B5CE-C91707F5A9B7}" type="datetimeFigureOut">
              <a:rPr lang="en-IN" smtClean="0"/>
              <a:t>11-06-2016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5AF1D-A253-499F-93AA-46D2F3ED37D8}" type="slidenum">
              <a:rPr lang="en-IN" smtClean="0"/>
              <a:t>‹#›</a:t>
            </a:fld>
            <a:endParaRPr lang="en-IN" dirty="0"/>
          </a:p>
        </p:txBody>
      </p:sp>
    </p:spTree>
    <p:extLst>
      <p:ext uri="{BB962C8B-B14F-4D97-AF65-F5344CB8AC3E}">
        <p14:creationId xmlns:p14="http://schemas.microsoft.com/office/powerpoint/2010/main" val="219028018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BC5E-A0CD-429D-A2FA-E1B51A45A42F}" type="datetimeFigureOut">
              <a:rPr lang="en-IN" smtClean="0"/>
              <a:t>11-06-2016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B2D69-D221-469F-A4C5-AC535D93BFCE}" type="slidenum">
              <a:rPr lang="en-IN" smtClean="0"/>
              <a:t>‹#›</a:t>
            </a:fld>
            <a:endParaRPr lang="en-IN" dirty="0"/>
          </a:p>
        </p:txBody>
      </p:sp>
    </p:spTree>
    <p:extLst>
      <p:ext uri="{BB962C8B-B14F-4D97-AF65-F5344CB8AC3E}">
        <p14:creationId xmlns:p14="http://schemas.microsoft.com/office/powerpoint/2010/main" val="23650304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Grp="1" noChangeArrowheads="1"/>
          </p:cNvSpPr>
          <p:nvPr>
            <p:ph type="title"/>
          </p:nvPr>
        </p:nvSpPr>
        <p:spPr bwMode="auto">
          <a:xfrm>
            <a:off x="1097280" y="411817"/>
            <a:ext cx="1005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1pPr>
            <a:lvl2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2pPr>
            <a:lvl3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3pPr>
            <a:lvl4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4pPr>
            <a:lvl5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5pPr>
            <a:lvl6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6pPr>
            <a:lvl7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7pPr>
            <a:lvl8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8pPr>
            <a:lvl9pPr eaLnBrk="0" fontAlgn="base" hangingPunct="0">
              <a:spcBef>
                <a:spcPct val="0"/>
              </a:spcBef>
              <a:spcAft>
                <a:spcPct val="0"/>
              </a:spcAft>
              <a:tabLst>
                <a:tab pos="2743200" algn="ctr"/>
                <a:tab pos="52863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Channabasaveshwara Institute of Technology</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(Affiliated to VTU, Belgaum &amp; Approved by AICTE, New Delhi)</a:t>
            </a:r>
            <a:endParaRPr kumimoji="0" lang="en-US" sz="15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sz="15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NAAC Accredited &amp; ISO 9001:2015 Certified Institution) </a:t>
            </a:r>
            <a:r>
              <a:rPr kumimoji="0" lang="en-US" sz="1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286375" algn="l"/>
              </a:tabLst>
            </a:pPr>
            <a:r>
              <a:rPr kumimoji="0" 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NH 206 (B.H. Road), Gubbi, Tumkur – 572216. Karnataka.</a:t>
            </a:r>
            <a:r>
              <a:rPr kumimoji="0" 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Content Placeholder 12"/>
          <p:cNvSpPr>
            <a:spLocks noGrp="1"/>
          </p:cNvSpPr>
          <p:nvPr>
            <p:ph idx="1"/>
          </p:nvPr>
        </p:nvSpPr>
        <p:spPr>
          <a:noFill/>
          <a:ln>
            <a:noFill/>
          </a:ln>
          <a:effectLst>
            <a:outerShdw dist="50800" sx="1000" sy="1000" algn="ctr" rotWithShape="0">
              <a:srgbClr val="000000"/>
            </a:outerShdw>
          </a:effectLst>
        </p:spPr>
        <p:txBody>
          <a:bodyPr wrap="square" tIns="360000" bIns="108000" anchor="t" anchorCtr="1"/>
          <a:lstStyle/>
          <a:p>
            <a:pPr algn="ctr"/>
            <a:r>
              <a:rPr lang="en-IN" sz="2800" dirty="0" smtClean="0">
                <a:solidFill>
                  <a:schemeClr val="tx1"/>
                </a:solidFill>
                <a:latin typeface="Times New Roman" panose="02020603050405020304" pitchFamily="18" charset="0"/>
                <a:cs typeface="Times New Roman" panose="02020603050405020304" pitchFamily="18" charset="0"/>
              </a:rPr>
              <a:t>PROJECT PRESENTATION</a:t>
            </a:r>
          </a:p>
          <a:p>
            <a:pPr algn="ctr"/>
            <a:r>
              <a:rPr lang="en-IN" sz="2800" dirty="0" smtClean="0">
                <a:solidFill>
                  <a:schemeClr val="tx1"/>
                </a:solidFill>
                <a:latin typeface="Times New Roman" panose="02020603050405020304" pitchFamily="18" charset="0"/>
                <a:cs typeface="Times New Roman" panose="02020603050405020304" pitchFamily="18" charset="0"/>
              </a:rPr>
              <a:t>ON</a:t>
            </a:r>
          </a:p>
          <a:p>
            <a:pPr algn="ctr"/>
            <a:r>
              <a:rPr lang="en-IN" sz="3600" dirty="0" smtClean="0">
                <a:solidFill>
                  <a:schemeClr val="accent1">
                    <a:lumMod val="75000"/>
                  </a:schemeClr>
                </a:solidFill>
                <a:latin typeface="Times New Roman" panose="02020603050405020304" pitchFamily="18" charset="0"/>
                <a:cs typeface="Times New Roman" panose="02020603050405020304" pitchFamily="18" charset="0"/>
              </a:rPr>
              <a:t>INGENIOUS BRAIN TRACKER</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 name="Picture 9" descr="D:\CIT 2\NAAC\Post SSR\Execution - Final Phase\Institute PPT\Supporting Documents\ppt images\NAAC_LOGO.png"/>
          <p:cNvPicPr/>
          <p:nvPr/>
        </p:nvPicPr>
        <p:blipFill>
          <a:blip r:embed="rId3" cstate="print"/>
          <a:srcRect/>
          <a:stretch>
            <a:fillRect/>
          </a:stretch>
        </p:blipFill>
        <p:spPr bwMode="auto">
          <a:xfrm>
            <a:off x="9368453" y="550121"/>
            <a:ext cx="866775" cy="790575"/>
          </a:xfrm>
          <a:prstGeom prst="rect">
            <a:avLst/>
          </a:prstGeom>
          <a:noFill/>
          <a:ln w="9525">
            <a:noFill/>
            <a:miter lim="800000"/>
            <a:headEnd/>
            <a:tailEnd/>
          </a:ln>
        </p:spPr>
      </p:pic>
      <p:pic>
        <p:nvPicPr>
          <p:cNvPr id="11" name="Picture 10" descr="D:\CIT 2\NAAC\Post SSR\Execution - Final Phase\Institute PPT\Supporting Documents\ppt images\download (2).png"/>
          <p:cNvPicPr/>
          <p:nvPr/>
        </p:nvPicPr>
        <p:blipFill>
          <a:blip r:embed="rId4"/>
          <a:srcRect/>
          <a:stretch>
            <a:fillRect/>
          </a:stretch>
        </p:blipFill>
        <p:spPr bwMode="auto">
          <a:xfrm>
            <a:off x="10352554" y="602508"/>
            <a:ext cx="685800" cy="685800"/>
          </a:xfrm>
          <a:prstGeom prst="rect">
            <a:avLst/>
          </a:prstGeom>
          <a:noFill/>
          <a:ln w="9525">
            <a:noFill/>
            <a:miter lim="800000"/>
            <a:headEnd/>
            <a:tailEnd/>
          </a:ln>
        </p:spPr>
      </p:pic>
      <p:pic>
        <p:nvPicPr>
          <p:cNvPr id="12" name="Picture 11" descr="D:\CIT 2\Quick Reference\logo\CIT LOGO2.jpg"/>
          <p:cNvPicPr/>
          <p:nvPr/>
        </p:nvPicPr>
        <p:blipFill>
          <a:blip r:embed="rId5" cstate="print"/>
          <a:srcRect/>
          <a:stretch>
            <a:fillRect/>
          </a:stretch>
        </p:blipFill>
        <p:spPr bwMode="auto">
          <a:xfrm>
            <a:off x="1439334" y="727843"/>
            <a:ext cx="1219200" cy="714375"/>
          </a:xfrm>
          <a:prstGeom prst="rect">
            <a:avLst/>
          </a:prstGeom>
          <a:noFill/>
          <a:ln w="9525">
            <a:noFill/>
            <a:miter lim="800000"/>
            <a:headEnd/>
            <a:tailEnd/>
          </a:ln>
        </p:spPr>
      </p:pic>
      <p:sp>
        <p:nvSpPr>
          <p:cNvPr id="4" name="Footer Placeholder 3"/>
          <p:cNvSpPr>
            <a:spLocks noGrp="1"/>
          </p:cNvSpPr>
          <p:nvPr>
            <p:ph type="ftr" sz="quarter" idx="11"/>
          </p:nvPr>
        </p:nvSpPr>
        <p:spPr>
          <a:xfrm>
            <a:off x="0" y="6465830"/>
            <a:ext cx="2107933" cy="365125"/>
          </a:xfrm>
        </p:spPr>
        <p:txBody>
          <a:bodyPr/>
          <a:lstStyle/>
          <a:p>
            <a:pPr marL="355600" algn="l"/>
            <a:r>
              <a:rPr lang="en-US" sz="1400" dirty="0" smtClean="0">
                <a:latin typeface="Times New Roman" panose="02020603050405020304" pitchFamily="18" charset="0"/>
                <a:cs typeface="Times New Roman" panose="02020603050405020304" pitchFamily="18" charset="0"/>
              </a:rPr>
              <a:t>CIT, Gubbi</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352554" y="6465830"/>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pPr/>
              <a:t>1</a:t>
            </a:fld>
            <a:endParaRPr lang="en-US" sz="14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10647792"/>
              </p:ext>
            </p:extLst>
          </p:nvPr>
        </p:nvGraphicFramePr>
        <p:xfrm>
          <a:off x="1097280" y="4147793"/>
          <a:ext cx="10332720" cy="1691640"/>
        </p:xfrm>
        <a:graphic>
          <a:graphicData uri="http://schemas.openxmlformats.org/drawingml/2006/table">
            <a:tbl>
              <a:tblPr firstRow="1" firstCol="1" bandRow="1">
                <a:tableStyleId>{5C22544A-7EE6-4342-B048-85BDC9FD1C3A}</a:tableStyleId>
              </a:tblPr>
              <a:tblGrid>
                <a:gridCol w="6812280"/>
                <a:gridCol w="3520440"/>
              </a:tblGrid>
              <a:tr h="1579939">
                <a:tc>
                  <a:txBody>
                    <a:bodyPr/>
                    <a:lstStyle/>
                    <a:p>
                      <a:pPr algn="just">
                        <a:spcAft>
                          <a:spcPts val="600"/>
                        </a:spcAft>
                        <a:tabLst>
                          <a:tab pos="4086225" algn="l"/>
                        </a:tabLst>
                      </a:pPr>
                      <a:r>
                        <a:rPr lang="en-US" sz="1600" dirty="0">
                          <a:solidFill>
                            <a:schemeClr val="accent1"/>
                          </a:solidFill>
                          <a:effectLst/>
                          <a:latin typeface="Times New Roman" panose="02020603050405020304" pitchFamily="18" charset="0"/>
                          <a:cs typeface="Times New Roman" panose="02020603050405020304" pitchFamily="18" charset="0"/>
                        </a:rPr>
                        <a:t>Guide: </a:t>
                      </a:r>
                      <a:endParaRPr lang="en-IN" sz="1600" dirty="0">
                        <a:solidFill>
                          <a:schemeClr val="accent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dirty="0">
                          <a:solidFill>
                            <a:schemeClr val="tx1"/>
                          </a:solidFill>
                          <a:effectLst/>
                          <a:latin typeface="Times New Roman" panose="02020603050405020304" pitchFamily="18" charset="0"/>
                          <a:cs typeface="Times New Roman" panose="02020603050405020304" pitchFamily="18" charset="0"/>
                        </a:rPr>
                        <a:t>Mr. </a:t>
                      </a:r>
                      <a:r>
                        <a:rPr lang="en-US" sz="1400" dirty="0" smtClean="0">
                          <a:solidFill>
                            <a:schemeClr val="tx1"/>
                          </a:solidFill>
                          <a:effectLst/>
                          <a:latin typeface="Times New Roman" panose="02020603050405020304" pitchFamily="18" charset="0"/>
                          <a:cs typeface="Times New Roman" panose="02020603050405020304" pitchFamily="18" charset="0"/>
                        </a:rPr>
                        <a:t>RAJENDRA</a:t>
                      </a:r>
                      <a:r>
                        <a:rPr lang="en-US" sz="1400" baseline="0" dirty="0" smtClean="0">
                          <a:solidFill>
                            <a:schemeClr val="tx1"/>
                          </a:solidFill>
                          <a:effectLst/>
                          <a:latin typeface="Times New Roman" panose="02020603050405020304" pitchFamily="18" charset="0"/>
                          <a:cs typeface="Times New Roman" panose="02020603050405020304" pitchFamily="18" charset="0"/>
                        </a:rPr>
                        <a:t> C J</a:t>
                      </a:r>
                      <a:r>
                        <a:rPr lang="en-US" sz="1400" dirty="0" smtClean="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b="0" dirty="0" smtClean="0">
                          <a:solidFill>
                            <a:schemeClr val="tx1"/>
                          </a:solidFill>
                          <a:effectLst/>
                          <a:latin typeface="Times New Roman" panose="02020603050405020304" pitchFamily="18" charset="0"/>
                          <a:cs typeface="Times New Roman" panose="02020603050405020304" pitchFamily="18" charset="0"/>
                        </a:rPr>
                        <a:t>Assistant </a:t>
                      </a:r>
                      <a:r>
                        <a:rPr lang="en-US" sz="1400" b="0" dirty="0">
                          <a:solidFill>
                            <a:schemeClr val="tx1"/>
                          </a:solidFill>
                          <a:effectLst/>
                          <a:latin typeface="Times New Roman" panose="02020603050405020304" pitchFamily="18" charset="0"/>
                          <a:cs typeface="Times New Roman" panose="02020603050405020304" pitchFamily="18" charset="0"/>
                        </a:rPr>
                        <a:t>P</a:t>
                      </a:r>
                      <a:r>
                        <a:rPr lang="en-US" sz="1400" b="0" dirty="0" smtClean="0">
                          <a:solidFill>
                            <a:schemeClr val="tx1"/>
                          </a:solidFill>
                          <a:effectLst/>
                          <a:latin typeface="Times New Roman" panose="02020603050405020304" pitchFamily="18" charset="0"/>
                          <a:cs typeface="Times New Roman" panose="02020603050405020304" pitchFamily="18" charset="0"/>
                        </a:rPr>
                        <a:t>rofessor</a:t>
                      </a:r>
                      <a:r>
                        <a:rPr lang="en-US" sz="1400" b="0" dirty="0">
                          <a:solidFill>
                            <a:schemeClr val="tx1"/>
                          </a:solidFill>
                          <a:effectLst/>
                          <a:latin typeface="Times New Roman" panose="02020603050405020304" pitchFamily="18" charset="0"/>
                          <a:cs typeface="Times New Roman" panose="02020603050405020304" pitchFamily="18" charset="0"/>
                        </a:rPr>
                        <a:t>,</a:t>
                      </a:r>
                      <a:endParaRPr lang="en-IN" sz="1400" b="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b="0" dirty="0">
                          <a:solidFill>
                            <a:schemeClr val="tx1"/>
                          </a:solidFill>
                          <a:effectLst/>
                          <a:latin typeface="Times New Roman" panose="02020603050405020304" pitchFamily="18" charset="0"/>
                          <a:cs typeface="Times New Roman" panose="02020603050405020304" pitchFamily="18" charset="0"/>
                        </a:rPr>
                        <a:t>Dept. of ECE,</a:t>
                      </a:r>
                      <a:endParaRPr lang="en-IN" sz="1400" b="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tabLst>
                          <a:tab pos="4086225" algn="l"/>
                        </a:tabLst>
                      </a:pPr>
                      <a:r>
                        <a:rPr lang="en-US" sz="1400" b="0" dirty="0">
                          <a:solidFill>
                            <a:schemeClr val="tx1"/>
                          </a:solidFill>
                          <a:effectLst/>
                          <a:latin typeface="Times New Roman" panose="02020603050405020304" pitchFamily="18" charset="0"/>
                          <a:cs typeface="Times New Roman" panose="02020603050405020304" pitchFamily="18" charset="0"/>
                        </a:rPr>
                        <a:t>C.I.T, Gubbi. </a:t>
                      </a:r>
                      <a:endParaRPr lang="en-IN"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600"/>
                        </a:spcAft>
                        <a:tabLst>
                          <a:tab pos="4086225" algn="l"/>
                        </a:tabLst>
                      </a:pPr>
                      <a:r>
                        <a:rPr lang="en-US" sz="160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Team</a:t>
                      </a:r>
                      <a:r>
                        <a:rPr lang="en-US" sz="1600" baseline="0" dirty="0" smtClean="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members:</a:t>
                      </a:r>
                    </a:p>
                    <a:p>
                      <a:pPr marL="0" marR="0" indent="0" algn="just" defTabSz="914400" rtl="0" eaLnBrk="1" fontAlgn="auto" latinLnBrk="0" hangingPunct="1">
                        <a:lnSpc>
                          <a:spcPct val="100000"/>
                        </a:lnSpc>
                        <a:spcBef>
                          <a:spcPts val="0"/>
                        </a:spcBef>
                        <a:spcAft>
                          <a:spcPts val="600"/>
                        </a:spcAft>
                        <a:buClrTx/>
                        <a:buSzTx/>
                        <a:buFontTx/>
                        <a:buNone/>
                        <a:tabLst>
                          <a:tab pos="4086225" algn="l"/>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MANASA M    (1CG14EC056)</a:t>
                      </a:r>
                    </a:p>
                    <a:p>
                      <a:pPr marL="0" marR="0" indent="0" algn="just" defTabSz="914400" rtl="0" eaLnBrk="1" fontAlgn="auto" latinLnBrk="0" hangingPunct="1">
                        <a:lnSpc>
                          <a:spcPct val="100000"/>
                        </a:lnSpc>
                        <a:spcBef>
                          <a:spcPts val="0"/>
                        </a:spcBef>
                        <a:spcAft>
                          <a:spcPts val="600"/>
                        </a:spcAft>
                        <a:buClrTx/>
                        <a:buSzTx/>
                        <a:buFontTx/>
                        <a:buNone/>
                        <a:tabLst>
                          <a:tab pos="4086225" algn="l"/>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NAYANA</a:t>
                      </a:r>
                      <a:r>
                        <a:rPr lang="en-US" sz="1400" baseline="0" dirty="0" smtClean="0">
                          <a:solidFill>
                            <a:schemeClr val="tx1"/>
                          </a:solidFill>
                          <a:effectLst/>
                          <a:latin typeface="Times New Roman" panose="02020603050405020304" pitchFamily="18" charset="0"/>
                          <a:ea typeface="Times New Roman" panose="02020603050405020304" pitchFamily="18" charset="0"/>
                        </a:rPr>
                        <a:t> C P</a:t>
                      </a:r>
                      <a:r>
                        <a:rPr lang="en-US" sz="1400" dirty="0" smtClean="0">
                          <a:solidFill>
                            <a:schemeClr val="tx1"/>
                          </a:solidFill>
                          <a:effectLst/>
                          <a:latin typeface="Times New Roman" panose="02020603050405020304" pitchFamily="18" charset="0"/>
                          <a:ea typeface="Times New Roman" panose="02020603050405020304" pitchFamily="18" charset="0"/>
                        </a:rPr>
                        <a:t>   (1CG14EC072)</a:t>
                      </a:r>
                    </a:p>
                    <a:p>
                      <a:pPr algn="just">
                        <a:spcAft>
                          <a:spcPts val="600"/>
                        </a:spcAft>
                        <a:tabLst>
                          <a:tab pos="4086225" algn="l"/>
                        </a:tabLst>
                      </a:pPr>
                      <a:r>
                        <a:rPr lang="en-US" sz="1400" dirty="0" smtClean="0">
                          <a:solidFill>
                            <a:schemeClr val="tx1"/>
                          </a:solidFill>
                          <a:effectLst/>
                          <a:latin typeface="Times New Roman" panose="02020603050405020304" pitchFamily="18" charset="0"/>
                          <a:ea typeface="Times New Roman" panose="02020603050405020304" pitchFamily="18" charset="0"/>
                        </a:rPr>
                        <a:t>MANOHAR</a:t>
                      </a:r>
                      <a:r>
                        <a:rPr lang="en-US" sz="1400" baseline="0" dirty="0" smtClean="0">
                          <a:solidFill>
                            <a:schemeClr val="tx1"/>
                          </a:solidFill>
                          <a:effectLst/>
                          <a:latin typeface="Times New Roman" panose="02020603050405020304" pitchFamily="18" charset="0"/>
                          <a:ea typeface="Times New Roman" panose="02020603050405020304" pitchFamily="18" charset="0"/>
                        </a:rPr>
                        <a:t> N</a:t>
                      </a:r>
                      <a:r>
                        <a:rPr lang="en-US" sz="1400" dirty="0" smtClean="0">
                          <a:solidFill>
                            <a:schemeClr val="tx1"/>
                          </a:solidFill>
                          <a:effectLst/>
                          <a:latin typeface="Times New Roman" panose="02020603050405020304" pitchFamily="18" charset="0"/>
                          <a:ea typeface="Times New Roman" panose="02020603050405020304" pitchFamily="18" charset="0"/>
                        </a:rPr>
                        <a:t> (1CG14EC058)</a:t>
                      </a:r>
                    </a:p>
                    <a:p>
                      <a:pPr algn="just">
                        <a:spcAft>
                          <a:spcPts val="600"/>
                        </a:spcAft>
                        <a:tabLst>
                          <a:tab pos="4086225" algn="l"/>
                        </a:tabLst>
                      </a:pPr>
                      <a:r>
                        <a:rPr lang="en-US" sz="1400" dirty="0" smtClean="0">
                          <a:solidFill>
                            <a:schemeClr val="tx1"/>
                          </a:solidFill>
                          <a:effectLst/>
                          <a:latin typeface="Times New Roman" panose="02020603050405020304" pitchFamily="18" charset="0"/>
                          <a:ea typeface="Times New Roman" panose="02020603050405020304" pitchFamily="18" charset="0"/>
                        </a:rPr>
                        <a:t>LOKESH S P   (1CG14EC052)</a:t>
                      </a:r>
                      <a:endParaRPr lang="en-IN" sz="1400" dirty="0" smtClean="0">
                        <a:solidFill>
                          <a:schemeClr val="tx1"/>
                        </a:solidFill>
                        <a:effectLst/>
                        <a:latin typeface="Times New Roman" panose="02020603050405020304" pitchFamily="18" charset="0"/>
                        <a:ea typeface="Times New Roman" panose="02020603050405020304" pitchFamily="18" charset="0"/>
                      </a:endParaRPr>
                    </a:p>
                    <a:p>
                      <a:pPr algn="just">
                        <a:spcAft>
                          <a:spcPts val="600"/>
                        </a:spcAft>
                        <a:tabLst>
                          <a:tab pos="4086225" algn="l"/>
                        </a:tabLst>
                      </a:pPr>
                      <a:endParaRPr lang="en-US" sz="1400" dirty="0" smtClean="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noFill/>
                      <a:prstDash val="solid"/>
                      <a:round/>
                      <a:headEnd type="none" w="med" len="med"/>
                      <a:tailEnd type="none" w="med" len="med"/>
                    </a:lnL>
                    <a:solidFill>
                      <a:schemeClr val="bg1"/>
                    </a:solidFill>
                  </a:tcPr>
                </a:tc>
              </a:tr>
            </a:tbl>
          </a:graphicData>
        </a:graphic>
      </p:graphicFrame>
    </p:spTree>
    <p:extLst>
      <p:ext uri="{BB962C8B-B14F-4D97-AF65-F5344CB8AC3E}">
        <p14:creationId xmlns:p14="http://schemas.microsoft.com/office/powerpoint/2010/main" val="68284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427" y="6459784"/>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203983"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10</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9010" y="345446"/>
            <a:ext cx="10836998"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SOFTWARE REQUIREMENTS</a:t>
            </a:r>
            <a:endParaRPr lang="en-IN" sz="44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269" y="1886552"/>
            <a:ext cx="3476739" cy="356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524876" y="5618279"/>
            <a:ext cx="2465227" cy="338554"/>
          </a:xfrm>
          <a:prstGeom prst="rect">
            <a:avLst/>
          </a:prstGeom>
          <a:noFill/>
        </p:spPr>
        <p:txBody>
          <a:bodyPr wrap="none" rtlCol="0">
            <a:spAutoFit/>
          </a:bodyPr>
          <a:lstStyle/>
          <a:p>
            <a:r>
              <a:rPr lang="en-US" sz="1600" b="1" dirty="0">
                <a:latin typeface="Times New Roman" pitchFamily="18" charset="0"/>
                <a:cs typeface="Times New Roman" pitchFamily="18" charset="0"/>
              </a:rPr>
              <a:t>Figure 5</a:t>
            </a:r>
            <a:r>
              <a:rPr lang="en-US" sz="1600" b="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Matlab Software </a:t>
            </a:r>
          </a:p>
        </p:txBody>
      </p:sp>
      <p:sp>
        <p:nvSpPr>
          <p:cNvPr id="11" name="TextBox 10"/>
          <p:cNvSpPr txBox="1"/>
          <p:nvPr/>
        </p:nvSpPr>
        <p:spPr>
          <a:xfrm>
            <a:off x="9382026" y="1207813"/>
            <a:ext cx="2133982" cy="615553"/>
          </a:xfrm>
          <a:prstGeom prst="rect">
            <a:avLst/>
          </a:prstGeom>
          <a:noFill/>
        </p:spPr>
        <p:txBody>
          <a:bodyPr wrap="none" rtlCol="0">
            <a:spAutoFit/>
          </a:bodyPr>
          <a:lstStyle/>
          <a:p>
            <a:pPr algn="r"/>
            <a:r>
              <a:rPr lang="en-US" dirty="0">
                <a:latin typeface="Times New Roman" pitchFamily="18" charset="0"/>
                <a:cs typeface="Times New Roman" pitchFamily="18" charset="0"/>
              </a:rPr>
              <a:t>MATLAB (R2010b) </a:t>
            </a:r>
          </a:p>
          <a:p>
            <a:pPr algn="r"/>
            <a:r>
              <a:rPr lang="en-US" sz="1600" dirty="0">
                <a:latin typeface="Times New Roman" pitchFamily="18" charset="0"/>
                <a:cs typeface="Times New Roman" pitchFamily="18" charset="0"/>
              </a:rPr>
              <a:t>Version 7.11.0.584 </a:t>
            </a:r>
          </a:p>
        </p:txBody>
      </p:sp>
      <p:sp>
        <p:nvSpPr>
          <p:cNvPr id="12" name="TextBox 11"/>
          <p:cNvSpPr txBox="1"/>
          <p:nvPr/>
        </p:nvSpPr>
        <p:spPr>
          <a:xfrm>
            <a:off x="679010" y="1371675"/>
            <a:ext cx="6934954" cy="4401205"/>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1.MATLAB Software </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MATLAB </a:t>
            </a:r>
            <a:r>
              <a:rPr lang="en-US" sz="2000" dirty="0" smtClean="0">
                <a:latin typeface="Times New Roman" pitchFamily="18" charset="0"/>
                <a:cs typeface="Times New Roman" pitchFamily="18" charset="0"/>
              </a:rPr>
              <a:t>is used for data acquisition and visualization of data format. </a:t>
            </a:r>
            <a:r>
              <a:rPr lang="en-US" sz="2000" dirty="0">
                <a:latin typeface="Times New Roman" pitchFamily="18" charset="0"/>
                <a:cs typeface="Times New Roman" pitchFamily="18" charset="0"/>
              </a:rPr>
              <a:t>MATLAB is widely used as a computational tool in science and engineering encompassing the fields of physics, chemistry, math and all engineering streams.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FEATURES</a:t>
            </a:r>
          </a:p>
          <a:p>
            <a:pPr algn="just"/>
            <a:endParaRPr lang="en-US" sz="2000" dirty="0"/>
          </a:p>
          <a:p>
            <a:pPr marL="342900" indent="-342900" algn="just">
              <a:buFont typeface="Arial" pitchFamily="34" charset="0"/>
              <a:buChar char="•"/>
            </a:pPr>
            <a:r>
              <a:rPr lang="en-US" sz="2000" dirty="0">
                <a:latin typeface="Times New Roman" pitchFamily="18" charset="0"/>
                <a:cs typeface="Times New Roman" pitchFamily="18" charset="0"/>
              </a:rPr>
              <a:t>MATLAB's programming interface gives development tools for improving code quality maintainability and maximizing performance. </a:t>
            </a:r>
            <a:endParaRPr lang="en-US" sz="2000" dirty="0"/>
          </a:p>
          <a:p>
            <a:pPr marL="342900" indent="-342900" algn="just">
              <a:buFont typeface="Arial" pitchFamily="34" charset="0"/>
              <a:buChar char="•"/>
            </a:pPr>
            <a:r>
              <a:rPr lang="en-US" sz="2000" dirty="0">
                <a:latin typeface="Times New Roman" pitchFamily="18" charset="0"/>
                <a:cs typeface="Times New Roman" pitchFamily="18" charset="0"/>
              </a:rPr>
              <a:t>It is a high-level language for numerical computation, visualization and application development. </a:t>
            </a:r>
          </a:p>
        </p:txBody>
      </p:sp>
    </p:spTree>
    <p:extLst>
      <p:ext uri="{BB962C8B-B14F-4D97-AF65-F5344CB8AC3E}">
        <p14:creationId xmlns:p14="http://schemas.microsoft.com/office/powerpoint/2010/main" val="387564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586"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a:t>
            </a:r>
            <a:r>
              <a:rPr lang="en-US" sz="1500" dirty="0" smtClean="0">
                <a:latin typeface="Times New Roman" panose="02020603050405020304" pitchFamily="18" charset="0"/>
                <a:cs typeface="Times New Roman" panose="02020603050405020304" pitchFamily="18" charset="0"/>
              </a:rPr>
              <a: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203982"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11</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7116" y="516509"/>
            <a:ext cx="10818891" cy="246221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USES OF MATLAB</a:t>
            </a:r>
          </a:p>
          <a:p>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rPr>
              <a:t>Signal Processing and </a:t>
            </a:r>
            <a:r>
              <a:rPr lang="en-US" sz="2000" dirty="0" smtClean="0">
                <a:latin typeface="Times New Roman" pitchFamily="18" charset="0"/>
                <a:cs typeface="Times New Roman" pitchFamily="18" charset="0"/>
              </a:rPr>
              <a:t>Communications, Image </a:t>
            </a:r>
            <a:r>
              <a:rPr lang="en-US" sz="2000" dirty="0">
                <a:latin typeface="Times New Roman" pitchFamily="18" charset="0"/>
                <a:cs typeface="Times New Roman" pitchFamily="18" charset="0"/>
              </a:rPr>
              <a:t>and Video </a:t>
            </a:r>
            <a:r>
              <a:rPr lang="en-US" sz="2000" dirty="0" smtClean="0">
                <a:latin typeface="Times New Roman" pitchFamily="18" charset="0"/>
                <a:cs typeface="Times New Roman" pitchFamily="18" charset="0"/>
              </a:rPr>
              <a:t>Processing, Control Systems, Test </a:t>
            </a:r>
            <a:r>
              <a:rPr lang="en-US" sz="2000" dirty="0">
                <a:latin typeface="Times New Roman" pitchFamily="18" charset="0"/>
                <a:cs typeface="Times New Roman" pitchFamily="18" charset="0"/>
              </a:rPr>
              <a:t>and Measurement </a:t>
            </a:r>
          </a:p>
          <a:p>
            <a:r>
              <a:rPr lang="en-US" sz="2000" dirty="0" smtClean="0">
                <a:latin typeface="Times New Roman" pitchFamily="18" charset="0"/>
                <a:cs typeface="Times New Roman" pitchFamily="18" charset="0"/>
              </a:rPr>
              <a:t>Computational Finance, Computational Biology.</a:t>
            </a:r>
          </a:p>
          <a:p>
            <a:endParaRPr lang="en-US" dirty="0">
              <a:latin typeface="Times New Roman" pitchFamily="18" charset="0"/>
              <a:cs typeface="Times New Roman" pitchFamily="18" charset="0"/>
            </a:endParaRPr>
          </a:p>
          <a:p>
            <a:r>
              <a:rPr lang="en-US" sz="2000" b="1" dirty="0">
                <a:latin typeface="Times New Roman" pitchFamily="18" charset="0"/>
                <a:cs typeface="Times New Roman" pitchFamily="18" charset="0"/>
              </a:rPr>
              <a:t>ThinkGear Connector </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107" y="2756740"/>
            <a:ext cx="45339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83651" y="3996650"/>
            <a:ext cx="2885213"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Figure </a:t>
            </a:r>
            <a:r>
              <a:rPr lang="en-US" sz="1600" b="1" dirty="0" smtClean="0">
                <a:latin typeface="Times New Roman" pitchFamily="18" charset="0"/>
                <a:cs typeface="Times New Roman" pitchFamily="18" charset="0"/>
              </a:rPr>
              <a:t>6: </a:t>
            </a:r>
            <a:r>
              <a:rPr lang="en-US" sz="1600" dirty="0">
                <a:latin typeface="Times New Roman" pitchFamily="18" charset="0"/>
                <a:cs typeface="Times New Roman" pitchFamily="18" charset="0"/>
              </a:rPr>
              <a:t>ThinkGear Connector </a:t>
            </a:r>
          </a:p>
        </p:txBody>
      </p:sp>
      <p:sp>
        <p:nvSpPr>
          <p:cNvPr id="6" name="TextBox 5"/>
          <p:cNvSpPr txBox="1"/>
          <p:nvPr/>
        </p:nvSpPr>
        <p:spPr>
          <a:xfrm>
            <a:off x="697116" y="2657395"/>
            <a:ext cx="5812326"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ThinkGear Connector (TGC) runs as a background process on computer and is responsible for directing headset data from the serial port to an open network socket.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a:latin typeface="Times New Roman" panose="02020603050405020304" pitchFamily="18" charset="0"/>
                <a:cs typeface="Times New Roman" panose="02020603050405020304" pitchFamily="18" charset="0"/>
              </a:rPr>
              <a:t>ThinkGear Communications Driver(ThinkGear.dll) </a:t>
            </a:r>
            <a:endParaRPr lang="en-US" sz="2000" b="1" dirty="0" smtClean="0">
              <a:latin typeface="Times New Roman" panose="02020603050405020304" pitchFamily="18" charset="0"/>
              <a:cs typeface="Times New Roman" panose="02020603050405020304" pitchFamily="18" charset="0"/>
            </a:endParaRPr>
          </a:p>
          <a:p>
            <a:pPr algn="just"/>
            <a:r>
              <a:rPr lang="en-US" sz="2000" dirty="0">
                <a:latin typeface="Times New Roman" pitchFamily="18" charset="0"/>
                <a:cs typeface="Times New Roman" pitchFamily="18" charset="0"/>
              </a:rPr>
              <a:t>The ThinkGear Communications Driver (TGCD) is a native Windows and OS X library that handles all the “heavy-lifting” of interacting with a NeuroSky </a:t>
            </a:r>
            <a:r>
              <a:rPr lang="en-US" sz="2000" dirty="0" smtClean="0">
                <a:latin typeface="Times New Roman" pitchFamily="18" charset="0"/>
                <a:cs typeface="Times New Roman" pitchFamily="18" charset="0"/>
              </a:rPr>
              <a:t>headset</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217900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472" y="6423573"/>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a:t>
            </a:r>
            <a:r>
              <a:rPr lang="en-US" sz="1500" dirty="0" smtClean="0">
                <a:latin typeface="Times New Roman" panose="02020603050405020304" pitchFamily="18" charset="0"/>
                <a:cs typeface="Times New Roman" panose="02020603050405020304" pitchFamily="18" charset="0"/>
              </a:rPr>
              <a: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158716" y="6423572"/>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12</a:t>
            </a:fld>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9010" y="21021"/>
            <a:ext cx="10791731" cy="769441"/>
          </a:xfrm>
          <a:prstGeom prst="rect">
            <a:avLst/>
          </a:prstGeom>
          <a:noFill/>
        </p:spPr>
        <p:txBody>
          <a:bodyPr wrap="square" rtlCol="0">
            <a:spAutoFit/>
          </a:bodyPr>
          <a:lstStyle/>
          <a:p>
            <a:r>
              <a:rPr lang="en-US" sz="4400" dirty="0" smtClean="0">
                <a:latin typeface="Times New Roman" pitchFamily="18" charset="0"/>
                <a:cs typeface="Times New Roman" pitchFamily="18" charset="0"/>
              </a:rPr>
              <a:t>EXPERIMENTAL SETUP AND RESULT</a:t>
            </a:r>
            <a:endParaRPr lang="en-US" sz="4400" dirty="0">
              <a:latin typeface="Times New Roman" pitchFamily="18" charset="0"/>
              <a:cs typeface="Times New Roman" pitchFamily="18" charset="0"/>
            </a:endParaRPr>
          </a:p>
        </p:txBody>
      </p:sp>
      <p:sp>
        <p:nvSpPr>
          <p:cNvPr id="6" name="TextBox 5"/>
          <p:cNvSpPr txBox="1"/>
          <p:nvPr/>
        </p:nvSpPr>
        <p:spPr>
          <a:xfrm>
            <a:off x="679010" y="790462"/>
            <a:ext cx="10791731" cy="1015663"/>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Step 1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Turn on the Bluetooth in the System which is being connected to NeuroSky Mindwave Mobile and pair them each other by entering the pin as “0000”.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836" y="1806125"/>
            <a:ext cx="8272328" cy="407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062593" y="5881003"/>
            <a:ext cx="4024563"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Figure </a:t>
            </a:r>
            <a:r>
              <a:rPr lang="en-US" sz="1600" b="1" dirty="0" smtClean="0">
                <a:latin typeface="Times New Roman" pitchFamily="18" charset="0"/>
                <a:cs typeface="Times New Roman" pitchFamily="18" charset="0"/>
              </a:rPr>
              <a:t>7: </a:t>
            </a:r>
            <a:r>
              <a:rPr lang="en-US" sz="1600" dirty="0">
                <a:latin typeface="Times New Roman" pitchFamily="18" charset="0"/>
                <a:cs typeface="Times New Roman" pitchFamily="18" charset="0"/>
              </a:rPr>
              <a:t>Pairing of MindWave Mobile to PC </a:t>
            </a:r>
          </a:p>
        </p:txBody>
      </p:sp>
    </p:spTree>
    <p:extLst>
      <p:ext uri="{BB962C8B-B14F-4D97-AF65-F5344CB8AC3E}">
        <p14:creationId xmlns:p14="http://schemas.microsoft.com/office/powerpoint/2010/main" val="3514357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472"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a:t>
            </a:r>
            <a:r>
              <a:rPr lang="en-US" sz="1500" dirty="0" smtClean="0">
                <a:latin typeface="Times New Roman" panose="02020603050405020304" pitchFamily="18" charset="0"/>
                <a:cs typeface="Times New Roman" panose="02020603050405020304" pitchFamily="18" charset="0"/>
              </a:rPr>
              <a: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194930" y="6387357"/>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13</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8063" y="132015"/>
            <a:ext cx="10818892" cy="1015663"/>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Step 2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Wear MindWave Mobile and make the electrode rests on the forehead, above the eyebrow, and the reference clips onto the ear.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041" y="1349480"/>
            <a:ext cx="5375915" cy="417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24471" y="5722247"/>
            <a:ext cx="4143057"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Figure 8</a:t>
            </a:r>
            <a:r>
              <a:rPr lang="en-US" sz="1600" b="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person wearing MindWave Mobile </a:t>
            </a:r>
          </a:p>
        </p:txBody>
      </p:sp>
    </p:spTree>
    <p:extLst>
      <p:ext uri="{BB962C8B-B14F-4D97-AF65-F5344CB8AC3E}">
        <p14:creationId xmlns:p14="http://schemas.microsoft.com/office/powerpoint/2010/main" val="2242504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479"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208276"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14</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2965" y="248318"/>
            <a:ext cx="3321102"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EXPERIMENTAL RESULT</a:t>
            </a:r>
            <a:endParaRPr lang="en-US" sz="2000" b="1"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946" y="904832"/>
            <a:ext cx="9162107" cy="493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87213" y="5842189"/>
            <a:ext cx="3874266" cy="338554"/>
          </a:xfrm>
          <a:prstGeom prst="rect">
            <a:avLst/>
          </a:prstGeom>
          <a:noFill/>
        </p:spPr>
        <p:txBody>
          <a:bodyPr wrap="none" rtlCol="0">
            <a:spAutoFit/>
          </a:bodyPr>
          <a:lstStyle/>
          <a:p>
            <a:pPr algn="ctr"/>
            <a:r>
              <a:rPr lang="en-US" sz="1600" b="1" dirty="0" smtClean="0">
                <a:latin typeface="Times New Roman" pitchFamily="18" charset="0"/>
                <a:cs typeface="Times New Roman" pitchFamily="18" charset="0"/>
              </a:rPr>
              <a:t>Figure 9: </a:t>
            </a:r>
            <a:r>
              <a:rPr lang="en-US" sz="1600" dirty="0">
                <a:latin typeface="Times New Roman" pitchFamily="18" charset="0"/>
                <a:cs typeface="Times New Roman" pitchFamily="18" charset="0"/>
              </a:rPr>
              <a:t>ThinkGear Connecting to Matlab </a:t>
            </a:r>
          </a:p>
        </p:txBody>
      </p:sp>
    </p:spTree>
    <p:extLst>
      <p:ext uri="{BB962C8B-B14F-4D97-AF65-F5344CB8AC3E}">
        <p14:creationId xmlns:p14="http://schemas.microsoft.com/office/powerpoint/2010/main" val="64850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136134" y="4988337"/>
            <a:ext cx="4822804" cy="365125"/>
          </a:xfrm>
        </p:spPr>
        <p:txBody>
          <a:bodyPr/>
          <a:lstStyle/>
          <a:p>
            <a:r>
              <a:rPr lang="en-US" dirty="0" smtClean="0"/>
              <a:t>CIT, Gubbi</a:t>
            </a:r>
            <a:endParaRPr lang="en-US" dirty="0"/>
          </a:p>
        </p:txBody>
      </p:sp>
      <p:sp>
        <p:nvSpPr>
          <p:cNvPr id="3" name="Slide Number Placeholder 2"/>
          <p:cNvSpPr>
            <a:spLocks noGrp="1"/>
          </p:cNvSpPr>
          <p:nvPr>
            <p:ph type="sldNum" sz="quarter" idx="12"/>
          </p:nvPr>
        </p:nvSpPr>
        <p:spPr>
          <a:xfrm>
            <a:off x="10217329"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15</a:t>
            </a:fld>
            <a:endParaRPr lang="en-US" sz="14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831" y="533697"/>
            <a:ext cx="9370337" cy="53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44354" y="5953752"/>
            <a:ext cx="3903292"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10: </a:t>
            </a:r>
            <a:r>
              <a:rPr lang="en-US" sz="1600" dirty="0" smtClean="0">
                <a:latin typeface="Times New Roman" pitchFamily="18" charset="0"/>
                <a:cs typeface="Times New Roman" pitchFamily="18" charset="0"/>
              </a:rPr>
              <a:t>Graph of the obtained raw data </a:t>
            </a:r>
            <a:endParaRPr lang="en-US" sz="1600" dirty="0">
              <a:latin typeface="Times New Roman" pitchFamily="18" charset="0"/>
              <a:cs typeface="Times New Roman" pitchFamily="18" charset="0"/>
            </a:endParaRPr>
          </a:p>
        </p:txBody>
      </p:sp>
      <p:sp>
        <p:nvSpPr>
          <p:cNvPr id="6" name="Footer Placeholder 1"/>
          <p:cNvSpPr txBox="1">
            <a:spLocks/>
          </p:cNvSpPr>
          <p:nvPr/>
        </p:nvSpPr>
        <p:spPr>
          <a:xfrm>
            <a:off x="10479"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579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574448" y="6459785"/>
            <a:ext cx="932506"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16</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5724" y="298348"/>
            <a:ext cx="4277133" cy="769441"/>
          </a:xfrm>
          <a:prstGeom prst="rect">
            <a:avLst/>
          </a:prstGeom>
          <a:noFill/>
        </p:spPr>
        <p:txBody>
          <a:bodyPr wrap="none" rtlCol="0">
            <a:spAutoFit/>
          </a:bodyPr>
          <a:lstStyle/>
          <a:p>
            <a:r>
              <a:rPr lang="en-US" sz="4400" dirty="0" smtClean="0">
                <a:latin typeface="Times New Roman" pitchFamily="18" charset="0"/>
                <a:cs typeface="Times New Roman" pitchFamily="18" charset="0"/>
              </a:rPr>
              <a:t>FUTURE SCOPE</a:t>
            </a:r>
            <a:endParaRPr lang="en-US" sz="4400" dirty="0">
              <a:latin typeface="Times New Roman" pitchFamily="18" charset="0"/>
              <a:cs typeface="Times New Roman" pitchFamily="18" charset="0"/>
            </a:endParaRPr>
          </a:p>
        </p:txBody>
      </p:sp>
      <p:sp>
        <p:nvSpPr>
          <p:cNvPr id="5" name="TextBox 4"/>
          <p:cNvSpPr txBox="1"/>
          <p:nvPr/>
        </p:nvSpPr>
        <p:spPr>
          <a:xfrm>
            <a:off x="735724" y="1158324"/>
            <a:ext cx="10848482" cy="4093428"/>
          </a:xfrm>
          <a:prstGeom prst="rect">
            <a:avLst/>
          </a:prstGeom>
          <a:noFill/>
        </p:spPr>
        <p:txBody>
          <a:bodyPr wrap="square" rtlCol="0">
            <a:spAutoFit/>
          </a:bodyPr>
          <a:lstStyle/>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BEHAVIOURAL ANALYSIS </a:t>
            </a:r>
            <a:r>
              <a:rPr lang="en-US" sz="2000" dirty="0">
                <a:latin typeface="Times New Roman" pitchFamily="18" charset="0"/>
                <a:cs typeface="Times New Roman" pitchFamily="18" charset="0"/>
              </a:rPr>
              <a:t>The data obtained in the process can be used to </a:t>
            </a:r>
            <a:r>
              <a:rPr lang="en-US" sz="2000" dirty="0" smtClean="0">
                <a:latin typeface="Times New Roman" pitchFamily="18" charset="0"/>
                <a:cs typeface="Times New Roman" pitchFamily="18" charset="0"/>
              </a:rPr>
              <a:t>analyze </a:t>
            </a:r>
            <a:r>
              <a:rPr lang="en-US" sz="2000" dirty="0">
                <a:latin typeface="Times New Roman" pitchFamily="18" charset="0"/>
                <a:cs typeface="Times New Roman" pitchFamily="18" charset="0"/>
              </a:rPr>
              <a:t>the behaviour of the autism patients by using data analytics. And this could help in predicting upcoming behaviour within a prescribed time.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RESEARCH </a:t>
            </a:r>
            <a:r>
              <a:rPr lang="en-US" sz="2000" b="1" dirty="0">
                <a:latin typeface="Times New Roman" pitchFamily="18" charset="0"/>
                <a:cs typeface="Times New Roman" pitchFamily="18" charset="0"/>
              </a:rPr>
              <a:t>ON MENTAL DISORDER </a:t>
            </a:r>
            <a:r>
              <a:rPr lang="en-US" sz="2000" dirty="0">
                <a:latin typeface="Times New Roman" pitchFamily="18" charset="0"/>
                <a:cs typeface="Times New Roman" pitchFamily="18" charset="0"/>
              </a:rPr>
              <a:t>The data we are getting is in semi-structured form which can be stored in databases. And these data can be used to get in depth understanding of the particular disorders.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PREVENTING </a:t>
            </a:r>
            <a:r>
              <a:rPr lang="en-US" sz="2000" b="1" dirty="0">
                <a:latin typeface="Times New Roman" pitchFamily="18" charset="0"/>
                <a:cs typeface="Times New Roman" pitchFamily="18" charset="0"/>
              </a:rPr>
              <a:t>ABNORMAL BEHAVIOURS </a:t>
            </a:r>
            <a:r>
              <a:rPr lang="en-US" sz="2000" dirty="0">
                <a:latin typeface="Times New Roman" pitchFamily="18" charset="0"/>
                <a:cs typeface="Times New Roman" pitchFamily="18" charset="0"/>
              </a:rPr>
              <a:t>Preventing the patients to enter into abnormal conditions. For example, if a mental disorder patient has detected that he gets furious. Doctors could sedate him before he reach that level. </a:t>
            </a:r>
          </a:p>
          <a:p>
            <a:endParaRPr lang="en-US" sz="2000" dirty="0">
              <a:latin typeface="Times New Roman" pitchFamily="18" charset="0"/>
              <a:cs typeface="Times New Roman" pitchFamily="18" charset="0"/>
            </a:endParaRPr>
          </a:p>
        </p:txBody>
      </p:sp>
      <p:sp>
        <p:nvSpPr>
          <p:cNvPr id="6" name="Footer Placeholder 1"/>
          <p:cNvSpPr txBox="1">
            <a:spLocks/>
          </p:cNvSpPr>
          <p:nvPr/>
        </p:nvSpPr>
        <p:spPr>
          <a:xfrm>
            <a:off x="10479"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502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149662" y="6459785"/>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17</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5224" y="474110"/>
            <a:ext cx="3820277" cy="769441"/>
          </a:xfrm>
          <a:prstGeom prst="rect">
            <a:avLst/>
          </a:prstGeom>
          <a:noFill/>
        </p:spPr>
        <p:txBody>
          <a:bodyPr wrap="none" rtlCol="0">
            <a:spAutoFit/>
          </a:bodyPr>
          <a:lstStyle/>
          <a:p>
            <a:r>
              <a:rPr lang="en-US" sz="4400" dirty="0" smtClean="0">
                <a:latin typeface="Times New Roman" pitchFamily="18" charset="0"/>
                <a:cs typeface="Times New Roman" pitchFamily="18" charset="0"/>
              </a:rPr>
              <a:t>CONCLUSION</a:t>
            </a:r>
            <a:endParaRPr lang="en-US" sz="4400" dirty="0">
              <a:latin typeface="Times New Roman" pitchFamily="18" charset="0"/>
              <a:cs typeface="Times New Roman" pitchFamily="18" charset="0"/>
            </a:endParaRPr>
          </a:p>
        </p:txBody>
      </p:sp>
      <p:sp>
        <p:nvSpPr>
          <p:cNvPr id="5" name="TextBox 4"/>
          <p:cNvSpPr txBox="1"/>
          <p:nvPr/>
        </p:nvSpPr>
        <p:spPr>
          <a:xfrm>
            <a:off x="715224" y="1533053"/>
            <a:ext cx="10746463" cy="2862322"/>
          </a:xfrm>
          <a:prstGeom prst="rect">
            <a:avLst/>
          </a:prstGeom>
          <a:noFill/>
        </p:spPr>
        <p:txBody>
          <a:bodyPr wrap="square" rtlCol="0">
            <a:spAutoFit/>
          </a:bodyPr>
          <a:lstStyle/>
          <a:p>
            <a:r>
              <a:rPr lang="en-US" sz="2000" dirty="0">
                <a:latin typeface="Times New Roman" pitchFamily="18" charset="0"/>
                <a:cs typeface="Times New Roman" pitchFamily="18" charset="0"/>
              </a:rPr>
              <a:t>In this project, we have used attention mode and meditation mode signals which were received from the NeuroSky Mindwave Mobile. And this attention mode contains more beta waves which indicates conscious and alertness of an individual. This is very useful in predicting the behaviours of the individual. Here we are successfully obtaining attention mode data.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Meditation mode is due to the calmness of an individual, which is not useful in treatment of mentally disordered patients.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And by using matlab we have achieved both Data Acquisition and Data </a:t>
            </a:r>
            <a:r>
              <a:rPr lang="en-US" sz="2000" dirty="0" smtClean="0">
                <a:latin typeface="Times New Roman" pitchFamily="18" charset="0"/>
                <a:cs typeface="Times New Roman" pitchFamily="18" charset="0"/>
              </a:rPr>
              <a:t>Visualization. </a:t>
            </a:r>
            <a:endParaRPr lang="en-US" sz="2000" dirty="0">
              <a:latin typeface="Times New Roman" pitchFamily="18" charset="0"/>
              <a:cs typeface="Times New Roman" pitchFamily="18" charset="0"/>
            </a:endParaRPr>
          </a:p>
        </p:txBody>
      </p:sp>
      <p:sp>
        <p:nvSpPr>
          <p:cNvPr id="6" name="Footer Placeholder 1"/>
          <p:cNvSpPr txBox="1">
            <a:spLocks/>
          </p:cNvSpPr>
          <p:nvPr/>
        </p:nvSpPr>
        <p:spPr>
          <a:xfrm>
            <a:off x="10479"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101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185876" y="6492875"/>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18</a:t>
            </a:fld>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5755" y="98731"/>
            <a:ext cx="3728906" cy="769441"/>
          </a:xfrm>
          <a:prstGeom prst="rect">
            <a:avLst/>
          </a:prstGeom>
          <a:noFill/>
        </p:spPr>
        <p:txBody>
          <a:bodyPr wrap="none" rtlCol="0">
            <a:spAutoFit/>
          </a:bodyPr>
          <a:lstStyle/>
          <a:p>
            <a:r>
              <a:rPr lang="en-US" sz="4400" dirty="0" smtClean="0">
                <a:latin typeface="Times New Roman" pitchFamily="18" charset="0"/>
                <a:cs typeface="Times New Roman" pitchFamily="18" charset="0"/>
              </a:rPr>
              <a:t>REFERENCES</a:t>
            </a:r>
            <a:endParaRPr lang="en-US" sz="4400" dirty="0">
              <a:latin typeface="Times New Roman" pitchFamily="18" charset="0"/>
              <a:cs typeface="Times New Roman" pitchFamily="18" charset="0"/>
            </a:endParaRPr>
          </a:p>
        </p:txBody>
      </p:sp>
      <p:sp>
        <p:nvSpPr>
          <p:cNvPr id="5" name="TextBox 4"/>
          <p:cNvSpPr txBox="1"/>
          <p:nvPr/>
        </p:nvSpPr>
        <p:spPr>
          <a:xfrm>
            <a:off x="705754" y="682629"/>
            <a:ext cx="10792147" cy="5262979"/>
          </a:xfrm>
          <a:prstGeom prst="rect">
            <a:avLst/>
          </a:prstGeom>
          <a:noFill/>
        </p:spPr>
        <p:txBody>
          <a:bodyPr wrap="square" rtlCol="0">
            <a:spAutoFit/>
          </a:bodyPr>
          <a:lstStyle/>
          <a:p>
            <a:pPr>
              <a:lnSpc>
                <a:spcPct val="150000"/>
              </a:lnSpc>
            </a:pPr>
            <a:endParaRPr lang="en-US" sz="1600" dirty="0" smtClean="0">
              <a:latin typeface="Times New Roman" pitchFamily="18" charset="0"/>
              <a:cs typeface="Times New Roman" pitchFamily="18" charset="0"/>
            </a:endParaRPr>
          </a:p>
          <a:p>
            <a:pPr marL="361950" indent="-361950" algn="just">
              <a:lnSpc>
                <a:spcPct val="150000"/>
              </a:lnSpc>
            </a:pPr>
            <a:r>
              <a:rPr lang="en-US" sz="1600" dirty="0" smtClean="0">
                <a:latin typeface="Times New Roman" pitchFamily="18" charset="0"/>
                <a:cs typeface="Times New Roman" pitchFamily="18" charset="0"/>
              </a:rPr>
              <a:t>[1] Mangala Gowri S G, Cyril Prasanna Raj P, Badarinarayan K S, “Novel Algorithm for feature extraction and classification </a:t>
            </a:r>
            <a:r>
              <a:rPr lang="en-US" sz="1600" dirty="0" smtClean="0">
                <a:latin typeface="Times New Roman" pitchFamily="18" charset="0"/>
                <a:cs typeface="Times New Roman" pitchFamily="18" charset="0"/>
              </a:rPr>
              <a:t>of EEG </a:t>
            </a:r>
            <a:r>
              <a:rPr lang="en-US" sz="1600" dirty="0" smtClean="0">
                <a:latin typeface="Times New Roman" pitchFamily="18" charset="0"/>
                <a:cs typeface="Times New Roman" pitchFamily="18" charset="0"/>
              </a:rPr>
              <a:t>signals,” IJERT, ISSN: 2278-0181, Vol. 4 Issue 12, December-2015 </a:t>
            </a:r>
          </a:p>
          <a:p>
            <a:pPr marL="361950" indent="-361950" algn="just">
              <a:lnSpc>
                <a:spcPct val="150000"/>
              </a:lnSpc>
            </a:pPr>
            <a:r>
              <a:rPr lang="en-US" sz="1600" dirty="0" smtClean="0">
                <a:latin typeface="Times New Roman" pitchFamily="18" charset="0"/>
                <a:cs typeface="Times New Roman" pitchFamily="18" charset="0"/>
              </a:rPr>
              <a:t>[2] Betty P.V. Ho, Jennifer Stephenson, Mark Carter,” Cognitive-behavioral approaches for children with autism spectrum disorder: A trend analysis”, Faculty of Human Sciences, Macquarie University, NSW, Australia </a:t>
            </a:r>
          </a:p>
          <a:p>
            <a:pPr marL="271463" indent="-271463" algn="just">
              <a:lnSpc>
                <a:spcPct val="150000"/>
              </a:lnSpc>
            </a:pPr>
            <a:r>
              <a:rPr lang="en-US" sz="1600" dirty="0" smtClean="0">
                <a:latin typeface="Times New Roman" pitchFamily="18" charset="0"/>
                <a:cs typeface="Times New Roman" pitchFamily="18" charset="0"/>
              </a:rPr>
              <a:t>[3] Sravanth Kumar, Vivek Kumar and Bharat Gupta,” Feature Extraction from EEG Signal through One Electrode Device for </a:t>
            </a:r>
            <a:r>
              <a:rPr lang="en-US" sz="1600" smtClean="0">
                <a:latin typeface="Times New Roman" pitchFamily="18" charset="0"/>
                <a:cs typeface="Times New Roman" pitchFamily="18" charset="0"/>
              </a:rPr>
              <a:t>Medical </a:t>
            </a:r>
            <a:r>
              <a:rPr lang="en-US" sz="1600" smtClean="0">
                <a:latin typeface="Times New Roman" pitchFamily="18" charset="0"/>
                <a:cs typeface="Times New Roman" pitchFamily="18" charset="0"/>
              </a:rPr>
              <a:t>Application”, </a:t>
            </a:r>
            <a:r>
              <a:rPr lang="en-US" sz="1600" dirty="0" smtClean="0">
                <a:latin typeface="Times New Roman" pitchFamily="18" charset="0"/>
                <a:cs typeface="Times New Roman" pitchFamily="18" charset="0"/>
              </a:rPr>
              <a:t>2015 1st International Conference on Next Generation Computing Technologies (NGCT-2015) Dehradun, India, 4-5 September 2015 </a:t>
            </a:r>
          </a:p>
          <a:p>
            <a:pPr marL="271463" indent="-271463" algn="just">
              <a:lnSpc>
                <a:spcPct val="150000"/>
              </a:lnSpc>
            </a:pPr>
            <a:r>
              <a:rPr lang="en-US" sz="1600" dirty="0" smtClean="0">
                <a:latin typeface="Times New Roman" pitchFamily="18" charset="0"/>
                <a:cs typeface="Times New Roman" pitchFamily="18" charset="0"/>
              </a:rPr>
              <a:t>[4] Niels Birbaumer, William J. Heetderks, Dennis J. McFarland, P. Hunter Peckham, Gerwin Schalk, Emanuel Donchin, Louis A. Quatrano, Charles J. Robinson,” Brain–Computer Interface Technology: A Review of the First International Meeting”, IEEE Transactions On Rehabilitation Engineering, VOL. 8, NO. 2, JUNE 2000 </a:t>
            </a:r>
          </a:p>
          <a:p>
            <a:pPr marL="361950" indent="-361950" algn="just">
              <a:lnSpc>
                <a:spcPct val="150000"/>
              </a:lnSpc>
            </a:pPr>
            <a:r>
              <a:rPr lang="en-US" sz="1600" dirty="0" smtClean="0">
                <a:latin typeface="Times New Roman" pitchFamily="18" charset="0"/>
                <a:cs typeface="Times New Roman" pitchFamily="18" charset="0"/>
              </a:rPr>
              <a:t>[5] Kamlesh H. Solanki, Hemangi Pujara,” Brainwave Controlled Robot”, IRJET, p-ISSN: 2395-0072, Volume: 02 Issue: 04 | July-2015. </a:t>
            </a:r>
          </a:p>
          <a:p>
            <a:pPr>
              <a:lnSpc>
                <a:spcPct val="150000"/>
              </a:lnSpc>
            </a:pPr>
            <a:endParaRPr lang="en-US" sz="1600" dirty="0">
              <a:latin typeface="Times New Roman" pitchFamily="18" charset="0"/>
              <a:cs typeface="Times New Roman" pitchFamily="18" charset="0"/>
            </a:endParaRPr>
          </a:p>
        </p:txBody>
      </p:sp>
      <p:sp>
        <p:nvSpPr>
          <p:cNvPr id="6" name="Footer Placeholder 1"/>
          <p:cNvSpPr txBox="1">
            <a:spLocks/>
          </p:cNvSpPr>
          <p:nvPr/>
        </p:nvSpPr>
        <p:spPr>
          <a:xfrm>
            <a:off x="10479"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64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900458" y="6459785"/>
            <a:ext cx="1660817"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19</a:t>
            </a:fld>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9010" y="851338"/>
            <a:ext cx="10882265" cy="347787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BOOK </a:t>
            </a:r>
            <a:r>
              <a:rPr lang="en-US" sz="2000" b="1" dirty="0" smtClean="0">
                <a:latin typeface="Times New Roman" pitchFamily="18" charset="0"/>
                <a:cs typeface="Times New Roman" pitchFamily="18" charset="0"/>
              </a:rPr>
              <a:t>REFERED</a:t>
            </a:r>
            <a:endParaRPr lang="en-US" sz="2000" b="1" dirty="0" smtClean="0">
              <a:latin typeface="Times New Roman" pitchFamily="18" charset="0"/>
              <a:cs typeface="Times New Roman" pitchFamily="18" charset="0"/>
            </a:endParaRPr>
          </a:p>
          <a:p>
            <a:pPr algn="just"/>
            <a:endParaRPr lang="en-US" sz="2000" dirty="0"/>
          </a:p>
          <a:p>
            <a:pPr algn="just"/>
            <a:r>
              <a:rPr lang="en-US" sz="2000" dirty="0" smtClean="0">
                <a:latin typeface="Times New Roman" pitchFamily="18" charset="0"/>
                <a:cs typeface="Times New Roman" pitchFamily="18" charset="0"/>
              </a:rPr>
              <a:t>Erik </a:t>
            </a:r>
            <a:r>
              <a:rPr lang="en-US" sz="2000" dirty="0">
                <a:latin typeface="Times New Roman" pitchFamily="18" charset="0"/>
                <a:cs typeface="Times New Roman" pitchFamily="18" charset="0"/>
              </a:rPr>
              <a:t>Andreas Larsen, “Classification of EEG Signals in a BrainComputer Interface System”, Norwegian University of Science and </a:t>
            </a:r>
            <a:r>
              <a:rPr lang="en-US" sz="2000" dirty="0" smtClean="0">
                <a:latin typeface="Times New Roman" pitchFamily="18" charset="0"/>
                <a:cs typeface="Times New Roman" pitchFamily="18" charset="0"/>
              </a:rPr>
              <a:t>Technology.</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WEBSITE LINK</a:t>
            </a:r>
          </a:p>
          <a:p>
            <a:pPr algn="just"/>
            <a:endParaRPr lang="en-US" sz="2000" dirty="0"/>
          </a:p>
          <a:p>
            <a:pPr algn="just"/>
            <a:r>
              <a:rPr lang="en-US" sz="2000" dirty="0">
                <a:latin typeface="Times New Roman" panose="02020603050405020304" pitchFamily="18" charset="0"/>
                <a:cs typeface="Times New Roman" panose="02020603050405020304" pitchFamily="18" charset="0"/>
              </a:rPr>
              <a:t>http://neurosky.com </a:t>
            </a:r>
          </a:p>
          <a:p>
            <a:pPr algn="just"/>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6" name="Footer Placeholder 1"/>
          <p:cNvSpPr txBox="1">
            <a:spLocks/>
          </p:cNvSpPr>
          <p:nvPr/>
        </p:nvSpPr>
        <p:spPr>
          <a:xfrm>
            <a:off x="10479"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917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631767"/>
            <a:ext cx="10058400" cy="1105593"/>
          </a:xfrm>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97280" y="1845734"/>
            <a:ext cx="10058400" cy="4239756"/>
          </a:xfrm>
        </p:spPr>
        <p:txBody>
          <a:bodyPr/>
          <a:lstStyle/>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Introduction</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Literature Survey</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Methodology</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Hardware requirements</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Software requirements</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Experimental setup and result</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Future scope</a:t>
            </a:r>
          </a:p>
          <a:p>
            <a:pPr>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Conclusion</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t>
            </a:r>
            <a:r>
              <a:rPr lang="en-IN" dirty="0" smtClean="0">
                <a:latin typeface="Times New Roman" panose="02020603050405020304" pitchFamily="18" charset="0"/>
                <a:cs typeface="Times New Roman" panose="02020603050405020304" pitchFamily="18" charset="0"/>
              </a:rPr>
              <a:t>eferences</a:t>
            </a:r>
          </a:p>
        </p:txBody>
      </p:sp>
      <p:sp>
        <p:nvSpPr>
          <p:cNvPr id="6" name="Footer Placeholder 3"/>
          <p:cNvSpPr>
            <a:spLocks noGrp="1"/>
          </p:cNvSpPr>
          <p:nvPr>
            <p:ph type="ftr" sz="quarter" idx="11"/>
          </p:nvPr>
        </p:nvSpPr>
        <p:spPr>
          <a:xfrm>
            <a:off x="0" y="6465830"/>
            <a:ext cx="2107933" cy="365125"/>
          </a:xfrm>
        </p:spPr>
        <p:txBody>
          <a:bodyPr/>
          <a:lstStyle/>
          <a:p>
            <a:pPr marL="355600" algn="l"/>
            <a:r>
              <a:rPr lang="en-US" sz="1400" dirty="0" smtClean="0">
                <a:latin typeface="Times New Roman" panose="02020603050405020304" pitchFamily="18" charset="0"/>
                <a:cs typeface="Times New Roman" panose="02020603050405020304" pitchFamily="18" charset="0"/>
              </a:rPr>
              <a:t>CIT, Gubbi</a:t>
            </a:r>
            <a:endParaRPr lang="en-US" sz="1400" dirty="0">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sz="quarter" idx="12"/>
          </p:nvPr>
        </p:nvSpPr>
        <p:spPr>
          <a:xfrm>
            <a:off x="10383151" y="6465829"/>
            <a:ext cx="1312025" cy="365125"/>
          </a:xfrm>
        </p:spPr>
        <p:txBody>
          <a:bodyPr/>
          <a:lstStyle/>
          <a:p>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114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22078"/>
            <a:ext cx="4822804" cy="365125"/>
          </a:xfrm>
        </p:spPr>
        <p:txBody>
          <a:bodyPr/>
          <a:lstStyle/>
          <a:p>
            <a:pPr algn="l"/>
            <a:r>
              <a:rPr lang="en-US" sz="1400" dirty="0" smtClean="0">
                <a:latin typeface="Times New Roman" panose="02020603050405020304" pitchFamily="18" charset="0"/>
                <a:cs typeface="Times New Roman" panose="02020603050405020304" pitchFamily="18" charset="0"/>
              </a:rPr>
              <a:t>	CIT, Gubbi</a:t>
            </a:r>
            <a:endParaRPr lang="en-US" sz="1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81667" y="6422077"/>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20</a:t>
            </a:fld>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84" y="1332628"/>
            <a:ext cx="8969015" cy="3904159"/>
          </a:xfrm>
          <a:prstGeom prst="rect">
            <a:avLst/>
          </a:prstGeom>
        </p:spPr>
      </p:pic>
    </p:spTree>
    <p:extLst>
      <p:ext uri="{BB962C8B-B14F-4D97-AF65-F5344CB8AC3E}">
        <p14:creationId xmlns:p14="http://schemas.microsoft.com/office/powerpoint/2010/main" val="278919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59784"/>
            <a:ext cx="4822804" cy="365125"/>
          </a:xfrm>
        </p:spPr>
        <p:txBody>
          <a:bodyPr/>
          <a:lstStyle/>
          <a:p>
            <a:pPr marL="355600" algn="l"/>
            <a:r>
              <a:rPr lang="en-US" sz="1500" dirty="0" smtClean="0">
                <a:latin typeface="Times New Roman" panose="02020603050405020304" pitchFamily="18" charset="0"/>
                <a:cs typeface="Times New Roman" panose="02020603050405020304" pitchFamily="18" charset="0"/>
              </a:rPr>
              <a:t>CIT, Gubbi</a:t>
            </a:r>
            <a:endParaRPr lang="en-US" sz="1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385090" y="6459783"/>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t>3</a:t>
            </a:fld>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79010" y="292518"/>
            <a:ext cx="10836998"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417" y="2392824"/>
            <a:ext cx="2143125" cy="2143125"/>
          </a:xfrm>
          <a:prstGeom prst="rect">
            <a:avLst/>
          </a:prstGeom>
        </p:spPr>
      </p:pic>
      <p:sp>
        <p:nvSpPr>
          <p:cNvPr id="2" name="TextBox 1"/>
          <p:cNvSpPr txBox="1"/>
          <p:nvPr/>
        </p:nvSpPr>
        <p:spPr>
          <a:xfrm>
            <a:off x="525517" y="4351283"/>
            <a:ext cx="9312166" cy="369332"/>
          </a:xfrm>
          <a:prstGeom prst="rect">
            <a:avLst/>
          </a:prstGeom>
          <a:noFill/>
        </p:spPr>
        <p:txBody>
          <a:bodyPr wrap="square" rtlCol="0">
            <a:spAutoFit/>
          </a:bodyPr>
          <a:lstStyle/>
          <a:p>
            <a:endParaRPr lang="en-US" dirty="0"/>
          </a:p>
        </p:txBody>
      </p:sp>
      <p:sp>
        <p:nvSpPr>
          <p:cNvPr id="6" name="TextBox 5"/>
          <p:cNvSpPr txBox="1"/>
          <p:nvPr/>
        </p:nvSpPr>
        <p:spPr>
          <a:xfrm>
            <a:off x="679011" y="1382846"/>
            <a:ext cx="8874980" cy="409342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Ingenious brain tracker is a device which uses the concept of BCI(Brain Computer Interfacing).</a:t>
            </a:r>
            <a:r>
              <a:rPr lang="en-US" sz="2000" dirty="0"/>
              <a:t> </a:t>
            </a:r>
            <a:r>
              <a:rPr lang="en-US" sz="2000" dirty="0" smtClean="0">
                <a:latin typeface="Times New Roman" pitchFamily="18" charset="0"/>
                <a:cs typeface="Times New Roman" pitchFamily="18" charset="0"/>
              </a:rPr>
              <a:t>It translate </a:t>
            </a:r>
            <a:r>
              <a:rPr lang="en-US" sz="2000" dirty="0">
                <a:latin typeface="Times New Roman" pitchFamily="18" charset="0"/>
                <a:cs typeface="Times New Roman" pitchFamily="18" charset="0"/>
              </a:rPr>
              <a:t>brain activities into a set of commands for the computer to understand to control any computer application </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is designed for mental disorder patients like </a:t>
            </a:r>
            <a:r>
              <a:rPr lang="en-US" sz="2000" dirty="0" smtClean="0">
                <a:latin typeface="Times New Roman" pitchFamily="18" charset="0"/>
                <a:cs typeface="Times New Roman" pitchFamily="18" charset="0"/>
              </a:rPr>
              <a:t>Autism</a:t>
            </a:r>
            <a:r>
              <a:rPr lang="en-US" sz="2000" dirty="0" smtClean="0">
                <a:latin typeface="Times New Roman" pitchFamily="18" charset="0"/>
                <a:cs typeface="Times New Roman" pitchFamily="18" charset="0"/>
              </a:rPr>
              <a:t>, Stroke, </a:t>
            </a:r>
            <a:r>
              <a:rPr lang="en-US" sz="2000" dirty="0" smtClean="0">
                <a:latin typeface="Times New Roman" pitchFamily="18" charset="0"/>
                <a:cs typeface="Times New Roman" pitchFamily="18" charset="0"/>
              </a:rPr>
              <a:t>Paralyzed </a:t>
            </a:r>
            <a:r>
              <a:rPr lang="en-US" sz="2000" dirty="0" smtClean="0">
                <a:latin typeface="Times New Roman" pitchFamily="18" charset="0"/>
                <a:cs typeface="Times New Roman" pitchFamily="18" charset="0"/>
              </a:rPr>
              <a:t>and other mental disorder people who cannot express their feelings. The device captures the EEG signal like Alpha, Beta, Gamma, Delta, </a:t>
            </a:r>
            <a:r>
              <a:rPr lang="en-US" sz="2000" dirty="0" smtClean="0">
                <a:latin typeface="Times New Roman" pitchFamily="18" charset="0"/>
                <a:cs typeface="Times New Roman" pitchFamily="18" charset="0"/>
              </a:rPr>
              <a:t>Theta</a:t>
            </a:r>
            <a:r>
              <a:rPr lang="en-US" sz="2000" dirty="0" smtClean="0">
                <a:latin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Autism </a:t>
            </a:r>
            <a:r>
              <a:rPr lang="en-US" sz="2000" dirty="0" smtClean="0">
                <a:latin typeface="Times New Roman" pitchFamily="18" charset="0"/>
                <a:cs typeface="Times New Roman" pitchFamily="18" charset="0"/>
              </a:rPr>
              <a:t>patients suffer from behavioral changes issue and sometimes get too furious and its difficult to control them. This is a low cost device and keeps continuous monitoring on the patient.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4640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9530"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a:t>
            </a:r>
            <a:r>
              <a:rPr lang="en-US" sz="1500" dirty="0" smtClean="0">
                <a:latin typeface="Times New Roman" panose="02020603050405020304" pitchFamily="18" charset="0"/>
                <a:cs typeface="Times New Roman" panose="02020603050405020304" pitchFamily="18" charset="0"/>
              </a:rPr>
              <a: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244490"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4</a:t>
            </a:fld>
            <a:endParaRPr lang="en-US" sz="1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922" y="126452"/>
            <a:ext cx="4306779" cy="261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55011" y="2671655"/>
            <a:ext cx="4685152"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Figure.1: </a:t>
            </a:r>
            <a:r>
              <a:rPr lang="en-US" sz="1600" dirty="0">
                <a:latin typeface="Times New Roman" pitchFamily="18" charset="0"/>
                <a:cs typeface="Times New Roman" pitchFamily="18" charset="0"/>
              </a:rPr>
              <a:t>Basic BCI block diagram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873" y="3515203"/>
            <a:ext cx="70008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970473" y="5602350"/>
            <a:ext cx="4254228"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Table </a:t>
            </a:r>
            <a:r>
              <a:rPr lang="en-US" sz="1600" b="1" dirty="0" smtClean="0">
                <a:latin typeface="Times New Roman" pitchFamily="18" charset="0"/>
                <a:cs typeface="Times New Roman" pitchFamily="18" charset="0"/>
              </a:rPr>
              <a:t>1: </a:t>
            </a:r>
            <a:r>
              <a:rPr lang="en-US" sz="1600" dirty="0">
                <a:latin typeface="Times New Roman" pitchFamily="18" charset="0"/>
                <a:cs typeface="Times New Roman" pitchFamily="18" charset="0"/>
              </a:rPr>
              <a:t>Commonly recognized frequencies </a:t>
            </a:r>
          </a:p>
        </p:txBody>
      </p:sp>
    </p:spTree>
    <p:extLst>
      <p:ext uri="{BB962C8B-B14F-4D97-AF65-F5344CB8AC3E}">
        <p14:creationId xmlns:p14="http://schemas.microsoft.com/office/powerpoint/2010/main" val="403501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4"/>
            <a:ext cx="4822804" cy="365125"/>
          </a:xfrm>
        </p:spPr>
        <p:txBody>
          <a:bodyPr/>
          <a:lstStyle/>
          <a:p>
            <a:pPr algn="l"/>
            <a:r>
              <a:rPr lang="en-US" sz="1500" dirty="0" smtClean="0">
                <a:latin typeface="Times New Roman" panose="02020603050405020304" pitchFamily="18" charset="0"/>
                <a:ea typeface="Tahoma" panose="020B0604030504040204" pitchFamily="34" charset="0"/>
                <a:cs typeface="Times New Roman" panose="02020603050405020304" pitchFamily="18" charset="0"/>
              </a:rPr>
              <a:t>	CIT</a:t>
            </a:r>
            <a:r>
              <a:rPr lang="en-US" sz="1500" dirty="0" smtClean="0">
                <a:latin typeface="Times New Roman" panose="02020603050405020304" pitchFamily="18" charset="0"/>
                <a:ea typeface="Tahoma" panose="020B0604030504040204" pitchFamily="34" charset="0"/>
                <a:cs typeface="Times New Roman" panose="02020603050405020304" pitchFamily="18" charset="0"/>
              </a:rPr>
              <a:t>, Gubbi</a:t>
            </a:r>
            <a:endParaRPr lang="en-US" sz="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p:cNvSpPr>
            <a:spLocks noGrp="1"/>
          </p:cNvSpPr>
          <p:nvPr>
            <p:ph type="sldNum" sz="quarter" idx="12"/>
          </p:nvPr>
        </p:nvSpPr>
        <p:spPr>
          <a:xfrm>
            <a:off x="10193134" y="6459783"/>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5</a:t>
            </a:fld>
            <a:endParaRPr lang="en-US" sz="1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15" y="0"/>
            <a:ext cx="10815144" cy="462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87677" y="4622783"/>
            <a:ext cx="2619820" cy="338554"/>
          </a:xfrm>
          <a:prstGeom prst="rect">
            <a:avLst/>
          </a:prstGeom>
          <a:noFill/>
        </p:spPr>
        <p:txBody>
          <a:bodyPr wrap="none" rtlCol="0">
            <a:spAutoFit/>
          </a:bodyPr>
          <a:lstStyle/>
          <a:p>
            <a:pPr algn="ctr"/>
            <a:r>
              <a:rPr lang="en-US" sz="1600" b="1" dirty="0" smtClean="0">
                <a:latin typeface="Times New Roman" pitchFamily="18" charset="0"/>
                <a:cs typeface="Times New Roman" pitchFamily="18" charset="0"/>
              </a:rPr>
              <a:t>Figure 2: </a:t>
            </a:r>
            <a:r>
              <a:rPr lang="en-US" sz="1600" dirty="0">
                <a:latin typeface="Times New Roman" pitchFamily="18" charset="0"/>
                <a:cs typeface="Times New Roman" pitchFamily="18" charset="0"/>
              </a:rPr>
              <a:t>Brain Wave Graph </a:t>
            </a:r>
          </a:p>
        </p:txBody>
      </p:sp>
      <p:sp>
        <p:nvSpPr>
          <p:cNvPr id="6" name="TextBox 5"/>
          <p:cNvSpPr txBox="1"/>
          <p:nvPr/>
        </p:nvSpPr>
        <p:spPr>
          <a:xfrm>
            <a:off x="690015" y="4792060"/>
            <a:ext cx="10815144"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Several </a:t>
            </a:r>
            <a:r>
              <a:rPr lang="en-US" dirty="0">
                <a:latin typeface="Times New Roman" pitchFamily="18" charset="0"/>
                <a:cs typeface="Times New Roman" pitchFamily="18" charset="0"/>
              </a:rPr>
              <a:t>methods are existing to detect brain activity such as magneto encephalography (MEG), Functional Magnetic Resonance Imaging (FMRI) and Electroencephalogram (EEG). </a:t>
            </a:r>
          </a:p>
        </p:txBody>
      </p:sp>
    </p:spTree>
    <p:extLst>
      <p:ext uri="{BB962C8B-B14F-4D97-AF65-F5344CB8AC3E}">
        <p14:creationId xmlns:p14="http://schemas.microsoft.com/office/powerpoint/2010/main" val="2403188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59784"/>
            <a:ext cx="4822804" cy="365125"/>
          </a:xfrm>
        </p:spPr>
        <p:txBody>
          <a:bodyPr/>
          <a:lstStyle/>
          <a:p>
            <a:pPr marL="355600" lvl="0" algn="l"/>
            <a:r>
              <a:rPr lang="en-US" sz="1500" dirty="0">
                <a:latin typeface="Times New Roman" panose="02020603050405020304" pitchFamily="18" charset="0"/>
                <a:cs typeface="Times New Roman" panose="02020603050405020304" pitchFamily="18" charset="0"/>
              </a:rPr>
              <a:t>CIT, Gubbi</a:t>
            </a:r>
          </a:p>
        </p:txBody>
      </p:sp>
      <p:sp>
        <p:nvSpPr>
          <p:cNvPr id="5" name="Slide Number Placeholder 4"/>
          <p:cNvSpPr>
            <a:spLocks noGrp="1"/>
          </p:cNvSpPr>
          <p:nvPr>
            <p:ph type="sldNum" sz="quarter" idx="12"/>
          </p:nvPr>
        </p:nvSpPr>
        <p:spPr>
          <a:xfrm>
            <a:off x="10357658" y="6459783"/>
            <a:ext cx="1312025" cy="365125"/>
          </a:xfrm>
        </p:spPr>
        <p:txBody>
          <a:bodyPr/>
          <a:lstStyle/>
          <a:p>
            <a:fld id="{4CE482DC-2269-4F26-9D2A-7E44B1A4CD85}" type="slidenum">
              <a:rPr lang="en-US" sz="1400" smtClean="0">
                <a:latin typeface="Times New Roman" panose="02020603050405020304" pitchFamily="18" charset="0"/>
                <a:cs typeface="Times New Roman" panose="02020603050405020304" pitchFamily="18" charset="0"/>
              </a:rPr>
              <a:t>6</a:t>
            </a:fld>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8063" y="210040"/>
            <a:ext cx="10827946"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8062" y="1275227"/>
            <a:ext cx="10827947" cy="3170099"/>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recognition of emotion can also be an asset for disabled people who have difficulties with communication. Thus with the help of EEG based emotion recognition; the computer can actually take a look inside the users head to observe their mental state emotions was prominent over the right posterior regions in the alpha signal.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Emotions are a great asset in communication and a key element in social interactions. They can be used as mechanisms for signaling, directing attention, motivating and controlling interactions.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Here we discuss about autism and </a:t>
            </a:r>
            <a:r>
              <a:rPr lang="en-US" sz="2000" dirty="0">
                <a:latin typeface="Times New Roman" pitchFamily="18" charset="0"/>
                <a:cs typeface="Times New Roman" pitchFamily="18" charset="0"/>
              </a:rPr>
              <a:t>Cognitive-behavioral </a:t>
            </a:r>
            <a:r>
              <a:rPr lang="en-US" sz="2000" dirty="0" smtClean="0">
                <a:latin typeface="Times New Roman" pitchFamily="18" charset="0"/>
                <a:cs typeface="Times New Roman" pitchFamily="18" charset="0"/>
              </a:rPr>
              <a:t>interventions.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9819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4"/>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48514" y="6459784"/>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7</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9956" y="222970"/>
            <a:ext cx="10827946"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pic>
        <p:nvPicPr>
          <p:cNvPr id="410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388" y="943777"/>
            <a:ext cx="1127347" cy="88871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4442552" y="2225063"/>
            <a:ext cx="1524000" cy="72771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50000"/>
              </a:lnSpc>
              <a:spcBef>
                <a:spcPts val="0"/>
              </a:spcBef>
              <a:spcAft>
                <a:spcPts val="0"/>
              </a:spcAft>
            </a:pPr>
            <a:r>
              <a:rPr lang="en-IN" sz="1200" dirty="0">
                <a:effectLst/>
                <a:latin typeface="Times New Roman"/>
                <a:ea typeface="Times New Roman"/>
                <a:cs typeface="Times New Roman"/>
              </a:rPr>
              <a:t>ThinkGear Driver</a:t>
            </a:r>
            <a:br>
              <a:rPr lang="en-IN" sz="1200" dirty="0">
                <a:effectLst/>
                <a:latin typeface="Times New Roman"/>
                <a:ea typeface="Times New Roman"/>
                <a:cs typeface="Times New Roman"/>
              </a:rPr>
            </a:br>
            <a:r>
              <a:rPr lang="en-IN" sz="1200" dirty="0">
                <a:effectLst/>
                <a:latin typeface="Times New Roman"/>
                <a:ea typeface="Times New Roman"/>
                <a:cs typeface="Times New Roman"/>
              </a:rPr>
              <a:t>(Thinkgear.dll)</a:t>
            </a:r>
            <a:endParaRPr lang="en-US" sz="1100" dirty="0">
              <a:effectLst/>
              <a:ea typeface="Times New Roman"/>
              <a:cs typeface="Times New Roman"/>
            </a:endParaRPr>
          </a:p>
        </p:txBody>
      </p:sp>
      <p:sp>
        <p:nvSpPr>
          <p:cNvPr id="35" name="Rectangle 34"/>
          <p:cNvSpPr/>
          <p:nvPr/>
        </p:nvSpPr>
        <p:spPr>
          <a:xfrm>
            <a:off x="4430487" y="3314723"/>
            <a:ext cx="1524000" cy="72771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50000"/>
              </a:lnSpc>
              <a:spcBef>
                <a:spcPts val="0"/>
              </a:spcBef>
              <a:spcAft>
                <a:spcPts val="0"/>
              </a:spcAft>
            </a:pPr>
            <a:r>
              <a:rPr lang="en-IN" sz="1200" dirty="0">
                <a:effectLst/>
                <a:latin typeface="Times New Roman"/>
                <a:ea typeface="Times New Roman"/>
                <a:cs typeface="Times New Roman"/>
              </a:rPr>
              <a:t>ThinkGear Connector</a:t>
            </a:r>
            <a:endParaRPr lang="en-US" sz="1100" dirty="0">
              <a:effectLst/>
              <a:ea typeface="Times New Roman"/>
              <a:cs typeface="Times New Roman"/>
            </a:endParaRPr>
          </a:p>
        </p:txBody>
      </p:sp>
      <p:cxnSp>
        <p:nvCxnSpPr>
          <p:cNvPr id="37" name="Straight Arrow Connector 36"/>
          <p:cNvCxnSpPr/>
          <p:nvPr/>
        </p:nvCxnSpPr>
        <p:spPr>
          <a:xfrm>
            <a:off x="5162642" y="1837713"/>
            <a:ext cx="0" cy="3727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5153752" y="2952773"/>
            <a:ext cx="0" cy="364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5178517" y="4053863"/>
            <a:ext cx="5715" cy="82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7025097" y="4830468"/>
            <a:ext cx="1456055" cy="699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50000"/>
              </a:lnSpc>
              <a:spcBef>
                <a:spcPts val="0"/>
              </a:spcBef>
              <a:spcAft>
                <a:spcPts val="0"/>
              </a:spcAft>
            </a:pPr>
            <a:r>
              <a:rPr lang="en-IN" sz="1200" dirty="0">
                <a:effectLst/>
                <a:latin typeface="Times New Roman"/>
                <a:ea typeface="Times New Roman"/>
                <a:cs typeface="Times New Roman"/>
              </a:rPr>
              <a:t>Further</a:t>
            </a:r>
            <a:br>
              <a:rPr lang="en-IN" sz="1200" dirty="0">
                <a:effectLst/>
                <a:latin typeface="Times New Roman"/>
                <a:ea typeface="Times New Roman"/>
                <a:cs typeface="Times New Roman"/>
              </a:rPr>
            </a:br>
            <a:r>
              <a:rPr lang="en-IN" sz="1200" dirty="0" smtClean="0">
                <a:effectLst/>
                <a:latin typeface="Times New Roman"/>
                <a:ea typeface="Times New Roman"/>
                <a:cs typeface="Times New Roman"/>
              </a:rPr>
              <a:t>Processing</a:t>
            </a:r>
            <a:endParaRPr lang="en-US" sz="1100" dirty="0">
              <a:effectLst/>
              <a:ea typeface="Times New Roman"/>
              <a:cs typeface="Times New Roman"/>
            </a:endParaRPr>
          </a:p>
        </p:txBody>
      </p:sp>
      <p:cxnSp>
        <p:nvCxnSpPr>
          <p:cNvPr id="44" name="Straight Arrow Connector 43"/>
          <p:cNvCxnSpPr/>
          <p:nvPr/>
        </p:nvCxnSpPr>
        <p:spPr>
          <a:xfrm>
            <a:off x="6080217" y="5196228"/>
            <a:ext cx="9677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4375242" y="4869838"/>
            <a:ext cx="1692910" cy="6705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50000"/>
              </a:lnSpc>
              <a:spcBef>
                <a:spcPts val="0"/>
              </a:spcBef>
              <a:spcAft>
                <a:spcPts val="600"/>
              </a:spcAft>
            </a:pPr>
            <a:r>
              <a:rPr lang="en-IN" sz="1400" dirty="0">
                <a:effectLst/>
                <a:latin typeface="Times New Roman"/>
                <a:ea typeface="Times New Roman"/>
                <a:cs typeface="Times New Roman"/>
              </a:rPr>
              <a:t>Personal Computer</a:t>
            </a:r>
            <a:endParaRPr lang="en-US" sz="1100" dirty="0">
              <a:effectLst/>
              <a:ea typeface="Times New Roman"/>
              <a:cs typeface="Times New Roman"/>
            </a:endParaRPr>
          </a:p>
        </p:txBody>
      </p:sp>
      <p:sp>
        <p:nvSpPr>
          <p:cNvPr id="9" name="Rectangle 1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2"/>
          <p:cNvSpPr>
            <a:spLocks noChangeArrowheads="1"/>
          </p:cNvSpPr>
          <p:nvPr/>
        </p:nvSpPr>
        <p:spPr bwMode="auto">
          <a:xfrm>
            <a:off x="0" y="1943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a:spLocks noChangeArrowheads="1"/>
          </p:cNvSpPr>
          <p:nvPr/>
        </p:nvSpPr>
        <p:spPr bwMode="auto">
          <a:xfrm>
            <a:off x="0" y="2400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
            </a:r>
            <a:br>
              <a:rPr kumimoji="0" lang="en-US" sz="10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1800225"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60363"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360363"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360363"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9"/>
          <p:cNvSpPr>
            <a:spLocks noChangeArrowheads="1"/>
          </p:cNvSpPr>
          <p:nvPr/>
        </p:nvSpPr>
        <p:spPr bwMode="auto">
          <a:xfrm>
            <a:off x="0" y="3314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Box 21"/>
          <p:cNvSpPr txBox="1"/>
          <p:nvPr/>
        </p:nvSpPr>
        <p:spPr>
          <a:xfrm>
            <a:off x="4944147" y="5767384"/>
            <a:ext cx="2303706" cy="338554"/>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Figure </a:t>
            </a:r>
            <a:r>
              <a:rPr lang="en-US" sz="1600" b="1" dirty="0" smtClean="0">
                <a:latin typeface="Times New Roman" pitchFamily="18" charset="0"/>
                <a:cs typeface="Times New Roman" pitchFamily="18" charset="0"/>
              </a:rPr>
              <a:t>3: </a:t>
            </a:r>
            <a:r>
              <a:rPr lang="en-US" sz="1600" dirty="0">
                <a:latin typeface="Times New Roman" pitchFamily="18" charset="0"/>
                <a:cs typeface="Times New Roman" pitchFamily="18" charset="0"/>
              </a:rPr>
              <a:t>Flow chart </a:t>
            </a:r>
          </a:p>
        </p:txBody>
      </p:sp>
    </p:spTree>
    <p:extLst>
      <p:ext uri="{BB962C8B-B14F-4D97-AF65-F5344CB8AC3E}">
        <p14:creationId xmlns:p14="http://schemas.microsoft.com/office/powerpoint/2010/main" val="3951954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394664" y="6459784"/>
            <a:ext cx="1312025" cy="365125"/>
          </a:xfrm>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8</a:t>
            </a:fld>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2661" y="262685"/>
            <a:ext cx="10861453" cy="769441"/>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HARDWARE REQUIREMENTS</a:t>
            </a:r>
            <a:endParaRPr lang="en-IN" sz="44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921" y="1061672"/>
            <a:ext cx="5821794" cy="42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91067" y="5448942"/>
            <a:ext cx="3303597"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Figure </a:t>
            </a:r>
            <a:r>
              <a:rPr lang="en-US" sz="1600" b="1" dirty="0" smtClean="0">
                <a:latin typeface="Times New Roman" pitchFamily="18" charset="0"/>
                <a:cs typeface="Times New Roman" pitchFamily="18" charset="0"/>
              </a:rPr>
              <a:t>4: </a:t>
            </a:r>
            <a:r>
              <a:rPr lang="en-US" sz="1600" dirty="0">
                <a:latin typeface="Times New Roman" pitchFamily="18" charset="0"/>
                <a:cs typeface="Times New Roman" pitchFamily="18" charset="0"/>
              </a:rPr>
              <a:t>Mindwave mobile Headset </a:t>
            </a:r>
          </a:p>
        </p:txBody>
      </p:sp>
      <p:sp>
        <p:nvSpPr>
          <p:cNvPr id="9" name="TextBox 8"/>
          <p:cNvSpPr txBox="1"/>
          <p:nvPr/>
        </p:nvSpPr>
        <p:spPr>
          <a:xfrm>
            <a:off x="672661" y="1282262"/>
            <a:ext cx="4876801" cy="2523768"/>
          </a:xfrm>
          <a:prstGeom prst="rect">
            <a:avLst/>
          </a:prstGeom>
          <a:noFill/>
        </p:spPr>
        <p:txBody>
          <a:bodyPr wrap="square" rtlCol="0">
            <a:spAutoFit/>
          </a:bodyPr>
          <a:lstStyle/>
          <a:p>
            <a:pPr marL="342900" indent="-342900" algn="just">
              <a:buFont typeface="+mj-lt"/>
              <a:buAutoNum type="arabicPeriod"/>
            </a:pPr>
            <a:r>
              <a:rPr lang="en-US" b="1" dirty="0" smtClean="0">
                <a:latin typeface="Times New Roman" pitchFamily="18" charset="0"/>
                <a:cs typeface="Times New Roman" pitchFamily="18" charset="0"/>
              </a:rPr>
              <a:t>NEUROSKY </a:t>
            </a:r>
            <a:r>
              <a:rPr lang="en-US" b="1" dirty="0">
                <a:latin typeface="Times New Roman" pitchFamily="18" charset="0"/>
                <a:cs typeface="Times New Roman" pitchFamily="18" charset="0"/>
              </a:rPr>
              <a:t>MINDWAVE BAND </a:t>
            </a:r>
            <a:endParaRPr lang="en-US"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Mindwave Mobile reports the wearer’s mental state in the form of NeuroSky’s proprietary Attention and Meditation Sense algorithms, along with raw wave and information about the brain wave frequency bands. </a:t>
            </a: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1766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59785"/>
            <a:ext cx="4822804" cy="365125"/>
          </a:xfrm>
        </p:spPr>
        <p:txBody>
          <a:bodyPr/>
          <a:lstStyle/>
          <a:p>
            <a:pPr algn="l"/>
            <a:r>
              <a:rPr lang="en-US" sz="1500" dirty="0" smtClean="0">
                <a:latin typeface="Times New Roman" panose="02020603050405020304" pitchFamily="18" charset="0"/>
                <a:cs typeface="Times New Roman" panose="02020603050405020304" pitchFamily="18" charset="0"/>
              </a:rPr>
              <a:t>	CIT</a:t>
            </a:r>
            <a:r>
              <a:rPr lang="en-US" sz="1500" dirty="0" smtClean="0">
                <a:latin typeface="Times New Roman" panose="02020603050405020304" pitchFamily="18" charset="0"/>
                <a:cs typeface="Times New Roman" panose="02020603050405020304" pitchFamily="18" charset="0"/>
              </a:rPr>
              <a:t>, Gubbi</a:t>
            </a:r>
            <a:endParaRPr lang="en-US" sz="15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0235436" y="6459784"/>
            <a:ext cx="1312025" cy="365125"/>
          </a:xfrm>
        </p:spPr>
        <p:txBody>
          <a:bodyPr/>
          <a:lstStyle/>
          <a:p>
            <a:fld id="{4FAB73BC-B049-4115-A692-8D63A059BFB8}" type="slidenum">
              <a:rPr lang="en-US" sz="1400" smtClean="0">
                <a:latin typeface="Times New Roman" panose="02020603050405020304" pitchFamily="18" charset="0"/>
                <a:cs typeface="Times New Roman" panose="02020603050405020304" pitchFamily="18" charset="0"/>
              </a:rPr>
              <a:pPr/>
              <a:t>9</a:t>
            </a:fld>
            <a:endParaRPr lang="en-US" sz="1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884307"/>
            <a:ext cx="55816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52193" y="4340772"/>
            <a:ext cx="4684680"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Table </a:t>
            </a:r>
            <a:r>
              <a:rPr lang="en-US" sz="1600" b="1" dirty="0" smtClean="0">
                <a:latin typeface="Times New Roman" pitchFamily="18" charset="0"/>
                <a:cs typeface="Times New Roman" pitchFamily="18" charset="0"/>
              </a:rPr>
              <a:t>2: </a:t>
            </a:r>
            <a:r>
              <a:rPr lang="en-US" sz="1600" dirty="0">
                <a:latin typeface="Times New Roman" pitchFamily="18" charset="0"/>
                <a:cs typeface="Times New Roman" pitchFamily="18" charset="0"/>
              </a:rPr>
              <a:t>Minimum System Requirements for PC/Mac </a:t>
            </a:r>
          </a:p>
        </p:txBody>
      </p:sp>
      <p:sp>
        <p:nvSpPr>
          <p:cNvPr id="5" name="TextBox 4"/>
          <p:cNvSpPr txBox="1"/>
          <p:nvPr/>
        </p:nvSpPr>
        <p:spPr>
          <a:xfrm>
            <a:off x="715224" y="740407"/>
            <a:ext cx="10764570" cy="923330"/>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2.Minimum </a:t>
            </a:r>
            <a:r>
              <a:rPr lang="en-US" b="1" dirty="0">
                <a:latin typeface="Times New Roman" pitchFamily="18" charset="0"/>
                <a:cs typeface="Times New Roman" pitchFamily="18" charset="0"/>
              </a:rPr>
              <a:t>System Requirements for PC/Mac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table </a:t>
            </a:r>
            <a:r>
              <a:rPr lang="en-US" dirty="0" smtClean="0">
                <a:latin typeface="Times New Roman" pitchFamily="18" charset="0"/>
                <a:cs typeface="Times New Roman" pitchFamily="18" charset="0"/>
              </a:rPr>
              <a:t>below shows </a:t>
            </a:r>
            <a:r>
              <a:rPr lang="en-US" dirty="0">
                <a:latin typeface="Times New Roman" pitchFamily="18" charset="0"/>
                <a:cs typeface="Times New Roman" pitchFamily="18" charset="0"/>
              </a:rPr>
              <a:t>the system requirements that are needed for the Mindwave Mobile Handset to be interfaced with the PC or MAC. </a:t>
            </a:r>
          </a:p>
        </p:txBody>
      </p:sp>
    </p:spTree>
    <p:extLst>
      <p:ext uri="{BB962C8B-B14F-4D97-AF65-F5344CB8AC3E}">
        <p14:creationId xmlns:p14="http://schemas.microsoft.com/office/powerpoint/2010/main" val="109697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1334</TotalTime>
  <Words>1203</Words>
  <Application>Microsoft Office PowerPoint</Application>
  <PresentationFormat>Widescreen</PresentationFormat>
  <Paragraphs>162</Paragraphs>
  <Slides>20</Slides>
  <Notes>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20</vt:i4>
      </vt:variant>
    </vt:vector>
  </HeadingPairs>
  <TitlesOfParts>
    <vt:vector size="31" baseType="lpstr">
      <vt:lpstr>Arial</vt:lpstr>
      <vt:lpstr>Calibri</vt:lpstr>
      <vt:lpstr>Calibri Light</vt:lpstr>
      <vt:lpstr>Tahoma</vt:lpstr>
      <vt:lpstr>Times New Roman</vt:lpstr>
      <vt:lpstr>Wingdings</vt:lpstr>
      <vt:lpstr>Retrospect</vt:lpstr>
      <vt:lpstr>Custom Design</vt:lpstr>
      <vt:lpstr>1_Custom Design</vt:lpstr>
      <vt:lpstr>2_Custom Design</vt:lpstr>
      <vt:lpstr>3_Custom Design</vt:lpstr>
      <vt:lpstr>Channabasaveshwara Institute of Technology (Affiliated to VTU, Belgaum &amp; Approved by AICTE, New Delhi)  (NAAC Accredited &amp; ISO 9001:2015 Certified Institution)   NH 206 (B.H. Road), Gubbi, Tumkur – 572216. Karnataka.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Channabasaveshwara Institute of Technology (Affiliated to VTU, Belgaum &amp; Approved by AICTE, New Delhi)  (NAAC Accredited &amp; ISO 9001:2015 Certified Institution)   NH 206 (B.H. Road), Gubbi, Tumkur – 572216. Karnataka.</dc:title>
  <dc:creator>Lokesh SP</dc:creator>
  <cp:lastModifiedBy>Lokesh SP</cp:lastModifiedBy>
  <cp:revision>99</cp:revision>
  <dcterms:created xsi:type="dcterms:W3CDTF">2018-02-16T18:28:12Z</dcterms:created>
  <dcterms:modified xsi:type="dcterms:W3CDTF">2016-06-10T20:37:02Z</dcterms:modified>
</cp:coreProperties>
</file>