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1" r:id="rId2"/>
    <p:sldMasterId id="2147483673" r:id="rId3"/>
    <p:sldMasterId id="2147483685" r:id="rId4"/>
    <p:sldMasterId id="2147483697" r:id="rId5"/>
  </p:sldMasterIdLst>
  <p:notesMasterIdLst>
    <p:notesMasterId r:id="rId18"/>
  </p:notesMasterIdLst>
  <p:handoutMasterIdLst>
    <p:handoutMasterId r:id="rId19"/>
  </p:handoutMasterIdLst>
  <p:sldIdLst>
    <p:sldId id="256" r:id="rId6"/>
    <p:sldId id="257" r:id="rId7"/>
    <p:sldId id="258" r:id="rId8"/>
    <p:sldId id="259" r:id="rId9"/>
    <p:sldId id="267" r:id="rId10"/>
    <p:sldId id="261" r:id="rId11"/>
    <p:sldId id="262" r:id="rId12"/>
    <p:sldId id="263" r:id="rId13"/>
    <p:sldId id="264" r:id="rId14"/>
    <p:sldId id="265" r:id="rId15"/>
    <p:sldId id="268"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kesh SP" initials="LS" lastIdx="1" clrIdx="0">
    <p:extLst>
      <p:ext uri="{19B8F6BF-5375-455C-9EA6-DF929625EA0E}">
        <p15:presenceInfo xmlns:p15="http://schemas.microsoft.com/office/powerpoint/2012/main" userId="effee12708f9eed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60" autoAdjust="0"/>
  </p:normalViewPr>
  <p:slideViewPr>
    <p:cSldViewPr snapToGrid="0">
      <p:cViewPr varScale="1">
        <p:scale>
          <a:sx n="83" d="100"/>
          <a:sy n="83" d="100"/>
        </p:scale>
        <p:origin x="581"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3" d="100"/>
          <a:sy n="63" d="100"/>
        </p:scale>
        <p:origin x="3115"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smtClean="0"/>
              <a:t>Design of Injection Technique for VLSI Digital Circuit</a:t>
            </a:r>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1090F4-01DB-43C4-985C-522CD372FB17}" type="datetimeFigureOut">
              <a:rPr lang="en-IN" smtClean="0"/>
              <a:t>10-05-2018</a:t>
            </a:fld>
            <a:endParaRPr lang="en-IN"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dirty="0" smtClean="0"/>
              <a:t>CIT, Gubbi</a:t>
            </a:r>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000EE65-10FC-4FE0-A8BF-EBF5C24E3B03}" type="slidenum">
              <a:rPr lang="en-IN" smtClean="0"/>
              <a:t>‹#›</a:t>
            </a:fld>
            <a:endParaRPr lang="en-IN" dirty="0"/>
          </a:p>
        </p:txBody>
      </p:sp>
    </p:spTree>
    <p:extLst>
      <p:ext uri="{BB962C8B-B14F-4D97-AF65-F5344CB8AC3E}">
        <p14:creationId xmlns:p14="http://schemas.microsoft.com/office/powerpoint/2010/main" val="324443204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smtClean="0"/>
              <a:t>Design of Injection Technique for VLSI Digital Circuit</a:t>
            </a:r>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E9D373-1D3F-4504-9417-A687A1BCA775}" type="datetimeFigureOut">
              <a:rPr lang="en-IN" smtClean="0"/>
              <a:t>10-05-2018</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dirty="0" smtClean="0"/>
              <a:t>CIT, Gubbi</a:t>
            </a:r>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2F5BF5-35E8-41C9-9068-63CC80EF0008}" type="slidenum">
              <a:rPr lang="en-IN" smtClean="0"/>
              <a:t>‹#›</a:t>
            </a:fld>
            <a:endParaRPr lang="en-IN" dirty="0"/>
          </a:p>
        </p:txBody>
      </p:sp>
    </p:spTree>
    <p:extLst>
      <p:ext uri="{BB962C8B-B14F-4D97-AF65-F5344CB8AC3E}">
        <p14:creationId xmlns:p14="http://schemas.microsoft.com/office/powerpoint/2010/main" val="379571495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63424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3894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DCFDB60-5D45-4E24-8A91-A85A71AC3FF7}" type="datetime1">
              <a:rPr lang="en-US" smtClean="0"/>
              <a:t>5/10/2018</a:t>
            </a:fld>
            <a:endParaRPr lang="en-US" dirty="0"/>
          </a:p>
        </p:txBody>
      </p:sp>
      <p:sp>
        <p:nvSpPr>
          <p:cNvPr id="5" name="Footer Placeholder 4"/>
          <p:cNvSpPr>
            <a:spLocks noGrp="1"/>
          </p:cNvSpPr>
          <p:nvPr>
            <p:ph type="ftr" sz="quarter" idx="11"/>
          </p:nvPr>
        </p:nvSpPr>
        <p:spPr/>
        <p:txBody>
          <a:bodyPr/>
          <a:lstStyle/>
          <a:p>
            <a:r>
              <a:rPr lang="en-US" dirty="0" smtClean="0"/>
              <a:t>CIT, Gubbi</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57C502-62A3-415E-BA99-2201575334C5}" type="datetime1">
              <a:rPr lang="en-US" smtClean="0"/>
              <a:t>5/10/2018</a:t>
            </a:fld>
            <a:endParaRPr lang="en-US" dirty="0"/>
          </a:p>
        </p:txBody>
      </p:sp>
      <p:sp>
        <p:nvSpPr>
          <p:cNvPr id="5" name="Footer Placeholder 4"/>
          <p:cNvSpPr>
            <a:spLocks noGrp="1"/>
          </p:cNvSpPr>
          <p:nvPr>
            <p:ph type="ftr" sz="quarter" idx="11"/>
          </p:nvPr>
        </p:nvSpPr>
        <p:spPr/>
        <p:txBody>
          <a:bodyPr/>
          <a:lstStyle/>
          <a:p>
            <a:r>
              <a:rPr lang="en-US" dirty="0" smtClean="0"/>
              <a:t>CIT, Gubbi</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8142EE-96BA-4761-9A0D-DA37E2ECE998}" type="datetime1">
              <a:rPr lang="en-US" smtClean="0"/>
              <a:t>5/10/2018</a:t>
            </a:fld>
            <a:endParaRPr lang="en-US" dirty="0"/>
          </a:p>
        </p:txBody>
      </p:sp>
      <p:sp>
        <p:nvSpPr>
          <p:cNvPr id="5" name="Footer Placeholder 4"/>
          <p:cNvSpPr>
            <a:spLocks noGrp="1"/>
          </p:cNvSpPr>
          <p:nvPr>
            <p:ph type="ftr" sz="quarter" idx="11"/>
          </p:nvPr>
        </p:nvSpPr>
        <p:spPr/>
        <p:txBody>
          <a:bodyPr/>
          <a:lstStyle/>
          <a:p>
            <a:r>
              <a:rPr lang="en-US" dirty="0" smtClean="0"/>
              <a:t>CIT, Gubbi</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337AC88-1FAA-4134-8277-1DCF3522F9AC}" type="datetimeFigureOut">
              <a:rPr lang="en-IN" smtClean="0"/>
              <a:t>10-05-2018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5DF2C74-C773-423B-8109-ED236B6AD54E}" type="slidenum">
              <a:rPr lang="en-IN" smtClean="0"/>
              <a:t>‹#›</a:t>
            </a:fld>
            <a:endParaRPr lang="en-IN" dirty="0"/>
          </a:p>
        </p:txBody>
      </p:sp>
    </p:spTree>
    <p:extLst>
      <p:ext uri="{BB962C8B-B14F-4D97-AF65-F5344CB8AC3E}">
        <p14:creationId xmlns:p14="http://schemas.microsoft.com/office/powerpoint/2010/main" val="101867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37AC88-1FAA-4134-8277-1DCF3522F9AC}" type="datetimeFigureOut">
              <a:rPr lang="en-IN" smtClean="0"/>
              <a:t>10-05-2018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5DF2C74-C773-423B-8109-ED236B6AD54E}" type="slidenum">
              <a:rPr lang="en-IN" smtClean="0"/>
              <a:t>‹#›</a:t>
            </a:fld>
            <a:endParaRPr lang="en-IN" dirty="0"/>
          </a:p>
        </p:txBody>
      </p:sp>
    </p:spTree>
    <p:extLst>
      <p:ext uri="{BB962C8B-B14F-4D97-AF65-F5344CB8AC3E}">
        <p14:creationId xmlns:p14="http://schemas.microsoft.com/office/powerpoint/2010/main" val="1407148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37AC88-1FAA-4134-8277-1DCF3522F9AC}" type="datetimeFigureOut">
              <a:rPr lang="en-IN" smtClean="0"/>
              <a:t>10-05-2018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5DF2C74-C773-423B-8109-ED236B6AD54E}" type="slidenum">
              <a:rPr lang="en-IN" smtClean="0"/>
              <a:t>‹#›</a:t>
            </a:fld>
            <a:endParaRPr lang="en-IN" dirty="0"/>
          </a:p>
        </p:txBody>
      </p:sp>
    </p:spTree>
    <p:extLst>
      <p:ext uri="{BB962C8B-B14F-4D97-AF65-F5344CB8AC3E}">
        <p14:creationId xmlns:p14="http://schemas.microsoft.com/office/powerpoint/2010/main" val="3713449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337AC88-1FAA-4134-8277-1DCF3522F9AC}" type="datetimeFigureOut">
              <a:rPr lang="en-IN" smtClean="0"/>
              <a:t>10-05-2018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5DF2C74-C773-423B-8109-ED236B6AD54E}" type="slidenum">
              <a:rPr lang="en-IN" smtClean="0"/>
              <a:t>‹#›</a:t>
            </a:fld>
            <a:endParaRPr lang="en-IN" dirty="0"/>
          </a:p>
        </p:txBody>
      </p:sp>
    </p:spTree>
    <p:extLst>
      <p:ext uri="{BB962C8B-B14F-4D97-AF65-F5344CB8AC3E}">
        <p14:creationId xmlns:p14="http://schemas.microsoft.com/office/powerpoint/2010/main" val="26506458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337AC88-1FAA-4134-8277-1DCF3522F9AC}" type="datetimeFigureOut">
              <a:rPr lang="en-IN" smtClean="0"/>
              <a:t>10-05-2018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5DF2C74-C773-423B-8109-ED236B6AD54E}" type="slidenum">
              <a:rPr lang="en-IN" smtClean="0"/>
              <a:t>‹#›</a:t>
            </a:fld>
            <a:endParaRPr lang="en-IN" dirty="0"/>
          </a:p>
        </p:txBody>
      </p:sp>
    </p:spTree>
    <p:extLst>
      <p:ext uri="{BB962C8B-B14F-4D97-AF65-F5344CB8AC3E}">
        <p14:creationId xmlns:p14="http://schemas.microsoft.com/office/powerpoint/2010/main" val="27958026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337AC88-1FAA-4134-8277-1DCF3522F9AC}" type="datetimeFigureOut">
              <a:rPr lang="en-IN" smtClean="0"/>
              <a:t>10-05-2018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05DF2C74-C773-423B-8109-ED236B6AD54E}" type="slidenum">
              <a:rPr lang="en-IN" smtClean="0"/>
              <a:t>‹#›</a:t>
            </a:fld>
            <a:endParaRPr lang="en-IN" dirty="0"/>
          </a:p>
        </p:txBody>
      </p:sp>
    </p:spTree>
    <p:extLst>
      <p:ext uri="{BB962C8B-B14F-4D97-AF65-F5344CB8AC3E}">
        <p14:creationId xmlns:p14="http://schemas.microsoft.com/office/powerpoint/2010/main" val="2374921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7AC88-1FAA-4134-8277-1DCF3522F9AC}" type="datetimeFigureOut">
              <a:rPr lang="en-IN" smtClean="0"/>
              <a:t>10-05-2018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05DF2C74-C773-423B-8109-ED236B6AD54E}" type="slidenum">
              <a:rPr lang="en-IN" smtClean="0"/>
              <a:t>‹#›</a:t>
            </a:fld>
            <a:endParaRPr lang="en-IN" dirty="0"/>
          </a:p>
        </p:txBody>
      </p:sp>
    </p:spTree>
    <p:extLst>
      <p:ext uri="{BB962C8B-B14F-4D97-AF65-F5344CB8AC3E}">
        <p14:creationId xmlns:p14="http://schemas.microsoft.com/office/powerpoint/2010/main" val="12480529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37AC88-1FAA-4134-8277-1DCF3522F9AC}" type="datetimeFigureOut">
              <a:rPr lang="en-IN" smtClean="0"/>
              <a:t>10-05-2018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5DF2C74-C773-423B-8109-ED236B6AD54E}" type="slidenum">
              <a:rPr lang="en-IN" smtClean="0"/>
              <a:t>‹#›</a:t>
            </a:fld>
            <a:endParaRPr lang="en-IN" dirty="0"/>
          </a:p>
        </p:txBody>
      </p:sp>
    </p:spTree>
    <p:extLst>
      <p:ext uri="{BB962C8B-B14F-4D97-AF65-F5344CB8AC3E}">
        <p14:creationId xmlns:p14="http://schemas.microsoft.com/office/powerpoint/2010/main" val="3486019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CF0D97-8CAD-471E-A597-D8F8FB09D82E}" type="datetime1">
              <a:rPr lang="en-US" smtClean="0"/>
              <a:t>5/10/2018</a:t>
            </a:fld>
            <a:endParaRPr lang="en-US" dirty="0"/>
          </a:p>
        </p:txBody>
      </p:sp>
      <p:sp>
        <p:nvSpPr>
          <p:cNvPr id="5" name="Footer Placeholder 4"/>
          <p:cNvSpPr>
            <a:spLocks noGrp="1"/>
          </p:cNvSpPr>
          <p:nvPr>
            <p:ph type="ftr" sz="quarter" idx="11"/>
          </p:nvPr>
        </p:nvSpPr>
        <p:spPr/>
        <p:txBody>
          <a:bodyPr/>
          <a:lstStyle/>
          <a:p>
            <a:r>
              <a:rPr lang="en-US" dirty="0" smtClean="0"/>
              <a:t>CIT, Gubbi</a:t>
            </a:r>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37AC88-1FAA-4134-8277-1DCF3522F9AC}" type="datetimeFigureOut">
              <a:rPr lang="en-IN" smtClean="0"/>
              <a:t>10-05-2018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5DF2C74-C773-423B-8109-ED236B6AD54E}" type="slidenum">
              <a:rPr lang="en-IN" smtClean="0"/>
              <a:t>‹#›</a:t>
            </a:fld>
            <a:endParaRPr lang="en-IN" dirty="0"/>
          </a:p>
        </p:txBody>
      </p:sp>
    </p:spTree>
    <p:extLst>
      <p:ext uri="{BB962C8B-B14F-4D97-AF65-F5344CB8AC3E}">
        <p14:creationId xmlns:p14="http://schemas.microsoft.com/office/powerpoint/2010/main" val="41128551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37AC88-1FAA-4134-8277-1DCF3522F9AC}" type="datetimeFigureOut">
              <a:rPr lang="en-IN" smtClean="0"/>
              <a:t>10-05-2018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5DF2C74-C773-423B-8109-ED236B6AD54E}" type="slidenum">
              <a:rPr lang="en-IN" smtClean="0"/>
              <a:t>‹#›</a:t>
            </a:fld>
            <a:endParaRPr lang="en-IN" dirty="0"/>
          </a:p>
        </p:txBody>
      </p:sp>
    </p:spTree>
    <p:extLst>
      <p:ext uri="{BB962C8B-B14F-4D97-AF65-F5344CB8AC3E}">
        <p14:creationId xmlns:p14="http://schemas.microsoft.com/office/powerpoint/2010/main" val="24645006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37AC88-1FAA-4134-8277-1DCF3522F9AC}" type="datetimeFigureOut">
              <a:rPr lang="en-IN" smtClean="0"/>
              <a:t>10-05-2018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5DF2C74-C773-423B-8109-ED236B6AD54E}" type="slidenum">
              <a:rPr lang="en-IN" smtClean="0"/>
              <a:t>‹#›</a:t>
            </a:fld>
            <a:endParaRPr lang="en-IN" dirty="0"/>
          </a:p>
        </p:txBody>
      </p:sp>
    </p:spTree>
    <p:extLst>
      <p:ext uri="{BB962C8B-B14F-4D97-AF65-F5344CB8AC3E}">
        <p14:creationId xmlns:p14="http://schemas.microsoft.com/office/powerpoint/2010/main" val="24282218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45DF4B8-725D-4DE3-B754-DB3D30B79699}" type="datetimeFigureOut">
              <a:rPr lang="en-IN" smtClean="0"/>
              <a:t>10-05-2018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6BFEB15-41BB-4073-B616-0E6E621C2C1F}" type="slidenum">
              <a:rPr lang="en-IN" smtClean="0"/>
              <a:t>‹#›</a:t>
            </a:fld>
            <a:endParaRPr lang="en-IN" dirty="0"/>
          </a:p>
        </p:txBody>
      </p:sp>
    </p:spTree>
    <p:extLst>
      <p:ext uri="{BB962C8B-B14F-4D97-AF65-F5344CB8AC3E}">
        <p14:creationId xmlns:p14="http://schemas.microsoft.com/office/powerpoint/2010/main" val="17852627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45DF4B8-725D-4DE3-B754-DB3D30B79699}" type="datetimeFigureOut">
              <a:rPr lang="en-IN" smtClean="0"/>
              <a:t>10-05-2018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6BFEB15-41BB-4073-B616-0E6E621C2C1F}" type="slidenum">
              <a:rPr lang="en-IN" smtClean="0"/>
              <a:t>‹#›</a:t>
            </a:fld>
            <a:endParaRPr lang="en-IN" dirty="0"/>
          </a:p>
        </p:txBody>
      </p:sp>
    </p:spTree>
    <p:extLst>
      <p:ext uri="{BB962C8B-B14F-4D97-AF65-F5344CB8AC3E}">
        <p14:creationId xmlns:p14="http://schemas.microsoft.com/office/powerpoint/2010/main" val="2330743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5DF4B8-725D-4DE3-B754-DB3D30B79699}" type="datetimeFigureOut">
              <a:rPr lang="en-IN" smtClean="0"/>
              <a:t>10-05-2018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6BFEB15-41BB-4073-B616-0E6E621C2C1F}" type="slidenum">
              <a:rPr lang="en-IN" smtClean="0"/>
              <a:t>‹#›</a:t>
            </a:fld>
            <a:endParaRPr lang="en-IN" dirty="0"/>
          </a:p>
        </p:txBody>
      </p:sp>
    </p:spTree>
    <p:extLst>
      <p:ext uri="{BB962C8B-B14F-4D97-AF65-F5344CB8AC3E}">
        <p14:creationId xmlns:p14="http://schemas.microsoft.com/office/powerpoint/2010/main" val="31784621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45DF4B8-725D-4DE3-B754-DB3D30B79699}" type="datetimeFigureOut">
              <a:rPr lang="en-IN" smtClean="0"/>
              <a:t>10-05-2018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6BFEB15-41BB-4073-B616-0E6E621C2C1F}" type="slidenum">
              <a:rPr lang="en-IN" smtClean="0"/>
              <a:t>‹#›</a:t>
            </a:fld>
            <a:endParaRPr lang="en-IN" dirty="0"/>
          </a:p>
        </p:txBody>
      </p:sp>
    </p:spTree>
    <p:extLst>
      <p:ext uri="{BB962C8B-B14F-4D97-AF65-F5344CB8AC3E}">
        <p14:creationId xmlns:p14="http://schemas.microsoft.com/office/powerpoint/2010/main" val="11027370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45DF4B8-725D-4DE3-B754-DB3D30B79699}" type="datetimeFigureOut">
              <a:rPr lang="en-IN" smtClean="0"/>
              <a:t>10-05-2018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6BFEB15-41BB-4073-B616-0E6E621C2C1F}" type="slidenum">
              <a:rPr lang="en-IN" smtClean="0"/>
              <a:t>‹#›</a:t>
            </a:fld>
            <a:endParaRPr lang="en-IN" dirty="0"/>
          </a:p>
        </p:txBody>
      </p:sp>
    </p:spTree>
    <p:extLst>
      <p:ext uri="{BB962C8B-B14F-4D97-AF65-F5344CB8AC3E}">
        <p14:creationId xmlns:p14="http://schemas.microsoft.com/office/powerpoint/2010/main" val="22318111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45DF4B8-725D-4DE3-B754-DB3D30B79699}" type="datetimeFigureOut">
              <a:rPr lang="en-IN" smtClean="0"/>
              <a:t>10-05-2018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6BFEB15-41BB-4073-B616-0E6E621C2C1F}" type="slidenum">
              <a:rPr lang="en-IN" smtClean="0"/>
              <a:t>‹#›</a:t>
            </a:fld>
            <a:endParaRPr lang="en-IN" dirty="0"/>
          </a:p>
        </p:txBody>
      </p:sp>
    </p:spTree>
    <p:extLst>
      <p:ext uri="{BB962C8B-B14F-4D97-AF65-F5344CB8AC3E}">
        <p14:creationId xmlns:p14="http://schemas.microsoft.com/office/powerpoint/2010/main" val="30071085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5DF4B8-725D-4DE3-B754-DB3D30B79699}" type="datetimeFigureOut">
              <a:rPr lang="en-IN" smtClean="0"/>
              <a:t>10-05-2018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26BFEB15-41BB-4073-B616-0E6E621C2C1F}" type="slidenum">
              <a:rPr lang="en-IN" smtClean="0"/>
              <a:t>‹#›</a:t>
            </a:fld>
            <a:endParaRPr lang="en-IN" dirty="0"/>
          </a:p>
        </p:txBody>
      </p:sp>
    </p:spTree>
    <p:extLst>
      <p:ext uri="{BB962C8B-B14F-4D97-AF65-F5344CB8AC3E}">
        <p14:creationId xmlns:p14="http://schemas.microsoft.com/office/powerpoint/2010/main" val="1827893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7F418B-67D5-4173-BE53-DBCB28BE7E94}" type="datetime1">
              <a:rPr lang="en-US" smtClean="0"/>
              <a:t>5/10/2018</a:t>
            </a:fld>
            <a:endParaRPr lang="en-US" dirty="0"/>
          </a:p>
        </p:txBody>
      </p:sp>
      <p:sp>
        <p:nvSpPr>
          <p:cNvPr id="5" name="Footer Placeholder 4"/>
          <p:cNvSpPr>
            <a:spLocks noGrp="1"/>
          </p:cNvSpPr>
          <p:nvPr>
            <p:ph type="ftr" sz="quarter" idx="11"/>
          </p:nvPr>
        </p:nvSpPr>
        <p:spPr/>
        <p:txBody>
          <a:bodyPr/>
          <a:lstStyle/>
          <a:p>
            <a:r>
              <a:rPr lang="en-US" dirty="0" smtClean="0"/>
              <a:t>CIT, Gubbi</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5DF4B8-725D-4DE3-B754-DB3D30B79699}" type="datetimeFigureOut">
              <a:rPr lang="en-IN" smtClean="0"/>
              <a:t>10-05-2018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6BFEB15-41BB-4073-B616-0E6E621C2C1F}" type="slidenum">
              <a:rPr lang="en-IN" smtClean="0"/>
              <a:t>‹#›</a:t>
            </a:fld>
            <a:endParaRPr lang="en-IN" dirty="0"/>
          </a:p>
        </p:txBody>
      </p:sp>
    </p:spTree>
    <p:extLst>
      <p:ext uri="{BB962C8B-B14F-4D97-AF65-F5344CB8AC3E}">
        <p14:creationId xmlns:p14="http://schemas.microsoft.com/office/powerpoint/2010/main" val="41429276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5DF4B8-725D-4DE3-B754-DB3D30B79699}" type="datetimeFigureOut">
              <a:rPr lang="en-IN" smtClean="0"/>
              <a:t>10-05-2018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6BFEB15-41BB-4073-B616-0E6E621C2C1F}" type="slidenum">
              <a:rPr lang="en-IN" smtClean="0"/>
              <a:t>‹#›</a:t>
            </a:fld>
            <a:endParaRPr lang="en-IN" dirty="0"/>
          </a:p>
        </p:txBody>
      </p:sp>
    </p:spTree>
    <p:extLst>
      <p:ext uri="{BB962C8B-B14F-4D97-AF65-F5344CB8AC3E}">
        <p14:creationId xmlns:p14="http://schemas.microsoft.com/office/powerpoint/2010/main" val="1737242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45DF4B8-725D-4DE3-B754-DB3D30B79699}" type="datetimeFigureOut">
              <a:rPr lang="en-IN" smtClean="0"/>
              <a:t>10-05-2018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6BFEB15-41BB-4073-B616-0E6E621C2C1F}" type="slidenum">
              <a:rPr lang="en-IN" smtClean="0"/>
              <a:t>‹#›</a:t>
            </a:fld>
            <a:endParaRPr lang="en-IN" dirty="0"/>
          </a:p>
        </p:txBody>
      </p:sp>
    </p:spTree>
    <p:extLst>
      <p:ext uri="{BB962C8B-B14F-4D97-AF65-F5344CB8AC3E}">
        <p14:creationId xmlns:p14="http://schemas.microsoft.com/office/powerpoint/2010/main" val="27942629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45DF4B8-725D-4DE3-B754-DB3D30B79699}" type="datetimeFigureOut">
              <a:rPr lang="en-IN" smtClean="0"/>
              <a:t>10-05-2018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6BFEB15-41BB-4073-B616-0E6E621C2C1F}" type="slidenum">
              <a:rPr lang="en-IN" smtClean="0"/>
              <a:t>‹#›</a:t>
            </a:fld>
            <a:endParaRPr lang="en-IN" dirty="0"/>
          </a:p>
        </p:txBody>
      </p:sp>
    </p:spTree>
    <p:extLst>
      <p:ext uri="{BB962C8B-B14F-4D97-AF65-F5344CB8AC3E}">
        <p14:creationId xmlns:p14="http://schemas.microsoft.com/office/powerpoint/2010/main" val="33567691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6496BAA-7BA4-44A6-B5CE-C91707F5A9B7}" type="datetimeFigureOut">
              <a:rPr lang="en-IN" smtClean="0"/>
              <a:t>10-05-2018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405AF1D-A253-499F-93AA-46D2F3ED37D8}" type="slidenum">
              <a:rPr lang="en-IN" smtClean="0"/>
              <a:t>‹#›</a:t>
            </a:fld>
            <a:endParaRPr lang="en-IN" dirty="0"/>
          </a:p>
        </p:txBody>
      </p:sp>
    </p:spTree>
    <p:extLst>
      <p:ext uri="{BB962C8B-B14F-4D97-AF65-F5344CB8AC3E}">
        <p14:creationId xmlns:p14="http://schemas.microsoft.com/office/powerpoint/2010/main" val="7822468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6496BAA-7BA4-44A6-B5CE-C91707F5A9B7}" type="datetimeFigureOut">
              <a:rPr lang="en-IN" smtClean="0"/>
              <a:t>10-05-2018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405AF1D-A253-499F-93AA-46D2F3ED37D8}" type="slidenum">
              <a:rPr lang="en-IN" smtClean="0"/>
              <a:t>‹#›</a:t>
            </a:fld>
            <a:endParaRPr lang="en-IN" dirty="0"/>
          </a:p>
        </p:txBody>
      </p:sp>
    </p:spTree>
    <p:extLst>
      <p:ext uri="{BB962C8B-B14F-4D97-AF65-F5344CB8AC3E}">
        <p14:creationId xmlns:p14="http://schemas.microsoft.com/office/powerpoint/2010/main" val="27655015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496BAA-7BA4-44A6-B5CE-C91707F5A9B7}" type="datetimeFigureOut">
              <a:rPr lang="en-IN" smtClean="0"/>
              <a:t>10-05-2018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405AF1D-A253-499F-93AA-46D2F3ED37D8}" type="slidenum">
              <a:rPr lang="en-IN" smtClean="0"/>
              <a:t>‹#›</a:t>
            </a:fld>
            <a:endParaRPr lang="en-IN" dirty="0"/>
          </a:p>
        </p:txBody>
      </p:sp>
    </p:spTree>
    <p:extLst>
      <p:ext uri="{BB962C8B-B14F-4D97-AF65-F5344CB8AC3E}">
        <p14:creationId xmlns:p14="http://schemas.microsoft.com/office/powerpoint/2010/main" val="122926728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6496BAA-7BA4-44A6-B5CE-C91707F5A9B7}" type="datetimeFigureOut">
              <a:rPr lang="en-IN" smtClean="0"/>
              <a:t>10-05-2018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405AF1D-A253-499F-93AA-46D2F3ED37D8}" type="slidenum">
              <a:rPr lang="en-IN" smtClean="0"/>
              <a:t>‹#›</a:t>
            </a:fld>
            <a:endParaRPr lang="en-IN" dirty="0"/>
          </a:p>
        </p:txBody>
      </p:sp>
    </p:spTree>
    <p:extLst>
      <p:ext uri="{BB962C8B-B14F-4D97-AF65-F5344CB8AC3E}">
        <p14:creationId xmlns:p14="http://schemas.microsoft.com/office/powerpoint/2010/main" val="205697600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6496BAA-7BA4-44A6-B5CE-C91707F5A9B7}" type="datetimeFigureOut">
              <a:rPr lang="en-IN" smtClean="0"/>
              <a:t>10-05-2018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405AF1D-A253-499F-93AA-46D2F3ED37D8}" type="slidenum">
              <a:rPr lang="en-IN" smtClean="0"/>
              <a:t>‹#›</a:t>
            </a:fld>
            <a:endParaRPr lang="en-IN" dirty="0"/>
          </a:p>
        </p:txBody>
      </p:sp>
    </p:spTree>
    <p:extLst>
      <p:ext uri="{BB962C8B-B14F-4D97-AF65-F5344CB8AC3E}">
        <p14:creationId xmlns:p14="http://schemas.microsoft.com/office/powerpoint/2010/main" val="40085990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6496BAA-7BA4-44A6-B5CE-C91707F5A9B7}" type="datetimeFigureOut">
              <a:rPr lang="en-IN" smtClean="0"/>
              <a:t>10-05-2018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405AF1D-A253-499F-93AA-46D2F3ED37D8}" type="slidenum">
              <a:rPr lang="en-IN" smtClean="0"/>
              <a:t>‹#›</a:t>
            </a:fld>
            <a:endParaRPr lang="en-IN" dirty="0"/>
          </a:p>
        </p:txBody>
      </p:sp>
    </p:spTree>
    <p:extLst>
      <p:ext uri="{BB962C8B-B14F-4D97-AF65-F5344CB8AC3E}">
        <p14:creationId xmlns:p14="http://schemas.microsoft.com/office/powerpoint/2010/main" val="805926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1883106-145C-4547-BBFE-05E22891B54C}" type="datetime1">
              <a:rPr lang="en-US" smtClean="0"/>
              <a:t>5/10/2018</a:t>
            </a:fld>
            <a:endParaRPr lang="en-US" dirty="0"/>
          </a:p>
        </p:txBody>
      </p:sp>
      <p:sp>
        <p:nvSpPr>
          <p:cNvPr id="6" name="Footer Placeholder 5"/>
          <p:cNvSpPr>
            <a:spLocks noGrp="1"/>
          </p:cNvSpPr>
          <p:nvPr>
            <p:ph type="ftr" sz="quarter" idx="11"/>
          </p:nvPr>
        </p:nvSpPr>
        <p:spPr/>
        <p:txBody>
          <a:bodyPr/>
          <a:lstStyle/>
          <a:p>
            <a:r>
              <a:rPr lang="en-US" dirty="0" smtClean="0"/>
              <a:t>CIT, Gubbi</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496BAA-7BA4-44A6-B5CE-C91707F5A9B7}" type="datetimeFigureOut">
              <a:rPr lang="en-IN" smtClean="0"/>
              <a:t>10-05-2018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405AF1D-A253-499F-93AA-46D2F3ED37D8}" type="slidenum">
              <a:rPr lang="en-IN" smtClean="0"/>
              <a:t>‹#›</a:t>
            </a:fld>
            <a:endParaRPr lang="en-IN" dirty="0"/>
          </a:p>
        </p:txBody>
      </p:sp>
    </p:spTree>
    <p:extLst>
      <p:ext uri="{BB962C8B-B14F-4D97-AF65-F5344CB8AC3E}">
        <p14:creationId xmlns:p14="http://schemas.microsoft.com/office/powerpoint/2010/main" val="322756608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496BAA-7BA4-44A6-B5CE-C91707F5A9B7}" type="datetimeFigureOut">
              <a:rPr lang="en-IN" smtClean="0"/>
              <a:t>10-05-2018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405AF1D-A253-499F-93AA-46D2F3ED37D8}" type="slidenum">
              <a:rPr lang="en-IN" smtClean="0"/>
              <a:t>‹#›</a:t>
            </a:fld>
            <a:endParaRPr lang="en-IN" dirty="0"/>
          </a:p>
        </p:txBody>
      </p:sp>
    </p:spTree>
    <p:extLst>
      <p:ext uri="{BB962C8B-B14F-4D97-AF65-F5344CB8AC3E}">
        <p14:creationId xmlns:p14="http://schemas.microsoft.com/office/powerpoint/2010/main" val="34899338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496BAA-7BA4-44A6-B5CE-C91707F5A9B7}" type="datetimeFigureOut">
              <a:rPr lang="en-IN" smtClean="0"/>
              <a:t>10-05-2018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405AF1D-A253-499F-93AA-46D2F3ED37D8}" type="slidenum">
              <a:rPr lang="en-IN" smtClean="0"/>
              <a:t>‹#›</a:t>
            </a:fld>
            <a:endParaRPr lang="en-IN" dirty="0"/>
          </a:p>
        </p:txBody>
      </p:sp>
    </p:spTree>
    <p:extLst>
      <p:ext uri="{BB962C8B-B14F-4D97-AF65-F5344CB8AC3E}">
        <p14:creationId xmlns:p14="http://schemas.microsoft.com/office/powerpoint/2010/main" val="348101849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6496BAA-7BA4-44A6-B5CE-C91707F5A9B7}" type="datetimeFigureOut">
              <a:rPr lang="en-IN" smtClean="0"/>
              <a:t>10-05-2018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405AF1D-A253-499F-93AA-46D2F3ED37D8}" type="slidenum">
              <a:rPr lang="en-IN" smtClean="0"/>
              <a:t>‹#›</a:t>
            </a:fld>
            <a:endParaRPr lang="en-IN" dirty="0"/>
          </a:p>
        </p:txBody>
      </p:sp>
    </p:spTree>
    <p:extLst>
      <p:ext uri="{BB962C8B-B14F-4D97-AF65-F5344CB8AC3E}">
        <p14:creationId xmlns:p14="http://schemas.microsoft.com/office/powerpoint/2010/main" val="142397699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6496BAA-7BA4-44A6-B5CE-C91707F5A9B7}" type="datetimeFigureOut">
              <a:rPr lang="en-IN" smtClean="0"/>
              <a:t>10-05-2018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405AF1D-A253-499F-93AA-46D2F3ED37D8}" type="slidenum">
              <a:rPr lang="en-IN" smtClean="0"/>
              <a:t>‹#›</a:t>
            </a:fld>
            <a:endParaRPr lang="en-IN" dirty="0"/>
          </a:p>
        </p:txBody>
      </p:sp>
    </p:spTree>
    <p:extLst>
      <p:ext uri="{BB962C8B-B14F-4D97-AF65-F5344CB8AC3E}">
        <p14:creationId xmlns:p14="http://schemas.microsoft.com/office/powerpoint/2010/main" val="249880129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1CABC5E-A0CD-429D-A2FA-E1B51A45A42F}" type="datetimeFigureOut">
              <a:rPr lang="en-IN" smtClean="0"/>
              <a:t>10-05-2018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A8B2D69-D221-469F-A4C5-AC535D93BFCE}" type="slidenum">
              <a:rPr lang="en-IN" smtClean="0"/>
              <a:t>‹#›</a:t>
            </a:fld>
            <a:endParaRPr lang="en-IN" dirty="0"/>
          </a:p>
        </p:txBody>
      </p:sp>
    </p:spTree>
    <p:extLst>
      <p:ext uri="{BB962C8B-B14F-4D97-AF65-F5344CB8AC3E}">
        <p14:creationId xmlns:p14="http://schemas.microsoft.com/office/powerpoint/2010/main" val="309560472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CABC5E-A0CD-429D-A2FA-E1B51A45A42F}" type="datetimeFigureOut">
              <a:rPr lang="en-IN" smtClean="0"/>
              <a:t>10-05-2018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A8B2D69-D221-469F-A4C5-AC535D93BFCE}" type="slidenum">
              <a:rPr lang="en-IN" smtClean="0"/>
              <a:t>‹#›</a:t>
            </a:fld>
            <a:endParaRPr lang="en-IN" dirty="0"/>
          </a:p>
        </p:txBody>
      </p:sp>
    </p:spTree>
    <p:extLst>
      <p:ext uri="{BB962C8B-B14F-4D97-AF65-F5344CB8AC3E}">
        <p14:creationId xmlns:p14="http://schemas.microsoft.com/office/powerpoint/2010/main" val="417791575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CABC5E-A0CD-429D-A2FA-E1B51A45A42F}" type="datetimeFigureOut">
              <a:rPr lang="en-IN" smtClean="0"/>
              <a:t>10-05-2018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A8B2D69-D221-469F-A4C5-AC535D93BFCE}" type="slidenum">
              <a:rPr lang="en-IN" smtClean="0"/>
              <a:t>‹#›</a:t>
            </a:fld>
            <a:endParaRPr lang="en-IN" dirty="0"/>
          </a:p>
        </p:txBody>
      </p:sp>
    </p:spTree>
    <p:extLst>
      <p:ext uri="{BB962C8B-B14F-4D97-AF65-F5344CB8AC3E}">
        <p14:creationId xmlns:p14="http://schemas.microsoft.com/office/powerpoint/2010/main" val="14582646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1CABC5E-A0CD-429D-A2FA-E1B51A45A42F}" type="datetimeFigureOut">
              <a:rPr lang="en-IN" smtClean="0"/>
              <a:t>10-05-2018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A8B2D69-D221-469F-A4C5-AC535D93BFCE}" type="slidenum">
              <a:rPr lang="en-IN" smtClean="0"/>
              <a:t>‹#›</a:t>
            </a:fld>
            <a:endParaRPr lang="en-IN" dirty="0"/>
          </a:p>
        </p:txBody>
      </p:sp>
    </p:spTree>
    <p:extLst>
      <p:ext uri="{BB962C8B-B14F-4D97-AF65-F5344CB8AC3E}">
        <p14:creationId xmlns:p14="http://schemas.microsoft.com/office/powerpoint/2010/main" val="3328088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1CABC5E-A0CD-429D-A2FA-E1B51A45A42F}" type="datetimeFigureOut">
              <a:rPr lang="en-IN" smtClean="0"/>
              <a:t>10-05-2018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A8B2D69-D221-469F-A4C5-AC535D93BFCE}" type="slidenum">
              <a:rPr lang="en-IN" smtClean="0"/>
              <a:t>‹#›</a:t>
            </a:fld>
            <a:endParaRPr lang="en-IN" dirty="0"/>
          </a:p>
        </p:txBody>
      </p:sp>
    </p:spTree>
    <p:extLst>
      <p:ext uri="{BB962C8B-B14F-4D97-AF65-F5344CB8AC3E}">
        <p14:creationId xmlns:p14="http://schemas.microsoft.com/office/powerpoint/2010/main" val="3977950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9F82D39-44B2-4E7E-94DA-6236552A3AEB}" type="datetime1">
              <a:rPr lang="en-US" smtClean="0"/>
              <a:t>5/10/2018</a:t>
            </a:fld>
            <a:endParaRPr lang="en-US" dirty="0"/>
          </a:p>
        </p:txBody>
      </p:sp>
      <p:sp>
        <p:nvSpPr>
          <p:cNvPr id="8" name="Footer Placeholder 7"/>
          <p:cNvSpPr>
            <a:spLocks noGrp="1"/>
          </p:cNvSpPr>
          <p:nvPr>
            <p:ph type="ftr" sz="quarter" idx="11"/>
          </p:nvPr>
        </p:nvSpPr>
        <p:spPr/>
        <p:txBody>
          <a:bodyPr/>
          <a:lstStyle/>
          <a:p>
            <a:r>
              <a:rPr lang="en-US" dirty="0" smtClean="0"/>
              <a:t>CIT, Gubbi</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1CABC5E-A0CD-429D-A2FA-E1B51A45A42F}" type="datetimeFigureOut">
              <a:rPr lang="en-IN" smtClean="0"/>
              <a:t>10-05-2018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A8B2D69-D221-469F-A4C5-AC535D93BFCE}" type="slidenum">
              <a:rPr lang="en-IN" smtClean="0"/>
              <a:t>‹#›</a:t>
            </a:fld>
            <a:endParaRPr lang="en-IN" dirty="0"/>
          </a:p>
        </p:txBody>
      </p:sp>
    </p:spTree>
    <p:extLst>
      <p:ext uri="{BB962C8B-B14F-4D97-AF65-F5344CB8AC3E}">
        <p14:creationId xmlns:p14="http://schemas.microsoft.com/office/powerpoint/2010/main" val="16460427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ABC5E-A0CD-429D-A2FA-E1B51A45A42F}" type="datetimeFigureOut">
              <a:rPr lang="en-IN" smtClean="0"/>
              <a:t>10-05-2018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A8B2D69-D221-469F-A4C5-AC535D93BFCE}" type="slidenum">
              <a:rPr lang="en-IN" smtClean="0"/>
              <a:t>‹#›</a:t>
            </a:fld>
            <a:endParaRPr lang="en-IN" dirty="0"/>
          </a:p>
        </p:txBody>
      </p:sp>
    </p:spTree>
    <p:extLst>
      <p:ext uri="{BB962C8B-B14F-4D97-AF65-F5344CB8AC3E}">
        <p14:creationId xmlns:p14="http://schemas.microsoft.com/office/powerpoint/2010/main" val="246313833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CABC5E-A0CD-429D-A2FA-E1B51A45A42F}" type="datetimeFigureOut">
              <a:rPr lang="en-IN" smtClean="0"/>
              <a:t>10-05-2018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A8B2D69-D221-469F-A4C5-AC535D93BFCE}" type="slidenum">
              <a:rPr lang="en-IN" smtClean="0"/>
              <a:t>‹#›</a:t>
            </a:fld>
            <a:endParaRPr lang="en-IN" dirty="0"/>
          </a:p>
        </p:txBody>
      </p:sp>
    </p:spTree>
    <p:extLst>
      <p:ext uri="{BB962C8B-B14F-4D97-AF65-F5344CB8AC3E}">
        <p14:creationId xmlns:p14="http://schemas.microsoft.com/office/powerpoint/2010/main" val="290126973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CABC5E-A0CD-429D-A2FA-E1B51A45A42F}" type="datetimeFigureOut">
              <a:rPr lang="en-IN" smtClean="0"/>
              <a:t>10-05-2018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A8B2D69-D221-469F-A4C5-AC535D93BFCE}" type="slidenum">
              <a:rPr lang="en-IN" smtClean="0"/>
              <a:t>‹#›</a:t>
            </a:fld>
            <a:endParaRPr lang="en-IN" dirty="0"/>
          </a:p>
        </p:txBody>
      </p:sp>
    </p:spTree>
    <p:extLst>
      <p:ext uri="{BB962C8B-B14F-4D97-AF65-F5344CB8AC3E}">
        <p14:creationId xmlns:p14="http://schemas.microsoft.com/office/powerpoint/2010/main" val="224125385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CABC5E-A0CD-429D-A2FA-E1B51A45A42F}" type="datetimeFigureOut">
              <a:rPr lang="en-IN" smtClean="0"/>
              <a:t>10-05-2018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A8B2D69-D221-469F-A4C5-AC535D93BFCE}" type="slidenum">
              <a:rPr lang="en-IN" smtClean="0"/>
              <a:t>‹#›</a:t>
            </a:fld>
            <a:endParaRPr lang="en-IN" dirty="0"/>
          </a:p>
        </p:txBody>
      </p:sp>
    </p:spTree>
    <p:extLst>
      <p:ext uri="{BB962C8B-B14F-4D97-AF65-F5344CB8AC3E}">
        <p14:creationId xmlns:p14="http://schemas.microsoft.com/office/powerpoint/2010/main" val="29899303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CABC5E-A0CD-429D-A2FA-E1B51A45A42F}" type="datetimeFigureOut">
              <a:rPr lang="en-IN" smtClean="0"/>
              <a:t>10-05-2018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A8B2D69-D221-469F-A4C5-AC535D93BFCE}" type="slidenum">
              <a:rPr lang="en-IN" smtClean="0"/>
              <a:t>‹#›</a:t>
            </a:fld>
            <a:endParaRPr lang="en-IN" dirty="0"/>
          </a:p>
        </p:txBody>
      </p:sp>
    </p:spTree>
    <p:extLst>
      <p:ext uri="{BB962C8B-B14F-4D97-AF65-F5344CB8AC3E}">
        <p14:creationId xmlns:p14="http://schemas.microsoft.com/office/powerpoint/2010/main" val="365728435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1CABC5E-A0CD-429D-A2FA-E1B51A45A42F}" type="datetimeFigureOut">
              <a:rPr lang="en-IN" smtClean="0"/>
              <a:t>10-05-2018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A8B2D69-D221-469F-A4C5-AC535D93BFCE}" type="slidenum">
              <a:rPr lang="en-IN" smtClean="0"/>
              <a:t>‹#›</a:t>
            </a:fld>
            <a:endParaRPr lang="en-IN" dirty="0"/>
          </a:p>
        </p:txBody>
      </p:sp>
    </p:spTree>
    <p:extLst>
      <p:ext uri="{BB962C8B-B14F-4D97-AF65-F5344CB8AC3E}">
        <p14:creationId xmlns:p14="http://schemas.microsoft.com/office/powerpoint/2010/main" val="101080800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9626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99607CA-8143-4632-8E10-F3E31C67839C}" type="datetime1">
              <a:rPr lang="en-US" smtClean="0"/>
              <a:t>5/10/2018</a:t>
            </a:fld>
            <a:endParaRPr lang="en-US" dirty="0"/>
          </a:p>
        </p:txBody>
      </p:sp>
      <p:sp>
        <p:nvSpPr>
          <p:cNvPr id="4" name="Footer Placeholder 3"/>
          <p:cNvSpPr>
            <a:spLocks noGrp="1"/>
          </p:cNvSpPr>
          <p:nvPr>
            <p:ph type="ftr" sz="quarter" idx="11"/>
          </p:nvPr>
        </p:nvSpPr>
        <p:spPr/>
        <p:txBody>
          <a:bodyPr/>
          <a:lstStyle/>
          <a:p>
            <a:r>
              <a:rPr lang="en-US" dirty="0" smtClean="0"/>
              <a:t>CIT, Gubbi</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66BEE3-24B5-4285-9EC3-570B54A86B07}" type="datetime1">
              <a:rPr lang="en-US" smtClean="0"/>
              <a:t>5/10/2018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smtClean="0"/>
              <a:t>CIT, Gubbi</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44817D1-154F-4CEE-945C-AED8276FAB1D}" type="datetime1">
              <a:rPr lang="en-US" smtClean="0"/>
              <a:t>5/10/2018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smtClean="0"/>
              <a:t>CIT, Gubbi</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4A35E8-E7C8-444C-AB4C-DCC5714481A1}" type="datetime1">
              <a:rPr lang="en-US" smtClean="0"/>
              <a:t>5/10/2018</a:t>
            </a:fld>
            <a:endParaRPr lang="en-US" dirty="0"/>
          </a:p>
        </p:txBody>
      </p:sp>
      <p:sp>
        <p:nvSpPr>
          <p:cNvPr id="6" name="Footer Placeholder 5"/>
          <p:cNvSpPr>
            <a:spLocks noGrp="1"/>
          </p:cNvSpPr>
          <p:nvPr>
            <p:ph type="ftr" sz="quarter" idx="11"/>
          </p:nvPr>
        </p:nvSpPr>
        <p:spPr/>
        <p:txBody>
          <a:bodyPr/>
          <a:lstStyle/>
          <a:p>
            <a:r>
              <a:rPr lang="en-US" dirty="0" smtClean="0"/>
              <a:t>CIT, Gubbi</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C65392F-6257-4C29-8EF7-A21AEBF62568}" type="datetime1">
              <a:rPr lang="en-US" smtClean="0"/>
              <a:t>5/10/2018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smtClean="0"/>
              <a:t>CIT, Gubbi</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37AC88-1FAA-4134-8277-1DCF3522F9AC}" type="datetimeFigureOut">
              <a:rPr lang="en-IN" smtClean="0"/>
              <a:t>10-05-2018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DF2C74-C773-423B-8109-ED236B6AD54E}" type="slidenum">
              <a:rPr lang="en-IN" smtClean="0"/>
              <a:t>‹#›</a:t>
            </a:fld>
            <a:endParaRPr lang="en-IN" dirty="0"/>
          </a:p>
        </p:txBody>
      </p:sp>
    </p:spTree>
    <p:extLst>
      <p:ext uri="{BB962C8B-B14F-4D97-AF65-F5344CB8AC3E}">
        <p14:creationId xmlns:p14="http://schemas.microsoft.com/office/powerpoint/2010/main" val="168087842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5DF4B8-725D-4DE3-B754-DB3D30B79699}" type="datetimeFigureOut">
              <a:rPr lang="en-IN" smtClean="0"/>
              <a:t>10-05-2018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BFEB15-41BB-4073-B616-0E6E621C2C1F}" type="slidenum">
              <a:rPr lang="en-IN" smtClean="0"/>
              <a:t>‹#›</a:t>
            </a:fld>
            <a:endParaRPr lang="en-IN" dirty="0"/>
          </a:p>
        </p:txBody>
      </p:sp>
    </p:spTree>
    <p:extLst>
      <p:ext uri="{BB962C8B-B14F-4D97-AF65-F5344CB8AC3E}">
        <p14:creationId xmlns:p14="http://schemas.microsoft.com/office/powerpoint/2010/main" val="353627612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496BAA-7BA4-44A6-B5CE-C91707F5A9B7}" type="datetimeFigureOut">
              <a:rPr lang="en-IN" smtClean="0"/>
              <a:t>10-05-2018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05AF1D-A253-499F-93AA-46D2F3ED37D8}" type="slidenum">
              <a:rPr lang="en-IN" smtClean="0"/>
              <a:t>‹#›</a:t>
            </a:fld>
            <a:endParaRPr lang="en-IN" dirty="0"/>
          </a:p>
        </p:txBody>
      </p:sp>
    </p:spTree>
    <p:extLst>
      <p:ext uri="{BB962C8B-B14F-4D97-AF65-F5344CB8AC3E}">
        <p14:creationId xmlns:p14="http://schemas.microsoft.com/office/powerpoint/2010/main" val="219028018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CABC5E-A0CD-429D-A2FA-E1B51A45A42F}" type="datetimeFigureOut">
              <a:rPr lang="en-IN" smtClean="0"/>
              <a:t>10-05-2018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8B2D69-D221-469F-A4C5-AC535D93BFCE}" type="slidenum">
              <a:rPr lang="en-IN" smtClean="0"/>
              <a:t>‹#›</a:t>
            </a:fld>
            <a:endParaRPr lang="en-IN" dirty="0"/>
          </a:p>
        </p:txBody>
      </p:sp>
    </p:spTree>
    <p:extLst>
      <p:ext uri="{BB962C8B-B14F-4D97-AF65-F5344CB8AC3E}">
        <p14:creationId xmlns:p14="http://schemas.microsoft.com/office/powerpoint/2010/main" val="236503048"/>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a:spLocks noGrp="1" noChangeArrowheads="1"/>
          </p:cNvSpPr>
          <p:nvPr>
            <p:ph type="title"/>
          </p:nvPr>
        </p:nvSpPr>
        <p:spPr bwMode="auto">
          <a:xfrm>
            <a:off x="1097280" y="411817"/>
            <a:ext cx="10058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743200" algn="ctr"/>
                <a:tab pos="5286375" algn="l"/>
              </a:tabLst>
              <a:defRPr>
                <a:solidFill>
                  <a:schemeClr val="tx1"/>
                </a:solidFill>
                <a:latin typeface="Arial" panose="020B0604020202020204" pitchFamily="34" charset="0"/>
              </a:defRPr>
            </a:lvl1pPr>
            <a:lvl2pPr eaLnBrk="0" fontAlgn="base" hangingPunct="0">
              <a:spcBef>
                <a:spcPct val="0"/>
              </a:spcBef>
              <a:spcAft>
                <a:spcPct val="0"/>
              </a:spcAft>
              <a:tabLst>
                <a:tab pos="2743200" algn="ctr"/>
                <a:tab pos="5286375" algn="l"/>
              </a:tabLst>
              <a:defRPr>
                <a:solidFill>
                  <a:schemeClr val="tx1"/>
                </a:solidFill>
                <a:latin typeface="Arial" panose="020B0604020202020204" pitchFamily="34" charset="0"/>
              </a:defRPr>
            </a:lvl2pPr>
            <a:lvl3pPr eaLnBrk="0" fontAlgn="base" hangingPunct="0">
              <a:spcBef>
                <a:spcPct val="0"/>
              </a:spcBef>
              <a:spcAft>
                <a:spcPct val="0"/>
              </a:spcAft>
              <a:tabLst>
                <a:tab pos="2743200" algn="ctr"/>
                <a:tab pos="5286375" algn="l"/>
              </a:tabLst>
              <a:defRPr>
                <a:solidFill>
                  <a:schemeClr val="tx1"/>
                </a:solidFill>
                <a:latin typeface="Arial" panose="020B0604020202020204" pitchFamily="34" charset="0"/>
              </a:defRPr>
            </a:lvl3pPr>
            <a:lvl4pPr eaLnBrk="0" fontAlgn="base" hangingPunct="0">
              <a:spcBef>
                <a:spcPct val="0"/>
              </a:spcBef>
              <a:spcAft>
                <a:spcPct val="0"/>
              </a:spcAft>
              <a:tabLst>
                <a:tab pos="2743200" algn="ctr"/>
                <a:tab pos="5286375" algn="l"/>
              </a:tabLst>
              <a:defRPr>
                <a:solidFill>
                  <a:schemeClr val="tx1"/>
                </a:solidFill>
                <a:latin typeface="Arial" panose="020B0604020202020204" pitchFamily="34" charset="0"/>
              </a:defRPr>
            </a:lvl4pPr>
            <a:lvl5pPr eaLnBrk="0" fontAlgn="base" hangingPunct="0">
              <a:spcBef>
                <a:spcPct val="0"/>
              </a:spcBef>
              <a:spcAft>
                <a:spcPct val="0"/>
              </a:spcAft>
              <a:tabLst>
                <a:tab pos="2743200" algn="ctr"/>
                <a:tab pos="5286375" algn="l"/>
              </a:tabLst>
              <a:defRPr>
                <a:solidFill>
                  <a:schemeClr val="tx1"/>
                </a:solidFill>
                <a:latin typeface="Arial" panose="020B0604020202020204" pitchFamily="34" charset="0"/>
              </a:defRPr>
            </a:lvl5pPr>
            <a:lvl6pPr eaLnBrk="0" fontAlgn="base" hangingPunct="0">
              <a:spcBef>
                <a:spcPct val="0"/>
              </a:spcBef>
              <a:spcAft>
                <a:spcPct val="0"/>
              </a:spcAft>
              <a:tabLst>
                <a:tab pos="2743200" algn="ctr"/>
                <a:tab pos="5286375" algn="l"/>
              </a:tabLst>
              <a:defRPr>
                <a:solidFill>
                  <a:schemeClr val="tx1"/>
                </a:solidFill>
                <a:latin typeface="Arial" panose="020B0604020202020204" pitchFamily="34" charset="0"/>
              </a:defRPr>
            </a:lvl6pPr>
            <a:lvl7pPr eaLnBrk="0" fontAlgn="base" hangingPunct="0">
              <a:spcBef>
                <a:spcPct val="0"/>
              </a:spcBef>
              <a:spcAft>
                <a:spcPct val="0"/>
              </a:spcAft>
              <a:tabLst>
                <a:tab pos="2743200" algn="ctr"/>
                <a:tab pos="5286375" algn="l"/>
              </a:tabLst>
              <a:defRPr>
                <a:solidFill>
                  <a:schemeClr val="tx1"/>
                </a:solidFill>
                <a:latin typeface="Arial" panose="020B0604020202020204" pitchFamily="34" charset="0"/>
              </a:defRPr>
            </a:lvl7pPr>
            <a:lvl8pPr eaLnBrk="0" fontAlgn="base" hangingPunct="0">
              <a:spcBef>
                <a:spcPct val="0"/>
              </a:spcBef>
              <a:spcAft>
                <a:spcPct val="0"/>
              </a:spcAft>
              <a:tabLst>
                <a:tab pos="2743200" algn="ctr"/>
                <a:tab pos="5286375" algn="l"/>
              </a:tabLst>
              <a:defRPr>
                <a:solidFill>
                  <a:schemeClr val="tx1"/>
                </a:solidFill>
                <a:latin typeface="Arial" panose="020B0604020202020204" pitchFamily="34" charset="0"/>
              </a:defRPr>
            </a:lvl8pPr>
            <a:lvl9pPr eaLnBrk="0" fontAlgn="base" hangingPunct="0">
              <a:spcBef>
                <a:spcPct val="0"/>
              </a:spcBef>
              <a:spcAft>
                <a:spcPct val="0"/>
              </a:spcAft>
              <a:tabLst>
                <a:tab pos="2743200" algn="ctr"/>
                <a:tab pos="5286375"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2743200" algn="ctr"/>
                <a:tab pos="5286375" algn="l"/>
              </a:tabLst>
            </a:pPr>
            <a:r>
              <a:rPr kumimoji="0" lang="en-US" sz="2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Channabasaveshwara Institute of Technology</a:t>
            </a:r>
            <a:endParaRPr kumimoji="0" 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743200" algn="ctr"/>
                <a:tab pos="5286375" algn="l"/>
              </a:tabLst>
            </a:pPr>
            <a:r>
              <a:rPr kumimoji="0" lang="en-US" sz="15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(Affiliated to VTU, Belgaum &amp; Approved by AICTE, New Delhi)</a:t>
            </a:r>
            <a:endParaRPr kumimoji="0" lang="en-US" sz="1500" b="0"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743200" algn="ctr"/>
                <a:tab pos="5286375" algn="l"/>
              </a:tabLst>
            </a:pPr>
            <a:r>
              <a:rPr kumimoji="0" lang="en-US" sz="15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t>
            </a:r>
            <a:r>
              <a:rPr kumimoji="0" lang="en-US" sz="15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NAAC Accredited &amp; ISO 9001:2015 Certified Institution) </a:t>
            </a:r>
            <a:r>
              <a:rPr kumimoji="0" lang="en-US" sz="10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t>
            </a:r>
            <a:endParaRPr kumimoji="0" lang="en-US" sz="800" b="0"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743200" algn="ctr"/>
                <a:tab pos="5286375" algn="l"/>
              </a:tabLst>
            </a:pPr>
            <a:r>
              <a:rPr kumimoji="0" lang="en-US" sz="1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NH 206 (B.H. Road), Gubbi, Tumkur – 572216. Karnataka.</a:t>
            </a:r>
            <a:r>
              <a:rPr kumimoji="0" lang="en-US" sz="18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Content Placeholder 12"/>
          <p:cNvSpPr>
            <a:spLocks noGrp="1"/>
          </p:cNvSpPr>
          <p:nvPr>
            <p:ph idx="1"/>
          </p:nvPr>
        </p:nvSpPr>
        <p:spPr>
          <a:noFill/>
          <a:ln>
            <a:noFill/>
          </a:ln>
          <a:effectLst>
            <a:outerShdw dist="50800" sx="1000" sy="1000" algn="ctr" rotWithShape="0">
              <a:srgbClr val="000000"/>
            </a:outerShdw>
          </a:effectLst>
        </p:spPr>
        <p:txBody>
          <a:bodyPr wrap="square" tIns="360000" bIns="108000" anchor="t" anchorCtr="1"/>
          <a:lstStyle/>
          <a:p>
            <a:pPr algn="ctr"/>
            <a:r>
              <a:rPr lang="en-IN" sz="2800" dirty="0" smtClean="0">
                <a:solidFill>
                  <a:schemeClr val="tx1"/>
                </a:solidFill>
                <a:latin typeface="Times New Roman" panose="02020603050405020304" pitchFamily="18" charset="0"/>
                <a:cs typeface="Times New Roman" panose="02020603050405020304" pitchFamily="18" charset="0"/>
              </a:rPr>
              <a:t>PROJECT REVIEW</a:t>
            </a:r>
          </a:p>
          <a:p>
            <a:pPr algn="ctr"/>
            <a:r>
              <a:rPr lang="en-IN" sz="3600" dirty="0" smtClean="0">
                <a:solidFill>
                  <a:schemeClr val="accent1">
                    <a:lumMod val="75000"/>
                  </a:schemeClr>
                </a:solidFill>
                <a:latin typeface="Times New Roman" panose="02020603050405020304" pitchFamily="18" charset="0"/>
                <a:cs typeface="Times New Roman" panose="02020603050405020304" pitchFamily="18" charset="0"/>
              </a:rPr>
              <a:t>INGENIOUS BRAIN TRACKER</a:t>
            </a:r>
            <a:endParaRPr lang="en-IN" sz="3600"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10" name="Picture 9" descr="D:\CIT 2\NAAC\Post SSR\Execution - Final Phase\Institute PPT\Supporting Documents\ppt images\NAAC_LOGO.png"/>
          <p:cNvPicPr/>
          <p:nvPr/>
        </p:nvPicPr>
        <p:blipFill>
          <a:blip r:embed="rId3" cstate="print"/>
          <a:srcRect/>
          <a:stretch>
            <a:fillRect/>
          </a:stretch>
        </p:blipFill>
        <p:spPr bwMode="auto">
          <a:xfrm>
            <a:off x="9368453" y="550121"/>
            <a:ext cx="866775" cy="790575"/>
          </a:xfrm>
          <a:prstGeom prst="rect">
            <a:avLst/>
          </a:prstGeom>
          <a:noFill/>
          <a:ln w="9525">
            <a:noFill/>
            <a:miter lim="800000"/>
            <a:headEnd/>
            <a:tailEnd/>
          </a:ln>
        </p:spPr>
      </p:pic>
      <p:pic>
        <p:nvPicPr>
          <p:cNvPr id="11" name="Picture 10" descr="D:\CIT 2\NAAC\Post SSR\Execution - Final Phase\Institute PPT\Supporting Documents\ppt images\download (2).png"/>
          <p:cNvPicPr/>
          <p:nvPr/>
        </p:nvPicPr>
        <p:blipFill>
          <a:blip r:embed="rId4"/>
          <a:srcRect/>
          <a:stretch>
            <a:fillRect/>
          </a:stretch>
        </p:blipFill>
        <p:spPr bwMode="auto">
          <a:xfrm>
            <a:off x="10352554" y="602508"/>
            <a:ext cx="685800" cy="685800"/>
          </a:xfrm>
          <a:prstGeom prst="rect">
            <a:avLst/>
          </a:prstGeom>
          <a:noFill/>
          <a:ln w="9525">
            <a:noFill/>
            <a:miter lim="800000"/>
            <a:headEnd/>
            <a:tailEnd/>
          </a:ln>
        </p:spPr>
      </p:pic>
      <p:pic>
        <p:nvPicPr>
          <p:cNvPr id="12" name="Picture 11" descr="D:\CIT 2\Quick Reference\logo\CIT LOGO2.jpg"/>
          <p:cNvPicPr/>
          <p:nvPr/>
        </p:nvPicPr>
        <p:blipFill>
          <a:blip r:embed="rId5" cstate="print"/>
          <a:srcRect/>
          <a:stretch>
            <a:fillRect/>
          </a:stretch>
        </p:blipFill>
        <p:spPr bwMode="auto">
          <a:xfrm>
            <a:off x="1439334" y="727843"/>
            <a:ext cx="1219200" cy="714375"/>
          </a:xfrm>
          <a:prstGeom prst="rect">
            <a:avLst/>
          </a:prstGeom>
          <a:noFill/>
          <a:ln w="9525">
            <a:noFill/>
            <a:miter lim="800000"/>
            <a:headEnd/>
            <a:tailEnd/>
          </a:ln>
        </p:spPr>
      </p:pic>
      <p:sp>
        <p:nvSpPr>
          <p:cNvPr id="4" name="Footer Placeholder 3"/>
          <p:cNvSpPr>
            <a:spLocks noGrp="1"/>
          </p:cNvSpPr>
          <p:nvPr>
            <p:ph type="ftr" sz="quarter" idx="11"/>
          </p:nvPr>
        </p:nvSpPr>
        <p:spPr>
          <a:xfrm>
            <a:off x="0" y="6465830"/>
            <a:ext cx="2107933" cy="365125"/>
          </a:xfrm>
        </p:spPr>
        <p:txBody>
          <a:bodyPr/>
          <a:lstStyle/>
          <a:p>
            <a:pPr marL="355600" algn="l"/>
            <a:r>
              <a:rPr lang="en-US" sz="1400" dirty="0" smtClean="0">
                <a:latin typeface="Times New Roman" panose="02020603050405020304" pitchFamily="18" charset="0"/>
                <a:cs typeface="Times New Roman" panose="02020603050405020304" pitchFamily="18" charset="0"/>
              </a:rPr>
              <a:t>CIT, Gubbi</a:t>
            </a:r>
            <a:endParaRPr lang="en-US" sz="1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10352554" y="6465830"/>
            <a:ext cx="1312025" cy="365125"/>
          </a:xfrm>
        </p:spPr>
        <p:txBody>
          <a:bodyPr/>
          <a:lstStyle/>
          <a:p>
            <a:fld id="{4CE482DC-2269-4F26-9D2A-7E44B1A4CD85}" type="slidenum">
              <a:rPr lang="en-US" sz="1400" smtClean="0">
                <a:latin typeface="Times New Roman" panose="02020603050405020304" pitchFamily="18" charset="0"/>
                <a:cs typeface="Times New Roman" panose="02020603050405020304" pitchFamily="18" charset="0"/>
              </a:rPr>
              <a:pPr/>
              <a:t>1</a:t>
            </a:fld>
            <a:endParaRPr lang="en-US" sz="1400" dirty="0">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698653821"/>
              </p:ext>
            </p:extLst>
          </p:nvPr>
        </p:nvGraphicFramePr>
        <p:xfrm>
          <a:off x="1097280" y="4147793"/>
          <a:ext cx="10332720" cy="1691640"/>
        </p:xfrm>
        <a:graphic>
          <a:graphicData uri="http://schemas.openxmlformats.org/drawingml/2006/table">
            <a:tbl>
              <a:tblPr firstRow="1" firstCol="1" bandRow="1">
                <a:tableStyleId>{5C22544A-7EE6-4342-B048-85BDC9FD1C3A}</a:tableStyleId>
              </a:tblPr>
              <a:tblGrid>
                <a:gridCol w="6812280"/>
                <a:gridCol w="3520440"/>
              </a:tblGrid>
              <a:tr h="1579939">
                <a:tc>
                  <a:txBody>
                    <a:bodyPr/>
                    <a:lstStyle/>
                    <a:p>
                      <a:pPr algn="just">
                        <a:spcAft>
                          <a:spcPts val="600"/>
                        </a:spcAft>
                        <a:tabLst>
                          <a:tab pos="4086225" algn="l"/>
                        </a:tabLst>
                      </a:pPr>
                      <a:r>
                        <a:rPr lang="en-US" sz="1600" dirty="0">
                          <a:solidFill>
                            <a:schemeClr val="accent1"/>
                          </a:solidFill>
                          <a:effectLst/>
                          <a:latin typeface="Times New Roman" panose="02020603050405020304" pitchFamily="18" charset="0"/>
                          <a:cs typeface="Times New Roman" panose="02020603050405020304" pitchFamily="18" charset="0"/>
                        </a:rPr>
                        <a:t>Guide: </a:t>
                      </a:r>
                      <a:endParaRPr lang="en-IN" sz="1600" dirty="0">
                        <a:solidFill>
                          <a:schemeClr val="accent1"/>
                        </a:solidFill>
                        <a:effectLst/>
                        <a:latin typeface="Times New Roman" panose="02020603050405020304" pitchFamily="18" charset="0"/>
                        <a:cs typeface="Times New Roman" panose="02020603050405020304" pitchFamily="18" charset="0"/>
                      </a:endParaRPr>
                    </a:p>
                    <a:p>
                      <a:pPr algn="just">
                        <a:spcAft>
                          <a:spcPts val="0"/>
                        </a:spcAft>
                        <a:tabLst>
                          <a:tab pos="4086225" algn="l"/>
                        </a:tabLst>
                      </a:pPr>
                      <a:r>
                        <a:rPr lang="en-US" sz="1400" dirty="0">
                          <a:solidFill>
                            <a:schemeClr val="tx1"/>
                          </a:solidFill>
                          <a:effectLst/>
                          <a:latin typeface="Times New Roman" panose="02020603050405020304" pitchFamily="18" charset="0"/>
                          <a:cs typeface="Times New Roman" panose="02020603050405020304" pitchFamily="18" charset="0"/>
                        </a:rPr>
                        <a:t>Mr. </a:t>
                      </a:r>
                      <a:r>
                        <a:rPr lang="en-US" sz="1400" dirty="0" smtClean="0">
                          <a:solidFill>
                            <a:schemeClr val="tx1"/>
                          </a:solidFill>
                          <a:effectLst/>
                          <a:latin typeface="Times New Roman" panose="02020603050405020304" pitchFamily="18" charset="0"/>
                          <a:cs typeface="Times New Roman" panose="02020603050405020304" pitchFamily="18" charset="0"/>
                        </a:rPr>
                        <a:t>RAJENDRA</a:t>
                      </a:r>
                      <a:r>
                        <a:rPr lang="en-US" sz="1400" baseline="0" dirty="0" smtClean="0">
                          <a:solidFill>
                            <a:schemeClr val="tx1"/>
                          </a:solidFill>
                          <a:effectLst/>
                          <a:latin typeface="Times New Roman" panose="02020603050405020304" pitchFamily="18" charset="0"/>
                          <a:cs typeface="Times New Roman" panose="02020603050405020304" pitchFamily="18" charset="0"/>
                        </a:rPr>
                        <a:t> C J</a:t>
                      </a:r>
                      <a:r>
                        <a:rPr lang="en-US" sz="1400" dirty="0" smtClean="0">
                          <a:solidFill>
                            <a:schemeClr val="tx1"/>
                          </a:solidFill>
                          <a:effectLst/>
                          <a:latin typeface="Times New Roman" panose="02020603050405020304" pitchFamily="18" charset="0"/>
                          <a:cs typeface="Times New Roman" panose="02020603050405020304" pitchFamily="18" charset="0"/>
                        </a:rPr>
                        <a:t>,</a:t>
                      </a:r>
                      <a:endParaRPr lang="en-IN" sz="1400" dirty="0">
                        <a:solidFill>
                          <a:schemeClr val="tx1"/>
                        </a:solidFill>
                        <a:effectLst/>
                        <a:latin typeface="Times New Roman" panose="02020603050405020304" pitchFamily="18" charset="0"/>
                        <a:cs typeface="Times New Roman" panose="02020603050405020304" pitchFamily="18" charset="0"/>
                      </a:endParaRPr>
                    </a:p>
                    <a:p>
                      <a:pPr algn="just">
                        <a:spcAft>
                          <a:spcPts val="0"/>
                        </a:spcAft>
                        <a:tabLst>
                          <a:tab pos="4086225" algn="l"/>
                        </a:tabLst>
                      </a:pPr>
                      <a:r>
                        <a:rPr lang="en-US" sz="1400" dirty="0" smtClean="0">
                          <a:solidFill>
                            <a:schemeClr val="tx1"/>
                          </a:solidFill>
                          <a:effectLst/>
                          <a:latin typeface="Times New Roman" panose="02020603050405020304" pitchFamily="18" charset="0"/>
                          <a:cs typeface="Times New Roman" panose="02020603050405020304" pitchFamily="18" charset="0"/>
                        </a:rPr>
                        <a:t>Assistant </a:t>
                      </a:r>
                      <a:r>
                        <a:rPr lang="en-US" sz="1400" dirty="0">
                          <a:solidFill>
                            <a:schemeClr val="tx1"/>
                          </a:solidFill>
                          <a:effectLst/>
                          <a:latin typeface="Times New Roman" panose="02020603050405020304" pitchFamily="18" charset="0"/>
                          <a:cs typeface="Times New Roman" panose="02020603050405020304" pitchFamily="18" charset="0"/>
                        </a:rPr>
                        <a:t>P</a:t>
                      </a:r>
                      <a:r>
                        <a:rPr lang="en-US" sz="1400" dirty="0" smtClean="0">
                          <a:solidFill>
                            <a:schemeClr val="tx1"/>
                          </a:solidFill>
                          <a:effectLst/>
                          <a:latin typeface="Times New Roman" panose="02020603050405020304" pitchFamily="18" charset="0"/>
                          <a:cs typeface="Times New Roman" panose="02020603050405020304" pitchFamily="18" charset="0"/>
                        </a:rPr>
                        <a:t>rofessor</a:t>
                      </a:r>
                      <a:r>
                        <a:rPr lang="en-US" sz="1400" dirty="0">
                          <a:solidFill>
                            <a:schemeClr val="tx1"/>
                          </a:solidFill>
                          <a:effectLst/>
                          <a:latin typeface="Times New Roman" panose="02020603050405020304" pitchFamily="18" charset="0"/>
                          <a:cs typeface="Times New Roman" panose="02020603050405020304" pitchFamily="18" charset="0"/>
                        </a:rPr>
                        <a:t>,</a:t>
                      </a:r>
                      <a:endParaRPr lang="en-IN" sz="1400" dirty="0">
                        <a:solidFill>
                          <a:schemeClr val="tx1"/>
                        </a:solidFill>
                        <a:effectLst/>
                        <a:latin typeface="Times New Roman" panose="02020603050405020304" pitchFamily="18" charset="0"/>
                        <a:cs typeface="Times New Roman" panose="02020603050405020304" pitchFamily="18" charset="0"/>
                      </a:endParaRPr>
                    </a:p>
                    <a:p>
                      <a:pPr algn="just">
                        <a:spcAft>
                          <a:spcPts val="0"/>
                        </a:spcAft>
                        <a:tabLst>
                          <a:tab pos="4086225" algn="l"/>
                        </a:tabLst>
                      </a:pPr>
                      <a:r>
                        <a:rPr lang="en-US" sz="1400" dirty="0">
                          <a:solidFill>
                            <a:schemeClr val="tx1"/>
                          </a:solidFill>
                          <a:effectLst/>
                          <a:latin typeface="Times New Roman" panose="02020603050405020304" pitchFamily="18" charset="0"/>
                          <a:cs typeface="Times New Roman" panose="02020603050405020304" pitchFamily="18" charset="0"/>
                        </a:rPr>
                        <a:t>Dept. of ECE,</a:t>
                      </a:r>
                      <a:endParaRPr lang="en-IN" sz="1400" dirty="0">
                        <a:solidFill>
                          <a:schemeClr val="tx1"/>
                        </a:solidFill>
                        <a:effectLst/>
                        <a:latin typeface="Times New Roman" panose="02020603050405020304" pitchFamily="18" charset="0"/>
                        <a:cs typeface="Times New Roman" panose="02020603050405020304" pitchFamily="18" charset="0"/>
                      </a:endParaRPr>
                    </a:p>
                    <a:p>
                      <a:pPr algn="just">
                        <a:spcAft>
                          <a:spcPts val="0"/>
                        </a:spcAft>
                        <a:tabLst>
                          <a:tab pos="4086225" algn="l"/>
                        </a:tabLst>
                      </a:pPr>
                      <a:r>
                        <a:rPr lang="en-US" sz="1400" dirty="0">
                          <a:solidFill>
                            <a:schemeClr val="tx1"/>
                          </a:solidFill>
                          <a:effectLst/>
                          <a:latin typeface="Times New Roman" panose="02020603050405020304" pitchFamily="18" charset="0"/>
                          <a:cs typeface="Times New Roman" panose="02020603050405020304" pitchFamily="18" charset="0"/>
                        </a:rPr>
                        <a:t>C.I.T, Gubbi. </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spcAft>
                          <a:spcPts val="600"/>
                        </a:spcAft>
                        <a:tabLst>
                          <a:tab pos="4086225" algn="l"/>
                        </a:tabLst>
                      </a:pPr>
                      <a:r>
                        <a:rPr lang="en-US" sz="1600" dirty="0" smtClean="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Team</a:t>
                      </a:r>
                      <a:r>
                        <a:rPr lang="en-US" sz="1600" baseline="0" dirty="0" smtClean="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 members:</a:t>
                      </a:r>
                    </a:p>
                    <a:p>
                      <a:pPr marL="0" marR="0" indent="0" algn="just" defTabSz="914400" rtl="0" eaLnBrk="1" fontAlgn="auto" latinLnBrk="0" hangingPunct="1">
                        <a:lnSpc>
                          <a:spcPct val="100000"/>
                        </a:lnSpc>
                        <a:spcBef>
                          <a:spcPts val="0"/>
                        </a:spcBef>
                        <a:spcAft>
                          <a:spcPts val="600"/>
                        </a:spcAft>
                        <a:buClrTx/>
                        <a:buSzTx/>
                        <a:buFontTx/>
                        <a:buNone/>
                        <a:tabLst>
                          <a:tab pos="4086225" algn="l"/>
                        </a:tabLst>
                        <a:defRPr/>
                      </a:pPr>
                      <a:r>
                        <a:rPr lang="en-US" sz="1400" dirty="0" smtClean="0">
                          <a:solidFill>
                            <a:schemeClr val="tx1"/>
                          </a:solidFill>
                          <a:effectLst/>
                          <a:latin typeface="Times New Roman" panose="02020603050405020304" pitchFamily="18" charset="0"/>
                          <a:ea typeface="Times New Roman" panose="02020603050405020304" pitchFamily="18" charset="0"/>
                        </a:rPr>
                        <a:t>MANASA M    (1CG14EC056)</a:t>
                      </a:r>
                    </a:p>
                    <a:p>
                      <a:pPr marL="0" marR="0" indent="0" algn="just" defTabSz="914400" rtl="0" eaLnBrk="1" fontAlgn="auto" latinLnBrk="0" hangingPunct="1">
                        <a:lnSpc>
                          <a:spcPct val="100000"/>
                        </a:lnSpc>
                        <a:spcBef>
                          <a:spcPts val="0"/>
                        </a:spcBef>
                        <a:spcAft>
                          <a:spcPts val="600"/>
                        </a:spcAft>
                        <a:buClrTx/>
                        <a:buSzTx/>
                        <a:buFontTx/>
                        <a:buNone/>
                        <a:tabLst>
                          <a:tab pos="4086225" algn="l"/>
                        </a:tabLst>
                        <a:defRPr/>
                      </a:pPr>
                      <a:r>
                        <a:rPr lang="en-US" sz="1400" dirty="0" smtClean="0">
                          <a:solidFill>
                            <a:schemeClr val="tx1"/>
                          </a:solidFill>
                          <a:effectLst/>
                          <a:latin typeface="Times New Roman" panose="02020603050405020304" pitchFamily="18" charset="0"/>
                          <a:ea typeface="Times New Roman" panose="02020603050405020304" pitchFamily="18" charset="0"/>
                        </a:rPr>
                        <a:t>NAYANA</a:t>
                      </a:r>
                      <a:r>
                        <a:rPr lang="en-US" sz="1400" baseline="0" dirty="0" smtClean="0">
                          <a:solidFill>
                            <a:schemeClr val="tx1"/>
                          </a:solidFill>
                          <a:effectLst/>
                          <a:latin typeface="Times New Roman" panose="02020603050405020304" pitchFamily="18" charset="0"/>
                          <a:ea typeface="Times New Roman" panose="02020603050405020304" pitchFamily="18" charset="0"/>
                        </a:rPr>
                        <a:t> C P</a:t>
                      </a:r>
                      <a:r>
                        <a:rPr lang="en-US" sz="1400" dirty="0" smtClean="0">
                          <a:solidFill>
                            <a:schemeClr val="tx1"/>
                          </a:solidFill>
                          <a:effectLst/>
                          <a:latin typeface="Times New Roman" panose="02020603050405020304" pitchFamily="18" charset="0"/>
                          <a:ea typeface="Times New Roman" panose="02020603050405020304" pitchFamily="18" charset="0"/>
                        </a:rPr>
                        <a:t>   (1CG14EC072)</a:t>
                      </a:r>
                    </a:p>
                    <a:p>
                      <a:pPr algn="just">
                        <a:spcAft>
                          <a:spcPts val="600"/>
                        </a:spcAft>
                        <a:tabLst>
                          <a:tab pos="4086225" algn="l"/>
                        </a:tabLst>
                      </a:pPr>
                      <a:r>
                        <a:rPr lang="en-US" sz="1400" dirty="0" smtClean="0">
                          <a:solidFill>
                            <a:schemeClr val="tx1"/>
                          </a:solidFill>
                          <a:effectLst/>
                          <a:latin typeface="Times New Roman" panose="02020603050405020304" pitchFamily="18" charset="0"/>
                          <a:ea typeface="Times New Roman" panose="02020603050405020304" pitchFamily="18" charset="0"/>
                        </a:rPr>
                        <a:t>MANOHAR</a:t>
                      </a:r>
                      <a:r>
                        <a:rPr lang="en-US" sz="1400" baseline="0" dirty="0" smtClean="0">
                          <a:solidFill>
                            <a:schemeClr val="tx1"/>
                          </a:solidFill>
                          <a:effectLst/>
                          <a:latin typeface="Times New Roman" panose="02020603050405020304" pitchFamily="18" charset="0"/>
                          <a:ea typeface="Times New Roman" panose="02020603050405020304" pitchFamily="18" charset="0"/>
                        </a:rPr>
                        <a:t> N</a:t>
                      </a:r>
                      <a:r>
                        <a:rPr lang="en-US" sz="1400" dirty="0" smtClean="0">
                          <a:solidFill>
                            <a:schemeClr val="tx1"/>
                          </a:solidFill>
                          <a:effectLst/>
                          <a:latin typeface="Times New Roman" panose="02020603050405020304" pitchFamily="18" charset="0"/>
                          <a:ea typeface="Times New Roman" panose="02020603050405020304" pitchFamily="18" charset="0"/>
                        </a:rPr>
                        <a:t> (1CG14EC058)</a:t>
                      </a:r>
                    </a:p>
                    <a:p>
                      <a:pPr algn="just">
                        <a:spcAft>
                          <a:spcPts val="600"/>
                        </a:spcAft>
                        <a:tabLst>
                          <a:tab pos="4086225" algn="l"/>
                        </a:tabLst>
                      </a:pPr>
                      <a:r>
                        <a:rPr lang="en-US" sz="1400" dirty="0" smtClean="0">
                          <a:solidFill>
                            <a:schemeClr val="tx1"/>
                          </a:solidFill>
                          <a:effectLst/>
                          <a:latin typeface="Times New Roman" panose="02020603050405020304" pitchFamily="18" charset="0"/>
                          <a:ea typeface="Times New Roman" panose="02020603050405020304" pitchFamily="18" charset="0"/>
                        </a:rPr>
                        <a:t>LOKESH S P   (1CG14EC052)</a:t>
                      </a:r>
                      <a:endParaRPr lang="en-IN" sz="1400" dirty="0" smtClean="0">
                        <a:solidFill>
                          <a:schemeClr val="tx1"/>
                        </a:solidFill>
                        <a:effectLst/>
                        <a:latin typeface="Times New Roman" panose="02020603050405020304" pitchFamily="18" charset="0"/>
                        <a:ea typeface="Times New Roman" panose="02020603050405020304" pitchFamily="18" charset="0"/>
                      </a:endParaRPr>
                    </a:p>
                    <a:p>
                      <a:pPr algn="just">
                        <a:spcAft>
                          <a:spcPts val="600"/>
                        </a:spcAft>
                        <a:tabLst>
                          <a:tab pos="4086225" algn="l"/>
                        </a:tabLst>
                      </a:pPr>
                      <a:endParaRPr lang="en-US" sz="1400" dirty="0" smtClean="0">
                        <a:solidFill>
                          <a:schemeClr val="accent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noFill/>
                      <a:prstDash val="solid"/>
                      <a:round/>
                      <a:headEnd type="none" w="med" len="med"/>
                      <a:tailEnd type="none" w="med" len="med"/>
                    </a:lnL>
                    <a:solidFill>
                      <a:schemeClr val="bg1"/>
                    </a:solidFill>
                  </a:tcPr>
                </a:tc>
              </a:tr>
            </a:tbl>
          </a:graphicData>
        </a:graphic>
      </p:graphicFrame>
    </p:spTree>
    <p:extLst>
      <p:ext uri="{BB962C8B-B14F-4D97-AF65-F5344CB8AC3E}">
        <p14:creationId xmlns:p14="http://schemas.microsoft.com/office/powerpoint/2010/main" val="682846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0" y="6452782"/>
            <a:ext cx="4822804" cy="365125"/>
          </a:xfrm>
        </p:spPr>
        <p:txBody>
          <a:bodyPr/>
          <a:lstStyle/>
          <a:p>
            <a:pPr algn="l"/>
            <a:r>
              <a:rPr lang="en-US" sz="1500" dirty="0" smtClean="0">
                <a:latin typeface="Times New Roman" panose="02020603050405020304" pitchFamily="18" charset="0"/>
                <a:cs typeface="Times New Roman" panose="02020603050405020304" pitchFamily="18" charset="0"/>
              </a:rPr>
              <a:t>	CIT, Gubbi</a:t>
            </a:r>
            <a:endParaRPr lang="en-US" sz="15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a:xfrm>
            <a:off x="10390652" y="6454042"/>
            <a:ext cx="1312025" cy="365125"/>
          </a:xfrm>
        </p:spPr>
        <p:txBody>
          <a:bodyPr/>
          <a:lstStyle/>
          <a:p>
            <a:fld id="{4FAB73BC-B049-4115-A692-8D63A059BFB8}" type="slidenum">
              <a:rPr lang="en-US" sz="1400" smtClean="0">
                <a:latin typeface="Times New Roman" panose="02020603050405020304" pitchFamily="18" charset="0"/>
                <a:cs typeface="Times New Roman" panose="02020603050405020304" pitchFamily="18" charset="0"/>
              </a:rPr>
              <a:pPr/>
              <a:t>10</a:t>
            </a:fld>
            <a:endParaRPr lang="en-US" sz="1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80767" y="292231"/>
            <a:ext cx="11193629" cy="769441"/>
          </a:xfrm>
          <a:prstGeom prst="rect">
            <a:avLst/>
          </a:prstGeom>
          <a:noFill/>
        </p:spPr>
        <p:txBody>
          <a:bodyPr wrap="square" rtlCol="0">
            <a:spAutoFit/>
          </a:bodyPr>
          <a:lstStyle/>
          <a:p>
            <a:r>
              <a:rPr lang="en-IN" sz="4400" dirty="0" smtClean="0">
                <a:latin typeface="Times New Roman" panose="02020603050405020304" pitchFamily="18" charset="0"/>
                <a:cs typeface="Times New Roman" panose="02020603050405020304" pitchFamily="18" charset="0"/>
              </a:rPr>
              <a:t>Current status</a:t>
            </a:r>
            <a:endParaRPr lang="en-IN" sz="4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80767" y="1489435"/>
            <a:ext cx="11193629" cy="1323439"/>
          </a:xfrm>
          <a:prstGeom prst="rect">
            <a:avLst/>
          </a:prstGeom>
          <a:noFill/>
        </p:spPr>
        <p:txBody>
          <a:bodyPr wrap="square" rtlCol="0">
            <a:spAutoFit/>
          </a:bodyPr>
          <a:lstStyle/>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At present, the project is at CODING </a:t>
            </a:r>
            <a:r>
              <a:rPr lang="en-IN" sz="2000" smtClean="0">
                <a:latin typeface="Times New Roman" panose="02020603050405020304" pitchFamily="18" charset="0"/>
                <a:cs typeface="Times New Roman" panose="02020603050405020304" pitchFamily="18" charset="0"/>
              </a:rPr>
              <a:t>phase.</a:t>
            </a:r>
            <a:br>
              <a:rPr lang="en-IN" sz="2000" smtClean="0">
                <a:latin typeface="Times New Roman" panose="02020603050405020304" pitchFamily="18" charset="0"/>
                <a:cs typeface="Times New Roman" panose="02020603050405020304" pitchFamily="18" charset="0"/>
              </a:rPr>
            </a:br>
            <a:endParaRPr lang="en-IN"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Hardware and Software Integration, Testing is pending.</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64772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0" y="6395776"/>
            <a:ext cx="4822804" cy="365125"/>
          </a:xfrm>
        </p:spPr>
        <p:txBody>
          <a:bodyPr/>
          <a:lstStyle/>
          <a:p>
            <a:pPr algn="l"/>
            <a:r>
              <a:rPr lang="en-US" sz="1500" dirty="0" smtClean="0">
                <a:latin typeface="Times New Roman" panose="02020603050405020304" pitchFamily="18" charset="0"/>
                <a:cs typeface="Times New Roman" panose="02020603050405020304" pitchFamily="18" charset="0"/>
              </a:rPr>
              <a:t>	CIT, Gubbi</a:t>
            </a:r>
            <a:endParaRPr lang="en-US" sz="15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a:xfrm>
            <a:off x="10362371" y="6408722"/>
            <a:ext cx="1312025" cy="365125"/>
          </a:xfrm>
        </p:spPr>
        <p:txBody>
          <a:bodyPr/>
          <a:lstStyle/>
          <a:p>
            <a:fld id="{4FAB73BC-B049-4115-A692-8D63A059BFB8}" type="slidenum">
              <a:rPr lang="en-US" sz="1400" smtClean="0">
                <a:latin typeface="Times New Roman" panose="02020603050405020304" pitchFamily="18" charset="0"/>
                <a:cs typeface="Times New Roman" panose="02020603050405020304" pitchFamily="18" charset="0"/>
              </a:rPr>
              <a:pPr/>
              <a:t>11</a:t>
            </a:fld>
            <a:endParaRPr lang="en-US" sz="1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80767" y="292231"/>
            <a:ext cx="11193629" cy="769441"/>
          </a:xfrm>
          <a:prstGeom prst="rect">
            <a:avLst/>
          </a:prstGeom>
          <a:noFill/>
        </p:spPr>
        <p:txBody>
          <a:bodyPr wrap="square" rtlCol="0">
            <a:spAutoFit/>
          </a:bodyPr>
          <a:lstStyle/>
          <a:p>
            <a:r>
              <a:rPr lang="en-IN" sz="4400" dirty="0" smtClean="0">
                <a:latin typeface="Times New Roman" panose="02020603050405020304" pitchFamily="18" charset="0"/>
                <a:cs typeface="Times New Roman" panose="02020603050405020304" pitchFamily="18" charset="0"/>
              </a:rPr>
              <a:t>REFERENCES:</a:t>
            </a:r>
            <a:endParaRPr lang="en-IN" sz="44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80767" y="1480291"/>
            <a:ext cx="11193629" cy="3416320"/>
          </a:xfrm>
          <a:prstGeom prst="rect">
            <a:avLst/>
          </a:prstGeom>
          <a:noFill/>
        </p:spPr>
        <p:txBody>
          <a:bodyPr wrap="square" rtlCol="0">
            <a:spAutoFit/>
          </a:bodyPr>
          <a:lstStyle/>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Betty </a:t>
            </a:r>
            <a:r>
              <a:rPr lang="en-US" dirty="0">
                <a:latin typeface="Times New Roman" panose="02020603050405020304" pitchFamily="18" charset="0"/>
                <a:cs typeface="Times New Roman" panose="02020603050405020304" pitchFamily="18" charset="0"/>
              </a:rPr>
              <a:t>P.V. Ho, Jennifer Stephenson, Mark Carter,” Cognitive-behavioral approaches for children with autism spectrum disorder: A trend analysis ”, Faculty of Human Sciences, Macquarie University, NSW, Australia, 27 November 2016</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Sravanth Kumar , Vivek Kumar , Bharat Gupta,"Feature extraction from EEG signal through one electrode device for medical application", Next Generation Computing Technologies (NGCT), 2015 1st International Conference, 4-5 Sept. 2015</a:t>
            </a:r>
            <a:r>
              <a:rPr lang="en-US"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Jonathan R Wolpaw, Niels Birbaumer, William J Heetderks, Dennis J McFarland, P Hunter Peckham, Gerwin Schalk, Emanuel Donchin, Louis A Quatrano, Charles J Robinson, Theresa M Vaughan, et al. Brain-computer interface technology: a review of the ﬁrst international meeting. IEEE transactions on rehabilitation engineering, 8(2):164–173, 2000</a:t>
            </a:r>
            <a:r>
              <a:rPr lang="en-US"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Cooley </a:t>
            </a:r>
            <a:r>
              <a:rPr lang="en-US" dirty="0">
                <a:latin typeface="Times New Roman" panose="02020603050405020304" pitchFamily="18" charset="0"/>
                <a:cs typeface="Times New Roman" panose="02020603050405020304" pitchFamily="18" charset="0"/>
              </a:rPr>
              <a:t>J. W., J. W. Tukey, An Algorithm for the Machine Computation of the Complex Fourier Series, Mathematics of Computation, 19, pp. 297-301, 1965. </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69061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0" y="6422078"/>
            <a:ext cx="4822804" cy="365125"/>
          </a:xfrm>
        </p:spPr>
        <p:txBody>
          <a:bodyPr/>
          <a:lstStyle/>
          <a:p>
            <a:pPr algn="l"/>
            <a:r>
              <a:rPr lang="en-US" sz="1400" dirty="0" smtClean="0">
                <a:latin typeface="Times New Roman" panose="02020603050405020304" pitchFamily="18" charset="0"/>
                <a:cs typeface="Times New Roman" panose="02020603050405020304" pitchFamily="18" charset="0"/>
              </a:rPr>
              <a:t>	CIT, Gubbi</a:t>
            </a:r>
            <a:endParaRPr lang="en-US" sz="14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a:xfrm>
            <a:off x="10399774" y="6492875"/>
            <a:ext cx="1312025" cy="365125"/>
          </a:xfrm>
        </p:spPr>
        <p:txBody>
          <a:bodyPr/>
          <a:lstStyle/>
          <a:p>
            <a:fld id="{4FAB73BC-B049-4115-A692-8D63A059BFB8}" type="slidenum">
              <a:rPr lang="en-US" sz="1400" smtClean="0">
                <a:latin typeface="Times New Roman" panose="02020603050405020304" pitchFamily="18" charset="0"/>
                <a:cs typeface="Times New Roman" panose="02020603050405020304" pitchFamily="18" charset="0"/>
              </a:rPr>
              <a:pPr/>
              <a:t>12</a:t>
            </a:fld>
            <a:endParaRPr lang="en-US" sz="1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1984" y="1332628"/>
            <a:ext cx="8969015" cy="3904159"/>
          </a:xfrm>
          <a:prstGeom prst="rect">
            <a:avLst/>
          </a:prstGeom>
        </p:spPr>
      </p:pic>
    </p:spTree>
    <p:extLst>
      <p:ext uri="{BB962C8B-B14F-4D97-AF65-F5344CB8AC3E}">
        <p14:creationId xmlns:p14="http://schemas.microsoft.com/office/powerpoint/2010/main" val="27891996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97280" y="631767"/>
            <a:ext cx="10058400" cy="1105593"/>
          </a:xfrm>
        </p:spPr>
        <p:txBody>
          <a:bodyPr/>
          <a:lstStyle/>
          <a:p>
            <a:r>
              <a:rPr lang="en-IN" dirty="0" smtClean="0">
                <a:latin typeface="Times New Roman" panose="02020603050405020304" pitchFamily="18" charset="0"/>
                <a:cs typeface="Times New Roman" panose="02020603050405020304" pitchFamily="18" charset="0"/>
              </a:rPr>
              <a:t>Content</a:t>
            </a:r>
            <a:endParaRPr lang="en-IN"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lstStyle/>
          <a:p>
            <a:pPr>
              <a:buClr>
                <a:schemeClr val="tx1"/>
              </a:buCl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Introduction</a:t>
            </a:r>
          </a:p>
          <a:p>
            <a:pPr>
              <a:buClr>
                <a:schemeClr val="tx1"/>
              </a:buCl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Literature Survey</a:t>
            </a:r>
          </a:p>
          <a:p>
            <a:pPr>
              <a:buClr>
                <a:schemeClr val="tx1"/>
              </a:buCl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Objective</a:t>
            </a:r>
          </a:p>
          <a:p>
            <a:pPr>
              <a:buClr>
                <a:schemeClr val="tx1"/>
              </a:buCl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Methodology</a:t>
            </a:r>
          </a:p>
          <a:p>
            <a:pPr>
              <a:buClr>
                <a:schemeClr val="tx1"/>
              </a:buCl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Hardware Details</a:t>
            </a:r>
          </a:p>
          <a:p>
            <a:pPr>
              <a:buClr>
                <a:schemeClr val="tx1"/>
              </a:buCl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Software Details</a:t>
            </a:r>
          </a:p>
          <a:p>
            <a:pPr>
              <a:buClr>
                <a:schemeClr val="tx1"/>
              </a:buCl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Status of the project</a:t>
            </a:r>
          </a:p>
          <a:p>
            <a:pPr>
              <a:buClr>
                <a:schemeClr val="tx1"/>
              </a:buCl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References  </a:t>
            </a:r>
          </a:p>
        </p:txBody>
      </p:sp>
      <p:sp>
        <p:nvSpPr>
          <p:cNvPr id="6" name="Footer Placeholder 3"/>
          <p:cNvSpPr>
            <a:spLocks noGrp="1"/>
          </p:cNvSpPr>
          <p:nvPr>
            <p:ph type="ftr" sz="quarter" idx="11"/>
          </p:nvPr>
        </p:nvSpPr>
        <p:spPr>
          <a:xfrm>
            <a:off x="0" y="6465830"/>
            <a:ext cx="2107933" cy="365125"/>
          </a:xfrm>
        </p:spPr>
        <p:txBody>
          <a:bodyPr/>
          <a:lstStyle/>
          <a:p>
            <a:pPr marL="355600" algn="l"/>
            <a:r>
              <a:rPr lang="en-US" sz="1400" dirty="0" smtClean="0">
                <a:latin typeface="Times New Roman" panose="02020603050405020304" pitchFamily="18" charset="0"/>
                <a:cs typeface="Times New Roman" panose="02020603050405020304" pitchFamily="18" charset="0"/>
              </a:rPr>
              <a:t>CIT, Gubbi</a:t>
            </a:r>
            <a:endParaRPr lang="en-US" sz="1400" dirty="0">
              <a:latin typeface="Times New Roman" panose="02020603050405020304" pitchFamily="18" charset="0"/>
              <a:cs typeface="Times New Roman" panose="02020603050405020304" pitchFamily="18" charset="0"/>
            </a:endParaRPr>
          </a:p>
        </p:txBody>
      </p:sp>
      <p:sp>
        <p:nvSpPr>
          <p:cNvPr id="7" name="Slide Number Placeholder 4"/>
          <p:cNvSpPr>
            <a:spLocks noGrp="1"/>
          </p:cNvSpPr>
          <p:nvPr>
            <p:ph type="sldNum" sz="quarter" idx="12"/>
          </p:nvPr>
        </p:nvSpPr>
        <p:spPr>
          <a:xfrm>
            <a:off x="10383151" y="6465829"/>
            <a:ext cx="1312025" cy="365125"/>
          </a:xfrm>
        </p:spPr>
        <p:txBody>
          <a:bodyPr/>
          <a:lstStyle/>
          <a:p>
            <a:r>
              <a:rPr lang="en-US" sz="1400" dirty="0" smtClean="0">
                <a:latin typeface="Times New Roman" panose="02020603050405020304" pitchFamily="18" charset="0"/>
                <a:cs typeface="Times New Roman" panose="02020603050405020304" pitchFamily="18" charset="0"/>
              </a:rPr>
              <a:t>2</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7114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59784"/>
            <a:ext cx="4822804" cy="365125"/>
          </a:xfrm>
        </p:spPr>
        <p:txBody>
          <a:bodyPr/>
          <a:lstStyle/>
          <a:p>
            <a:pPr marL="355600" algn="l"/>
            <a:r>
              <a:rPr lang="en-US" sz="1500" dirty="0" smtClean="0">
                <a:latin typeface="Times New Roman" panose="02020603050405020304" pitchFamily="18" charset="0"/>
                <a:cs typeface="Times New Roman" panose="02020603050405020304" pitchFamily="18" charset="0"/>
              </a:rPr>
              <a:t>CIT, Gubbi</a:t>
            </a:r>
            <a:endParaRPr lang="en-US" sz="15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10385090" y="6459783"/>
            <a:ext cx="1312025" cy="365125"/>
          </a:xfrm>
        </p:spPr>
        <p:txBody>
          <a:bodyPr/>
          <a:lstStyle/>
          <a:p>
            <a:fld id="{4CE482DC-2269-4F26-9D2A-7E44B1A4CD85}" type="slidenum">
              <a:rPr lang="en-US" sz="1400" smtClean="0">
                <a:latin typeface="Times New Roman" panose="02020603050405020304" pitchFamily="18" charset="0"/>
                <a:cs typeface="Times New Roman" panose="02020603050405020304" pitchFamily="18" charset="0"/>
              </a:rPr>
              <a:t>3</a:t>
            </a:fld>
            <a:endParaRPr lang="en-US" sz="14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414528" y="283464"/>
            <a:ext cx="11439144" cy="830997"/>
          </a:xfrm>
          <a:prstGeom prst="rect">
            <a:avLst/>
          </a:prstGeom>
          <a:noFill/>
        </p:spPr>
        <p:txBody>
          <a:bodyPr wrap="square" rtlCol="0">
            <a:spAutoFit/>
          </a:bodyPr>
          <a:lstStyle/>
          <a:p>
            <a:r>
              <a:rPr lang="en-IN" sz="4800" dirty="0" smtClean="0">
                <a:latin typeface="Times New Roman" panose="02020603050405020304" pitchFamily="18" charset="0"/>
                <a:cs typeface="Times New Roman" panose="02020603050405020304" pitchFamily="18" charset="0"/>
              </a:rPr>
              <a:t>INTRODUCTION</a:t>
            </a:r>
            <a:endParaRPr lang="en-IN" sz="48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14528" y="1670286"/>
            <a:ext cx="11282587" cy="1938992"/>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Ingenious brain tracker </a:t>
            </a:r>
            <a:r>
              <a:rPr lang="en-US" sz="2000" dirty="0">
                <a:latin typeface="Times New Roman" panose="02020603050405020304" pitchFamily="18" charset="0"/>
                <a:cs typeface="Times New Roman" panose="02020603050405020304" pitchFamily="18" charset="0"/>
              </a:rPr>
              <a:t>is an aiding device which captures the </a:t>
            </a:r>
            <a:r>
              <a:rPr lang="en-US" sz="2000" dirty="0" smtClean="0">
                <a:latin typeface="Times New Roman" panose="02020603050405020304" pitchFamily="18" charset="0"/>
                <a:cs typeface="Times New Roman" panose="02020603050405020304" pitchFamily="18" charset="0"/>
              </a:rPr>
              <a:t>EEG signals from </a:t>
            </a:r>
            <a:r>
              <a:rPr lang="en-US" sz="2000" dirty="0">
                <a:latin typeface="Times New Roman" panose="02020603050405020304" pitchFamily="18" charset="0"/>
                <a:cs typeface="Times New Roman" panose="02020603050405020304" pitchFamily="18" charset="0"/>
              </a:rPr>
              <a:t>the people who are suffering from mental disorders like paralysis, stroke, neural disorders and particularly for Autism patients</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device is to increase </a:t>
            </a:r>
            <a:r>
              <a:rPr lang="en-US" sz="2000" dirty="0">
                <a:latin typeface="Times New Roman" panose="02020603050405020304" pitchFamily="18" charset="0"/>
                <a:cs typeface="Times New Roman" panose="02020603050405020304" pitchFamily="18" charset="0"/>
              </a:rPr>
              <a:t>the possibility for the treatment </a:t>
            </a:r>
            <a:r>
              <a:rPr lang="en-US" sz="2000" dirty="0" smtClean="0">
                <a:latin typeface="Times New Roman" panose="02020603050405020304" pitchFamily="18" charset="0"/>
                <a:cs typeface="Times New Roman" panose="02020603050405020304" pitchFamily="18" charset="0"/>
              </a:rPr>
              <a:t>of mental disabilities related to neural system and it also helps as an analysis device.</a:t>
            </a:r>
            <a:endParaRPr lang="en-IN" sz="2000" dirty="0">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3990" y="3534230"/>
            <a:ext cx="2143125" cy="2143125"/>
          </a:xfrm>
          <a:prstGeom prst="rect">
            <a:avLst/>
          </a:prstGeom>
        </p:spPr>
      </p:pic>
      <p:sp>
        <p:nvSpPr>
          <p:cNvPr id="14" name="TextBox 13"/>
          <p:cNvSpPr txBox="1"/>
          <p:nvPr/>
        </p:nvSpPr>
        <p:spPr>
          <a:xfrm>
            <a:off x="414528" y="3737385"/>
            <a:ext cx="9241536" cy="1938992"/>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This system generates the ready prescriptions, for critical cases, which could be used immediately.</a:t>
            </a:r>
          </a:p>
          <a:p>
            <a:endParaRPr lang="en-IN"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As an analysis device, the data got from the sensors where being monitored as well as stored in the databases where it will help the specialists, researchers for the better understanding of the disorders.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4640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59784"/>
            <a:ext cx="4822804" cy="365125"/>
          </a:xfrm>
        </p:spPr>
        <p:txBody>
          <a:bodyPr/>
          <a:lstStyle/>
          <a:p>
            <a:pPr marL="355600" lvl="0" algn="l"/>
            <a:r>
              <a:rPr lang="en-US" sz="1500" dirty="0">
                <a:latin typeface="Times New Roman" panose="02020603050405020304" pitchFamily="18" charset="0"/>
                <a:cs typeface="Times New Roman" panose="02020603050405020304" pitchFamily="18" charset="0"/>
              </a:rPr>
              <a:t>CIT, Gubbi</a:t>
            </a:r>
          </a:p>
        </p:txBody>
      </p:sp>
      <p:sp>
        <p:nvSpPr>
          <p:cNvPr id="5" name="Slide Number Placeholder 4"/>
          <p:cNvSpPr>
            <a:spLocks noGrp="1"/>
          </p:cNvSpPr>
          <p:nvPr>
            <p:ph type="sldNum" sz="quarter" idx="12"/>
          </p:nvPr>
        </p:nvSpPr>
        <p:spPr>
          <a:xfrm>
            <a:off x="10357658" y="6459783"/>
            <a:ext cx="1312025" cy="365125"/>
          </a:xfrm>
        </p:spPr>
        <p:txBody>
          <a:bodyPr/>
          <a:lstStyle/>
          <a:p>
            <a:fld id="{4CE482DC-2269-4F26-9D2A-7E44B1A4CD85}" type="slidenum">
              <a:rPr lang="en-US" sz="1400" smtClean="0">
                <a:latin typeface="Times New Roman" panose="02020603050405020304" pitchFamily="18" charset="0"/>
                <a:cs typeface="Times New Roman" panose="02020603050405020304" pitchFamily="18" charset="0"/>
              </a:rPr>
              <a:t>4</a:t>
            </a:fld>
            <a:endParaRPr lang="en-US" sz="1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69127" y="182880"/>
            <a:ext cx="11200556" cy="769441"/>
          </a:xfrm>
          <a:prstGeom prst="rect">
            <a:avLst/>
          </a:prstGeom>
          <a:noFill/>
        </p:spPr>
        <p:txBody>
          <a:bodyPr wrap="square" rtlCol="0">
            <a:spAutoFit/>
          </a:bodyPr>
          <a:lstStyle/>
          <a:p>
            <a:r>
              <a:rPr lang="en-IN" sz="4400" dirty="0" smtClean="0">
                <a:latin typeface="Times New Roman" panose="02020603050405020304" pitchFamily="18" charset="0"/>
                <a:cs typeface="Times New Roman" panose="02020603050405020304" pitchFamily="18" charset="0"/>
              </a:rPr>
              <a:t>LITERATURE SURVEY</a:t>
            </a:r>
            <a:endParaRPr lang="en-IN" sz="4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474246" y="1264258"/>
            <a:ext cx="11195437" cy="4708981"/>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Autism spectrum disorder (ASD</a:t>
            </a:r>
            <a:r>
              <a:rPr lang="en-US" sz="2000" b="1"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Autism </a:t>
            </a:r>
            <a:r>
              <a:rPr lang="en-US" sz="2000" dirty="0">
                <a:latin typeface="Times New Roman" panose="02020603050405020304" pitchFamily="18" charset="0"/>
                <a:cs typeface="Times New Roman" panose="02020603050405020304" pitchFamily="18" charset="0"/>
              </a:rPr>
              <a:t>spectrum disorder (ASD) is a complex developmental disorder that can cause problems with thinking, feeling, language and the ability to relate to others. It is a neurological disorder, which means it affects the functioning of the </a:t>
            </a:r>
            <a:r>
              <a:rPr lang="en-US" sz="2000" dirty="0" smtClean="0">
                <a:latin typeface="Times New Roman" panose="02020603050405020304" pitchFamily="18" charset="0"/>
                <a:cs typeface="Times New Roman" panose="02020603050405020304" pitchFamily="18" charset="0"/>
              </a:rPr>
              <a:t>brain[1].</a:t>
            </a:r>
            <a:br>
              <a:rPr lang="en-US" sz="2000" dirty="0" smtClean="0">
                <a:latin typeface="Times New Roman" panose="02020603050405020304" pitchFamily="18" charset="0"/>
                <a:cs typeface="Times New Roman" panose="02020603050405020304" pitchFamily="18" charset="0"/>
              </a:rPr>
            </a:b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In Autism disorder, the patients shows rapid changes in their behaviors like anxiety, hyper activeness, etc., Which causes heart attacks, chest pain...[1]</a:t>
            </a:r>
            <a:br>
              <a:rPr lang="en-US" sz="2000" dirty="0" smtClean="0">
                <a:latin typeface="Times New Roman" panose="02020603050405020304" pitchFamily="18" charset="0"/>
                <a:cs typeface="Times New Roman" panose="02020603050405020304" pitchFamily="18" charset="0"/>
              </a:rPr>
            </a:b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Not only Autism, some other disorders where patients can’t move the body or/and who can’t express how they feel.[2]</a:t>
            </a:r>
            <a:br>
              <a:rPr lang="en-US" sz="2000" dirty="0" smtClean="0">
                <a:latin typeface="Times New Roman" panose="02020603050405020304" pitchFamily="18" charset="0"/>
                <a:cs typeface="Times New Roman" panose="02020603050405020304" pitchFamily="18" charset="0"/>
              </a:rPr>
            </a:b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Here we are using a part of Brain control Interface(BCI). Where we can get the EEG signals directly from the brain. The wireless transmission of raw data to the discreet system where all the processing has been done. [3]</a:t>
            </a:r>
            <a:br>
              <a:rPr lang="en-US" sz="2000" dirty="0" smtClean="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81984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10297" y="6450641"/>
            <a:ext cx="4822804" cy="365125"/>
          </a:xfrm>
        </p:spPr>
        <p:txBody>
          <a:bodyPr/>
          <a:lstStyle/>
          <a:p>
            <a:pPr algn="l"/>
            <a:r>
              <a:rPr lang="en-US" sz="1400" dirty="0" smtClean="0">
                <a:latin typeface="Times New Roman" panose="02020603050405020304" pitchFamily="18" charset="0"/>
                <a:cs typeface="Times New Roman" panose="02020603050405020304" pitchFamily="18" charset="0"/>
              </a:rPr>
              <a:t>	CIT, Gubbi</a:t>
            </a:r>
            <a:endParaRPr lang="en-US" sz="14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a:xfrm>
            <a:off x="10430810" y="6450640"/>
            <a:ext cx="1312025" cy="365125"/>
          </a:xfrm>
        </p:spPr>
        <p:txBody>
          <a:bodyPr/>
          <a:lstStyle/>
          <a:p>
            <a:fld id="{4FAB73BC-B049-4115-A692-8D63A059BFB8}" type="slidenum">
              <a:rPr lang="en-US" sz="1400" smtClean="0">
                <a:latin typeface="Times New Roman" panose="02020603050405020304" pitchFamily="18" charset="0"/>
                <a:cs typeface="Times New Roman" panose="02020603050405020304" pitchFamily="18" charset="0"/>
              </a:rPr>
              <a:pPr/>
              <a:t>5</a:t>
            </a:fld>
            <a:endParaRPr lang="en-US" sz="1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14528" y="283464"/>
            <a:ext cx="11439144" cy="830997"/>
          </a:xfrm>
          <a:prstGeom prst="rect">
            <a:avLst/>
          </a:prstGeom>
          <a:noFill/>
        </p:spPr>
        <p:txBody>
          <a:bodyPr wrap="square" rtlCol="0">
            <a:spAutoFit/>
          </a:bodyPr>
          <a:lstStyle/>
          <a:p>
            <a:r>
              <a:rPr lang="en-IN" sz="4800" dirty="0" smtClean="0">
                <a:latin typeface="Times New Roman" panose="02020603050405020304" pitchFamily="18" charset="0"/>
                <a:cs typeface="Times New Roman" panose="02020603050405020304" pitchFamily="18" charset="0"/>
              </a:rPr>
              <a:t>OBJECTIVES: </a:t>
            </a:r>
            <a:endParaRPr lang="en-IN" sz="48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80767" y="1489435"/>
            <a:ext cx="11193629" cy="2862322"/>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To suggest the preliminary  treatment.</a:t>
            </a: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To develop a continuous behavioral monitoring </a:t>
            </a:r>
            <a:r>
              <a:rPr lang="en-US" sz="2000" dirty="0" smtClean="0">
                <a:latin typeface="Times New Roman" panose="02020603050405020304" pitchFamily="18" charset="0"/>
                <a:cs typeface="Times New Roman" panose="02020603050405020304" pitchFamily="18" charset="0"/>
              </a:rPr>
              <a:t>system,  and provide prescriptions for </a:t>
            </a:r>
            <a:r>
              <a:rPr lang="en-US" sz="2000" smtClean="0">
                <a:latin typeface="Times New Roman" panose="02020603050405020304" pitchFamily="18" charset="0"/>
                <a:cs typeface="Times New Roman" panose="02020603050405020304" pitchFamily="18" charset="0"/>
              </a:rPr>
              <a:t>abnormal cases.</a:t>
            </a:r>
            <a:endParaRPr lang="en-US" sz="20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To  develop a cost effective diagnosis system. </a:t>
            </a:r>
          </a:p>
          <a:p>
            <a:pPr marL="457200" indent="-457200">
              <a:buFont typeface="+mj-lt"/>
              <a:buAutoNum type="arabicPeriod"/>
            </a:pP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68880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0" y="6459784"/>
            <a:ext cx="4822804" cy="365125"/>
          </a:xfrm>
        </p:spPr>
        <p:txBody>
          <a:bodyPr/>
          <a:lstStyle/>
          <a:p>
            <a:pPr algn="l"/>
            <a:r>
              <a:rPr lang="en-US" sz="1500" dirty="0" smtClean="0">
                <a:latin typeface="Times New Roman" panose="02020603050405020304" pitchFamily="18" charset="0"/>
                <a:cs typeface="Times New Roman" panose="02020603050405020304" pitchFamily="18" charset="0"/>
              </a:rPr>
              <a:t>	CIT, Gubbi</a:t>
            </a:r>
            <a:endParaRPr lang="en-US" sz="15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a:xfrm>
            <a:off x="10348514" y="6459784"/>
            <a:ext cx="1312025" cy="365125"/>
          </a:xfrm>
        </p:spPr>
        <p:txBody>
          <a:bodyPr/>
          <a:lstStyle/>
          <a:p>
            <a:fld id="{4FAB73BC-B049-4115-A692-8D63A059BFB8}" type="slidenum">
              <a:rPr lang="en-US" sz="1500" smtClean="0">
                <a:latin typeface="Times New Roman" panose="02020603050405020304" pitchFamily="18" charset="0"/>
                <a:cs typeface="Times New Roman" panose="02020603050405020304" pitchFamily="18" charset="0"/>
              </a:rPr>
              <a:pPr/>
              <a:t>6</a:t>
            </a:fld>
            <a:endParaRPr lang="en-US" sz="15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32737" y="588397"/>
            <a:ext cx="11127802" cy="769441"/>
          </a:xfrm>
          <a:prstGeom prst="rect">
            <a:avLst/>
          </a:prstGeom>
          <a:noFill/>
        </p:spPr>
        <p:txBody>
          <a:bodyPr wrap="square" rtlCol="0">
            <a:spAutoFit/>
          </a:bodyPr>
          <a:lstStyle/>
          <a:p>
            <a:r>
              <a:rPr lang="en-IN" sz="4400" dirty="0" smtClean="0">
                <a:latin typeface="Times New Roman" panose="02020603050405020304" pitchFamily="18" charset="0"/>
                <a:cs typeface="Times New Roman" panose="02020603050405020304" pitchFamily="18" charset="0"/>
              </a:rPr>
              <a:t>METHODOLOGY</a:t>
            </a:r>
            <a:endParaRPr lang="en-IN" sz="4400" dirty="0">
              <a:latin typeface="Times New Roman" panose="02020603050405020304" pitchFamily="18" charset="0"/>
              <a:cs typeface="Times New Roman" panose="02020603050405020304" pitchFamily="18" charset="0"/>
            </a:endParaRPr>
          </a:p>
        </p:txBody>
      </p:sp>
      <p:sp>
        <p:nvSpPr>
          <p:cNvPr id="7" name="Rectangle 6"/>
          <p:cNvSpPr/>
          <p:nvPr/>
        </p:nvSpPr>
        <p:spPr>
          <a:xfrm>
            <a:off x="532737" y="3884980"/>
            <a:ext cx="2170706" cy="774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smtClean="0">
                <a:latin typeface="Times New Roman" panose="02020603050405020304" pitchFamily="18" charset="0"/>
                <a:cs typeface="Times New Roman" panose="02020603050405020304" pitchFamily="18" charset="0"/>
              </a:rPr>
              <a:t>SENSOR</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(Mindwave Band)</a:t>
            </a:r>
            <a:endParaRPr lang="en-IN" sz="2000" dirty="0">
              <a:latin typeface="Times New Roman" panose="02020603050405020304" pitchFamily="18" charset="0"/>
              <a:cs typeface="Times New Roman" panose="02020603050405020304" pitchFamily="18" charset="0"/>
            </a:endParaRPr>
          </a:p>
        </p:txBody>
      </p:sp>
      <p:sp>
        <p:nvSpPr>
          <p:cNvPr id="8" name="Rectangle 7"/>
          <p:cNvSpPr/>
          <p:nvPr/>
        </p:nvSpPr>
        <p:spPr>
          <a:xfrm>
            <a:off x="4822804" y="3884980"/>
            <a:ext cx="1784730" cy="774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smtClean="0">
                <a:latin typeface="Times New Roman" panose="02020603050405020304" pitchFamily="18" charset="0"/>
                <a:cs typeface="Times New Roman" panose="02020603050405020304" pitchFamily="18" charset="0"/>
              </a:rPr>
              <a:t>Bluetooth module</a:t>
            </a:r>
            <a:endParaRPr lang="en-IN" sz="2000"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8214" y="3569661"/>
            <a:ext cx="1771650" cy="1224999"/>
          </a:xfrm>
          <a:prstGeom prst="rect">
            <a:avLst/>
          </a:prstGeom>
        </p:spPr>
      </p:pic>
      <p:sp>
        <p:nvSpPr>
          <p:cNvPr id="13" name="Rectangle 12"/>
          <p:cNvSpPr/>
          <p:nvPr/>
        </p:nvSpPr>
        <p:spPr>
          <a:xfrm>
            <a:off x="7388274" y="3884980"/>
            <a:ext cx="1938606" cy="77450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smtClean="0">
                <a:latin typeface="Times New Roman" panose="02020603050405020304" pitchFamily="18" charset="0"/>
                <a:cs typeface="Times New Roman" panose="02020603050405020304" pitchFamily="18" charset="0"/>
              </a:rPr>
              <a:t>Microcontroller</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(Arduino UNO)</a:t>
            </a:r>
            <a:endParaRPr lang="en-IN" sz="2000" dirty="0">
              <a:latin typeface="Times New Roman" panose="02020603050405020304" pitchFamily="18" charset="0"/>
              <a:cs typeface="Times New Roman" panose="02020603050405020304" pitchFamily="18" charset="0"/>
            </a:endParaRPr>
          </a:p>
        </p:txBody>
      </p:sp>
      <p:sp>
        <p:nvSpPr>
          <p:cNvPr id="14" name="Rectangle 13"/>
          <p:cNvSpPr/>
          <p:nvPr/>
        </p:nvSpPr>
        <p:spPr>
          <a:xfrm>
            <a:off x="7388274" y="2480807"/>
            <a:ext cx="1938606" cy="771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smtClean="0">
                <a:latin typeface="Times New Roman" panose="02020603050405020304" pitchFamily="18" charset="0"/>
                <a:cs typeface="Times New Roman" panose="02020603050405020304" pitchFamily="18" charset="0"/>
              </a:rPr>
              <a:t>Display</a:t>
            </a:r>
            <a:endParaRPr lang="en-IN" sz="2000" dirty="0">
              <a:latin typeface="Times New Roman" panose="02020603050405020304" pitchFamily="18" charset="0"/>
              <a:cs typeface="Times New Roman" panose="02020603050405020304" pitchFamily="18" charset="0"/>
            </a:endParaRPr>
          </a:p>
        </p:txBody>
      </p:sp>
      <p:sp>
        <p:nvSpPr>
          <p:cNvPr id="15" name="Right Arrow 14"/>
          <p:cNvSpPr/>
          <p:nvPr/>
        </p:nvSpPr>
        <p:spPr>
          <a:xfrm>
            <a:off x="6607534" y="4132973"/>
            <a:ext cx="780740" cy="27852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Left-Right Arrow 16"/>
          <p:cNvSpPr/>
          <p:nvPr/>
        </p:nvSpPr>
        <p:spPr>
          <a:xfrm>
            <a:off x="9326880" y="4094069"/>
            <a:ext cx="1021634" cy="356330"/>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TextBox 17"/>
          <p:cNvSpPr txBox="1"/>
          <p:nvPr/>
        </p:nvSpPr>
        <p:spPr>
          <a:xfrm>
            <a:off x="10273364" y="4794660"/>
            <a:ext cx="1621350" cy="400110"/>
          </a:xfrm>
          <a:prstGeom prst="rect">
            <a:avLst/>
          </a:prstGeom>
          <a:noFill/>
        </p:spPr>
        <p:txBody>
          <a:bodyPr wrap="square" rtlCol="0">
            <a:spAutoFit/>
          </a:bodyPr>
          <a:lstStyle/>
          <a:p>
            <a:pPr algn="ctr"/>
            <a:r>
              <a:rPr lang="en-IN" sz="2000" dirty="0" smtClean="0">
                <a:latin typeface="Times New Roman" panose="02020603050405020304" pitchFamily="18" charset="0"/>
                <a:cs typeface="Times New Roman" panose="02020603050405020304" pitchFamily="18" charset="0"/>
              </a:rPr>
              <a:t>Database</a:t>
            </a:r>
            <a:endParaRPr lang="en-IN" sz="2000" dirty="0">
              <a:latin typeface="Times New Roman" panose="02020603050405020304" pitchFamily="18" charset="0"/>
              <a:cs typeface="Times New Roman" panose="02020603050405020304" pitchFamily="18" charset="0"/>
            </a:endParaRPr>
          </a:p>
        </p:txBody>
      </p:sp>
      <p:sp>
        <p:nvSpPr>
          <p:cNvPr id="19" name="Up Arrow 18"/>
          <p:cNvSpPr/>
          <p:nvPr/>
        </p:nvSpPr>
        <p:spPr>
          <a:xfrm>
            <a:off x="8202526" y="3253213"/>
            <a:ext cx="310101" cy="632896"/>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4" name="Oval 23"/>
          <p:cNvSpPr/>
          <p:nvPr/>
        </p:nvSpPr>
        <p:spPr>
          <a:xfrm>
            <a:off x="2717025" y="4233669"/>
            <a:ext cx="95416" cy="77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Oval 24"/>
          <p:cNvSpPr/>
          <p:nvPr/>
        </p:nvSpPr>
        <p:spPr>
          <a:xfrm>
            <a:off x="2884198" y="4233669"/>
            <a:ext cx="95416" cy="77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Oval 25"/>
          <p:cNvSpPr/>
          <p:nvPr/>
        </p:nvSpPr>
        <p:spPr>
          <a:xfrm>
            <a:off x="3059687" y="4232190"/>
            <a:ext cx="95416" cy="77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Oval 26"/>
          <p:cNvSpPr/>
          <p:nvPr/>
        </p:nvSpPr>
        <p:spPr>
          <a:xfrm>
            <a:off x="3235176" y="4232190"/>
            <a:ext cx="95416" cy="77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Oval 28"/>
          <p:cNvSpPr/>
          <p:nvPr/>
        </p:nvSpPr>
        <p:spPr>
          <a:xfrm>
            <a:off x="3416126" y="4232190"/>
            <a:ext cx="95416" cy="77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Oval 29"/>
          <p:cNvSpPr/>
          <p:nvPr/>
        </p:nvSpPr>
        <p:spPr>
          <a:xfrm>
            <a:off x="3591831" y="4232189"/>
            <a:ext cx="95416" cy="77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Oval 30"/>
          <p:cNvSpPr/>
          <p:nvPr/>
        </p:nvSpPr>
        <p:spPr>
          <a:xfrm>
            <a:off x="3767320" y="4230710"/>
            <a:ext cx="95416" cy="77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Oval 31"/>
          <p:cNvSpPr/>
          <p:nvPr/>
        </p:nvSpPr>
        <p:spPr>
          <a:xfrm>
            <a:off x="3947998" y="4230710"/>
            <a:ext cx="95416" cy="77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Oval 32"/>
          <p:cNvSpPr/>
          <p:nvPr/>
        </p:nvSpPr>
        <p:spPr>
          <a:xfrm>
            <a:off x="4123564" y="4230709"/>
            <a:ext cx="95416" cy="77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Oval 35"/>
          <p:cNvSpPr/>
          <p:nvPr/>
        </p:nvSpPr>
        <p:spPr>
          <a:xfrm>
            <a:off x="4292282" y="4236329"/>
            <a:ext cx="95416" cy="77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Oval 37"/>
          <p:cNvSpPr/>
          <p:nvPr/>
        </p:nvSpPr>
        <p:spPr>
          <a:xfrm>
            <a:off x="4459455" y="4230709"/>
            <a:ext cx="95416" cy="77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Oval 38"/>
          <p:cNvSpPr/>
          <p:nvPr/>
        </p:nvSpPr>
        <p:spPr>
          <a:xfrm>
            <a:off x="4634944" y="4230708"/>
            <a:ext cx="95416" cy="77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1500" y="3430010"/>
            <a:ext cx="772064" cy="664059"/>
          </a:xfrm>
          <a:prstGeom prst="rect">
            <a:avLst/>
          </a:prstGeom>
        </p:spPr>
      </p:pic>
    </p:spTree>
    <p:extLst>
      <p:ext uri="{BB962C8B-B14F-4D97-AF65-F5344CB8AC3E}">
        <p14:creationId xmlns:p14="http://schemas.microsoft.com/office/powerpoint/2010/main" val="39519546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0" y="6459785"/>
            <a:ext cx="4822804" cy="365125"/>
          </a:xfrm>
        </p:spPr>
        <p:txBody>
          <a:bodyPr/>
          <a:lstStyle/>
          <a:p>
            <a:pPr algn="l"/>
            <a:r>
              <a:rPr lang="en-US" sz="1500" dirty="0" smtClean="0">
                <a:latin typeface="Times New Roman" panose="02020603050405020304" pitchFamily="18" charset="0"/>
                <a:cs typeface="Times New Roman" panose="02020603050405020304" pitchFamily="18" charset="0"/>
              </a:rPr>
              <a:t>	CIT, Gubbi</a:t>
            </a:r>
            <a:endParaRPr lang="en-US" sz="15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a:xfrm>
            <a:off x="10394664" y="6459784"/>
            <a:ext cx="1312025" cy="365125"/>
          </a:xfrm>
        </p:spPr>
        <p:txBody>
          <a:bodyPr/>
          <a:lstStyle/>
          <a:p>
            <a:fld id="{4FAB73BC-B049-4115-A692-8D63A059BFB8}" type="slidenum">
              <a:rPr lang="en-US" sz="1500" smtClean="0">
                <a:latin typeface="Times New Roman" panose="02020603050405020304" pitchFamily="18" charset="0"/>
                <a:cs typeface="Times New Roman" panose="02020603050405020304" pitchFamily="18" charset="0"/>
              </a:rPr>
              <a:pPr/>
              <a:t>7</a:t>
            </a:fld>
            <a:endParaRPr lang="en-US" sz="15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80767" y="292231"/>
            <a:ext cx="11193629" cy="769441"/>
          </a:xfrm>
          <a:prstGeom prst="rect">
            <a:avLst/>
          </a:prstGeom>
          <a:noFill/>
        </p:spPr>
        <p:txBody>
          <a:bodyPr wrap="square" rtlCol="0">
            <a:spAutoFit/>
          </a:bodyPr>
          <a:lstStyle/>
          <a:p>
            <a:r>
              <a:rPr lang="en-IN" sz="4400" dirty="0" smtClean="0">
                <a:latin typeface="Times New Roman" panose="02020603050405020304" pitchFamily="18" charset="0"/>
                <a:cs typeface="Times New Roman" panose="02020603050405020304" pitchFamily="18" charset="0"/>
              </a:rPr>
              <a:t>HARDWARE DETAILS:</a:t>
            </a:r>
            <a:endParaRPr lang="en-IN" sz="4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80767" y="1489435"/>
            <a:ext cx="11193629" cy="4401205"/>
          </a:xfrm>
          <a:prstGeom prst="rect">
            <a:avLst/>
          </a:prstGeom>
          <a:noFill/>
        </p:spPr>
        <p:txBody>
          <a:bodyPr wrap="square" rtlCol="0">
            <a:spAutoFit/>
          </a:bodyPr>
          <a:lstStyle/>
          <a:p>
            <a:pPr marL="457200" indent="-457200">
              <a:buFont typeface="+mj-lt"/>
              <a:buAutoNum type="arabicPeriod"/>
            </a:pPr>
            <a:r>
              <a:rPr lang="en-IN" sz="2000" b="1" dirty="0" smtClean="0">
                <a:latin typeface="Times New Roman" panose="02020603050405020304" pitchFamily="18" charset="0"/>
                <a:cs typeface="Times New Roman" panose="02020603050405020304" pitchFamily="18" charset="0"/>
              </a:rPr>
              <a:t>NeuroSky Mindwave Band</a:t>
            </a: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Outputs 12 bit Raw-Brainwaves (3 - 100Hz) with Sampling rate at 512Hz</a:t>
            </a: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Outputs EEG power spectrums (Alpha, Beta, Gamma, Delta, Theta)</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fr-FR" sz="2000" dirty="0" smtClean="0">
                <a:latin typeface="Times New Roman" panose="02020603050405020304" pitchFamily="18" charset="0"/>
                <a:cs typeface="Times New Roman" panose="02020603050405020304" pitchFamily="18" charset="0"/>
              </a:rPr>
              <a:t>BT/BLE dual mode module (10 maters range)</a:t>
            </a:r>
            <a:br>
              <a:rPr lang="fr-FR" sz="2000" dirty="0" smtClean="0">
                <a:latin typeface="Times New Roman" panose="02020603050405020304" pitchFamily="18" charset="0"/>
                <a:cs typeface="Times New Roman" panose="02020603050405020304" pitchFamily="18" charset="0"/>
              </a:rPr>
            </a:br>
            <a:r>
              <a:rPr lang="fr-FR"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Static Headset ID (headsets have a unique ID for pairing purposes)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Supported platforms: Windows (XP/7/8/10), Mac (OSX 10.8 or later), </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iOS </a:t>
            </a:r>
            <a:r>
              <a:rPr lang="en-US" sz="2000" dirty="0">
                <a:latin typeface="Times New Roman" panose="02020603050405020304" pitchFamily="18" charset="0"/>
                <a:cs typeface="Times New Roman" panose="02020603050405020304" pitchFamily="18" charset="0"/>
              </a:rPr>
              <a:t>(iOS 8 or later) </a:t>
            </a:r>
            <a:r>
              <a:rPr lang="en-US" sz="2000" dirty="0" smtClean="0">
                <a:latin typeface="Times New Roman" panose="02020603050405020304" pitchFamily="18" charset="0"/>
                <a:cs typeface="Times New Roman" panose="02020603050405020304" pitchFamily="18" charset="0"/>
              </a:rPr>
              <a:t>and</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Android </a:t>
            </a:r>
            <a:r>
              <a:rPr lang="en-US" sz="2000" dirty="0">
                <a:latin typeface="Times New Roman" panose="02020603050405020304" pitchFamily="18" charset="0"/>
                <a:cs typeface="Times New Roman" panose="02020603050405020304" pitchFamily="18" charset="0"/>
              </a:rPr>
              <a:t>(Android 2.3 or later</a:t>
            </a:r>
            <a:r>
              <a:rPr lang="en-US" sz="2000" dirty="0" smtClean="0">
                <a:latin typeface="Times New Roman" panose="02020603050405020304" pitchFamily="18" charset="0"/>
                <a:cs typeface="Times New Roman" panose="02020603050405020304" pitchFamily="18" charset="0"/>
              </a:rPr>
              <a:t>)</a:t>
            </a:r>
            <a:br>
              <a:rPr lang="en-US" sz="2000" dirty="0" smtClean="0">
                <a:latin typeface="Times New Roman" panose="02020603050405020304" pitchFamily="18" charset="0"/>
                <a:cs typeface="Times New Roman" panose="02020603050405020304" pitchFamily="18" charset="0"/>
              </a:rPr>
            </a:br>
            <a:endParaRPr lang="en-US" sz="20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b="1" dirty="0" smtClean="0">
                <a:latin typeface="Times New Roman" panose="02020603050405020304" pitchFamily="18" charset="0"/>
                <a:cs typeface="Times New Roman" panose="02020603050405020304" pitchFamily="18" charset="0"/>
              </a:rPr>
              <a:t>Bluetooth </a:t>
            </a:r>
            <a:r>
              <a:rPr lang="en-US" sz="2000" b="1" dirty="0">
                <a:latin typeface="Times New Roman" panose="02020603050405020304" pitchFamily="18" charset="0"/>
                <a:cs typeface="Times New Roman" panose="02020603050405020304" pitchFamily="18" charset="0"/>
              </a:rPr>
              <a:t>SPP (Serial Port Protocol) </a:t>
            </a:r>
            <a:r>
              <a:rPr lang="en-US" sz="2000" b="1" dirty="0" smtClean="0">
                <a:latin typeface="Times New Roman" panose="02020603050405020304" pitchFamily="18" charset="0"/>
                <a:cs typeface="Times New Roman" panose="02020603050405020304" pitchFamily="18" charset="0"/>
              </a:rPr>
              <a:t>module - </a:t>
            </a:r>
            <a:r>
              <a:rPr lang="en-US" sz="2000" b="1" dirty="0">
                <a:latin typeface="Times New Roman" panose="02020603050405020304" pitchFamily="18" charset="0"/>
                <a:cs typeface="Times New Roman" panose="02020603050405020304" pitchFamily="18" charset="0"/>
              </a:rPr>
              <a:t>- HC-05</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Low Power 1.8V Operation, 3.3 to 5 V I/O</a:t>
            </a:r>
            <a:r>
              <a:rPr lang="en-US" sz="2000" b="1" dirty="0">
                <a:latin typeface="Times New Roman" panose="02020603050405020304" pitchFamily="18" charset="0"/>
                <a:cs typeface="Times New Roman" panose="02020603050405020304" pitchFamily="18" charset="0"/>
              </a:rPr>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Bluetooth V2.0+EDR (Enhanced Data Rate)</a:t>
            </a: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UART interface with programmable baud </a:t>
            </a:r>
            <a:r>
              <a:rPr lang="en-US" sz="2000" dirty="0" smtClean="0">
                <a:latin typeface="Times New Roman" panose="02020603050405020304" pitchFamily="18" charset="0"/>
                <a:cs typeface="Times New Roman" panose="02020603050405020304" pitchFamily="18" charset="0"/>
              </a:rPr>
              <a:t>rate</a:t>
            </a:r>
            <a:br>
              <a:rPr lang="en-US" sz="2000" dirty="0" smtClean="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With integrated </a:t>
            </a:r>
            <a:r>
              <a:rPr lang="en-US" sz="2000" dirty="0" smtClean="0">
                <a:latin typeface="Times New Roman" panose="02020603050405020304" pitchFamily="18" charset="0"/>
                <a:cs typeface="Times New Roman" panose="02020603050405020304" pitchFamily="18" charset="0"/>
              </a:rPr>
              <a:t>antenna</a:t>
            </a:r>
            <a:br>
              <a:rPr lang="en-US" sz="2000" dirty="0" smtClean="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8269" y="1721425"/>
            <a:ext cx="1930945" cy="144598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8269" y="3827282"/>
            <a:ext cx="2143125" cy="2063358"/>
          </a:xfrm>
          <a:prstGeom prst="rect">
            <a:avLst/>
          </a:prstGeom>
        </p:spPr>
      </p:pic>
    </p:spTree>
    <p:extLst>
      <p:ext uri="{BB962C8B-B14F-4D97-AF65-F5344CB8AC3E}">
        <p14:creationId xmlns:p14="http://schemas.microsoft.com/office/powerpoint/2010/main" val="22917663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0" y="6459784"/>
            <a:ext cx="4822804" cy="365125"/>
          </a:xfrm>
        </p:spPr>
        <p:txBody>
          <a:bodyPr/>
          <a:lstStyle/>
          <a:p>
            <a:pPr algn="l"/>
            <a:r>
              <a:rPr lang="en-US" sz="1500" dirty="0" smtClean="0">
                <a:latin typeface="Times New Roman" panose="02020603050405020304" pitchFamily="18" charset="0"/>
                <a:cs typeface="Times New Roman" panose="02020603050405020304" pitchFamily="18" charset="0"/>
              </a:rPr>
              <a:t>	CIT, Gubbi</a:t>
            </a:r>
            <a:endParaRPr lang="en-US" sz="15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a:xfrm>
            <a:off x="10343519" y="6459784"/>
            <a:ext cx="1312025" cy="365125"/>
          </a:xfrm>
        </p:spPr>
        <p:txBody>
          <a:bodyPr/>
          <a:lstStyle/>
          <a:p>
            <a:fld id="{4FAB73BC-B049-4115-A692-8D63A059BFB8}" type="slidenum">
              <a:rPr lang="en-US" sz="1500" smtClean="0">
                <a:latin typeface="Times New Roman" panose="02020603050405020304" pitchFamily="18" charset="0"/>
                <a:cs typeface="Times New Roman" panose="02020603050405020304" pitchFamily="18" charset="0"/>
              </a:rPr>
              <a:pPr/>
              <a:t>8</a:t>
            </a:fld>
            <a:endParaRPr lang="en-US" sz="15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80767" y="292231"/>
            <a:ext cx="11193629" cy="769441"/>
          </a:xfrm>
          <a:prstGeom prst="rect">
            <a:avLst/>
          </a:prstGeom>
          <a:noFill/>
        </p:spPr>
        <p:txBody>
          <a:bodyPr wrap="square" rtlCol="0">
            <a:spAutoFit/>
          </a:bodyPr>
          <a:lstStyle/>
          <a:p>
            <a:r>
              <a:rPr lang="en-IN" sz="4400" dirty="0" smtClean="0">
                <a:latin typeface="Times New Roman" panose="02020603050405020304" pitchFamily="18" charset="0"/>
                <a:cs typeface="Times New Roman" panose="02020603050405020304" pitchFamily="18" charset="0"/>
              </a:rPr>
              <a:t>HARDWARE DETAILS: </a:t>
            </a:r>
            <a:r>
              <a:rPr lang="en-IN" sz="2000" dirty="0" smtClean="0">
                <a:latin typeface="Times New Roman" panose="02020603050405020304" pitchFamily="18" charset="0"/>
                <a:cs typeface="Times New Roman" panose="02020603050405020304" pitchFamily="18" charset="0"/>
              </a:rPr>
              <a:t>(Cont…)</a:t>
            </a:r>
            <a:endParaRPr lang="en-IN" sz="4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18475" y="1489435"/>
            <a:ext cx="11193629" cy="3785652"/>
          </a:xfrm>
          <a:prstGeom prst="rect">
            <a:avLst/>
          </a:prstGeom>
          <a:noFill/>
        </p:spPr>
        <p:txBody>
          <a:bodyPr wrap="square" rtlCol="0">
            <a:spAutoFit/>
          </a:bodyPr>
          <a:lstStyle/>
          <a:p>
            <a:pPr marL="457200" indent="-457200">
              <a:buFont typeface="+mj-lt"/>
              <a:buAutoNum type="arabicPeriod" startAt="3"/>
            </a:pPr>
            <a:r>
              <a:rPr lang="en-US" sz="2000" b="1" dirty="0" smtClean="0">
                <a:latin typeface="Times New Roman" panose="02020603050405020304" pitchFamily="18" charset="0"/>
                <a:cs typeface="Times New Roman" panose="02020603050405020304" pitchFamily="18" charset="0"/>
              </a:rPr>
              <a:t>Arduino Uno</a:t>
            </a:r>
            <a:br>
              <a:rPr lang="en-US" sz="2000" b="1" dirty="0" smtClean="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Microcontroller---- ATmega328</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it-IT" sz="2000" dirty="0">
                <a:latin typeface="Times New Roman" panose="02020603050405020304" pitchFamily="18" charset="0"/>
                <a:cs typeface="Times New Roman" panose="02020603050405020304" pitchFamily="18" charset="0"/>
              </a:rPr>
              <a:t>DC Current per I/O Pin 40 </a:t>
            </a:r>
            <a:r>
              <a:rPr lang="it-IT" sz="2000" dirty="0" smtClean="0">
                <a:latin typeface="Times New Roman" panose="02020603050405020304" pitchFamily="18" charset="0"/>
                <a:cs typeface="Times New Roman" panose="02020603050405020304" pitchFamily="18" charset="0"/>
              </a:rPr>
              <a:t>mA</a:t>
            </a:r>
            <a:br>
              <a:rPr lang="it-IT" sz="2000" dirty="0" smtClean="0">
                <a:latin typeface="Times New Roman" panose="02020603050405020304" pitchFamily="18" charset="0"/>
                <a:cs typeface="Times New Roman" panose="02020603050405020304" pitchFamily="18" charset="0"/>
              </a:rPr>
            </a:br>
            <a:r>
              <a:rPr lang="it-IT" sz="2000" dirty="0" smtClean="0">
                <a:latin typeface="Times New Roman" panose="02020603050405020304" pitchFamily="18" charset="0"/>
                <a:cs typeface="Times New Roman" panose="02020603050405020304" pitchFamily="18" charset="0"/>
              </a:rPr>
              <a:t>* DC </a:t>
            </a:r>
            <a:r>
              <a:rPr lang="it-IT" sz="2000" dirty="0">
                <a:latin typeface="Times New Roman" panose="02020603050405020304" pitchFamily="18" charset="0"/>
                <a:cs typeface="Times New Roman" panose="02020603050405020304" pitchFamily="18" charset="0"/>
              </a:rPr>
              <a:t>Current for 3.3V Pin 50 </a:t>
            </a:r>
            <a:r>
              <a:rPr lang="it-IT" sz="2000" dirty="0" smtClean="0">
                <a:latin typeface="Times New Roman" panose="02020603050405020304" pitchFamily="18" charset="0"/>
                <a:cs typeface="Times New Roman" panose="02020603050405020304" pitchFamily="18" charset="0"/>
              </a:rPr>
              <a:t>mA</a:t>
            </a:r>
            <a:br>
              <a:rPr lang="it-IT" sz="2000" dirty="0" smtClean="0">
                <a:latin typeface="Times New Roman" panose="02020603050405020304" pitchFamily="18" charset="0"/>
                <a:cs typeface="Times New Roman" panose="02020603050405020304" pitchFamily="18" charset="0"/>
              </a:rPr>
            </a:br>
            <a:r>
              <a:rPr lang="it-IT" sz="2000" dirty="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SRAM-- </a:t>
            </a:r>
            <a:r>
              <a:rPr lang="it-IT" sz="2000" dirty="0">
                <a:latin typeface="Times New Roman" panose="02020603050405020304" pitchFamily="18" charset="0"/>
                <a:cs typeface="Times New Roman" panose="02020603050405020304" pitchFamily="18" charset="0"/>
              </a:rPr>
              <a:t>2 </a:t>
            </a:r>
            <a:r>
              <a:rPr lang="it-IT" sz="2000" dirty="0" smtClean="0">
                <a:latin typeface="Times New Roman" panose="02020603050405020304" pitchFamily="18" charset="0"/>
                <a:cs typeface="Times New Roman" panose="02020603050405020304" pitchFamily="18" charset="0"/>
              </a:rPr>
              <a:t>KB</a:t>
            </a:r>
            <a:r>
              <a:rPr lang="it-IT" sz="2000" dirty="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EEPROM--1 </a:t>
            </a:r>
            <a:r>
              <a:rPr lang="it-IT" sz="2000" dirty="0">
                <a:latin typeface="Times New Roman" panose="02020603050405020304" pitchFamily="18" charset="0"/>
                <a:cs typeface="Times New Roman" panose="02020603050405020304" pitchFamily="18" charset="0"/>
              </a:rPr>
              <a:t>KB </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Clock Speed 16 </a:t>
            </a:r>
            <a:r>
              <a:rPr lang="en-US" sz="2000" dirty="0" smtClean="0">
                <a:latin typeface="Times New Roman" panose="02020603050405020304" pitchFamily="18" charset="0"/>
                <a:cs typeface="Times New Roman" panose="02020603050405020304" pitchFamily="18" charset="0"/>
              </a:rPr>
              <a:t>MHz</a:t>
            </a:r>
            <a:br>
              <a:rPr lang="en-US" sz="2000" dirty="0" smtClean="0">
                <a:latin typeface="Times New Roman" panose="02020603050405020304" pitchFamily="18" charset="0"/>
                <a:cs typeface="Times New Roman" panose="02020603050405020304" pitchFamily="18" charset="0"/>
              </a:rPr>
            </a:br>
            <a:endParaRPr lang="en-US" sz="2000" dirty="0" smtClean="0">
              <a:latin typeface="Times New Roman" panose="02020603050405020304" pitchFamily="18" charset="0"/>
              <a:cs typeface="Times New Roman" panose="02020603050405020304" pitchFamily="18" charset="0"/>
            </a:endParaRPr>
          </a:p>
          <a:p>
            <a:pPr marL="457200" indent="-457200">
              <a:buFont typeface="+mj-lt"/>
              <a:buAutoNum type="arabicPeriod" startAt="3"/>
            </a:pPr>
            <a:r>
              <a:rPr lang="en-US" sz="2000" b="1" dirty="0">
                <a:latin typeface="Times New Roman" panose="02020603050405020304" pitchFamily="18" charset="0"/>
                <a:cs typeface="Times New Roman" panose="02020603050405020304" pitchFamily="18" charset="0"/>
              </a:rPr>
              <a:t>Nokia 5110 LCD Module, Arduino </a:t>
            </a:r>
            <a:r>
              <a:rPr lang="en-US" sz="2000" b="1" dirty="0" smtClean="0">
                <a:latin typeface="Times New Roman" panose="02020603050405020304" pitchFamily="18" charset="0"/>
                <a:cs typeface="Times New Roman" panose="02020603050405020304" pitchFamily="18" charset="0"/>
              </a:rPr>
              <a:t>Compatible</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Low power supply, </a:t>
            </a:r>
            <a:r>
              <a:rPr lang="en-US" sz="2000" dirty="0" smtClean="0">
                <a:latin typeface="Times New Roman" panose="02020603050405020304" pitchFamily="18" charset="0"/>
                <a:cs typeface="Times New Roman" panose="02020603050405020304" pitchFamily="18" charset="0"/>
              </a:rPr>
              <a:t>requires less than 200μA,and </a:t>
            </a:r>
            <a:r>
              <a:rPr lang="en-US" sz="2000" dirty="0">
                <a:latin typeface="Times New Roman" panose="02020603050405020304" pitchFamily="18" charset="0"/>
                <a:cs typeface="Times New Roman" panose="02020603050405020304" pitchFamily="18" charset="0"/>
              </a:rPr>
              <a:t>has power-down mode</a:t>
            </a:r>
            <a:r>
              <a:rPr lang="en-US" sz="2000" dirty="0" smtClean="0">
                <a:latin typeface="Times New Roman" panose="02020603050405020304" pitchFamily="18" charset="0"/>
                <a:cs typeface="Times New Roman" panose="02020603050405020304" pitchFamily="18" charset="0"/>
              </a:rPr>
              <a:t>.</a:t>
            </a:r>
            <a:br>
              <a:rPr lang="en-US" sz="2000" dirty="0" smtClean="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84 x 84 dot matrix LCD,can show 4 lines of characters, 12 Characters Per </a:t>
            </a:r>
            <a:r>
              <a:rPr lang="en-US" sz="2000" dirty="0" smtClean="0">
                <a:latin typeface="Times New Roman" panose="02020603050405020304" pitchFamily="18" charset="0"/>
                <a:cs typeface="Times New Roman" panose="02020603050405020304" pitchFamily="18" charset="0"/>
              </a:rPr>
              <a:t>Line</a:t>
            </a:r>
            <a:br>
              <a:rPr lang="en-US" sz="2000" dirty="0" smtClean="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Uses Serial Peripheral Interface (SPI) to communicate with the minicontroller, </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only </a:t>
            </a:r>
            <a:r>
              <a:rPr lang="en-US" sz="2000" dirty="0">
                <a:latin typeface="Times New Roman" panose="02020603050405020304" pitchFamily="18" charset="0"/>
                <a:cs typeface="Times New Roman" panose="02020603050405020304" pitchFamily="18" charset="0"/>
              </a:rPr>
              <a:t>8 signal lines including power and GND. </a:t>
            </a:r>
          </a:p>
        </p:txBody>
      </p:sp>
      <p:pic>
        <p:nvPicPr>
          <p:cNvPr id="6" name="Picture 5"/>
          <p:cNvPicPr>
            <a:picLocks noChangeAspect="1"/>
          </p:cNvPicPr>
          <p:nvPr/>
        </p:nvPicPr>
        <p:blipFill>
          <a:blip r:embed="rId2"/>
          <a:stretch>
            <a:fillRect/>
          </a:stretch>
        </p:blipFill>
        <p:spPr>
          <a:xfrm>
            <a:off x="8517451" y="1530223"/>
            <a:ext cx="3138093" cy="2055042"/>
          </a:xfrm>
          <a:prstGeom prst="rect">
            <a:avLst/>
          </a:prstGeom>
        </p:spPr>
      </p:pic>
      <p:pic>
        <p:nvPicPr>
          <p:cNvPr id="7" name="Picture 6"/>
          <p:cNvPicPr>
            <a:picLocks noChangeAspect="1"/>
          </p:cNvPicPr>
          <p:nvPr/>
        </p:nvPicPr>
        <p:blipFill>
          <a:blip r:embed="rId3"/>
          <a:stretch>
            <a:fillRect/>
          </a:stretch>
        </p:blipFill>
        <p:spPr>
          <a:xfrm>
            <a:off x="9270562" y="3742441"/>
            <a:ext cx="2384982" cy="2196446"/>
          </a:xfrm>
          <a:prstGeom prst="rect">
            <a:avLst/>
          </a:prstGeom>
        </p:spPr>
      </p:pic>
    </p:spTree>
    <p:extLst>
      <p:ext uri="{BB962C8B-B14F-4D97-AF65-F5344CB8AC3E}">
        <p14:creationId xmlns:p14="http://schemas.microsoft.com/office/powerpoint/2010/main" val="26225686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9427" y="6459784"/>
            <a:ext cx="4822804" cy="365125"/>
          </a:xfrm>
        </p:spPr>
        <p:txBody>
          <a:bodyPr/>
          <a:lstStyle/>
          <a:p>
            <a:pPr algn="l"/>
            <a:r>
              <a:rPr lang="en-US" sz="1500" dirty="0" smtClean="0">
                <a:latin typeface="Times New Roman" panose="02020603050405020304" pitchFamily="18" charset="0"/>
                <a:cs typeface="Times New Roman" panose="02020603050405020304" pitchFamily="18" charset="0"/>
              </a:rPr>
              <a:t>	CIT, Gubbi</a:t>
            </a:r>
            <a:endParaRPr lang="en-US" sz="15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a:xfrm>
            <a:off x="10334091" y="6459783"/>
            <a:ext cx="1312025" cy="365125"/>
          </a:xfrm>
        </p:spPr>
        <p:txBody>
          <a:bodyPr/>
          <a:lstStyle/>
          <a:p>
            <a:fld id="{4FAB73BC-B049-4115-A692-8D63A059BFB8}" type="slidenum">
              <a:rPr lang="en-US" sz="1500" smtClean="0">
                <a:latin typeface="Times New Roman" panose="02020603050405020304" pitchFamily="18" charset="0"/>
                <a:cs typeface="Times New Roman" panose="02020603050405020304" pitchFamily="18" charset="0"/>
              </a:rPr>
              <a:pPr/>
              <a:t>9</a:t>
            </a:fld>
            <a:endParaRPr lang="en-US" sz="15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80767" y="292231"/>
            <a:ext cx="11193629" cy="769441"/>
          </a:xfrm>
          <a:prstGeom prst="rect">
            <a:avLst/>
          </a:prstGeom>
          <a:noFill/>
        </p:spPr>
        <p:txBody>
          <a:bodyPr wrap="square" rtlCol="0">
            <a:spAutoFit/>
          </a:bodyPr>
          <a:lstStyle/>
          <a:p>
            <a:r>
              <a:rPr lang="en-IN" sz="4400" dirty="0" smtClean="0">
                <a:latin typeface="Times New Roman" panose="02020603050405020304" pitchFamily="18" charset="0"/>
                <a:cs typeface="Times New Roman" panose="02020603050405020304" pitchFamily="18" charset="0"/>
              </a:rPr>
              <a:t>SOFTWARE DETAILS:</a:t>
            </a:r>
            <a:endParaRPr lang="en-IN" sz="4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80767" y="1489435"/>
            <a:ext cx="11193629" cy="3477875"/>
          </a:xfrm>
          <a:prstGeom prst="rect">
            <a:avLst/>
          </a:prstGeom>
          <a:noFill/>
        </p:spPr>
        <p:txBody>
          <a:bodyPr wrap="square" rtlCol="0">
            <a:spAutoFit/>
          </a:bodyPr>
          <a:lstStyle/>
          <a:p>
            <a:pPr marL="342900" indent="-342900">
              <a:buFont typeface="Arial" panose="020B0604020202020204" pitchFamily="34" charset="0"/>
              <a:buChar char="•"/>
            </a:pPr>
            <a:r>
              <a:rPr lang="en-IN" sz="2000" b="1" dirty="0" smtClean="0">
                <a:latin typeface="Times New Roman" panose="02020603050405020304" pitchFamily="18" charset="0"/>
                <a:cs typeface="Times New Roman" panose="02020603050405020304" pitchFamily="18" charset="0"/>
              </a:rPr>
              <a:t>Arduino IDE (64 bit)</a:t>
            </a: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Language - - C/C++</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endParaRPr lang="en-IN"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b="1" dirty="0" smtClean="0">
                <a:latin typeface="Times New Roman" panose="02020603050405020304" pitchFamily="18" charset="0"/>
                <a:cs typeface="Times New Roman" panose="02020603050405020304" pitchFamily="18" charset="0"/>
              </a:rPr>
              <a:t>Platform</a:t>
            </a:r>
            <a:br>
              <a:rPr lang="en-IN" sz="2000" b="1" dirty="0" smtClean="0">
                <a:latin typeface="Times New Roman" panose="02020603050405020304" pitchFamily="18" charset="0"/>
                <a:cs typeface="Times New Roman" panose="02020603050405020304" pitchFamily="18" charset="0"/>
              </a:rPr>
            </a:br>
            <a:r>
              <a:rPr lang="en-IN" sz="2000" b="1"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Window 10, Ubuntu 14.0</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4683" y="1489435"/>
            <a:ext cx="1128419" cy="120324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3773" y="3337088"/>
            <a:ext cx="1506023" cy="1465131"/>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7186" y="3337088"/>
            <a:ext cx="1879910" cy="1465131"/>
          </a:xfrm>
          <a:prstGeom prst="rect">
            <a:avLst/>
          </a:prstGeom>
        </p:spPr>
      </p:pic>
    </p:spTree>
    <p:extLst>
      <p:ext uri="{BB962C8B-B14F-4D97-AF65-F5344CB8AC3E}">
        <p14:creationId xmlns:p14="http://schemas.microsoft.com/office/powerpoint/2010/main" val="387564897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1096</TotalTime>
  <Words>484</Words>
  <Application>Microsoft Office PowerPoint</Application>
  <PresentationFormat>Widescreen</PresentationFormat>
  <Paragraphs>92</Paragraphs>
  <Slides>12</Slides>
  <Notes>2</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12</vt:i4>
      </vt:variant>
    </vt:vector>
  </HeadingPairs>
  <TitlesOfParts>
    <vt:vector size="22" baseType="lpstr">
      <vt:lpstr>Arial</vt:lpstr>
      <vt:lpstr>Calibri</vt:lpstr>
      <vt:lpstr>Calibri Light</vt:lpstr>
      <vt:lpstr>Times New Roman</vt:lpstr>
      <vt:lpstr>Wingdings</vt:lpstr>
      <vt:lpstr>Retrospect</vt:lpstr>
      <vt:lpstr>Custom Design</vt:lpstr>
      <vt:lpstr>1_Custom Design</vt:lpstr>
      <vt:lpstr>2_Custom Design</vt:lpstr>
      <vt:lpstr>3_Custom Design</vt:lpstr>
      <vt:lpstr>Channabasaveshwara Institute of Technology (Affiliated to VTU, Belgaum &amp; Approved by AICTE, New Delhi)  (NAAC Accredited &amp; ISO 9001:2015 Certified Institution)   NH 206 (B.H. Road), Gubbi, Tumkur – 572216. Karnataka. </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Channabasaveshwara Institute of Technology (Affiliated to VTU, Belgaum &amp; Approved by AICTE, New Delhi)  (NAAC Accredited &amp; ISO 9001:2015 Certified Institution)   NH 206 (B.H. Road), Gubbi, Tumkur – 572216. Karnataka.</dc:title>
  <dc:creator>Lokesh SP</dc:creator>
  <cp:lastModifiedBy>Lokesh SP</cp:lastModifiedBy>
  <cp:revision>79</cp:revision>
  <dcterms:created xsi:type="dcterms:W3CDTF">2018-02-16T18:28:12Z</dcterms:created>
  <dcterms:modified xsi:type="dcterms:W3CDTF">2018-05-10T07:14:47Z</dcterms:modified>
</cp:coreProperties>
</file>