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jLNfX7K6xIKLCbyGNOvXFumZCo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0E8959-4DF1-4DC7-A2CA-5418B2ED4C68}">
  <a:tblStyle styleId="{B00E8959-4DF1-4DC7-A2CA-5418B2ED4C6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4c0521996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4c052199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d4c052199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this slide to discuss how you envision the team meeting and how they can start delivering results.</a:t>
            </a:r>
            <a:endParaRPr/>
          </a:p>
        </p:txBody>
      </p:sp>
      <p:sp>
        <p:nvSpPr>
          <p:cNvPr id="159" name="Google Shape;15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Notes: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US"/>
              <a:t>Don’t assume everyone you interact with knows what Observability is</a:t>
            </a:r>
            <a:endParaRPr/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-"/>
            </a:pPr>
            <a:r>
              <a:rPr lang="en-US"/>
              <a:t>Leverage the slides in this section to breakdown key observability concepts </a:t>
            </a:r>
            <a:endParaRPr/>
          </a:p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the key difference between monitoring and observability, emphasizing proactive monitoring.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Monitoring vs Observability: https://www.splunk.com/en_us/blog/learn/observability-vs-monitoring-vs-telemetry.html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how each pillar provides a different perspective on system health and enables complete visibility.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Article re: MELT https://www.splunk.com/en_us/blog/learn/melt-metrics-events-logs-traces.html</a:t>
            </a:r>
            <a:endParaRPr/>
          </a:p>
        </p:txBody>
      </p:sp>
      <p:sp>
        <p:nvSpPr>
          <p:cNvPr id="195" name="Google Shape;19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how each capability fits into the observability practice and improves service health.</a:t>
            </a:r>
            <a:endParaRPr/>
          </a:p>
        </p:txBody>
      </p:sp>
      <p:sp>
        <p:nvSpPr>
          <p:cNvPr id="202" name="Google Shape;202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slide may not be required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(re)introduce yourself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 photo of yourself and update bullets</a:t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this slide with issues specific to your environment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how these challenges impact the business—inefficiencies, downtime, and blind spots in IT operations.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Lack comprehensive visibility of health Focus on tech domains, not overall service health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available data on downtime, incident management, or service issues to make the impact real and quantifiable.</a:t>
            </a:r>
            <a:endParaRPr/>
          </a:p>
        </p:txBody>
      </p:sp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Reinforce how the CoE will standardize observability practices and connect directly to business value.</a:t>
            </a:r>
            <a:endParaRPr/>
          </a:p>
        </p:txBody>
      </p:sp>
      <p:sp>
        <p:nvSpPr>
          <p:cNvPr id="129" name="Google Shape;12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how the Observability CoE solves these challenges by focusing on continuous improvement and supporting business goals.</a:t>
            </a:r>
            <a:endParaRPr/>
          </a:p>
        </p:txBody>
      </p:sp>
      <p:sp>
        <p:nvSpPr>
          <p:cNvPr id="136" name="Google Shape;13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Highlight the tangible benefits that will directly impact cost, performance, and business alignment.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Cost Optimization By optimizing tools and reducing incident resolution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Business Alignment: Observability tied directly to business goals and service health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upport.microsoft.com/en-us/office/apply-themes-to-presentations-in-powerpoint-9acfa241-0be7-4f18-860f-3dcd6a61818c" TargetMode="External"/><Relationship Id="rId4" Type="http://schemas.openxmlformats.org/officeDocument/2006/relationships/hyperlink" Target="https://www.splunk.com/en_us/blog/devops/introducing-the-observability-center-of-excellence-taking-your-observability-game-to-the-next-level.ht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4c0521996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Please review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0" name="Google Shape;90;g2d4c0521996_0_0"/>
          <p:cNvSpPr/>
          <p:nvPr/>
        </p:nvSpPr>
        <p:spPr>
          <a:xfrm>
            <a:off x="593075" y="3030025"/>
            <a:ext cx="7936200" cy="81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2d4c0521996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08610" lvl="0" marL="45720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ct val="56250"/>
              <a:buChar char="-"/>
            </a:pPr>
            <a:r>
              <a:rPr b="1" lang="en-US">
                <a:solidFill>
                  <a:srgbClr val="FF0000"/>
                </a:solidFill>
              </a:rPr>
              <a:t>Delete this slide before presenting</a:t>
            </a:r>
            <a:endParaRPr b="1">
              <a:solidFill>
                <a:srgbClr val="FF0000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Apply your Organization’s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theme</a:t>
            </a:r>
            <a:r>
              <a:rPr lang="en-US"/>
              <a:t> to the presentation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Review and become </a:t>
            </a:r>
            <a:r>
              <a:rPr lang="en-US"/>
              <a:t>familiar</a:t>
            </a:r>
            <a:r>
              <a:rPr lang="en-US"/>
              <a:t> with the content of our blogs including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Intro to the observability COE</a:t>
            </a:r>
            <a:r>
              <a:rPr lang="en-US"/>
              <a:t>, and </a:t>
            </a:r>
            <a:r>
              <a:rPr lang="en-US"/>
              <a:t>speaker notes</a:t>
            </a:r>
            <a:r>
              <a:rPr lang="en-US"/>
              <a:t> within this presentation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Review the information provided in the yellow squares throughout this presentation, update as needed, then remove/delete the yellow square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-"/>
            </a:pPr>
            <a:r>
              <a:rPr lang="en-US"/>
              <a:t>Recommended Next Steps</a:t>
            </a:r>
            <a:endParaRPr/>
          </a:p>
          <a:p>
            <a:pPr indent="-308610" lvl="0" marL="914400" rtl="0" algn="l">
              <a:spcBef>
                <a:spcPts val="0"/>
              </a:spcBef>
              <a:spcAft>
                <a:spcPts val="0"/>
              </a:spcAft>
              <a:buSzPct val="56250"/>
              <a:buAutoNum type="arabicPeriod"/>
            </a:pPr>
            <a:r>
              <a:rPr lang="en-US"/>
              <a:t>Familiarize yourself with content</a:t>
            </a:r>
            <a:endParaRPr/>
          </a:p>
          <a:p>
            <a:pPr indent="-308610" lvl="0" marL="914400" rtl="0" algn="l">
              <a:spcBef>
                <a:spcPts val="0"/>
              </a:spcBef>
              <a:spcAft>
                <a:spcPts val="0"/>
              </a:spcAft>
              <a:buSzPct val="56250"/>
              <a:buAutoNum type="arabicPeriod"/>
            </a:pPr>
            <a:r>
              <a:rPr lang="en-US"/>
              <a:t>Update/Customize this presentation</a:t>
            </a:r>
            <a:endParaRPr/>
          </a:p>
          <a:p>
            <a:pPr indent="-308610" lvl="0" marL="914400" rtl="0" algn="l">
              <a:spcBef>
                <a:spcPts val="0"/>
              </a:spcBef>
              <a:spcAft>
                <a:spcPts val="0"/>
              </a:spcAft>
              <a:buSzPct val="56250"/>
              <a:buAutoNum type="arabicPeriod"/>
            </a:pPr>
            <a:r>
              <a:rPr lang="en-US"/>
              <a:t>Obtain Executive Sponsor buy-in (via pitch deck)</a:t>
            </a:r>
            <a:endParaRPr/>
          </a:p>
          <a:p>
            <a:pPr indent="-308610" lvl="0" marL="914400" rtl="0" algn="l">
              <a:spcBef>
                <a:spcPts val="0"/>
              </a:spcBef>
              <a:spcAft>
                <a:spcPts val="0"/>
              </a:spcAft>
              <a:buSzPct val="56250"/>
              <a:buAutoNum type="arabicPeriod"/>
            </a:pPr>
            <a:r>
              <a:rPr lang="en-US"/>
              <a:t>Identify &amp; Obtain Functional/Tech lead Buy-in (via pitch deck)</a:t>
            </a:r>
            <a:endParaRPr/>
          </a:p>
          <a:p>
            <a:pPr indent="-308610" lvl="0" marL="914400" rtl="0" algn="l">
              <a:spcBef>
                <a:spcPts val="0"/>
              </a:spcBef>
              <a:spcAft>
                <a:spcPts val="0"/>
              </a:spcAft>
              <a:buSzPct val="56250"/>
              <a:buAutoNum type="arabicPeriod"/>
            </a:pPr>
            <a:r>
              <a:rPr lang="en-US"/>
              <a:t>Schedule CoE meeting(s)</a:t>
            </a:r>
            <a:endParaRPr/>
          </a:p>
          <a:p>
            <a:pPr indent="-308610" lvl="0" marL="914400" rtl="0" algn="l">
              <a:spcBef>
                <a:spcPts val="0"/>
              </a:spcBef>
              <a:spcAft>
                <a:spcPts val="0"/>
              </a:spcAft>
              <a:buSzPct val="56250"/>
              <a:buAutoNum type="arabicPeriod"/>
            </a:pPr>
            <a:r>
              <a:rPr lang="en-US"/>
              <a:t>Work through meeting logistics and quarter 1 focus areas</a:t>
            </a:r>
            <a:endParaRPr/>
          </a:p>
          <a:p>
            <a:pPr indent="-308610" lvl="0" marL="914400" rtl="0" algn="l">
              <a:spcBef>
                <a:spcPts val="0"/>
              </a:spcBef>
              <a:spcAft>
                <a:spcPts val="0"/>
              </a:spcAft>
              <a:buSzPct val="56250"/>
              <a:buAutoNum type="arabicPeriod"/>
            </a:pPr>
            <a:r>
              <a:rPr lang="en-US"/>
              <a:t>OBSERVE!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We’ll Work Together</a:t>
            </a:r>
            <a:endParaRPr/>
          </a:p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Weekly/Bi-weekly meetings (30-45 min)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Agenda: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Progress updates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Blockers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Next steps/Break-outs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Align CoE work with existing high-priority initiatives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Quarterly reviews with executive sponsor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you should join</a:t>
            </a:r>
            <a:endParaRPr/>
          </a:p>
        </p:txBody>
      </p:sp>
      <p:sp>
        <p:nvSpPr>
          <p:cNvPr id="169" name="Google Shape;16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Drive innovation in how we approach observability.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Opportunity to lead and shape best practices.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Collaborate with cross-functional teams.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Solve real business challenges and reduce complexity in our systems.</a:t>
            </a:r>
            <a:endParaRPr/>
          </a:p>
        </p:txBody>
      </p:sp>
      <p:sp>
        <p:nvSpPr>
          <p:cNvPr id="170" name="Google Shape;170;p10"/>
          <p:cNvSpPr/>
          <p:nvPr/>
        </p:nvSpPr>
        <p:spPr>
          <a:xfrm>
            <a:off x="7190325" y="241700"/>
            <a:ext cx="1883100" cy="2124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Delete this Note before presenting</a:t>
            </a:r>
            <a:endParaRPr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may consider leveraging this slide as you begin to recruit the Observability CoE </a:t>
            </a:r>
            <a:r>
              <a:rPr b="1" lang="en-US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leads (not your exec sponsor)</a:t>
            </a:r>
            <a:endParaRPr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What’s Next</a:t>
            </a:r>
            <a:endParaRPr/>
          </a:p>
        </p:txBody>
      </p:sp>
      <p:sp>
        <p:nvSpPr>
          <p:cNvPr id="176" name="Google Shape;176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Incorporate any feedback on the approach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Identify and obtain </a:t>
            </a:r>
            <a:r>
              <a:rPr lang="en-US"/>
              <a:t>buy-in of </a:t>
            </a:r>
            <a:r>
              <a:rPr lang="en-US"/>
              <a:t>CoE leads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Meet and introduce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Clarify Mission and vision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Identify first quarter focus areas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Iterate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DEMYSTIFYING OBSERVABILITY</a:t>
            </a:r>
            <a:endParaRPr/>
          </a:p>
        </p:txBody>
      </p:sp>
      <p:sp>
        <p:nvSpPr>
          <p:cNvPr id="183" name="Google Shape;183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84" name="Google Shape;184;p12"/>
          <p:cNvSpPr/>
          <p:nvPr/>
        </p:nvSpPr>
        <p:spPr>
          <a:xfrm>
            <a:off x="722325" y="241700"/>
            <a:ext cx="8351100" cy="2124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Delete this Note before presenting</a:t>
            </a:r>
            <a:endParaRPr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3 slides related to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action="ppaction://hlinksldjump" r:id="rId3"/>
              </a:rPr>
              <a:t>Demystifying Observability Section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this deck should be considered optional content.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you begin to recruit the team leads it’s important to levelset on what Observability “is”.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Leverage these slides to help those less familiar with the concept(s)</a:t>
            </a:r>
            <a:endParaRPr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Demystifying Observability</a:t>
            </a:r>
            <a:endParaRPr/>
          </a:p>
        </p:txBody>
      </p:sp>
      <p:sp>
        <p:nvSpPr>
          <p:cNvPr id="191" name="Google Shape;19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Monitoring: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Tells you when something is wrong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Observability: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Provides context to understand why it's wrong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Shift from reactive to proactive insights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Gain end-to-end visibility across infrastructure, applications, and services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Pillars of Observability</a:t>
            </a:r>
            <a:endParaRPr/>
          </a:p>
        </p:txBody>
      </p:sp>
      <p:sp>
        <p:nvSpPr>
          <p:cNvPr id="198" name="Google Shape;198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549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Metrics: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Real-time performance data and trends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Events: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Significant occurrences that require attention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Logs: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Detailed records of what's happening across systems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Traces: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Follow a request's lifecycle through distributed systems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Capabilities</a:t>
            </a:r>
            <a:endParaRPr/>
          </a:p>
        </p:txBody>
      </p:sp>
      <p:sp>
        <p:nvSpPr>
          <p:cNvPr id="205" name="Google Shape;205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Infrastructure Monitoring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Application Performance Monitoring (APM)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Digital Experience Monitoring (DEM)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Centralized Log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AIOps &amp; Event Management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the Observability Center of Excellence at [Company Name]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Transforming Monitoring Practices for Business Value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Presented by: [Your Name]</a:t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Date: [Insert Date]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7190325" y="241700"/>
            <a:ext cx="1883100" cy="1602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Delete this Note before presenting</a:t>
            </a:r>
            <a:endParaRPr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Update to include your Company name/logo, your name, and the date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Quick Intro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3575050" y="1435100"/>
            <a:ext cx="5111750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[NAME]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[Role/Title]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[years at company]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[interesting fact #1]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[Interesting fact #2]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[Interesting fact #3]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7" name="Google Shape;107;p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914400" y="2597150"/>
            <a:ext cx="2414016" cy="2366963"/>
          </a:xfrm>
          <a:prstGeom prst="smileyFace">
            <a:avLst>
              <a:gd fmla="val 4653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7190325" y="241700"/>
            <a:ext cx="1883100" cy="2588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Delete this Note before presenting</a:t>
            </a:r>
            <a:endParaRPr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Update this slide with content related to yourself.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a couple of interesting points and include a picture of yourself.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Problem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Tools fragmentation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Low confidence in alerting systems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Reactive Monitoring/Response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Lack comprehensive Service visibility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Lack of measurement frameworks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7190325" y="241700"/>
            <a:ext cx="1883100" cy="2588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Delete this Note before presenting</a:t>
            </a:r>
            <a:endParaRPr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ustomize this slide with specific problems and challenges that your organization has faced due to the absence of a solid observability strategy.</a:t>
            </a:r>
            <a:endParaRPr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Impact</a:t>
            </a:r>
            <a:endParaRPr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Increased costs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Reputational damage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Prolonged outage calls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Tools sprawl and inconsistent visibility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Business and IT blind spots</a:t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7190325" y="241700"/>
            <a:ext cx="1883100" cy="2588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Delete this Note before presenting</a:t>
            </a:r>
            <a:endParaRPr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Share examples of incidents or outages you could have caught with observability.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you have data on cost, MTTR, etc. include it.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an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Observability Practice</a:t>
            </a:r>
            <a:endParaRPr/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Holistic Observability approach: Full visibility across IT stack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Optimized and standardized tools and practices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Improved reliability, faster incident resolution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Direct connection to business goals and outcomes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Solution—Observability CoE</a:t>
            </a:r>
            <a:endParaRPr/>
          </a:p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Cross functional team, who’s charter includes: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Centralizing observability practices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Optimizing tool usage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Measuring business and service health, not just technical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Enabling proactive monitoring and response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Standardizing Observability measurement frameworks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lang="en-US"/>
              <a:t>Tasks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Observability CoE</a:t>
            </a:r>
            <a:endParaRPr/>
          </a:p>
        </p:txBody>
      </p:sp>
      <p:graphicFrame>
        <p:nvGraphicFramePr>
          <p:cNvPr id="146" name="Google Shape;146;p7"/>
          <p:cNvGraphicFramePr/>
          <p:nvPr/>
        </p:nvGraphicFramePr>
        <p:xfrm>
          <a:off x="969264" y="11521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{B00E8959-4DF1-4DC7-A2CA-5418B2ED4C68}</a:tableStyleId>
              </a:tblPr>
              <a:tblGrid>
                <a:gridCol w="3584450"/>
                <a:gridCol w="3584450"/>
              </a:tblGrid>
              <a:tr h="401975">
                <a:tc>
                  <a:txBody>
                    <a:bodyPr/>
                    <a:lstStyle/>
                    <a:p>
                      <a:pPr indent="0" lvl="0" marL="571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sng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Governance, Standards, and Best Practices</a:t>
                      </a:r>
                      <a:endParaRPr b="1" sz="12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sng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 Alignment</a:t>
                      </a:r>
                      <a:endParaRPr b="1" sz="16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2900">
                <a:tc>
                  <a:txBody>
                    <a:bodyPr/>
                    <a:lstStyle/>
                    <a:p>
                      <a:pPr indent="-1016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 Repeatable Standards and baselines</a:t>
                      </a:r>
                      <a:endParaRPr/>
                    </a:p>
                    <a:p>
                      <a:pPr indent="-1016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Observability as-service Request and Fulfillment Offerings</a:t>
                      </a:r>
                      <a:endParaRPr/>
                    </a:p>
                    <a:p>
                      <a:pPr indent="-1016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Develop a repeatable Observability framework for New and Legacy Workloads</a:t>
                      </a:r>
                      <a:endParaRPr/>
                    </a:p>
                    <a:p>
                      <a:pPr indent="-1016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Creating a Tier-Wise Observability Offering</a:t>
                      </a:r>
                      <a:endParaRPr/>
                    </a:p>
                    <a:p>
                      <a:pPr indent="-1016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Identifying Observability as a Service offering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016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Connecting Observability with Critical IT Initiatives</a:t>
                      </a:r>
                      <a:endParaRPr/>
                    </a:p>
                    <a:p>
                      <a:pPr indent="-1016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Leveraging Observability Vendors</a:t>
                      </a:r>
                      <a:endParaRPr/>
                    </a:p>
                    <a:p>
                      <a:pPr indent="-1016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Educating the Organization on Observability</a:t>
                      </a:r>
                      <a:endParaRPr/>
                    </a:p>
                    <a:p>
                      <a:pPr indent="-1016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Shifting Observability Left in the SDLC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sng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Measurable Impact</a:t>
                      </a:r>
                      <a:endParaRPr b="1" sz="16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600" u="sng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Tools</a:t>
                      </a:r>
                      <a:endParaRPr b="1" sz="16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2900">
                <a:tc>
                  <a:txBody>
                    <a:bodyPr/>
                    <a:lstStyle/>
                    <a:p>
                      <a:pPr indent="-1016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Measuring Observability KPIs (agent saturation, alert to incident ratio, tools license utilization)</a:t>
                      </a:r>
                      <a:endParaRPr/>
                    </a:p>
                    <a:p>
                      <a:pPr indent="-1016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Assessing Organizational Observability Maturity</a:t>
                      </a:r>
                      <a:endParaRPr/>
                    </a:p>
                    <a:p>
                      <a:pPr indent="-1016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Quarterly “State of Observability” business report </a:t>
                      </a:r>
                      <a:endParaRPr/>
                    </a:p>
                    <a:p>
                      <a:pPr indent="-1016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Tools utilization/saturation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016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Tools audit</a:t>
                      </a:r>
                      <a:endParaRPr/>
                    </a:p>
                    <a:p>
                      <a:pPr indent="-1016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Driving Tool Adoption</a:t>
                      </a:r>
                      <a:endParaRPr/>
                    </a:p>
                    <a:p>
                      <a:pPr indent="-1016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Reducing Tool Sprawl</a:t>
                      </a:r>
                      <a:endParaRPr/>
                    </a:p>
                    <a:p>
                      <a:pPr indent="-10160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Champion Observability Solution POC’s</a:t>
                      </a:r>
                      <a:endParaRPr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7" name="Google Shape;147;p7"/>
          <p:cNvSpPr/>
          <p:nvPr/>
        </p:nvSpPr>
        <p:spPr>
          <a:xfrm>
            <a:off x="-970671" y="-122975"/>
            <a:ext cx="11029071" cy="623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571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7190325" y="241700"/>
            <a:ext cx="1883100" cy="2588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Delete this Note before presenting</a:t>
            </a:r>
            <a:endParaRPr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Make sure to tailor this slide with proposed focus areas that the CoE will address, specific to your organization’s needs and challenges.</a:t>
            </a:r>
            <a:endParaRPr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Observability CoE - Roles</a:t>
            </a:r>
            <a:endParaRPr/>
          </a:p>
        </p:txBody>
      </p:sp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Executive Sponsor</a:t>
            </a:r>
            <a:r>
              <a:rPr lang="en-US"/>
              <a:t>: Ensures alignment with strategic business priorities.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Observability Champion</a:t>
            </a:r>
            <a:r>
              <a:rPr lang="en-US"/>
              <a:t>: Leads the CoE, accountable to the executive sponsor.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Functional Leads</a:t>
            </a:r>
            <a:r>
              <a:rPr lang="en-US"/>
              <a:t>: Representatives from IT, Ops, SRE, CloudOps, etc.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Technology Leaders: </a:t>
            </a:r>
            <a:r>
              <a:rPr lang="en-US"/>
              <a:t>Key technology and platform specialists (K8s, vCenter, etc.).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