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9" r:id="rId5"/>
    <p:sldId id="269" r:id="rId6"/>
    <p:sldId id="275" r:id="rId7"/>
    <p:sldId id="276" r:id="rId8"/>
    <p:sldId id="277" r:id="rId9"/>
    <p:sldId id="278" r:id="rId10"/>
    <p:sldId id="259" r:id="rId11"/>
    <p:sldId id="270" r:id="rId12"/>
    <p:sldId id="271" r:id="rId13"/>
    <p:sldId id="272" r:id="rId14"/>
    <p:sldId id="261" r:id="rId15"/>
    <p:sldId id="262" r:id="rId16"/>
    <p:sldId id="274" r:id="rId17"/>
    <p:sldId id="263" r:id="rId18"/>
    <p:sldId id="264" r:id="rId19"/>
    <p:sldId id="273" r:id="rId20"/>
    <p:sldId id="26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271" autoAdjust="0"/>
  </p:normalViewPr>
  <p:slideViewPr>
    <p:cSldViewPr>
      <p:cViewPr varScale="1">
        <p:scale>
          <a:sx n="66" d="100"/>
          <a:sy n="66" d="100"/>
        </p:scale>
        <p:origin x="-5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DD106C-BD2A-40F8-A832-01AE5AC4AFD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0F6485-D45E-4F49-B6C1-7394B7A92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And why they’re </a:t>
            </a:r>
            <a:r>
              <a:rPr lang="en-US" dirty="0" err="1" smtClean="0"/>
              <a:t>awesomesauce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Sean</a:t>
            </a:r>
            <a:r>
              <a:rPr lang="en-US" baseline="0" dirty="0" smtClean="0"/>
              <a:t> P Madden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Threads are associated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java.lang.Thread</a:t>
            </a:r>
            <a:endParaRPr lang="en-US" baseline="0" dirty="0" smtClean="0"/>
          </a:p>
          <a:p>
            <a:r>
              <a:rPr lang="en-US" baseline="0" dirty="0" smtClean="0"/>
              <a:t>public abstract void run(){}</a:t>
            </a:r>
          </a:p>
          <a:p>
            <a:r>
              <a:rPr lang="en-US" dirty="0" smtClean="0"/>
              <a:t>Two ways</a:t>
            </a:r>
            <a:r>
              <a:rPr lang="en-US" baseline="0" dirty="0" smtClean="0"/>
              <a:t> to create a thread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Runnable</a:t>
            </a:r>
            <a:endParaRPr lang="en-US" dirty="0" smtClean="0"/>
          </a:p>
          <a:p>
            <a:pPr lvl="1"/>
            <a:r>
              <a:rPr lang="en-US" dirty="0" smtClean="0"/>
              <a:t>Extend Thread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HelloRunnable</a:t>
            </a:r>
            <a:r>
              <a:rPr lang="en-US" dirty="0" smtClean="0"/>
              <a:t> implements </a:t>
            </a:r>
            <a:r>
              <a:rPr lang="en-US" dirty="0" err="1" smtClean="0"/>
              <a:t>Runnable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void run()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from a thread!");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</a:p>
          <a:p>
            <a:pPr>
              <a:buNone/>
            </a:pPr>
            <a:r>
              <a:rPr lang="en-US" dirty="0" smtClean="0"/>
              <a:t>		Thread t = new Thread(new </a:t>
            </a:r>
            <a:r>
              <a:rPr lang="en-US" dirty="0" err="1" smtClean="0"/>
              <a:t>HelloRunnable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t.start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java.lang.Thread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kumimoji="0" lang="en-US" sz="3200" b="0" i="0" kern="1200" dirty="0" smtClean="0">
                <a:ea typeface="+mj-ea"/>
                <a:cs typeface="+mj-cs"/>
              </a:rPr>
              <a:t>public class </a:t>
            </a:r>
            <a:r>
              <a:rPr kumimoji="0" lang="en-US" sz="3200" b="0" i="0" kern="1200" dirty="0" err="1" smtClean="0">
                <a:ea typeface="+mj-ea"/>
                <a:cs typeface="+mj-cs"/>
              </a:rPr>
              <a:t>HelloThread</a:t>
            </a:r>
            <a:r>
              <a:rPr kumimoji="0" lang="en-US" sz="3200" b="0" i="0" kern="1200" dirty="0" smtClean="0">
                <a:ea typeface="+mj-ea"/>
                <a:cs typeface="+mj-cs"/>
              </a:rPr>
              <a:t> extends Thread {</a:t>
            </a:r>
          </a:p>
          <a:p>
            <a:pPr lvl="0">
              <a:buNone/>
            </a:pPr>
            <a:r>
              <a:rPr lang="en-US" sz="3200" dirty="0" smtClean="0">
                <a:ea typeface="+mj-ea"/>
                <a:cs typeface="+mj-cs"/>
              </a:rPr>
              <a:t>	</a:t>
            </a:r>
            <a:r>
              <a:rPr kumimoji="0" lang="en-US" sz="3200" b="0" i="0" kern="1200" dirty="0" smtClean="0">
                <a:ea typeface="+mj-ea"/>
                <a:cs typeface="+mj-cs"/>
              </a:rPr>
              <a:t>public void run() {</a:t>
            </a:r>
          </a:p>
          <a:p>
            <a:pPr lvl="0">
              <a:buNone/>
            </a:pPr>
            <a:r>
              <a:rPr lang="en-US" sz="3200" dirty="0" smtClean="0">
                <a:ea typeface="+mj-ea"/>
                <a:cs typeface="+mj-cs"/>
              </a:rPr>
              <a:t>		</a:t>
            </a:r>
            <a:r>
              <a:rPr kumimoji="0" lang="en-US" sz="3200" b="0" i="0" kern="1200" dirty="0" err="1" smtClean="0">
                <a:ea typeface="+mj-ea"/>
                <a:cs typeface="+mj-cs"/>
              </a:rPr>
              <a:t>System.out.println</a:t>
            </a:r>
            <a:r>
              <a:rPr kumimoji="0" lang="en-US" sz="3200" b="0" i="0" kern="1200" dirty="0" smtClean="0">
                <a:ea typeface="+mj-ea"/>
                <a:cs typeface="+mj-cs"/>
              </a:rPr>
              <a:t>("Hello from a thread!"); }</a:t>
            </a:r>
          </a:p>
          <a:p>
            <a:pPr lvl="0">
              <a:buNone/>
            </a:pPr>
            <a:r>
              <a:rPr kumimoji="0" lang="en-US" sz="3200" b="0" i="0" kern="1200" dirty="0" smtClean="0">
                <a:ea typeface="+mj-ea"/>
                <a:cs typeface="+mj-cs"/>
              </a:rPr>
              <a:t>	public static void main(String </a:t>
            </a:r>
            <a:r>
              <a:rPr kumimoji="0" lang="en-US" sz="3200" b="0" i="0" kern="1200" dirty="0" err="1" smtClean="0">
                <a:ea typeface="+mj-ea"/>
                <a:cs typeface="+mj-cs"/>
              </a:rPr>
              <a:t>args</a:t>
            </a:r>
            <a:r>
              <a:rPr kumimoji="0" lang="en-US" sz="3200" b="0" i="0" kern="1200" dirty="0" smtClean="0">
                <a:ea typeface="+mj-ea"/>
                <a:cs typeface="+mj-cs"/>
              </a:rPr>
              <a:t>[]) {</a:t>
            </a:r>
          </a:p>
          <a:p>
            <a:pPr lvl="0">
              <a:buNone/>
            </a:pPr>
            <a:r>
              <a:rPr lang="en-US" sz="3200" dirty="0" smtClean="0">
                <a:ea typeface="+mj-ea"/>
                <a:cs typeface="+mj-cs"/>
              </a:rPr>
              <a:t>		Thread t = new </a:t>
            </a:r>
            <a:r>
              <a:rPr lang="en-US" sz="3200" dirty="0" err="1" smtClean="0">
                <a:ea typeface="+mj-ea"/>
                <a:cs typeface="+mj-cs"/>
              </a:rPr>
              <a:t>HelloThread</a:t>
            </a:r>
            <a:r>
              <a:rPr lang="en-US" sz="3200" dirty="0" smtClean="0">
                <a:ea typeface="+mj-ea"/>
                <a:cs typeface="+mj-cs"/>
              </a:rPr>
              <a:t>();</a:t>
            </a:r>
          </a:p>
          <a:p>
            <a:pPr lvl="0">
              <a:buNone/>
            </a:pPr>
            <a:r>
              <a:rPr kumimoji="0" lang="en-US" sz="3200" b="0" i="0" kern="1200" dirty="0" smtClean="0">
                <a:ea typeface="+mj-ea"/>
                <a:cs typeface="+mj-cs"/>
              </a:rPr>
              <a:t>		</a:t>
            </a:r>
            <a:r>
              <a:rPr kumimoji="0" lang="en-US" sz="3200" b="0" i="0" kern="1200" dirty="0" err="1" smtClean="0">
                <a:ea typeface="+mj-ea"/>
                <a:cs typeface="+mj-cs"/>
              </a:rPr>
              <a:t>t.start</a:t>
            </a:r>
            <a:r>
              <a:rPr kumimoji="0" lang="en-US" sz="3200" b="0" i="0" kern="1200" dirty="0" smtClean="0">
                <a:ea typeface="+mj-ea"/>
                <a:cs typeface="+mj-cs"/>
              </a:rPr>
              <a:t>(); </a:t>
            </a:r>
          </a:p>
          <a:p>
            <a:pPr lvl="0">
              <a:buNone/>
            </a:pPr>
            <a:r>
              <a:rPr kumimoji="0" lang="en-US" sz="3200" b="0" i="0" kern="1200" dirty="0" smtClean="0">
                <a:ea typeface="+mj-ea"/>
                <a:cs typeface="+mj-cs"/>
              </a:rPr>
              <a:t>	}</a:t>
            </a:r>
          </a:p>
          <a:p>
            <a:pPr lvl="0">
              <a:buNone/>
            </a:pPr>
            <a:r>
              <a:rPr kumimoji="0" lang="en-US" sz="3200" b="0" i="0" kern="1200" dirty="0" smtClean="0">
                <a:ea typeface="+mj-ea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Depends on Application</a:t>
            </a:r>
          </a:p>
          <a:p>
            <a:r>
              <a:rPr lang="en-US" dirty="0" smtClean="0"/>
              <a:t>Implementing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Runnable</a:t>
            </a:r>
            <a:r>
              <a:rPr lang="en-US" baseline="0" dirty="0" smtClean="0"/>
              <a:t> is more general</a:t>
            </a:r>
          </a:p>
          <a:p>
            <a:pPr lvl="1"/>
            <a:r>
              <a:rPr lang="en-US" dirty="0" smtClean="0"/>
              <a:t>Leaves class open to</a:t>
            </a:r>
            <a:r>
              <a:rPr lang="en-US" baseline="0" dirty="0" smtClean="0"/>
              <a:t> extend other classes</a:t>
            </a:r>
          </a:p>
          <a:p>
            <a:pPr lvl="0"/>
            <a:r>
              <a:rPr lang="en-US" dirty="0" smtClean="0"/>
              <a:t>Extending Thread is</a:t>
            </a:r>
            <a:r>
              <a:rPr lang="en-US" baseline="0" dirty="0" smtClean="0"/>
              <a:t> more powerful</a:t>
            </a:r>
          </a:p>
          <a:p>
            <a:pPr lvl="1"/>
            <a:r>
              <a:rPr lang="en-US" dirty="0" smtClean="0"/>
              <a:t>Full access to all Thread’s methods within the ‘run’ method.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Thread.sleep</a:t>
            </a:r>
            <a:r>
              <a:rPr lang="en-US" dirty="0" smtClean="0"/>
              <a:t>(long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milis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Throws a runtime exception when interrupted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Throw an </a:t>
            </a:r>
            <a:r>
              <a:rPr lang="en-US" dirty="0" err="1" smtClean="0"/>
              <a:t>InterruptedException</a:t>
            </a:r>
            <a:r>
              <a:rPr lang="en-US" dirty="0" smtClean="0"/>
              <a:t> when thread</a:t>
            </a:r>
            <a:r>
              <a:rPr lang="en-US" baseline="0" dirty="0" smtClean="0"/>
              <a:t> is in following states:</a:t>
            </a:r>
          </a:p>
          <a:p>
            <a:pPr lvl="1"/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Join()</a:t>
            </a:r>
          </a:p>
          <a:p>
            <a:pPr lvl="1"/>
            <a:r>
              <a:rPr lang="en-US" dirty="0" smtClean="0"/>
              <a:t>Sleep()</a:t>
            </a:r>
          </a:p>
          <a:p>
            <a:r>
              <a:rPr lang="en-US" dirty="0" smtClean="0"/>
              <a:t>Thread</a:t>
            </a:r>
            <a:r>
              <a:rPr lang="en-US" baseline="0" dirty="0" smtClean="0"/>
              <a:t> t = new Thread();</a:t>
            </a:r>
          </a:p>
          <a:p>
            <a:r>
              <a:rPr lang="en-US" baseline="0" dirty="0" err="1" smtClean="0"/>
              <a:t>t.start</a:t>
            </a:r>
            <a:r>
              <a:rPr lang="en-US" baseline="0" dirty="0" smtClean="0"/>
              <a:t>();</a:t>
            </a:r>
          </a:p>
          <a:p>
            <a:r>
              <a:rPr lang="en-US" baseline="0" dirty="0" err="1" smtClean="0"/>
              <a:t>t.interrupt</a:t>
            </a:r>
            <a:r>
              <a:rPr lang="en-US" baseline="0" dirty="0" smtClean="0"/>
              <a:t>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Pause execution until</a:t>
            </a:r>
            <a:r>
              <a:rPr lang="en-US" baseline="0" dirty="0" smtClean="0"/>
              <a:t> the target thread executes</a:t>
            </a:r>
          </a:p>
          <a:p>
            <a:r>
              <a:rPr lang="en-US" baseline="0" dirty="0" smtClean="0"/>
              <a:t>If interrupted, throws an </a:t>
            </a:r>
            <a:r>
              <a:rPr lang="en-US" baseline="0" dirty="0" err="1" smtClean="0"/>
              <a:t>InterruptedException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4" name="Content Placeholder 3" descr="Diagram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47912" y="1392237"/>
            <a:ext cx="4448175" cy="45910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SimpleThreads</a:t>
            </a:r>
            <a:r>
              <a:rPr lang="en-US" baseline="0" dirty="0" smtClean="0"/>
              <a:t> : </a:t>
            </a:r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objects have the concept of a ‘Monitor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Provides a way to delegate who has access to</a:t>
            </a:r>
            <a:r>
              <a:rPr lang="en-US" baseline="0" dirty="0" smtClean="0"/>
              <a:t> execute</a:t>
            </a:r>
          </a:p>
          <a:p>
            <a:pPr lvl="0"/>
            <a:r>
              <a:rPr lang="en-US" dirty="0" smtClean="0"/>
              <a:t>Threads can take ‘Ownership’ of the monitor to perform concurrent activities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Waiting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multiple “Threads” of executable code at the same time</a:t>
            </a:r>
          </a:p>
          <a:p>
            <a:r>
              <a:rPr lang="en-US" baseline="0" dirty="0" smtClean="0"/>
              <a:t>What does a computer do synchronously?</a:t>
            </a:r>
          </a:p>
          <a:p>
            <a:pPr lvl="1"/>
            <a:r>
              <a:rPr lang="en-US" dirty="0" smtClean="0"/>
              <a:t>Play Music</a:t>
            </a:r>
          </a:p>
          <a:p>
            <a:pPr lvl="1"/>
            <a:r>
              <a:rPr lang="en-US" dirty="0" smtClean="0"/>
              <a:t>Compile Code</a:t>
            </a:r>
          </a:p>
          <a:p>
            <a:pPr lvl="1"/>
            <a:r>
              <a:rPr lang="en-US" dirty="0" smtClean="0"/>
              <a:t>Watch</a:t>
            </a:r>
            <a:r>
              <a:rPr lang="en-US" baseline="0" dirty="0" smtClean="0"/>
              <a:t> YouTube</a:t>
            </a:r>
          </a:p>
          <a:p>
            <a:pPr lvl="0"/>
            <a:r>
              <a:rPr lang="en-US" dirty="0" smtClean="0"/>
              <a:t>This</a:t>
            </a:r>
            <a:r>
              <a:rPr lang="en-US" baseline="0" dirty="0" smtClean="0"/>
              <a:t> is known as “Concurrent Software”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 keyword</a:t>
            </a:r>
          </a:p>
          <a:p>
            <a:r>
              <a:rPr lang="en-US" dirty="0" smtClean="0"/>
              <a:t>Synchronized</a:t>
            </a:r>
            <a:r>
              <a:rPr lang="en-US" baseline="0" dirty="0" smtClean="0"/>
              <a:t> Block on Class</a:t>
            </a:r>
          </a:p>
          <a:p>
            <a:r>
              <a:rPr lang="en-US" baseline="0" dirty="0" smtClean="0"/>
              <a:t>Synchronized Block on Object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</a:t>
            </a:r>
            <a:r>
              <a:rPr lang="en-US" baseline="0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Self-Contained</a:t>
            </a:r>
            <a:r>
              <a:rPr lang="en-US" baseline="0" dirty="0" smtClean="0"/>
              <a:t> Execution Environment</a:t>
            </a:r>
          </a:p>
          <a:p>
            <a:pPr lvl="1"/>
            <a:r>
              <a:rPr lang="en-US" baseline="0" dirty="0" smtClean="0"/>
              <a:t>Each process has it’s own memory space</a:t>
            </a:r>
          </a:p>
          <a:p>
            <a:pPr lvl="1"/>
            <a:r>
              <a:rPr lang="en-US" baseline="0" dirty="0" smtClean="0"/>
              <a:t>JVM Is a single process</a:t>
            </a:r>
          </a:p>
          <a:p>
            <a:pPr lvl="0"/>
            <a:r>
              <a:rPr lang="en-US" dirty="0" smtClean="0"/>
              <a:t>Threads:</a:t>
            </a:r>
          </a:p>
          <a:p>
            <a:pPr lvl="1"/>
            <a:r>
              <a:rPr lang="en-US" dirty="0" smtClean="0"/>
              <a:t>Run within processes</a:t>
            </a:r>
          </a:p>
          <a:p>
            <a:pPr lvl="1"/>
            <a:r>
              <a:rPr lang="en-US" dirty="0" smtClean="0"/>
              <a:t>Every process has at</a:t>
            </a:r>
            <a:r>
              <a:rPr lang="en-US" baseline="0" dirty="0" smtClean="0"/>
              <a:t> least one</a:t>
            </a:r>
          </a:p>
          <a:p>
            <a:pPr lvl="2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){} ?</a:t>
            </a:r>
          </a:p>
          <a:p>
            <a:pPr lvl="1"/>
            <a:r>
              <a:rPr lang="en-US" dirty="0" smtClean="0"/>
              <a:t>Share memory with the parent process</a:t>
            </a:r>
          </a:p>
          <a:p>
            <a:pPr lvl="1"/>
            <a:r>
              <a:rPr lang="en-US" dirty="0" smtClean="0"/>
              <a:t>Have access to objects within other </a:t>
            </a:r>
            <a:r>
              <a:rPr lang="en-US" dirty="0" smtClean="0"/>
              <a:t>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pic>
        <p:nvPicPr>
          <p:cNvPr id="4" name="Content Placeholder 3" descr="jth3_0202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7969212" cy="472814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Threaded Applications</a:t>
            </a:r>
            <a:endParaRPr lang="en-US" dirty="0"/>
          </a:p>
        </p:txBody>
      </p:sp>
      <p:pic>
        <p:nvPicPr>
          <p:cNvPr id="4" name="Content Placeholder 3" descr="450px-Multithreaded_process.sv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28875" y="1663700"/>
            <a:ext cx="4286250" cy="4048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on a Single</a:t>
            </a:r>
            <a:r>
              <a:rPr lang="en-US" baseline="0" dirty="0" smtClean="0"/>
              <a:t> Processor</a:t>
            </a:r>
            <a:endParaRPr lang="en-US" dirty="0"/>
          </a:p>
        </p:txBody>
      </p:sp>
      <p:pic>
        <p:nvPicPr>
          <p:cNvPr id="4" name="Content Placeholder 3" descr="600px-Process_states.sv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03437" y="1219200"/>
            <a:ext cx="4937125" cy="49371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  <p:pic>
        <p:nvPicPr>
          <p:cNvPr id="4" name="Content Placeholder 3" descr="jth3_0901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1067" y="1524000"/>
            <a:ext cx="7115532" cy="44957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 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4" name="Content Placeholder 3" descr="jth3_0902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9863" y="1232348"/>
            <a:ext cx="7818337" cy="49398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125</TotalTime>
  <Words>295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Java Threads</vt:lpstr>
      <vt:lpstr>Concurrency</vt:lpstr>
      <vt:lpstr>Processes and Threads</vt:lpstr>
      <vt:lpstr>Processes and Threads</vt:lpstr>
      <vt:lpstr>Multi Threaded Applications</vt:lpstr>
      <vt:lpstr>Processes on a Single Processor</vt:lpstr>
      <vt:lpstr>Thread Scheduling</vt:lpstr>
      <vt:lpstr>Thread Scheduling Redux</vt:lpstr>
      <vt:lpstr>Slide 9</vt:lpstr>
      <vt:lpstr>Thread Objects</vt:lpstr>
      <vt:lpstr>Implement Runnable</vt:lpstr>
      <vt:lpstr>Extend java.lang.Thread</vt:lpstr>
      <vt:lpstr>Which to use?</vt:lpstr>
      <vt:lpstr>Pausing a Thread</vt:lpstr>
      <vt:lpstr>Interrupts</vt:lpstr>
      <vt:lpstr>Joins</vt:lpstr>
      <vt:lpstr>Joins</vt:lpstr>
      <vt:lpstr>SimpleThreads : Example</vt:lpstr>
      <vt:lpstr>The Java Monitor</vt:lpstr>
      <vt:lpstr>Synchronization</vt:lpstr>
      <vt:lpstr>Synchronized Methods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Sean</dc:creator>
  <cp:lastModifiedBy>Sean</cp:lastModifiedBy>
  <cp:revision>16</cp:revision>
  <dcterms:created xsi:type="dcterms:W3CDTF">2010-04-07T17:10:50Z</dcterms:created>
  <dcterms:modified xsi:type="dcterms:W3CDTF">2010-04-07T19:34:14Z</dcterms:modified>
</cp:coreProperties>
</file>