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A4BC8-D96D-43B4-8BAF-83AFBCAB903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4399-A9DC-4752-9297-5934912E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6A7BA1-FF30-4119-A154-BCA9B27B8B3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Machine Learning </a:t>
            </a:r>
            <a:r>
              <a:rPr lang="en-US" b="1" dirty="0" smtClean="0"/>
              <a:t>Fundamentals</a:t>
            </a:r>
            <a:br>
              <a:rPr lang="en-US" b="1" dirty="0" smtClean="0"/>
            </a:br>
            <a:r>
              <a:rPr lang="en-US" b="1" dirty="0" smtClean="0"/>
              <a:t>Capstone Project - Presentation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Codecademy</a:t>
            </a:r>
            <a:r>
              <a:rPr lang="en-US" dirty="0" smtClean="0"/>
              <a:t> Course – by </a:t>
            </a:r>
            <a:r>
              <a:rPr lang="en-US" dirty="0" err="1" smtClean="0"/>
              <a:t>Santhosh</a:t>
            </a:r>
            <a:r>
              <a:rPr lang="en-US" dirty="0" smtClean="0"/>
              <a:t> P Mathew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Education levels were predicted  based on job level and status of  drinking,  smoking and drugs intake. Model fitting took </a:t>
            </a:r>
            <a:r>
              <a:rPr lang="en-US" sz="1800" dirty="0" smtClean="0"/>
              <a:t>46.5s </a:t>
            </a:r>
            <a:r>
              <a:rPr lang="en-US" sz="1800" dirty="0"/>
              <a:t>and accuracy of 0.56743681708 was obtained</a:t>
            </a:r>
            <a:r>
              <a:rPr lang="en-US" sz="1800" dirty="0" smtClean="0"/>
              <a:t>. Precision: </a:t>
            </a:r>
            <a:r>
              <a:rPr lang="en-US" sz="1800" dirty="0" smtClean="0"/>
              <a:t>0.2711842</a:t>
            </a:r>
            <a:r>
              <a:rPr lang="en-US" sz="1800" dirty="0"/>
              <a:t>3</a:t>
            </a:r>
            <a:r>
              <a:rPr lang="en-US" sz="1800" dirty="0" smtClean="0"/>
              <a:t> Recall: 0.26519985, F1 Score:  0.232407598.  SVC model performs better than that of NB Classifier.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83626"/>
            <a:ext cx="5038588" cy="354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6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we predict income value based on the following multiple features</a:t>
            </a:r>
            <a:r>
              <a:rPr lang="en-US" dirty="0" smtClean="0"/>
              <a:t>?</a:t>
            </a:r>
          </a:p>
          <a:p>
            <a:r>
              <a:rPr lang="en-US" dirty="0"/>
              <a:t>We tried to predict income from multiple features using Multiple Linear Regression. But Low R2 value here indicates that the prediction of income is not accurate. </a:t>
            </a:r>
          </a:p>
          <a:p>
            <a:r>
              <a:rPr lang="en-US" dirty="0" smtClean="0"/>
              <a:t>Can </a:t>
            </a:r>
            <a:r>
              <a:rPr lang="en-US" dirty="0"/>
              <a:t>we predict age based on income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Tried to predict age  </a:t>
            </a:r>
            <a:r>
              <a:rPr lang="en-US" dirty="0" smtClean="0"/>
              <a:t>from income using KNN Regression (normal Linear Regression was also tried</a:t>
            </a:r>
            <a:r>
              <a:rPr lang="en-US" dirty="0" smtClean="0"/>
              <a:t>).  Even here, low R2 values indicate that there is not much correlation between income and age and the model is not performing well.</a:t>
            </a:r>
          </a:p>
          <a:p>
            <a:r>
              <a:rPr lang="en-US" dirty="0" smtClean="0"/>
              <a:t>Can we predict job from education?</a:t>
            </a:r>
          </a:p>
          <a:p>
            <a:r>
              <a:rPr lang="en-US" dirty="0" smtClean="0"/>
              <a:t>In this case,  R2 score is relatively higher and there appears to be better correlation between education and job.</a:t>
            </a:r>
            <a:endParaRPr lang="en-US" dirty="0" smtClean="0"/>
          </a:p>
          <a:p>
            <a:r>
              <a:rPr lang="en-US" dirty="0"/>
              <a:t>Can we predict level of education </a:t>
            </a:r>
            <a:r>
              <a:rPr lang="en-US" dirty="0" smtClean="0"/>
              <a:t> </a:t>
            </a:r>
            <a:r>
              <a:rPr lang="en-US" dirty="0"/>
              <a:t>based on </a:t>
            </a:r>
            <a:r>
              <a:rPr lang="en-US" dirty="0" smtClean="0"/>
              <a:t>multiple </a:t>
            </a:r>
            <a:r>
              <a:rPr lang="en-US" dirty="0"/>
              <a:t>features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predicted education level based on </a:t>
            </a:r>
            <a:r>
              <a:rPr lang="en-US" dirty="0"/>
              <a:t>job </a:t>
            </a:r>
            <a:r>
              <a:rPr lang="en-US" dirty="0" smtClean="0"/>
              <a:t>level, status </a:t>
            </a:r>
            <a:r>
              <a:rPr lang="en-US" dirty="0"/>
              <a:t>of    drinking, smoking and drugs </a:t>
            </a:r>
            <a:r>
              <a:rPr lang="en-US" dirty="0" smtClean="0"/>
              <a:t>intake using KNN Classifier, NB Classifier and SV </a:t>
            </a:r>
            <a:r>
              <a:rPr lang="en-US" dirty="0" smtClean="0"/>
              <a:t>Classifier</a:t>
            </a:r>
            <a:r>
              <a:rPr lang="en-US" dirty="0" smtClean="0"/>
              <a:t>. Highest F1 score obtained was for KNN Classifier and among the 3 classifiers modeled, KNN performed better,  though the overall performance was not very encouraging.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were many null values in the profiles.csv files. I had to fill them with specific values and this has created an imbalance in the data (</a:t>
            </a:r>
            <a:r>
              <a:rPr lang="en-US" dirty="0" err="1" smtClean="0"/>
              <a:t>eg</a:t>
            </a:r>
            <a:r>
              <a:rPr lang="en-US" dirty="0" smtClean="0"/>
              <a:t>:  ‘income’ )and prediction results have adversely been affected by this. I feel it is important that we train the model with  correct data to get better results.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 data - histogram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Income data – scatter plot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3" y="1905000"/>
            <a:ext cx="458484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56" y="1905000"/>
            <a:ext cx="4623802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Regression</a:t>
            </a:r>
          </a:p>
          <a:p>
            <a:endParaRPr lang="en-US" dirty="0"/>
          </a:p>
          <a:p>
            <a:r>
              <a:rPr lang="en-US" dirty="0" smtClean="0"/>
              <a:t>Can we predict income value based on the following multiple features?</a:t>
            </a:r>
          </a:p>
          <a:p>
            <a:r>
              <a:rPr lang="en-US" dirty="0" smtClean="0"/>
              <a:t>age, education level, job level and  status of drinking, smoking, and drugs intake.</a:t>
            </a:r>
          </a:p>
          <a:p>
            <a:r>
              <a:rPr lang="en-US" dirty="0" smtClean="0"/>
              <a:t>Can we predict age based on income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predict job based on education?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Classification</a:t>
            </a:r>
          </a:p>
          <a:p>
            <a:endParaRPr lang="en-US" dirty="0"/>
          </a:p>
          <a:p>
            <a:r>
              <a:rPr lang="en-US" dirty="0" smtClean="0"/>
              <a:t>Can we predict level of education (3 levels) based on the following features?</a:t>
            </a:r>
          </a:p>
          <a:p>
            <a:r>
              <a:rPr lang="en-US" dirty="0" smtClean="0"/>
              <a:t>job level and status of    drinking, smoking and drugs intake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09841" cy="1905000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/>
              <a:t>Two new columns created – </a:t>
            </a:r>
            <a:r>
              <a:rPr lang="en-US" sz="2600" dirty="0" err="1" smtClean="0"/>
              <a:t>drinks_code</a:t>
            </a:r>
            <a:r>
              <a:rPr lang="en-US" sz="2600" dirty="0" smtClean="0"/>
              <a:t>, </a:t>
            </a:r>
            <a:r>
              <a:rPr lang="en-US" sz="2600" dirty="0" err="1" smtClean="0"/>
              <a:t>education_code</a:t>
            </a:r>
            <a:r>
              <a:rPr lang="en-US" sz="2600" dirty="0" smtClean="0"/>
              <a:t> ( other columns like </a:t>
            </a:r>
            <a:r>
              <a:rPr lang="en-US" sz="2600" dirty="0" err="1" smtClean="0"/>
              <a:t>job_code</a:t>
            </a:r>
            <a:r>
              <a:rPr lang="en-US" sz="2600" dirty="0" smtClean="0"/>
              <a:t>, </a:t>
            </a:r>
            <a:r>
              <a:rPr lang="en-US" sz="2600" dirty="0" err="1" smtClean="0"/>
              <a:t>smokes_code</a:t>
            </a:r>
            <a:r>
              <a:rPr lang="en-US" sz="2600" dirty="0" smtClean="0"/>
              <a:t>, </a:t>
            </a:r>
            <a:r>
              <a:rPr lang="en-US" sz="2600" dirty="0" err="1" smtClean="0"/>
              <a:t>drugs_code</a:t>
            </a:r>
            <a:r>
              <a:rPr lang="en-US" sz="2600" dirty="0" smtClean="0"/>
              <a:t> were also created ) – numerical values are created and the same is mapped to categorical data.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4041648" cy="493776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drinks_code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df.drinks_code.head</a:t>
            </a:r>
            <a:r>
              <a:rPr lang="en-US" sz="1800" dirty="0" smtClean="0"/>
              <a:t>() </a:t>
            </a:r>
          </a:p>
          <a:p>
            <a:r>
              <a:rPr lang="de-DE" sz="1800" dirty="0"/>
              <a:t>0    2.0</a:t>
            </a:r>
          </a:p>
          <a:p>
            <a:r>
              <a:rPr lang="de-DE" sz="1800" dirty="0"/>
              <a:t>1    3.0</a:t>
            </a:r>
          </a:p>
          <a:p>
            <a:r>
              <a:rPr lang="de-DE" sz="1800" dirty="0"/>
              <a:t>2    2.0</a:t>
            </a:r>
          </a:p>
          <a:p>
            <a:r>
              <a:rPr lang="de-DE" sz="1800" dirty="0"/>
              <a:t>3    2.0</a:t>
            </a:r>
          </a:p>
          <a:p>
            <a:r>
              <a:rPr lang="de-DE" sz="1800" dirty="0"/>
              <a:t>4    2.0</a:t>
            </a:r>
          </a:p>
          <a:p>
            <a:r>
              <a:rPr lang="de-DE" sz="1800" dirty="0"/>
              <a:t>Name: drinks_code,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    dtype</a:t>
            </a:r>
            <a:r>
              <a:rPr lang="de-DE" sz="1800" dirty="0"/>
              <a:t>: float64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41648" cy="493776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education_code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df.education_code.head</a:t>
            </a:r>
            <a:r>
              <a:rPr lang="en-US" sz="1800" dirty="0" smtClean="0"/>
              <a:t>() </a:t>
            </a:r>
          </a:p>
          <a:p>
            <a:r>
              <a:rPr lang="en-US" sz="1800" dirty="0"/>
              <a:t>0    3.0</a:t>
            </a:r>
          </a:p>
          <a:p>
            <a:r>
              <a:rPr lang="en-US" sz="1800" dirty="0"/>
              <a:t>1    3.0</a:t>
            </a:r>
          </a:p>
          <a:p>
            <a:r>
              <a:rPr lang="en-US" sz="1800" dirty="0"/>
              <a:t>2    3.0</a:t>
            </a:r>
          </a:p>
          <a:p>
            <a:r>
              <a:rPr lang="en-US" sz="1800" dirty="0"/>
              <a:t>3    3.0</a:t>
            </a:r>
          </a:p>
          <a:p>
            <a:r>
              <a:rPr lang="en-US" sz="1800" dirty="0"/>
              <a:t>4    1.0</a:t>
            </a:r>
          </a:p>
          <a:p>
            <a:r>
              <a:rPr lang="en-US" sz="1800" dirty="0"/>
              <a:t>Name: </a:t>
            </a:r>
            <a:r>
              <a:rPr lang="en-US" sz="1800" dirty="0" err="1"/>
              <a:t>education_code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dtype</a:t>
            </a:r>
            <a:r>
              <a:rPr lang="en-US" sz="1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856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" y="1292453"/>
            <a:ext cx="4537982" cy="3193821"/>
          </a:xfrm>
        </p:spPr>
      </p:pic>
      <p:sp>
        <p:nvSpPr>
          <p:cNvPr id="6" name="TextBox 5"/>
          <p:cNvSpPr txBox="1"/>
          <p:nvPr/>
        </p:nvSpPr>
        <p:spPr>
          <a:xfrm>
            <a:off x="76200" y="472440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MLR was used to predict income from multiple features . The following data frame was created:</a:t>
            </a:r>
          </a:p>
          <a:p>
            <a:r>
              <a:rPr lang="en-US" sz="2000" dirty="0" smtClean="0"/>
              <a:t> x = </a:t>
            </a:r>
            <a:r>
              <a:rPr lang="en-US" sz="2000" dirty="0" err="1" smtClean="0"/>
              <a:t>df</a:t>
            </a:r>
            <a:r>
              <a:rPr lang="en-US" sz="2000" dirty="0"/>
              <a:t>[['age','education_code','job_code','drinks_code','smokes_code','drugs_code</a:t>
            </a:r>
            <a:r>
              <a:rPr lang="en-US" sz="2000" dirty="0" smtClean="0"/>
              <a:t>']]</a:t>
            </a:r>
          </a:p>
          <a:p>
            <a:r>
              <a:rPr lang="en-US" sz="2000" dirty="0" smtClean="0"/>
              <a:t>This was trained, generalized and tested.  Model fitting time was 15.6ms and MAE was </a:t>
            </a:r>
            <a:r>
              <a:rPr lang="en-US" sz="2000" dirty="0" smtClean="0"/>
              <a:t>0.0269. </a:t>
            </a:r>
            <a:r>
              <a:rPr lang="en-US" sz="2000" dirty="0"/>
              <a:t>R2 </a:t>
            </a:r>
            <a:r>
              <a:rPr lang="en-US" sz="2000" dirty="0" smtClean="0"/>
              <a:t>Score </a:t>
            </a:r>
            <a:r>
              <a:rPr lang="en-US" sz="2000" dirty="0"/>
              <a:t>is </a:t>
            </a:r>
            <a:r>
              <a:rPr lang="en-US" sz="2000" dirty="0" smtClean="0"/>
              <a:t> 0.00555458.  R2 represents the scatter around the regression line. Low R2 value here indicates that the prediction of income is not accurate.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C:\Users\Admin\Desktop\Codecademy Capstone Project\mlr_residual analysis_scat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283738"/>
            <a:ext cx="4695825" cy="32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9415" y="1219200"/>
            <a:ext cx="8884281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Predicted age from income – model fitting took almost no time since this is a linear regression</a:t>
            </a:r>
            <a:r>
              <a:rPr lang="en-US" dirty="0"/>
              <a:t>. </a:t>
            </a:r>
            <a:r>
              <a:rPr lang="en-US" dirty="0" smtClean="0"/>
              <a:t> MAE </a:t>
            </a:r>
            <a:r>
              <a:rPr lang="en-US" dirty="0"/>
              <a:t>= </a:t>
            </a:r>
            <a:r>
              <a:rPr lang="en-US" dirty="0" smtClean="0"/>
              <a:t>6.9053. </a:t>
            </a:r>
            <a:r>
              <a:rPr lang="en-US" dirty="0" smtClean="0"/>
              <a:t> </a:t>
            </a:r>
            <a:r>
              <a:rPr lang="en-US" dirty="0" smtClean="0"/>
              <a:t>R2 Score is  </a:t>
            </a:r>
            <a:r>
              <a:rPr lang="en-US" dirty="0"/>
              <a:t>-</a:t>
            </a:r>
            <a:r>
              <a:rPr lang="en-US" dirty="0" smtClean="0"/>
              <a:t>0.060357387.  </a:t>
            </a:r>
            <a:r>
              <a:rPr lang="en-US" dirty="0" smtClean="0"/>
              <a:t>Residual </a:t>
            </a:r>
            <a:r>
              <a:rPr lang="en-US" dirty="0" smtClean="0"/>
              <a:t>Analysis is also </a:t>
            </a:r>
            <a:r>
              <a:rPr lang="en-US" dirty="0" smtClean="0"/>
              <a:t>given.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 here, low R2 value indicates that prediction is not accurate.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C:\Users\Admin\Desktop\Codecademy Capstone Project\knn regressor_age from income_sc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" y="2617788"/>
            <a:ext cx="4454010" cy="310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\Desktop\Codecademy Capstone Project\knn regression_age from income_residual_sca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86038"/>
            <a:ext cx="4554097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7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 </a:t>
            </a:r>
            <a:r>
              <a:rPr lang="en-US" dirty="0" err="1" smtClean="0"/>
              <a:t>Regressor</a:t>
            </a:r>
            <a:r>
              <a:rPr lang="en-US" dirty="0" smtClean="0"/>
              <a:t> – predict job from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KNN Regression Performance on the test set: </a:t>
            </a:r>
            <a:r>
              <a:rPr lang="en-US" sz="2000" dirty="0" smtClean="0"/>
              <a:t> MAE </a:t>
            </a:r>
            <a:r>
              <a:rPr lang="en-US" sz="2000" dirty="0"/>
              <a:t>= </a:t>
            </a:r>
            <a:r>
              <a:rPr lang="en-US" sz="2000" dirty="0" smtClean="0"/>
              <a:t>0.4943.  In this case, error is lesser.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R2 </a:t>
            </a:r>
            <a:r>
              <a:rPr lang="en-US" sz="2000" dirty="0" smtClean="0"/>
              <a:t>Score:</a:t>
            </a:r>
            <a:r>
              <a:rPr lang="en-US" sz="2000" dirty="0"/>
              <a:t> </a:t>
            </a:r>
            <a:r>
              <a:rPr lang="en-US" sz="2000" dirty="0" smtClean="0"/>
              <a:t> -0.1208440799.  </a:t>
            </a:r>
          </a:p>
          <a:p>
            <a:r>
              <a:rPr lang="en-US" sz="2000" dirty="0" smtClean="0"/>
              <a:t>R2 Score is higher than the previous case and prediction appears to be better. There is a better correlation between education and job. </a:t>
            </a:r>
          </a:p>
          <a:p>
            <a:endParaRPr lang="en-US" sz="2000" dirty="0"/>
          </a:p>
        </p:txBody>
      </p:sp>
      <p:pic>
        <p:nvPicPr>
          <p:cNvPr id="3074" name="Picture 2" descr="C:\Users\Admin\Desktop\Codecademy Capstone Project\knn regressor_job from education_sc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32806"/>
            <a:ext cx="4113036" cy="2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Codecademy Capstone Project\knn regression_job from education_residual_sca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32806"/>
            <a:ext cx="4232438" cy="29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3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E</a:t>
            </a:r>
            <a:r>
              <a:rPr lang="en-US" sz="1800" dirty="0" smtClean="0"/>
              <a:t>ducation levels were predicted  </a:t>
            </a:r>
            <a:r>
              <a:rPr lang="en-US" sz="1800" dirty="0"/>
              <a:t>based on </a:t>
            </a:r>
            <a:r>
              <a:rPr lang="en-US" sz="1800" dirty="0" smtClean="0"/>
              <a:t>job </a:t>
            </a:r>
            <a:r>
              <a:rPr lang="en-US" sz="1800" dirty="0"/>
              <a:t>level and status of  </a:t>
            </a:r>
            <a:r>
              <a:rPr lang="en-US" sz="1800" dirty="0" smtClean="0"/>
              <a:t>drinking</a:t>
            </a:r>
            <a:r>
              <a:rPr lang="en-US" sz="1800" dirty="0"/>
              <a:t>, </a:t>
            </a:r>
            <a:r>
              <a:rPr lang="en-US" sz="1800" dirty="0" smtClean="0"/>
              <a:t> smoking </a:t>
            </a:r>
            <a:r>
              <a:rPr lang="en-US" sz="1800" dirty="0"/>
              <a:t>and drugs </a:t>
            </a:r>
            <a:r>
              <a:rPr lang="en-US" sz="1800" dirty="0" smtClean="0"/>
              <a:t>intake. </a:t>
            </a:r>
            <a:r>
              <a:rPr lang="en-US" sz="1800" dirty="0"/>
              <a:t>Model fitting took 9.85s and </a:t>
            </a:r>
            <a:r>
              <a:rPr lang="en-US" sz="1800" dirty="0" smtClean="0"/>
              <a:t>accuracy of 0.530903328 was obtained</a:t>
            </a:r>
            <a:r>
              <a:rPr lang="en-US" sz="1800" dirty="0" smtClean="0"/>
              <a:t>. </a:t>
            </a:r>
            <a:r>
              <a:rPr lang="en-US" sz="1800" dirty="0" smtClean="0"/>
              <a:t>Precision : 0.248237347,  Recall: 0.25872055, F1Score:  0.24659638.  Though accuracy is above 50%, F1 score is only around 25%. This indicates that this model is not performing very well.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1"/>
            <a:ext cx="4953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13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Education levels were predicted  based on job level and status of  drinking,  smoking and drugs intake. Model fitting took </a:t>
            </a:r>
            <a:r>
              <a:rPr lang="en-US" sz="1800" dirty="0" smtClean="0"/>
              <a:t>15.6ms </a:t>
            </a:r>
            <a:r>
              <a:rPr lang="en-US" sz="1800" dirty="0"/>
              <a:t>and accuracy of 0.55542580698 was obtained</a:t>
            </a:r>
            <a:r>
              <a:rPr lang="en-US" sz="1800" dirty="0" smtClean="0"/>
              <a:t>. Precision: </a:t>
            </a:r>
            <a:r>
              <a:rPr lang="en-US" sz="1800" dirty="0" smtClean="0"/>
              <a:t>0.22239897,  Recall: 0.249777465,  F1 Score:  0.180022036. Even in this case, F1 score is only 18% and this indicates that the model is not good.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2894"/>
            <a:ext cx="4953000" cy="34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4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5294</TotalTime>
  <Words>804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Machine Learning Fundamentals Capstone Project - Presentation </vt:lpstr>
      <vt:lpstr>Exploration of datasets</vt:lpstr>
      <vt:lpstr>Questions used</vt:lpstr>
      <vt:lpstr>Two new columns created – drinks_code, education_code ( other columns like job_code, smokes_code, drugs_code were also created ) – numerical values are created and the same is mapped to categorical data. </vt:lpstr>
      <vt:lpstr>Multiple Linear Regression</vt:lpstr>
      <vt:lpstr>KNN Regressor</vt:lpstr>
      <vt:lpstr>KNN Regressor – predict job from education</vt:lpstr>
      <vt:lpstr>KNN Classifier</vt:lpstr>
      <vt:lpstr>Naive Bayes Classifier</vt:lpstr>
      <vt:lpstr>Support Vector Classifier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Fundamentals Capstone Project - Presentation</dc:title>
  <dc:creator>Admin</dc:creator>
  <cp:lastModifiedBy>Admin</cp:lastModifiedBy>
  <cp:revision>28</cp:revision>
  <dcterms:created xsi:type="dcterms:W3CDTF">2018-11-20T16:03:50Z</dcterms:created>
  <dcterms:modified xsi:type="dcterms:W3CDTF">2018-12-04T17:36:34Z</dcterms:modified>
</cp:coreProperties>
</file>