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9"/>
  </p:notesMasterIdLst>
  <p:handoutMasterIdLst>
    <p:handoutMasterId r:id="rId30"/>
  </p:handoutMasterIdLst>
  <p:sldIdLst>
    <p:sldId id="268" r:id="rId2"/>
    <p:sldId id="270" r:id="rId3"/>
    <p:sldId id="269" r:id="rId4"/>
    <p:sldId id="271" r:id="rId5"/>
    <p:sldId id="272" r:id="rId6"/>
    <p:sldId id="273" r:id="rId7"/>
    <p:sldId id="284" r:id="rId8"/>
    <p:sldId id="274" r:id="rId9"/>
    <p:sldId id="285" r:id="rId10"/>
    <p:sldId id="275" r:id="rId11"/>
    <p:sldId id="290" r:id="rId12"/>
    <p:sldId id="289" r:id="rId13"/>
    <p:sldId id="288" r:id="rId14"/>
    <p:sldId id="287" r:id="rId15"/>
    <p:sldId id="286" r:id="rId16"/>
    <p:sldId id="276" r:id="rId17"/>
    <p:sldId id="291" r:id="rId18"/>
    <p:sldId id="292" r:id="rId19"/>
    <p:sldId id="293" r:id="rId20"/>
    <p:sldId id="294" r:id="rId21"/>
    <p:sldId id="295" r:id="rId22"/>
    <p:sldId id="277" r:id="rId23"/>
    <p:sldId id="278" r:id="rId24"/>
    <p:sldId id="279" r:id="rId25"/>
    <p:sldId id="280" r:id="rId26"/>
    <p:sldId id="281" r:id="rId27"/>
    <p:sldId id="28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P Mithun" initials="SPM" lastIdx="1" clrIdx="0">
    <p:extLst>
      <p:ext uri="{19B8F6BF-5375-455C-9EA6-DF929625EA0E}">
        <p15:presenceInfo xmlns:p15="http://schemas.microsoft.com/office/powerpoint/2012/main" userId="S P Mith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840" y="6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7/10/2025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7/10/2025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AE5B-C2BD-8C80-5350-B6BCC702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8674B-BBAA-5B35-E806-4F3F7296B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EC7A0-F96C-5438-9907-E2A964A25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36EA-807F-3EC6-CA03-9785B47A9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9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428EF-A9B0-EE05-DB76-25ECAF33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B53E0-4B63-7AA2-9803-19131514B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D4087-7657-2F8E-DB22-38EB0E192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D3BCB-324D-7191-DB7B-762786DA1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7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B377-1268-43E3-5A6D-0B5DB624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44C3C-B44B-CD19-48C5-89D04C942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10BF1-8426-767B-43EF-3F0CCA727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9FBA-2605-51A9-C099-D6E09959B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6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8E8D0-1069-9DDD-E99E-BEAD8887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5713C-B30B-6C39-EDF9-90DBEB014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4741E-C3CB-31B3-6347-3EA879128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8500-A1C6-FFA8-10D0-DC8477FF9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00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7DE7A-B853-E6B5-6099-1DB347BD8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B92C5-188B-3C73-C778-B55FE48AC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5694C7-ACAD-42CE-E151-20D6C8216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9CB85-D475-05DD-DAFB-E91E7C95A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0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693D5-E4D7-DDBB-B970-350E35BAA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AF1CA7-ADB2-43CB-86CB-702F3F5FD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8D870-BA75-5FEC-FE47-4249AABC6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A764C-A951-FB7C-5DE4-59279DF84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94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4DABD-E0DB-AC60-1BDB-C803ED12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E13A7-3A6E-59C1-8488-0328997CA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1732-21B9-8EDF-E2BD-70AF08778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2B67-D764-4C2C-0EF9-87E4E8CD5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5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B7C78-F5A7-1F1D-75AA-54E173B6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0B68B-4835-9982-6164-B0660CFC0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BE26B-720B-D2DD-892D-B146E8128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1438-8E05-5B36-29D7-9C6EE65E0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14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3261-A034-EE81-C583-AB31E72D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104E6-0438-DA26-1D42-6547D3BE5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A2416-A3BE-46AB-5D86-D595E7994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8DBD-5904-00C0-58CA-AF915C778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4E548-1BB6-B252-2FBD-8DE6BA40C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41BF8-6174-D6E7-CF55-A40AA095D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D2BFF-C8B6-9DDE-E485-01F67E0B5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FECC-DBA6-95DA-7A48-B13AFBE23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6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E3B6-A68E-D291-E647-DFFE7F58B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8AC9A9-32C5-64FF-F544-460182196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E66C3-8694-783D-728C-48E627AA3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97211-CF18-6E46-B355-47A2477C8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0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437BE-0574-223E-DAD6-4AAB6132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378BC-2A5C-F4A2-C905-62256414A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D8B0F-B6EE-79E0-4662-565E1DE38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28D52-7675-623F-9FC3-A29EF7C343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8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4D8C-B098-7A31-BA65-637533C2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7A54D-B36B-1953-DE0F-606F1126E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9FC6A-5AF7-D435-994B-1CCFAA0F2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0C48-A64A-B1CB-6AD0-B29F04497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6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016A7-2E9D-2978-475C-8B204B32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9E0BD-F371-6B7D-3B08-296786542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4A25D-A5AF-AB3A-AA14-7148EC64B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115EE-B339-B9AD-5FB2-D652D347E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9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A89BE-DE0D-4607-B984-3FDCF598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994EF-9A58-F19B-1A14-40EAB0889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A6DEA-5BE2-E171-C458-3FE850D44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AD84-2FE3-296B-0443-6273A24FE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1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66BF5-65DC-E3B0-B8F6-FAF1F6BE7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E8CBD-AF8C-13D0-6408-49BB9E2AE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AE08A-2DEA-80A7-B37B-11715E45D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B54D-E045-31A4-02DA-B4142EF85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30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E4C4-B459-907A-967D-AC09B6DF6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386F9-7E47-A5B2-A299-E19FF8499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11F1F0-B7F3-C64F-B673-CBB4F9FB2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1395C-BD69-BB25-0948-3AA69981B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6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6A1B6-06C5-94BC-529B-C07CBC3D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C668F2-E19C-3A69-721C-0D2B3F72A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3766B-18D8-1CBE-CCFC-5383D5AD6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939D-55B7-7D0D-62C4-630C65053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6DCF7-2FDC-ECBD-8C79-94B1169F6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CAB1A-CE75-30BC-F4E8-57F98F74B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656FF-8721-E3F0-9BCF-8A092CDAB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D3F8-1B49-D32D-ECE4-9CB6F2DAF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D6283-A5B2-6675-7190-A287E1D7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3B4C9-3684-AF3C-98E0-0C8E7B11A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B7929-25B8-E3DA-1487-B5F7CBDFA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2D225-FC41-88C6-729E-12E5D9B9E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9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71AE-F86B-2321-2825-5DF6BF0B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4C9C0-2CCE-1E87-2BFC-8E711B5C2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16167-CFDD-38EA-5C7D-747211FE2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1A8A-1A6B-2ED4-D76F-211B67B79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8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621FA-1AD0-4A95-0925-2AE99020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8D8CE-43F7-CB54-FFD6-51277E3FC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1068-CB44-9E31-002D-0278C1683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F834-53A8-17B0-1A64-1E86733FA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7/10/2025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769" y="1268760"/>
            <a:ext cx="9900590" cy="2667000"/>
          </a:xfrm>
        </p:spPr>
        <p:txBody>
          <a:bodyPr>
            <a:normAutofit/>
          </a:bodyPr>
          <a:lstStyle/>
          <a:p>
            <a:r>
              <a:rPr lang="en-IN" sz="5400" dirty="0"/>
              <a:t>Uber Supply-Demand Gap Insights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 </a:t>
            </a:r>
            <a:r>
              <a:rPr lang="en-US"/>
              <a:t>P Mithun | LabmentixInternship</a:t>
            </a:r>
            <a:r>
              <a:rPr lang="en-US" dirty="0"/>
              <a:t> | 2025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674B-40BF-FB79-6BBC-FA4E26E6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0A368-0693-3A93-DE21-89F4B344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93904-45A3-74C0-3DAF-BD4298C5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520" y="1782591"/>
            <a:ext cx="6803784" cy="44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B5972-419E-262B-A1FF-513A25AA1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73049B-5E05-15DA-5472-DF037D22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7BAD4-6EFE-9E97-31F7-DA5619E0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2410104"/>
            <a:ext cx="11619148" cy="20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1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A0C2-8FBA-19BF-9394-02950DC1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4CBB0E-DEE7-BD2F-4480-CA647887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35E03-6C4D-0819-0BCA-05A24F0D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9065"/>
            <a:ext cx="12188825" cy="25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A7F23-59E7-C833-6D7A-1B4085CAA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828739-CF1E-C4E6-F50B-EE882116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D2A29-023D-49DD-CD96-262159D97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91" y="2094273"/>
            <a:ext cx="9864642" cy="26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F0640-C6E7-1652-6CD3-DD03D1CF9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A6AF1-58D2-106E-780C-D1A8E833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9A152-AD69-99BF-12AB-2592BB479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716"/>
          <a:stretch>
            <a:fillRect/>
          </a:stretch>
        </p:blipFill>
        <p:spPr bwMode="auto">
          <a:xfrm>
            <a:off x="6526460" y="2330450"/>
            <a:ext cx="3504375" cy="2197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78875-F440-E88D-804F-4F5793E581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510"/>
          <a:stretch>
            <a:fillRect/>
          </a:stretch>
        </p:blipFill>
        <p:spPr bwMode="auto">
          <a:xfrm>
            <a:off x="1522876" y="2330450"/>
            <a:ext cx="3753705" cy="2197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764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10CEC-36E4-DFFD-D842-6167F30EB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58314-771F-916A-4AAC-3397E0C0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SQL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6DF121-F116-A0DA-F045-9EA09D8F5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Grouped by pickup point and status</a:t>
            </a:r>
          </a:p>
          <a:p>
            <a:r>
              <a:rPr lang="en-US" sz="2000" dirty="0"/>
              <a:t>Time-slot wise failure patterns identified</a:t>
            </a:r>
          </a:p>
          <a:p>
            <a:r>
              <a:rPr lang="en-US" sz="2000" dirty="0"/>
              <a:t>Cancellations higher in City; unavailability in Airport</a:t>
            </a:r>
          </a:p>
          <a:p>
            <a:r>
              <a:rPr lang="en-US" sz="2000" dirty="0"/>
              <a:t>Identified top failing time slots</a:t>
            </a:r>
          </a:p>
          <a:p>
            <a:r>
              <a:rPr lang="en-US" sz="2000" dirty="0"/>
              <a:t>Identified top failing and top performing drivers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35F19C-C6C6-043C-4828-066879F70529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B4A6F-73B3-8102-5AC3-6285931310A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39693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484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BE795-BDF9-E549-B48E-70AD5BCE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98051C-5550-C602-E661-4C335A5B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Insights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C11878-6309-8E45-5B83-9025A543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69002-6DE8-91E4-16F8-6FE0695D3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118" y="1628800"/>
            <a:ext cx="6772587" cy="3982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3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1AC90-1148-41ED-D24D-DBB99E20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9BE28-F1C7-19B8-25D8-6CCA0FAEA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AE8B1-6BB0-0712-C627-D7B96069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Autofit/>
          </a:bodyPr>
          <a:lstStyle/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FE3B00-47BE-67AF-1671-9B2337F87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F6417-F2DD-8E4F-490A-0466E1E31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12" y="1862099"/>
            <a:ext cx="6120000" cy="3739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38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94B93-DD8F-21C9-A00B-29E257CF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1405C-4397-FFA4-8965-40059036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Insights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A2C036-4612-A664-A6BD-991C097F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72AEEF-CE78-BDB1-D4E4-EB78CBFD6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224" y="1916832"/>
            <a:ext cx="7956375" cy="387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22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7C15-3EF9-622D-A69B-1708C0C5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E16452-4D27-2724-4FC4-8D66C0C7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51D38F-CD80-FFEE-73DF-FCE7C55F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en-US" altLang="en-US" sz="2000" dirty="0"/>
              <a:t>Long trip frequency does not affect cancellation </a:t>
            </a:r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991B6C-5739-5F8F-3C9B-4614332D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D657B-CBEA-1472-E62B-82A3289DB15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4" b="-91"/>
          <a:stretch>
            <a:fillRect/>
          </a:stretch>
        </p:blipFill>
        <p:spPr bwMode="auto">
          <a:xfrm>
            <a:off x="1169904" y="2636912"/>
            <a:ext cx="9849016" cy="24482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8564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Uber faces demand-supply imbalance during key hours</a:t>
            </a:r>
          </a:p>
          <a:p>
            <a:r>
              <a:rPr lang="en-US" sz="2000" dirty="0"/>
              <a:t>Unfulfilled requests impact customer experience</a:t>
            </a:r>
          </a:p>
          <a:p>
            <a:r>
              <a:rPr lang="en-US" sz="2000" dirty="0"/>
              <a:t>Aim: Analyze failure patterns and suggest operational improvements</a:t>
            </a:r>
          </a:p>
          <a:p>
            <a:r>
              <a:rPr lang="en-US" sz="2000" dirty="0"/>
              <a:t>Dataset includes ride request logs with timestamps and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BF6D37-3175-04E8-2B15-C2D7861EA8A2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074" name="Picture 2" descr="Uber Data Analysis - Scaler Topics">
            <a:extLst>
              <a:ext uri="{FF2B5EF4-FFF2-40B4-BE49-F238E27FC236}">
                <a16:creationId xmlns:a16="http://schemas.microsoft.com/office/drawing/2014/main" id="{0CA58BAD-15D5-9C51-A5A5-04FA0537B7A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AAE09-1852-9150-070F-39E9908E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32A97-8E06-5C6E-B5DE-11FF136C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B6ACD-180D-2541-AE4A-EF111F986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Autofit/>
          </a:bodyPr>
          <a:lstStyle/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EEDC65-7A79-2D5A-96A5-A466EAB5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D69E3-4D1F-5162-0A22-BE2C538BB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777659"/>
            <a:ext cx="7200800" cy="447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8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F6C17-734B-18E4-5420-76377963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7CBE17-28FB-8814-1138-0F79C0F5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Python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ED7877-A51D-B04A-0AD7-B703FD6D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en-US" altLang="en-US" sz="2000" dirty="0"/>
              <a:t>Morning/Night have the highest unfulfilled ride requests</a:t>
            </a:r>
          </a:p>
          <a:p>
            <a:pPr>
              <a:defRPr sz="2000"/>
            </a:pPr>
            <a:r>
              <a:rPr lang="en-US" altLang="en-US" sz="2000" dirty="0"/>
              <a:t>Trips from the City are slightly longer on average</a:t>
            </a:r>
          </a:p>
          <a:p>
            <a:pPr>
              <a:defRPr sz="2000"/>
            </a:pPr>
            <a:r>
              <a:rPr lang="en-US" altLang="en-US" sz="2000" dirty="0"/>
              <a:t>Some top drivers have high cancellation counts</a:t>
            </a:r>
          </a:p>
          <a:p>
            <a:pPr>
              <a:defRPr sz="2000"/>
            </a:pPr>
            <a:r>
              <a:rPr lang="en-US" altLang="en-US" sz="2000" dirty="0"/>
              <a:t>Long trip frequency does not affect cancellation </a:t>
            </a:r>
          </a:p>
          <a:p>
            <a:pPr>
              <a:defRPr sz="2000"/>
            </a:pPr>
            <a:r>
              <a:rPr lang="en-US" sz="2000" dirty="0"/>
              <a:t>Morning and evenings are facing higher surge in requests</a:t>
            </a:r>
          </a:p>
          <a:p>
            <a:pPr>
              <a:defRPr sz="2000"/>
            </a:pP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E44257-F9F2-BF6F-D9DC-A0F9E8B2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F5F5F0-FDC6-51F0-570A-713B18A0310C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8E65DC-8569-A253-FDA2-3D7C5CD5031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0618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D6416-905F-E2AA-AB5F-60B671F0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586F5-9C4A-8E5E-A6E0-D1CFBA16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Overall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F4110-B84A-F244-8F6F-C846556F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58% of requests failed (Cancelled or No Cars)</a:t>
            </a:r>
          </a:p>
          <a:p>
            <a:r>
              <a:rPr lang="en-US" sz="2000" dirty="0"/>
              <a:t>City: Cancellation hotspot in peak morning hours</a:t>
            </a:r>
          </a:p>
          <a:p>
            <a:r>
              <a:rPr lang="en-US" sz="2000" dirty="0"/>
              <a:t>Airport: Night-time supply shortfall</a:t>
            </a:r>
          </a:p>
          <a:p>
            <a:r>
              <a:rPr lang="en-US" sz="2000" dirty="0"/>
              <a:t>Long trips more likely to be dropped post-evening</a:t>
            </a:r>
          </a:p>
          <a:p>
            <a:r>
              <a:rPr lang="en-US" sz="2000" dirty="0"/>
              <a:t>Towards the weekend a greater number of unmet demands are seen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7B38A-060A-8C3E-8D2E-87ECB3BBDD4E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6146" name="Picture 2" descr="Key insights blue gradient concept icon ...">
            <a:extLst>
              <a:ext uri="{FF2B5EF4-FFF2-40B4-BE49-F238E27FC236}">
                <a16:creationId xmlns:a16="http://schemas.microsoft.com/office/drawing/2014/main" id="{DECC2975-E2A7-3D70-4D66-F79786011BD2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5"/>
          <a:stretch>
            <a:fillRect/>
          </a:stretch>
        </p:blipFill>
        <p:spPr bwMode="auto">
          <a:xfrm>
            <a:off x="7642025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5FDF-C631-16E5-8DD4-81FF19BC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97590F-8328-4D07-94C8-3BC42A2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Behavior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24714C-BC63-EE37-DD6F-01F7F0C5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Few drivers cancel frequently—mostly City-based</a:t>
            </a:r>
          </a:p>
          <a:p>
            <a:r>
              <a:rPr lang="en-US" sz="2000" dirty="0"/>
              <a:t>Top performers complete 95%+ trips</a:t>
            </a:r>
          </a:p>
          <a:p>
            <a:r>
              <a:rPr lang="en-US" sz="2000" dirty="0"/>
              <a:t>Shift-end time overlaps with long-trip cancellations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B0C15C-4B75-2C06-01B1-79D31BF90CF4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7170" name="Picture 2" descr="How Uber Works for Drivers and Riders ...">
            <a:extLst>
              <a:ext uri="{FF2B5EF4-FFF2-40B4-BE49-F238E27FC236}">
                <a16:creationId xmlns:a16="http://schemas.microsoft.com/office/drawing/2014/main" id="{2E6B0D7B-F03E-6ED0-AE33-1F8FD4DD137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03C5-FD0F-E970-4B0C-7CB762C30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F7273-A726-C8A9-14BA-A62A9310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9504F9-04C9-8A74-D83D-A6F9F59F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Reallocate drivers during Morning &amp; Night slots</a:t>
            </a:r>
          </a:p>
          <a:p>
            <a:r>
              <a:rPr lang="en-US" sz="2000" dirty="0"/>
              <a:t>Boost Airport coverage in Evening &amp; Night</a:t>
            </a:r>
          </a:p>
          <a:p>
            <a:r>
              <a:rPr lang="en-US" sz="2000" dirty="0"/>
              <a:t>Time-slot based incentives for long-trip completions</a:t>
            </a:r>
          </a:p>
          <a:p>
            <a:r>
              <a:rPr lang="en-US" sz="2000" dirty="0"/>
              <a:t>Monitor and retrain high-cancellation drivers</a:t>
            </a:r>
          </a:p>
          <a:p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8BA332-8291-2F21-91AD-52CA7B2E1DD3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8194" name="Picture 2" descr="Recommendation Icon Vector Art, Icons ...">
            <a:extLst>
              <a:ext uri="{FF2B5EF4-FFF2-40B4-BE49-F238E27FC236}">
                <a16:creationId xmlns:a16="http://schemas.microsoft.com/office/drawing/2014/main" id="{D84C43C2-5703-D765-31D4-1A884F115B0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50B3C-FF98-A09B-C141-1A97DB31B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5063-5644-7115-C9FD-8F7ABE86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A48582-4CD5-72E8-0DD6-73A77E9A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Improved trip fulfillment and customer trust</a:t>
            </a:r>
          </a:p>
          <a:p>
            <a:r>
              <a:rPr lang="en-US" sz="2000" dirty="0"/>
              <a:t>Reduced cancellations and driver drop-offs</a:t>
            </a:r>
          </a:p>
          <a:p>
            <a:r>
              <a:rPr lang="en-US" sz="2000" dirty="0"/>
              <a:t>Optimized operational cost and fleet utilization</a:t>
            </a:r>
          </a:p>
          <a:p>
            <a:r>
              <a:rPr lang="en-US" sz="2000" dirty="0"/>
              <a:t>Data-backed decisions for long-term growth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CE6B3-B27B-B6D0-316D-A0F0CFF41382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9218" name="Picture 2" descr="Business impact of sales training, to ...">
            <a:extLst>
              <a:ext uri="{FF2B5EF4-FFF2-40B4-BE49-F238E27FC236}">
                <a16:creationId xmlns:a16="http://schemas.microsoft.com/office/drawing/2014/main" id="{767335D2-D325-B082-103A-F26B56DA725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243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7BCB-3F18-3B44-A243-0DCCAFB1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98BDB-AFF6-A615-2618-2BA933A0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4EC13-20E8-4878-6BB1-B241BB8E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Supply-demand gaps are time and location specific</a:t>
            </a:r>
          </a:p>
          <a:p>
            <a:r>
              <a:rPr lang="en-US" sz="2000" dirty="0"/>
              <a:t>Failures can be reduced through smart allocation</a:t>
            </a:r>
          </a:p>
          <a:p>
            <a:r>
              <a:rPr lang="en-US" sz="2000" dirty="0"/>
              <a:t>Data analysis offers clear, actionable solutions</a:t>
            </a:r>
          </a:p>
          <a:p>
            <a:r>
              <a:rPr lang="en-US" sz="2000" dirty="0"/>
              <a:t>Supports Uber’s mission of reliable urban mobility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2324E1-2263-B52D-FDDA-C043EBE1B47A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0242" name="Picture 2" descr="conclusion label. conclusionround band ...">
            <a:extLst>
              <a:ext uri="{FF2B5EF4-FFF2-40B4-BE49-F238E27FC236}">
                <a16:creationId xmlns:a16="http://schemas.microsoft.com/office/drawing/2014/main" id="{C3943E09-F53C-056A-A41D-E77678A11299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8"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7530-E18A-DF67-5AEE-382E3E0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722240"/>
            <a:ext cx="9143538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ThankYou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261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F698CA-D0A3-BB4E-B3A1-5760DF4A63F0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Identify when and where requests fail</a:t>
            </a:r>
          </a:p>
          <a:p>
            <a:pPr>
              <a:defRPr sz="2000"/>
            </a:pPr>
            <a:r>
              <a:rPr lang="en-US" dirty="0"/>
              <a:t>Understand cancellation and no-car availability trends</a:t>
            </a:r>
          </a:p>
          <a:p>
            <a:pPr>
              <a:defRPr sz="2000"/>
            </a:pPr>
            <a:r>
              <a:rPr lang="en-US" dirty="0"/>
              <a:t>Analyze driver behavior and trip patterns</a:t>
            </a:r>
          </a:p>
          <a:p>
            <a:pPr>
              <a:defRPr sz="2000"/>
            </a:pPr>
            <a:r>
              <a:rPr lang="en-US" dirty="0"/>
              <a:t>Provide data-backed solutions for operational efficiency</a:t>
            </a:r>
          </a:p>
        </p:txBody>
      </p:sp>
      <p:pic>
        <p:nvPicPr>
          <p:cNvPr id="2050" name="Picture 2" descr="End-to-End Uber Data Analysis Project ...">
            <a:extLst>
              <a:ext uri="{FF2B5EF4-FFF2-40B4-BE49-F238E27FC236}">
                <a16:creationId xmlns:a16="http://schemas.microsoft.com/office/drawing/2014/main" id="{EA6F6E34-377C-9B99-5EBA-99B520213A1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Total Records: 6745 ride requests</a:t>
            </a:r>
          </a:p>
          <a:p>
            <a:pPr>
              <a:defRPr sz="2000"/>
            </a:pPr>
            <a:r>
              <a:rPr lang="en-US" sz="2000" dirty="0"/>
              <a:t>Key Columns: Request ID, Timestamp, Status, Driver ID, Pickup Point</a:t>
            </a:r>
          </a:p>
          <a:p>
            <a:pPr>
              <a:defRPr sz="2000"/>
            </a:pPr>
            <a:r>
              <a:rPr lang="en-US" sz="2000" dirty="0"/>
              <a:t>Locations: City and Airport</a:t>
            </a:r>
          </a:p>
          <a:p>
            <a:pPr>
              <a:defRPr sz="2000"/>
            </a:pPr>
            <a:r>
              <a:rPr lang="en-US" sz="2000" dirty="0"/>
              <a:t>Trip outcomes: Completed, Cancelled, No Cars Available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96DCF5-84C4-8F34-F5FB-B342E78C8745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59F86-8319-A27E-452B-CBB1E4F882E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0F26-3CC3-3388-BC13-663A8888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B5DBC-5839-1703-3C74-A22A707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EDB30-3D36-EF86-796B-8972AF6A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Excel: Initial cleaning and dashboard</a:t>
            </a:r>
          </a:p>
          <a:p>
            <a:r>
              <a:rPr lang="en-US" sz="2000" dirty="0"/>
              <a:t>SQL: Status queries and pattern mining</a:t>
            </a:r>
          </a:p>
          <a:p>
            <a:r>
              <a:rPr lang="en-US" sz="2000" dirty="0"/>
              <a:t>Python: EDA, time-slot analysis, visualizations</a:t>
            </a:r>
          </a:p>
          <a:p>
            <a:r>
              <a:rPr lang="en-US" sz="2000" dirty="0"/>
              <a:t>Used: Pandas, Matplotlib, Seaborn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61F55-707F-832B-8D86-432403B55298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5122" name="Picture 2" descr="How to get Excel data using Python ...">
            <a:extLst>
              <a:ext uri="{FF2B5EF4-FFF2-40B4-BE49-F238E27FC236}">
                <a16:creationId xmlns:a16="http://schemas.microsoft.com/office/drawing/2014/main" id="{84A4C3CE-0534-971D-5643-FC3135E0A2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56817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3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274C6-B521-DBF1-80C6-6DF25515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90DC76-4B2C-4641-88FF-A98CA739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Excel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22B8D9-3DB5-7501-93AE-025813C8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Fixed timestamp formats and missing values</a:t>
            </a:r>
          </a:p>
          <a:p>
            <a:r>
              <a:rPr lang="en-US" sz="2000" dirty="0"/>
              <a:t>Derived Time of Day and Trip Duration fields</a:t>
            </a:r>
          </a:p>
          <a:p>
            <a:r>
              <a:rPr lang="en-US" sz="2000" dirty="0"/>
              <a:t>Removed duplicates and corrupt records</a:t>
            </a:r>
          </a:p>
          <a:p>
            <a:r>
              <a:rPr lang="en-US" sz="2000" dirty="0"/>
              <a:t>Cleaned categorical values (City, Status)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A2FB04-D741-F063-4D5A-FF5F589D10D3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4098" name="Picture 2" descr="How to tidy up Excel spreadsheets">
            <a:extLst>
              <a:ext uri="{FF2B5EF4-FFF2-40B4-BE49-F238E27FC236}">
                <a16:creationId xmlns:a16="http://schemas.microsoft.com/office/drawing/2014/main" id="{5CF9624B-2469-9EE9-8833-7CA44F487E6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430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A54B-EB80-6128-D262-E309AB8D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0E9212-AF40-B0AD-B972-6CA175C8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Excel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01A41B-E34E-1387-20B9-814FE55D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9349"/>
            <a:ext cx="12188825" cy="26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2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52AD5-94C0-1D0D-29DB-A15791C7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49BC9-4AE1-A606-CF62-4030D6DE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1FC5B-078B-6D5B-9509-BB63569A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Pivot tables show peak demand slots</a:t>
            </a:r>
          </a:p>
          <a:p>
            <a:r>
              <a:rPr lang="en-US" sz="2000" dirty="0"/>
              <a:t>City: High cancellations in Morning/Evening</a:t>
            </a:r>
          </a:p>
          <a:p>
            <a:r>
              <a:rPr lang="en-US" sz="2000" dirty="0"/>
              <a:t>Airport: High 'No Cars Available' at Night</a:t>
            </a:r>
          </a:p>
          <a:p>
            <a:r>
              <a:rPr lang="en-US" sz="2000" dirty="0"/>
              <a:t>3D Pie shows only 42% trips completed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05BAB-7E03-E481-16EF-682770A5752E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6BB0C-8BE8-811A-B047-87A3B1FED16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36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C77-A90F-E5F3-B590-2660AC80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65A95-1C55-647E-B52F-1AFAA543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 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F59AA8-4040-9EF8-3385-040D71E1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6682F3-8917-E0C6-8555-FD3E4224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844824"/>
            <a:ext cx="8704899" cy="37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8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116</TotalTime>
  <Words>486</Words>
  <Application>Microsoft Office PowerPoint</Application>
  <PresentationFormat>Custom</PresentationFormat>
  <Paragraphs>109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Project planning overview presentation</vt:lpstr>
      <vt:lpstr>Uber Supply-Demand Gap Insights</vt:lpstr>
      <vt:lpstr>Introduction</vt:lpstr>
      <vt:lpstr>Project Goals</vt:lpstr>
      <vt:lpstr>Dataset Overview</vt:lpstr>
      <vt:lpstr>Tools Used</vt:lpstr>
      <vt:lpstr>Data Cleaning - Excel</vt:lpstr>
      <vt:lpstr>Data Cleaning - Excel</vt:lpstr>
      <vt:lpstr>Excel Dashboard Insights</vt:lpstr>
      <vt:lpstr>Excel Dashboard Insights</vt:lpstr>
      <vt:lpstr>SQL Insights</vt:lpstr>
      <vt:lpstr>SQL Insights</vt:lpstr>
      <vt:lpstr>SQL Insights</vt:lpstr>
      <vt:lpstr>SQL Insights</vt:lpstr>
      <vt:lpstr>SQL Insights</vt:lpstr>
      <vt:lpstr>Key SQL Insights</vt:lpstr>
      <vt:lpstr>Python Insights</vt:lpstr>
      <vt:lpstr>Python Insights</vt:lpstr>
      <vt:lpstr>Python Insights</vt:lpstr>
      <vt:lpstr>Python Insights</vt:lpstr>
      <vt:lpstr>Python Insights</vt:lpstr>
      <vt:lpstr>Key Python Insights</vt:lpstr>
      <vt:lpstr>Key Overall Insights</vt:lpstr>
      <vt:lpstr>Driver Behavior</vt:lpstr>
      <vt:lpstr>Recommendations</vt:lpstr>
      <vt:lpstr>Business Impact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P Mithun</dc:creator>
  <cp:lastModifiedBy>S P Mithun</cp:lastModifiedBy>
  <cp:revision>10</cp:revision>
  <dcterms:created xsi:type="dcterms:W3CDTF">2025-07-09T18:36:46Z</dcterms:created>
  <dcterms:modified xsi:type="dcterms:W3CDTF">2025-07-10T10:28:21Z</dcterms:modified>
</cp:coreProperties>
</file>