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7"/>
  </p:notesMasterIdLst>
  <p:handoutMasterIdLst>
    <p:handoutMasterId r:id="rId18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3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7" d="100"/>
          <a:sy n="77" d="100"/>
        </p:scale>
        <p:origin x="840" y="67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7/10/2025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7/10/2025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84D8C-B098-7A31-BA65-637533C22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B7A54D-B36B-1953-DE0F-606F1126E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E9FC6A-5AF7-D435-994B-1CCFAA0F2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D0C48-A64A-B1CB-6AD0-B29F04497F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66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016A7-2E9D-2978-475C-8B204B32C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99E0BD-F371-6B7D-3B08-296786542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14A25D-A5AF-AB3A-AA14-7148EC64B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115EE-B339-B9AD-5FB2-D652D347EA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39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A89BE-DE0D-4607-B984-3FDCF598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C994EF-9A58-F19B-1A14-40EAB0889F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A6DEA-5BE2-E171-C458-3FE850D44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BAD84-2FE3-296B-0443-6273A24FE3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91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66BF5-65DC-E3B0-B8F6-FAF1F6BE7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EE8CBD-AF8C-13D0-6408-49BB9E2AED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1AE08A-2DEA-80A7-B37B-11715E45D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8B54D-E045-31A4-02DA-B4142EF85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830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DE4C4-B459-907A-967D-AC09B6DF6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F386F9-7E47-A5B2-A299-E19FF84993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11F1F0-B7F3-C64F-B673-CBB4F9FB2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1395C-BD69-BB25-0948-3AA69981BB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62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6A1B6-06C5-94BC-529B-C07CBC3D3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C668F2-E19C-3A69-721C-0D2B3F72A3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13766B-18D8-1CBE-CCFC-5383D5AD6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A939D-55B7-7D0D-62C4-630C650533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23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6DCF7-2FDC-ECBD-8C79-94B1169F6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5CAB1A-CE75-30BC-F4E8-57F98F74B5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4656FF-8721-E3F0-9BCF-8A092CDAB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9D3F8-1B49-D32D-ECE4-9CB6F2DAF2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66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471AE-F86B-2321-2825-5DF6BF0B6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E4C9C0-2CCE-1E87-2BFC-8E711B5C2B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C16167-CFDD-38EA-5C7D-747211FE2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51A8A-1A6B-2ED4-D76F-211B67B79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89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5AE5B-C2BD-8C80-5350-B6BCC7026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8674B-BBAA-5B35-E806-4F3F7296B5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2EC7A0-F96C-5438-9907-E2A964A25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C36EA-807F-3EC6-CA03-9785B47A9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897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4DABD-E0DB-AC60-1BDB-C803ED122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4E13A7-3A6E-59C1-8488-0328997CAB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11732-21B9-8EDF-E2BD-70AF08778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C2B67-D764-4C2C-0EF9-87E4E8CD55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65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7/10/2025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7/10/2025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769" y="1268760"/>
            <a:ext cx="9900590" cy="2667000"/>
          </a:xfrm>
        </p:spPr>
        <p:txBody>
          <a:bodyPr>
            <a:normAutofit/>
          </a:bodyPr>
          <a:lstStyle/>
          <a:p>
            <a:r>
              <a:rPr lang="en-IN" sz="5400" dirty="0"/>
              <a:t>Uber Supply-Demand Gap Insights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 </a:t>
            </a:r>
            <a:r>
              <a:rPr lang="en-US"/>
              <a:t>P Mithun | LabmentixInternship</a:t>
            </a:r>
            <a:r>
              <a:rPr lang="en-US" dirty="0"/>
              <a:t> | 2025</a:t>
            </a: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D6416-905F-E2AA-AB5F-60B671F00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5586F5-9C4A-8E5E-A6E0-D1CFBA16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BF4110-B84A-F244-8F6F-C846556F9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58% of requests failed (Cancelled or No Cars)</a:t>
            </a:r>
          </a:p>
          <a:p>
            <a:r>
              <a:rPr lang="en-US" sz="2000" dirty="0"/>
              <a:t>City: Cancellation hotspot in peak hours</a:t>
            </a:r>
          </a:p>
          <a:p>
            <a:r>
              <a:rPr lang="en-US" sz="2000" dirty="0"/>
              <a:t>Airport: Night-time supply shortfall</a:t>
            </a:r>
          </a:p>
          <a:p>
            <a:r>
              <a:rPr lang="en-US" sz="2000" dirty="0"/>
              <a:t>Long trips more likely to be dropped post-evening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E7B38A-060A-8C3E-8D2E-87ECB3BBDD4E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6146" name="Picture 2" descr="Key insights blue gradient concept icon ...">
            <a:extLst>
              <a:ext uri="{FF2B5EF4-FFF2-40B4-BE49-F238E27FC236}">
                <a16:creationId xmlns:a16="http://schemas.microsoft.com/office/drawing/2014/main" id="{DECC2975-E2A7-3D70-4D66-F79786011BD2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65"/>
          <a:stretch>
            <a:fillRect/>
          </a:stretch>
        </p:blipFill>
        <p:spPr bwMode="auto">
          <a:xfrm>
            <a:off x="7642025" y="11556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1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95FDF-C631-16E5-8DD4-81FF19BC4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97590F-8328-4D07-94C8-3BC42A2A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 Behavior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24714C-BC63-EE37-DD6F-01F7F0C5C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Few drivers cancel frequently—mostly City-based</a:t>
            </a:r>
          </a:p>
          <a:p>
            <a:r>
              <a:rPr lang="en-US" sz="2000" dirty="0"/>
              <a:t>Top performers complete 95%+ trips</a:t>
            </a:r>
          </a:p>
          <a:p>
            <a:r>
              <a:rPr lang="en-US" sz="2000" dirty="0"/>
              <a:t>Shift-end time overlaps with long-trip cancellations</a:t>
            </a:r>
          </a:p>
          <a:p>
            <a:r>
              <a:rPr lang="en-US" sz="2000" dirty="0"/>
              <a:t>Incentive structure needed to reduce drops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B0C15C-4B75-2C06-01B1-79D31BF90CF4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7170" name="Picture 2" descr="How Uber Works for Drivers and Riders ...">
            <a:extLst>
              <a:ext uri="{FF2B5EF4-FFF2-40B4-BE49-F238E27FC236}">
                <a16:creationId xmlns:a16="http://schemas.microsoft.com/office/drawing/2014/main" id="{2E6B0D7B-F03E-6ED0-AE33-1F8FD4DD137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25" y="11556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55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303C5-FD0F-E970-4B0C-7CB762C30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0F7273-A726-C8A9-14BA-A62A9310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9504F9-04C9-8A74-D83D-A6F9F59FF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Reallocate drivers during Morning &amp; Night slots</a:t>
            </a:r>
          </a:p>
          <a:p>
            <a:r>
              <a:rPr lang="en-US" sz="2000" dirty="0"/>
              <a:t>Boost Airport coverage in Evening &amp; Night</a:t>
            </a:r>
          </a:p>
          <a:p>
            <a:r>
              <a:rPr lang="en-US" sz="2000" dirty="0"/>
              <a:t>Time-slot based incentives for long-trip completions</a:t>
            </a:r>
          </a:p>
          <a:p>
            <a:r>
              <a:rPr lang="en-US" sz="2000" dirty="0"/>
              <a:t>Monitor and retrain high-cancellation drivers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8BA332-8291-2F21-91AD-52CA7B2E1DD3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8194" name="Picture 2" descr="Recommendation Icon Vector Art, Icons ...">
            <a:extLst>
              <a:ext uri="{FF2B5EF4-FFF2-40B4-BE49-F238E27FC236}">
                <a16:creationId xmlns:a16="http://schemas.microsoft.com/office/drawing/2014/main" id="{D84C43C2-5703-D765-31D4-1A884F115B0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25" y="11556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0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50B3C-FF98-A09B-C141-1A97DB31B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055063-5644-7115-C9FD-8F7ABE86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A48582-4CD5-72E8-0DD6-73A77E9A3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Improved trip fulfillment and customer trust</a:t>
            </a:r>
          </a:p>
          <a:p>
            <a:r>
              <a:rPr lang="en-US" sz="2000" dirty="0"/>
              <a:t>Reduced cancellations and driver drop-offs</a:t>
            </a:r>
          </a:p>
          <a:p>
            <a:r>
              <a:rPr lang="en-US" sz="2000" dirty="0"/>
              <a:t>Optimized operational cost and fleet utilization</a:t>
            </a:r>
          </a:p>
          <a:p>
            <a:r>
              <a:rPr lang="en-US" sz="2000" dirty="0"/>
              <a:t>Data-backed decisions for long-term growth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EFCE6B3-B27B-B6D0-316D-A0F0CFF41382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9218" name="Picture 2" descr="Business impact of sales training, to ...">
            <a:extLst>
              <a:ext uri="{FF2B5EF4-FFF2-40B4-BE49-F238E27FC236}">
                <a16:creationId xmlns:a16="http://schemas.microsoft.com/office/drawing/2014/main" id="{767335D2-D325-B082-103A-F26B56DA725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243" y="11556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51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17BCB-3F18-3B44-A243-0DCCAFB11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798BDB-AFF6-A615-2618-2BA933A0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84EC13-20E8-4878-6BB1-B241BB8EC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Supply-demand gaps are time and location specific</a:t>
            </a:r>
          </a:p>
          <a:p>
            <a:r>
              <a:rPr lang="en-US" sz="2000" dirty="0"/>
              <a:t>Failures can be reduced through smart allocation</a:t>
            </a:r>
          </a:p>
          <a:p>
            <a:r>
              <a:rPr lang="en-US" sz="2000" dirty="0"/>
              <a:t>Data analysis offers clear, actionable solutions</a:t>
            </a:r>
          </a:p>
          <a:p>
            <a:r>
              <a:rPr lang="en-US" sz="2000" dirty="0"/>
              <a:t>Supports Uber’s mission of reliable urban mobility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2324E1-2263-B52D-FDDA-C043EBE1B47A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10242" name="Picture 2" descr="conclusion label. conclusionround band ...">
            <a:extLst>
              <a:ext uri="{FF2B5EF4-FFF2-40B4-BE49-F238E27FC236}">
                <a16:creationId xmlns:a16="http://schemas.microsoft.com/office/drawing/2014/main" id="{C3943E09-F53C-056A-A41D-E77678A11299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18"/>
          <a:stretch>
            <a:fillRect/>
          </a:stretch>
        </p:blipFill>
        <p:spPr bwMode="auto">
          <a:xfrm>
            <a:off x="7642451" y="11556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7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7530-E18A-DF67-5AEE-382E3E06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76" y="2722240"/>
            <a:ext cx="9143538" cy="1066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/>
              <a:t>ThankYou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8261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3F698CA-D0A3-BB4E-B3A1-5760DF4A63F0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Identify when and where requests fail</a:t>
            </a:r>
          </a:p>
          <a:p>
            <a:pPr>
              <a:defRPr sz="2000"/>
            </a:pPr>
            <a:r>
              <a:rPr lang="en-US" dirty="0"/>
              <a:t>Understand cancellation and no-car availability trends</a:t>
            </a:r>
          </a:p>
          <a:p>
            <a:pPr>
              <a:defRPr sz="2000"/>
            </a:pPr>
            <a:r>
              <a:rPr lang="en-US" dirty="0"/>
              <a:t>Analyze driver behavior and trip patterns</a:t>
            </a:r>
          </a:p>
          <a:p>
            <a:pPr>
              <a:defRPr sz="2000"/>
            </a:pPr>
            <a:r>
              <a:rPr lang="en-US" dirty="0"/>
              <a:t>Provide data-backed solutions for operational efficiency</a:t>
            </a:r>
          </a:p>
        </p:txBody>
      </p:sp>
      <p:pic>
        <p:nvPicPr>
          <p:cNvPr id="2050" name="Picture 2" descr="End-to-End Uber Data Analysis Project ...">
            <a:extLst>
              <a:ext uri="{FF2B5EF4-FFF2-40B4-BE49-F238E27FC236}">
                <a16:creationId xmlns:a16="http://schemas.microsoft.com/office/drawing/2014/main" id="{EA6F6E34-377C-9B99-5EBA-99B520213A1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451" y="11556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Uber faces demand-supply imbalance during key hours</a:t>
            </a:r>
          </a:p>
          <a:p>
            <a:r>
              <a:rPr lang="en-US" sz="2000" dirty="0"/>
              <a:t>Unfulfilled requests impact customer experience</a:t>
            </a:r>
          </a:p>
          <a:p>
            <a:r>
              <a:rPr lang="en-US" sz="2000" dirty="0"/>
              <a:t>Aim: Analyze failure patterns and suggest operational improvements</a:t>
            </a:r>
          </a:p>
          <a:p>
            <a:r>
              <a:rPr lang="en-US" sz="2000" dirty="0"/>
              <a:t>Dataset includes ride request logs with timestamps and status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BF6D37-3175-04E8-2B15-C2D7861EA8A2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3074" name="Picture 2" descr="Uber Data Analysis - Scaler Topics">
            <a:extLst>
              <a:ext uri="{FF2B5EF4-FFF2-40B4-BE49-F238E27FC236}">
                <a16:creationId xmlns:a16="http://schemas.microsoft.com/office/drawing/2014/main" id="{0CA58BAD-15D5-9C51-A5A5-04FA0537B7A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451" y="11556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Total Records: 6745 ride requests</a:t>
            </a:r>
          </a:p>
          <a:p>
            <a:pPr>
              <a:defRPr sz="2000"/>
            </a:pPr>
            <a:r>
              <a:rPr lang="en-US" sz="2000" dirty="0"/>
              <a:t>Key Columns: Request ID, Timestamp, Status, Driver ID, Pickup Point</a:t>
            </a:r>
          </a:p>
          <a:p>
            <a:pPr>
              <a:defRPr sz="2000"/>
            </a:pPr>
            <a:r>
              <a:rPr lang="en-US" sz="2000" dirty="0"/>
              <a:t>Locations: City and Airport</a:t>
            </a:r>
          </a:p>
          <a:p>
            <a:pPr>
              <a:defRPr sz="2000"/>
            </a:pPr>
            <a:r>
              <a:rPr lang="en-US" sz="2000" dirty="0"/>
              <a:t>Trip outcomes: Completed, Cancelled, No Cars Available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96DCF5-84C4-8F34-F5FB-B342E78C8745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59F86-8319-A27E-452B-CBB1E4F882EE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451" y="11556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90F26-3CC3-3388-BC13-663A88883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B5DBC-5839-1703-3C74-A22A707B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DEDB30-3D36-EF86-796B-8972AF6A4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Excel: Initial cleaning and dashboard</a:t>
            </a:r>
          </a:p>
          <a:p>
            <a:r>
              <a:rPr lang="en-US" sz="2000" dirty="0"/>
              <a:t>SQL: Status queries and pattern mining</a:t>
            </a:r>
          </a:p>
          <a:p>
            <a:r>
              <a:rPr lang="en-US" sz="2000" dirty="0"/>
              <a:t>Python: EDA, time-slot analysis, visualizations</a:t>
            </a:r>
          </a:p>
          <a:p>
            <a:r>
              <a:rPr lang="en-US" sz="2000" dirty="0"/>
              <a:t>Used: Pandas, Matplotlib, Seaborn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761F55-707F-832B-8D86-432403B55298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5122" name="Picture 2" descr="How to get Excel data using Python ...">
            <a:extLst>
              <a:ext uri="{FF2B5EF4-FFF2-40B4-BE49-F238E27FC236}">
                <a16:creationId xmlns:a16="http://schemas.microsoft.com/office/drawing/2014/main" id="{84A4C3CE-0534-971D-5643-FC3135E0A20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25" y="1156817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23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274C6-B521-DBF1-80C6-6DF255150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90DC76-4B2C-4641-88FF-A98CA739C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- Excel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122B8D9-3DB5-7501-93AE-025813C8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Fixed timestamp formats and missing values</a:t>
            </a:r>
          </a:p>
          <a:p>
            <a:r>
              <a:rPr lang="en-US" sz="2000" dirty="0"/>
              <a:t>Derived Time of Day and Trip Duration fields</a:t>
            </a:r>
          </a:p>
          <a:p>
            <a:r>
              <a:rPr lang="en-US" sz="2000" dirty="0"/>
              <a:t>Removed duplicates and corrupt records</a:t>
            </a:r>
          </a:p>
          <a:p>
            <a:r>
              <a:rPr lang="en-US" sz="2000" dirty="0"/>
              <a:t>Cleaned categorical values (City, Status)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A2FB04-D741-F063-4D5A-FF5F589D10D3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4098" name="Picture 2" descr="How to tidy up Excel spreadsheets">
            <a:extLst>
              <a:ext uri="{FF2B5EF4-FFF2-40B4-BE49-F238E27FC236}">
                <a16:creationId xmlns:a16="http://schemas.microsoft.com/office/drawing/2014/main" id="{5CF9624B-2469-9EE9-8833-7CA44F487E6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25" y="11430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69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52AD5-94C0-1D0D-29DB-A15791C7B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749BC9-4AE1-A606-CF62-4030D6DE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Dashboard Insights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1FC5B-078B-6D5B-9509-BB63569AE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Pivot tables show peak demand slots</a:t>
            </a:r>
          </a:p>
          <a:p>
            <a:r>
              <a:rPr lang="en-US" sz="2000" dirty="0"/>
              <a:t>City: High cancellations in Morning/Evening</a:t>
            </a:r>
          </a:p>
          <a:p>
            <a:r>
              <a:rPr lang="en-US" sz="2000" dirty="0"/>
              <a:t>Airport: High 'No Cars Available' at Night</a:t>
            </a:r>
          </a:p>
          <a:p>
            <a:r>
              <a:rPr lang="en-US" sz="2000" dirty="0"/>
              <a:t>3D Pie shows only 42% trips completed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05BAB-7E03-E481-16EF-682770A5752E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6BB0C-8BE8-811A-B047-87A3B1FED168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451" y="11556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3363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4674B-40BF-FB79-6BBC-FA4E26E6C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10A368-0693-3A93-DE21-89F4B344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Insights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39D210-51AB-7792-B710-371C6AEF8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rmAutofit/>
          </a:bodyPr>
          <a:lstStyle/>
          <a:p>
            <a:r>
              <a:rPr lang="en-US" sz="2000" dirty="0"/>
              <a:t>Grouped by pickup point and status</a:t>
            </a:r>
          </a:p>
          <a:p>
            <a:r>
              <a:rPr lang="en-US" sz="2000" dirty="0"/>
              <a:t>Time-slot wise failure patterns identified</a:t>
            </a:r>
          </a:p>
          <a:p>
            <a:r>
              <a:rPr lang="en-US" sz="2000" dirty="0"/>
              <a:t>Cancellations higher in City; unavailability in Airport</a:t>
            </a:r>
          </a:p>
          <a:p>
            <a:r>
              <a:rPr lang="en-US" sz="2000" dirty="0"/>
              <a:t>Identified top failing time slots and top drivers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A82C2E-B757-D8BA-496C-A4D10CAC7206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52C002-D475-9EB4-7CF1-F6468BF1A1A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639693" y="11556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798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BE795-BDF9-E549-B48E-70AD5BCE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98051C-5550-C602-E661-4C335A5B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Insights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0F9E76-69A2-7B4F-C004-DB9989FF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876" y="1905000"/>
            <a:ext cx="6120000" cy="3697465"/>
          </a:xfrm>
        </p:spPr>
        <p:txBody>
          <a:bodyPr>
            <a:noAutofit/>
          </a:bodyPr>
          <a:lstStyle/>
          <a:p>
            <a:pPr>
              <a:defRPr sz="2000"/>
            </a:pPr>
            <a:r>
              <a:rPr lang="en-US" altLang="en-US" sz="2000" dirty="0"/>
              <a:t>Morning/Night have the highest unfulfilled ride requests</a:t>
            </a:r>
          </a:p>
          <a:p>
            <a:pPr>
              <a:defRPr sz="2000"/>
            </a:pPr>
            <a:r>
              <a:rPr lang="en-US" altLang="en-US" sz="2000" dirty="0"/>
              <a:t>Trips from the City are slightly longer on average</a:t>
            </a:r>
          </a:p>
          <a:p>
            <a:pPr>
              <a:defRPr sz="2000"/>
            </a:pPr>
            <a:r>
              <a:rPr lang="en-US" altLang="en-US" sz="2000" dirty="0"/>
              <a:t>Some top drivers have high cancellation counts</a:t>
            </a:r>
          </a:p>
          <a:p>
            <a:pPr>
              <a:defRPr sz="2000"/>
            </a:pPr>
            <a:r>
              <a:rPr lang="en-US" altLang="en-US" sz="2000" dirty="0"/>
              <a:t>Long trip frequency does not affect cancellation </a:t>
            </a:r>
          </a:p>
          <a:p>
            <a:pPr>
              <a:defRPr sz="2000"/>
            </a:pPr>
            <a:endParaRPr lang="en-US" sz="2000" dirty="0"/>
          </a:p>
          <a:p>
            <a:pPr>
              <a:defRPr sz="2000"/>
            </a:pPr>
            <a:endParaRPr lang="en-US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C11878-6309-8E45-5B83-9025A543E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1464D2-277C-9931-C356-FF2CC7EB6057}"/>
              </a:ext>
            </a:extLst>
          </p:cNvPr>
          <p:cNvSpPr/>
          <p:nvPr/>
        </p:nvSpPr>
        <p:spPr>
          <a:xfrm>
            <a:off x="7642876" y="1155600"/>
            <a:ext cx="4545949" cy="454680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70C7AA-480F-14E7-8183-930A5E521E2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642451" y="1155600"/>
            <a:ext cx="4546800" cy="4546800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4739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60</TotalTime>
  <Words>418</Words>
  <Application>Microsoft Office PowerPoint</Application>
  <PresentationFormat>Custom</PresentationFormat>
  <Paragraphs>82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Project planning overview presentation</vt:lpstr>
      <vt:lpstr>Uber Supply-Demand Gap Insights</vt:lpstr>
      <vt:lpstr>Project Goals</vt:lpstr>
      <vt:lpstr>Introduction</vt:lpstr>
      <vt:lpstr>Dataset Overview</vt:lpstr>
      <vt:lpstr>Tools Used</vt:lpstr>
      <vt:lpstr>Data Cleaning - Excel</vt:lpstr>
      <vt:lpstr>Excel Dashboard Insights</vt:lpstr>
      <vt:lpstr>SQL Insights</vt:lpstr>
      <vt:lpstr>Python Insights</vt:lpstr>
      <vt:lpstr>Key Insights</vt:lpstr>
      <vt:lpstr>Driver Behavior</vt:lpstr>
      <vt:lpstr>Recommendations</vt:lpstr>
      <vt:lpstr>Business Impact</vt:lpstr>
      <vt:lpstr>Conclusion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P Mithun</dc:creator>
  <cp:lastModifiedBy>S P Mithun</cp:lastModifiedBy>
  <cp:revision>6</cp:revision>
  <dcterms:created xsi:type="dcterms:W3CDTF">2025-07-09T18:36:46Z</dcterms:created>
  <dcterms:modified xsi:type="dcterms:W3CDTF">2025-07-09T19:45:42Z</dcterms:modified>
</cp:coreProperties>
</file>