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56257D-9049-4F82-A3F6-973B5639D655}"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53859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56257D-9049-4F82-A3F6-973B5639D655}"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32223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56257D-9049-4F82-A3F6-973B5639D655}"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300871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56257D-9049-4F82-A3F6-973B5639D655}"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57155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6257D-9049-4F82-A3F6-973B5639D655}"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396236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56257D-9049-4F82-A3F6-973B5639D655}"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149629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56257D-9049-4F82-A3F6-973B5639D655}" type="datetimeFigureOut">
              <a:rPr lang="en-GB" smtClean="0"/>
              <a:t>06/02/2018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116777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56257D-9049-4F82-A3F6-973B5639D655}" type="datetimeFigureOut">
              <a:rPr lang="en-GB" smtClean="0"/>
              <a:t>06/02/2018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183396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6257D-9049-4F82-A3F6-973B5639D655}" type="datetimeFigureOut">
              <a:rPr lang="en-GB" smtClean="0"/>
              <a:t>06/02/2018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43025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56257D-9049-4F82-A3F6-973B5639D655}"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142189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56257D-9049-4F82-A3F6-973B5639D655}"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7C855B-A39C-491B-B75E-F2349DD56DEC}" type="slidenum">
              <a:rPr lang="en-GB" smtClean="0"/>
              <a:t>‹#›</a:t>
            </a:fld>
            <a:endParaRPr lang="en-GB"/>
          </a:p>
        </p:txBody>
      </p:sp>
    </p:spTree>
    <p:extLst>
      <p:ext uri="{BB962C8B-B14F-4D97-AF65-F5344CB8AC3E}">
        <p14:creationId xmlns:p14="http://schemas.microsoft.com/office/powerpoint/2010/main" val="75930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6257D-9049-4F82-A3F6-973B5639D655}" type="datetimeFigureOut">
              <a:rPr lang="en-GB" smtClean="0"/>
              <a:t>06/02/2018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C855B-A39C-491B-B75E-F2349DD56DEC}" type="slidenum">
              <a:rPr lang="en-GB" smtClean="0"/>
              <a:t>‹#›</a:t>
            </a:fld>
            <a:endParaRPr lang="en-GB"/>
          </a:p>
        </p:txBody>
      </p:sp>
    </p:spTree>
    <p:extLst>
      <p:ext uri="{BB962C8B-B14F-4D97-AF65-F5344CB8AC3E}">
        <p14:creationId xmlns:p14="http://schemas.microsoft.com/office/powerpoint/2010/main" val="339217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3828" y="1554040"/>
            <a:ext cx="4370341" cy="3281729"/>
          </a:xfrm>
        </p:spPr>
      </p:pic>
      <p:sp>
        <p:nvSpPr>
          <p:cNvPr id="9" name="Text Placeholder 8"/>
          <p:cNvSpPr>
            <a:spLocks noGrp="1"/>
          </p:cNvSpPr>
          <p:nvPr>
            <p:ph type="body" sz="half" idx="2"/>
          </p:nvPr>
        </p:nvSpPr>
        <p:spPr>
          <a:xfrm>
            <a:off x="927712" y="2268414"/>
            <a:ext cx="4998304" cy="3877408"/>
          </a:xfrm>
        </p:spPr>
        <p:txBody>
          <a:bodyPr>
            <a:normAutofit/>
          </a:bodyPr>
          <a:lstStyle/>
          <a:p>
            <a:r>
              <a:rPr lang="en-GB" sz="2000" dirty="0"/>
              <a:t>Team name: 	</a:t>
            </a:r>
            <a:r>
              <a:rPr lang="en-GB" sz="2000" b="1" dirty="0" err="1"/>
              <a:t>VanGow</a:t>
            </a:r>
            <a:endParaRPr lang="en-GB" sz="2000" b="1" dirty="0"/>
          </a:p>
          <a:p>
            <a:r>
              <a:rPr lang="en-GB" sz="2000" dirty="0"/>
              <a:t>Supervisor: 	Dr Julien </a:t>
            </a:r>
            <a:r>
              <a:rPr lang="en-GB" sz="2000" dirty="0" err="1"/>
              <a:t>Reboud</a:t>
            </a:r>
            <a:endParaRPr lang="en-GB" sz="2000" dirty="0"/>
          </a:p>
          <a:p>
            <a:r>
              <a:rPr lang="en-GB" sz="2000" dirty="0"/>
              <a:t>Team members:</a:t>
            </a:r>
          </a:p>
          <a:p>
            <a:r>
              <a:rPr lang="en-GB" sz="2000" dirty="0"/>
              <a:t>		Abdul Wadood Tadbier</a:t>
            </a:r>
          </a:p>
          <a:p>
            <a:r>
              <a:rPr lang="en-GB" sz="2000" dirty="0"/>
              <a:t>		Nuha Irshad</a:t>
            </a:r>
          </a:p>
          <a:p>
            <a:r>
              <a:rPr lang="en-GB" sz="2000" dirty="0"/>
              <a:t>		Amin </a:t>
            </a:r>
            <a:r>
              <a:rPr lang="en-GB" sz="2000" dirty="0" err="1"/>
              <a:t>Rigi</a:t>
            </a:r>
            <a:endParaRPr lang="en-GB" sz="2000" dirty="0"/>
          </a:p>
          <a:p>
            <a:r>
              <a:rPr lang="en-GB" sz="2000" dirty="0"/>
              <a:t>		Charlotte Hopkinson</a:t>
            </a:r>
          </a:p>
          <a:p>
            <a:r>
              <a:rPr lang="en-GB" sz="2000" dirty="0"/>
              <a:t>		Khaled </a:t>
            </a:r>
            <a:r>
              <a:rPr lang="en-GB" sz="2000" dirty="0" err="1"/>
              <a:t>Azab</a:t>
            </a:r>
            <a:endParaRPr lang="en-GB" sz="2000" dirty="0"/>
          </a:p>
          <a:p>
            <a:endParaRPr lang="en-GB" sz="2000"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130" y="498230"/>
            <a:ext cx="3501285" cy="1466163"/>
          </a:xfrm>
          <a:prstGeom prst="rect">
            <a:avLst/>
          </a:prstGeom>
        </p:spPr>
      </p:pic>
    </p:spTree>
    <p:extLst>
      <p:ext uri="{BB962C8B-B14F-4D97-AF65-F5344CB8AC3E}">
        <p14:creationId xmlns:p14="http://schemas.microsoft.com/office/powerpoint/2010/main" val="202812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About The Team Members </a:t>
            </a:r>
          </a:p>
        </p:txBody>
      </p:sp>
      <p:sp>
        <p:nvSpPr>
          <p:cNvPr id="3" name="Content Placeholder 2"/>
          <p:cNvSpPr>
            <a:spLocks noGrp="1"/>
          </p:cNvSpPr>
          <p:nvPr>
            <p:ph sz="half" idx="1"/>
          </p:nvPr>
        </p:nvSpPr>
        <p:spPr>
          <a:xfrm>
            <a:off x="662352" y="1690688"/>
            <a:ext cx="2160000" cy="4351338"/>
          </a:xfrm>
          <a:ln>
            <a:noFill/>
          </a:ln>
        </p:spPr>
        <p:txBody>
          <a:bodyPr>
            <a:normAutofit fontScale="92500"/>
          </a:bodyPr>
          <a:lstStyle/>
          <a:p>
            <a:pPr marL="0" indent="0">
              <a:buNone/>
            </a:pPr>
            <a:r>
              <a:rPr lang="en-GB" dirty="0"/>
              <a:t>Wadood</a:t>
            </a:r>
          </a:p>
          <a:p>
            <a:pPr marL="0" indent="0">
              <a:buNone/>
            </a:pPr>
            <a:endParaRPr lang="en-US" sz="1600" dirty="0"/>
          </a:p>
          <a:p>
            <a:pPr marL="0" indent="0">
              <a:buNone/>
            </a:pPr>
            <a:r>
              <a:rPr lang="en-US" sz="1600" dirty="0"/>
              <a:t>MSc in Electronic and Electrical Engineering</a:t>
            </a:r>
          </a:p>
          <a:p>
            <a:pPr marL="0" indent="0">
              <a:buNone/>
            </a:pPr>
            <a:r>
              <a:rPr lang="en-US" sz="1600" dirty="0"/>
              <a:t>Focusing in my master about the combination between the electronics and the biomedical engineering</a:t>
            </a:r>
          </a:p>
          <a:p>
            <a:pPr marL="0" indent="0">
              <a:buNone/>
            </a:pPr>
            <a:r>
              <a:rPr lang="en-US" sz="1600" dirty="0"/>
              <a:t>Working on the circuit design and the prototype development </a:t>
            </a:r>
            <a:endParaRPr lang="en-GB" sz="1600" dirty="0"/>
          </a:p>
        </p:txBody>
      </p:sp>
      <p:sp>
        <p:nvSpPr>
          <p:cNvPr id="4" name="Content Placeholder 3"/>
          <p:cNvSpPr>
            <a:spLocks noGrp="1"/>
          </p:cNvSpPr>
          <p:nvPr>
            <p:ph sz="half" idx="2"/>
          </p:nvPr>
        </p:nvSpPr>
        <p:spPr>
          <a:xfrm>
            <a:off x="2831166" y="1690688"/>
            <a:ext cx="2160000" cy="4351338"/>
          </a:xfrm>
          <a:ln>
            <a:noFill/>
          </a:ln>
        </p:spPr>
        <p:txBody>
          <a:bodyPr>
            <a:normAutofit fontScale="92500"/>
          </a:bodyPr>
          <a:lstStyle/>
          <a:p>
            <a:pPr marL="0" indent="0">
              <a:buNone/>
            </a:pPr>
            <a:r>
              <a:rPr lang="en-GB" dirty="0"/>
              <a:t>Amin</a:t>
            </a:r>
          </a:p>
          <a:p>
            <a:pPr marL="0" indent="0">
              <a:buNone/>
            </a:pPr>
            <a:endParaRPr lang="en-US" sz="1600" dirty="0"/>
          </a:p>
          <a:p>
            <a:pPr marL="0" indent="0">
              <a:buNone/>
            </a:pPr>
            <a:r>
              <a:rPr lang="en-US" sz="1600" dirty="0"/>
              <a:t>MSc Sensors and Imaging Systems</a:t>
            </a:r>
          </a:p>
          <a:p>
            <a:pPr marL="0" indent="0">
              <a:buNone/>
            </a:pPr>
            <a:r>
              <a:rPr lang="en-US" sz="1600" dirty="0"/>
              <a:t>MSc Embedded Systems</a:t>
            </a:r>
          </a:p>
          <a:p>
            <a:pPr marL="0" indent="0">
              <a:buNone/>
            </a:pPr>
            <a:r>
              <a:rPr lang="en-GB" sz="1600" dirty="0"/>
              <a:t>I’m an Engineer with a lot of  experience  in developing prototypes from initial stages of being just an idea all the way through to building a fully functional devices. I hope my background can be helpful in developing innovative biosensors  that can potentially save many lives.  </a:t>
            </a:r>
          </a:p>
          <a:p>
            <a:pPr marL="0" indent="0">
              <a:buNone/>
            </a:pPr>
            <a:endParaRPr lang="en-GB" sz="1600" dirty="0"/>
          </a:p>
        </p:txBody>
      </p:sp>
      <p:sp>
        <p:nvSpPr>
          <p:cNvPr id="13" name="Content Placeholder 2"/>
          <p:cNvSpPr txBox="1">
            <a:spLocks/>
          </p:cNvSpPr>
          <p:nvPr/>
        </p:nvSpPr>
        <p:spPr>
          <a:xfrm>
            <a:off x="7167253" y="1690688"/>
            <a:ext cx="2160000" cy="43513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Charlotte</a:t>
            </a:r>
          </a:p>
          <a:p>
            <a:pPr marL="0" indent="0">
              <a:buNone/>
            </a:pPr>
            <a:endParaRPr lang="en-GB" sz="1600" dirty="0"/>
          </a:p>
          <a:p>
            <a:pPr marL="0" indent="0">
              <a:buNone/>
            </a:pPr>
            <a:r>
              <a:rPr lang="en-GB" sz="1600" dirty="0"/>
              <a:t>BEng Biomedical Engineering</a:t>
            </a:r>
          </a:p>
        </p:txBody>
      </p:sp>
      <p:sp>
        <p:nvSpPr>
          <p:cNvPr id="14" name="Content Placeholder 2"/>
          <p:cNvSpPr txBox="1">
            <a:spLocks/>
          </p:cNvSpPr>
          <p:nvPr/>
        </p:nvSpPr>
        <p:spPr>
          <a:xfrm>
            <a:off x="9333321" y="1690688"/>
            <a:ext cx="2160000" cy="43513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Khaled</a:t>
            </a:r>
          </a:p>
          <a:p>
            <a:pPr marL="0" indent="0">
              <a:buNone/>
            </a:pPr>
            <a:endParaRPr lang="en-GB" sz="1600" dirty="0"/>
          </a:p>
          <a:p>
            <a:pPr marL="0" indent="0">
              <a:buNone/>
            </a:pPr>
            <a:r>
              <a:rPr lang="en-GB" sz="1600" dirty="0"/>
              <a:t>BEng Mechatronics</a:t>
            </a:r>
          </a:p>
          <a:p>
            <a:pPr marL="0" indent="0">
              <a:buNone/>
            </a:pPr>
            <a:endParaRPr lang="en-GB" dirty="0"/>
          </a:p>
        </p:txBody>
      </p:sp>
      <p:sp>
        <p:nvSpPr>
          <p:cNvPr id="15" name="Content Placeholder 2"/>
          <p:cNvSpPr txBox="1">
            <a:spLocks/>
          </p:cNvSpPr>
          <p:nvPr/>
        </p:nvSpPr>
        <p:spPr>
          <a:xfrm>
            <a:off x="5007253" y="1711008"/>
            <a:ext cx="2160000" cy="43513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err="1"/>
              <a:t>Nuha</a:t>
            </a:r>
            <a:endParaRPr lang="en-GB" dirty="0"/>
          </a:p>
          <a:p>
            <a:pPr marL="0" indent="0">
              <a:buNone/>
            </a:pPr>
            <a:endParaRPr lang="en-GB" sz="1400" dirty="0"/>
          </a:p>
          <a:p>
            <a:pPr marL="0" indent="0">
              <a:buNone/>
            </a:pPr>
            <a:r>
              <a:rPr lang="en-GB" sz="1600" dirty="0"/>
              <a:t>Third year biomedical engineering student.</a:t>
            </a:r>
          </a:p>
          <a:p>
            <a:pPr marL="0" indent="0">
              <a:buNone/>
            </a:pPr>
            <a:r>
              <a:rPr lang="en-GB" sz="1600" dirty="0"/>
              <a:t>Appointed contact person and responsible for the management of team. </a:t>
            </a:r>
          </a:p>
          <a:p>
            <a:pPr marL="0" indent="0">
              <a:buNone/>
            </a:pPr>
            <a:r>
              <a:rPr lang="en-GB" sz="1600" dirty="0"/>
              <a:t>Thus far, has dealt with the organisation of the meetings and keeping everyone updated on the project.</a:t>
            </a:r>
          </a:p>
        </p:txBody>
      </p:sp>
    </p:spTree>
    <p:extLst>
      <p:ext uri="{BB962C8B-B14F-4D97-AF65-F5344CB8AC3E}">
        <p14:creationId xmlns:p14="http://schemas.microsoft.com/office/powerpoint/2010/main" val="407934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Gantt chart for the project process</a:t>
            </a:r>
          </a:p>
        </p:txBody>
      </p:sp>
      <p:graphicFrame>
        <p:nvGraphicFramePr>
          <p:cNvPr id="4" name="Table 3">
            <a:extLst>
              <a:ext uri="{FF2B5EF4-FFF2-40B4-BE49-F238E27FC236}">
                <a16:creationId xmlns:a16="http://schemas.microsoft.com/office/drawing/2014/main" id="{E7866984-A9B8-47C8-9E42-15035F70B18C}"/>
              </a:ext>
            </a:extLst>
          </p:cNvPr>
          <p:cNvGraphicFramePr>
            <a:graphicFrameLocks noGrp="1"/>
          </p:cNvGraphicFramePr>
          <p:nvPr>
            <p:extLst>
              <p:ext uri="{D42A27DB-BD31-4B8C-83A1-F6EECF244321}">
                <p14:modId xmlns:p14="http://schemas.microsoft.com/office/powerpoint/2010/main" val="3152566784"/>
              </p:ext>
            </p:extLst>
          </p:nvPr>
        </p:nvGraphicFramePr>
        <p:xfrm>
          <a:off x="594360" y="1483360"/>
          <a:ext cx="10759440" cy="4707663"/>
        </p:xfrm>
        <a:graphic>
          <a:graphicData uri="http://schemas.openxmlformats.org/drawingml/2006/table">
            <a:tbl>
              <a:tblPr rtl="1" firstRow="1" bandRow="1">
                <a:tableStyleId>{5C22544A-7EE6-4342-B048-85BDC9FD1C3A}</a:tableStyleId>
              </a:tblPr>
              <a:tblGrid>
                <a:gridCol w="1344930">
                  <a:extLst>
                    <a:ext uri="{9D8B030D-6E8A-4147-A177-3AD203B41FA5}">
                      <a16:colId xmlns:a16="http://schemas.microsoft.com/office/drawing/2014/main" val="4205108841"/>
                    </a:ext>
                  </a:extLst>
                </a:gridCol>
                <a:gridCol w="1344930">
                  <a:extLst>
                    <a:ext uri="{9D8B030D-6E8A-4147-A177-3AD203B41FA5}">
                      <a16:colId xmlns:a16="http://schemas.microsoft.com/office/drawing/2014/main" val="3472318135"/>
                    </a:ext>
                  </a:extLst>
                </a:gridCol>
                <a:gridCol w="1344930">
                  <a:extLst>
                    <a:ext uri="{9D8B030D-6E8A-4147-A177-3AD203B41FA5}">
                      <a16:colId xmlns:a16="http://schemas.microsoft.com/office/drawing/2014/main" val="2429387198"/>
                    </a:ext>
                  </a:extLst>
                </a:gridCol>
                <a:gridCol w="1344930">
                  <a:extLst>
                    <a:ext uri="{9D8B030D-6E8A-4147-A177-3AD203B41FA5}">
                      <a16:colId xmlns:a16="http://schemas.microsoft.com/office/drawing/2014/main" val="2317769076"/>
                    </a:ext>
                  </a:extLst>
                </a:gridCol>
                <a:gridCol w="1344930">
                  <a:extLst>
                    <a:ext uri="{9D8B030D-6E8A-4147-A177-3AD203B41FA5}">
                      <a16:colId xmlns:a16="http://schemas.microsoft.com/office/drawing/2014/main" val="1466918305"/>
                    </a:ext>
                  </a:extLst>
                </a:gridCol>
                <a:gridCol w="1344930">
                  <a:extLst>
                    <a:ext uri="{9D8B030D-6E8A-4147-A177-3AD203B41FA5}">
                      <a16:colId xmlns:a16="http://schemas.microsoft.com/office/drawing/2014/main" val="1494737252"/>
                    </a:ext>
                  </a:extLst>
                </a:gridCol>
                <a:gridCol w="1374140">
                  <a:extLst>
                    <a:ext uri="{9D8B030D-6E8A-4147-A177-3AD203B41FA5}">
                      <a16:colId xmlns:a16="http://schemas.microsoft.com/office/drawing/2014/main" val="1268576200"/>
                    </a:ext>
                  </a:extLst>
                </a:gridCol>
                <a:gridCol w="1315720">
                  <a:extLst>
                    <a:ext uri="{9D8B030D-6E8A-4147-A177-3AD203B41FA5}">
                      <a16:colId xmlns:a16="http://schemas.microsoft.com/office/drawing/2014/main" val="1524940978"/>
                    </a:ext>
                  </a:extLst>
                </a:gridCol>
              </a:tblGrid>
              <a:tr h="428782">
                <a:tc>
                  <a:txBody>
                    <a:bodyPr/>
                    <a:lstStyle/>
                    <a:p>
                      <a:pPr algn="l" rtl="0"/>
                      <a:r>
                        <a:rPr lang="en-GB" dirty="0"/>
                        <a:t>Sep</a:t>
                      </a:r>
                      <a:endParaRPr lang="fa-IR" dirty="0"/>
                    </a:p>
                  </a:txBody>
                  <a:tcPr/>
                </a:tc>
                <a:tc>
                  <a:txBody>
                    <a:bodyPr/>
                    <a:lstStyle/>
                    <a:p>
                      <a:pPr algn="l" rtl="0"/>
                      <a:r>
                        <a:rPr lang="en-GB" dirty="0"/>
                        <a:t>Aug</a:t>
                      </a:r>
                      <a:endParaRPr lang="fa-IR" dirty="0"/>
                    </a:p>
                  </a:txBody>
                  <a:tcPr/>
                </a:tc>
                <a:tc>
                  <a:txBody>
                    <a:bodyPr/>
                    <a:lstStyle/>
                    <a:p>
                      <a:pPr algn="l" rtl="0"/>
                      <a:r>
                        <a:rPr lang="en-GB" dirty="0"/>
                        <a:t>Jul</a:t>
                      </a:r>
                      <a:endParaRPr lang="fa-IR" dirty="0"/>
                    </a:p>
                  </a:txBody>
                  <a:tcPr/>
                </a:tc>
                <a:tc>
                  <a:txBody>
                    <a:bodyPr/>
                    <a:lstStyle/>
                    <a:p>
                      <a:pPr algn="l" rtl="0"/>
                      <a:r>
                        <a:rPr lang="en-GB" dirty="0"/>
                        <a:t>Jun</a:t>
                      </a:r>
                      <a:endParaRPr lang="fa-IR" dirty="0"/>
                    </a:p>
                  </a:txBody>
                  <a:tcPr/>
                </a:tc>
                <a:tc>
                  <a:txBody>
                    <a:bodyPr/>
                    <a:lstStyle/>
                    <a:p>
                      <a:pPr algn="l" rtl="0"/>
                      <a:r>
                        <a:rPr lang="en-GB" dirty="0"/>
                        <a:t>May</a:t>
                      </a:r>
                      <a:endParaRPr lang="fa-IR" dirty="0"/>
                    </a:p>
                  </a:txBody>
                  <a:tcPr/>
                </a:tc>
                <a:tc>
                  <a:txBody>
                    <a:bodyPr/>
                    <a:lstStyle/>
                    <a:p>
                      <a:pPr algn="l" rtl="0"/>
                      <a:r>
                        <a:rPr lang="en-GB" dirty="0"/>
                        <a:t>Apr</a:t>
                      </a:r>
                      <a:endParaRPr lang="fa-IR" dirty="0"/>
                    </a:p>
                  </a:txBody>
                  <a:tcPr/>
                </a:tc>
                <a:tc>
                  <a:txBody>
                    <a:bodyPr/>
                    <a:lstStyle/>
                    <a:p>
                      <a:pPr algn="l" rtl="0"/>
                      <a:r>
                        <a:rPr lang="en-GB" dirty="0"/>
                        <a:t>Mar</a:t>
                      </a:r>
                      <a:endParaRPr lang="fa-IR" dirty="0"/>
                    </a:p>
                  </a:txBody>
                  <a:tcPr/>
                </a:tc>
                <a:tc>
                  <a:txBody>
                    <a:bodyPr/>
                    <a:lstStyle/>
                    <a:p>
                      <a:pPr algn="l" rtl="0"/>
                      <a:r>
                        <a:rPr lang="en-GB" dirty="0"/>
                        <a:t>Feb </a:t>
                      </a:r>
                      <a:endParaRPr lang="fa-IR" dirty="0"/>
                    </a:p>
                  </a:txBody>
                  <a:tcPr/>
                </a:tc>
                <a:extLst>
                  <a:ext uri="{0D108BD9-81ED-4DB2-BD59-A6C34878D82A}">
                    <a16:rowId xmlns:a16="http://schemas.microsoft.com/office/drawing/2014/main" val="289921349"/>
                  </a:ext>
                </a:extLst>
              </a:tr>
              <a:tr h="669022">
                <a:tc>
                  <a:txBody>
                    <a:bodyPr/>
                    <a:lstStyle/>
                    <a:p>
                      <a:pPr algn="l" rtl="0"/>
                      <a:endParaRPr lang="fa-IR" dirty="0"/>
                    </a:p>
                  </a:txBody>
                  <a:tcPr>
                    <a:solidFill>
                      <a:schemeClr val="accent6">
                        <a:lumMod val="40000"/>
                        <a:lumOff val="60000"/>
                      </a:schemeClr>
                    </a:solidFill>
                  </a:tcPr>
                </a:tc>
                <a:tc>
                  <a:txBody>
                    <a:bodyPr/>
                    <a:lstStyle/>
                    <a:p>
                      <a:pPr algn="l" rtl="0"/>
                      <a:endParaRPr lang="fa-IR"/>
                    </a:p>
                  </a:txBody>
                  <a:tcPr>
                    <a:solidFill>
                      <a:schemeClr val="accent6">
                        <a:lumMod val="40000"/>
                        <a:lumOff val="60000"/>
                      </a:schemeClr>
                    </a:solidFill>
                  </a:tcPr>
                </a:tc>
                <a:tc>
                  <a:txBody>
                    <a:bodyPr/>
                    <a:lstStyle/>
                    <a:p>
                      <a:pPr algn="l" rtl="0"/>
                      <a:endParaRPr lang="fa-IR"/>
                    </a:p>
                  </a:txBody>
                  <a:tcPr>
                    <a:solidFill>
                      <a:schemeClr val="accent6">
                        <a:lumMod val="40000"/>
                        <a:lumOff val="60000"/>
                      </a:schemeClr>
                    </a:solidFill>
                  </a:tcPr>
                </a:tc>
                <a:tc>
                  <a:txBody>
                    <a:bodyPr/>
                    <a:lstStyle/>
                    <a:p>
                      <a:pPr algn="l" rtl="0"/>
                      <a:endParaRPr lang="fa-I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Research </a:t>
                      </a:r>
                      <a:endParaRPr lang="fa-IR" dirty="0"/>
                    </a:p>
                    <a:p>
                      <a:pPr algn="l" rtl="0"/>
                      <a:endParaRPr lang="fa-IR"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Research </a:t>
                      </a:r>
                      <a:endParaRPr lang="fa-IR" dirty="0"/>
                    </a:p>
                    <a:p>
                      <a:pPr algn="l" rtl="0"/>
                      <a:endParaRPr lang="fa-IR"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Research </a:t>
                      </a:r>
                      <a:endParaRPr lang="fa-IR" dirty="0"/>
                    </a:p>
                    <a:p>
                      <a:pPr algn="l" rtl="0"/>
                      <a:endParaRPr lang="fa-IR" dirty="0"/>
                    </a:p>
                  </a:txBody>
                  <a:tcPr>
                    <a:solidFill>
                      <a:schemeClr val="accent6">
                        <a:lumMod val="40000"/>
                        <a:lumOff val="60000"/>
                      </a:schemeClr>
                    </a:solidFill>
                  </a:tcPr>
                </a:tc>
                <a:tc>
                  <a:txBody>
                    <a:bodyPr/>
                    <a:lstStyle/>
                    <a:p>
                      <a:pPr algn="l" rtl="0"/>
                      <a:r>
                        <a:rPr lang="en-GB" dirty="0"/>
                        <a:t>Research </a:t>
                      </a:r>
                      <a:endParaRPr lang="fa-IR" dirty="0"/>
                    </a:p>
                  </a:txBody>
                  <a:tcPr>
                    <a:solidFill>
                      <a:schemeClr val="accent6">
                        <a:lumMod val="40000"/>
                        <a:lumOff val="60000"/>
                      </a:schemeClr>
                    </a:solidFill>
                  </a:tcPr>
                </a:tc>
                <a:extLst>
                  <a:ext uri="{0D108BD9-81ED-4DB2-BD59-A6C34878D82A}">
                    <a16:rowId xmlns:a16="http://schemas.microsoft.com/office/drawing/2014/main" val="1425036309"/>
                  </a:ext>
                </a:extLst>
              </a:tr>
              <a:tr h="740091">
                <a:tc>
                  <a:txBody>
                    <a:bodyPr/>
                    <a:lstStyle/>
                    <a:p>
                      <a:pPr algn="l" rtl="0"/>
                      <a:endParaRPr lang="fa-IR" dirty="0"/>
                    </a:p>
                  </a:txBody>
                  <a:tcPr/>
                </a:tc>
                <a:tc>
                  <a:txBody>
                    <a:bodyPr/>
                    <a:lstStyle/>
                    <a:p>
                      <a:pPr algn="l" rtl="0"/>
                      <a:endParaRPr lang="fa-IR" dirty="0"/>
                    </a:p>
                  </a:txBody>
                  <a:tcPr/>
                </a:tc>
                <a:tc>
                  <a:txBody>
                    <a:bodyPr/>
                    <a:lstStyle/>
                    <a:p>
                      <a:pPr algn="l" rtl="0"/>
                      <a:endParaRPr lang="fa-IR"/>
                    </a:p>
                  </a:txBody>
                  <a:tcPr/>
                </a:tc>
                <a:tc>
                  <a:txBody>
                    <a:bodyPr/>
                    <a:lstStyle/>
                    <a:p>
                      <a:pPr algn="l" rtl="0"/>
                      <a:endParaRPr lang="fa-IR" dirty="0"/>
                    </a:p>
                  </a:txBody>
                  <a:tcPr/>
                </a:tc>
                <a:tc>
                  <a:txBody>
                    <a:bodyPr/>
                    <a:lstStyle/>
                    <a:p>
                      <a:pPr algn="l" rtl="0"/>
                      <a:endParaRPr lang="fa-IR"/>
                    </a:p>
                  </a:txBody>
                  <a:tcPr/>
                </a:tc>
                <a:tc>
                  <a:txBody>
                    <a:bodyPr/>
                    <a:lstStyle/>
                    <a:p>
                      <a:pPr algn="l" rtl="0"/>
                      <a:endParaRPr lang="fa-IR"/>
                    </a:p>
                  </a:txBody>
                  <a:tcPr/>
                </a:tc>
                <a:tc>
                  <a:txBody>
                    <a:bodyPr/>
                    <a:lstStyle/>
                    <a:p>
                      <a:pPr algn="l" rtl="0"/>
                      <a:r>
                        <a:rPr lang="en-GB" dirty="0"/>
                        <a:t>Design  </a:t>
                      </a:r>
                      <a:endParaRPr lang="fa-IR" dirty="0"/>
                    </a:p>
                  </a:txBody>
                  <a:tcPr/>
                </a:tc>
                <a:tc>
                  <a:txBody>
                    <a:bodyPr/>
                    <a:lstStyle/>
                    <a:p>
                      <a:pPr algn="l" rtl="0"/>
                      <a:r>
                        <a:rPr lang="en-GB" dirty="0"/>
                        <a:t>Design</a:t>
                      </a:r>
                      <a:endParaRPr lang="fa-IR" dirty="0"/>
                    </a:p>
                  </a:txBody>
                  <a:tcPr/>
                </a:tc>
                <a:extLst>
                  <a:ext uri="{0D108BD9-81ED-4DB2-BD59-A6C34878D82A}">
                    <a16:rowId xmlns:a16="http://schemas.microsoft.com/office/drawing/2014/main" val="2457329"/>
                  </a:ext>
                </a:extLst>
              </a:tr>
              <a:tr h="428782">
                <a:tc>
                  <a:txBody>
                    <a:bodyPr/>
                    <a:lstStyle/>
                    <a:p>
                      <a:pPr algn="l" rtl="0"/>
                      <a:endParaRPr lang="fa-IR" dirty="0"/>
                    </a:p>
                  </a:txBody>
                  <a:tcPr/>
                </a:tc>
                <a:tc>
                  <a:txBody>
                    <a:bodyPr/>
                    <a:lstStyle/>
                    <a:p>
                      <a:pPr algn="l" rtl="0"/>
                      <a:endParaRPr lang="fa-IR"/>
                    </a:p>
                  </a:txBody>
                  <a:tcPr/>
                </a:tc>
                <a:tc>
                  <a:txBody>
                    <a:bodyPr/>
                    <a:lstStyle/>
                    <a:p>
                      <a:pPr algn="l" rtl="0"/>
                      <a:r>
                        <a:rPr lang="en-GB" dirty="0"/>
                        <a:t>Prototype</a:t>
                      </a:r>
                      <a:endParaRPr lang="fa-IR" dirty="0"/>
                    </a:p>
                  </a:txBody>
                  <a:tcPr/>
                </a:tc>
                <a:tc>
                  <a:txBody>
                    <a:bodyPr/>
                    <a:lstStyle/>
                    <a:p>
                      <a:pPr algn="l" rtl="0"/>
                      <a:endParaRPr lang="fa-IR"/>
                    </a:p>
                  </a:txBody>
                  <a:tcPr/>
                </a:tc>
                <a:tc>
                  <a:txBody>
                    <a:bodyPr/>
                    <a:lstStyle/>
                    <a:p>
                      <a:pPr algn="l" rtl="0"/>
                      <a:r>
                        <a:rPr lang="en-GB" dirty="0"/>
                        <a:t> Prototype</a:t>
                      </a:r>
                      <a:endParaRPr lang="fa-IR" dirty="0"/>
                    </a:p>
                  </a:txBody>
                  <a:tcPr/>
                </a:tc>
                <a:tc gridSpan="2">
                  <a:txBody>
                    <a:bodyPr/>
                    <a:lstStyle/>
                    <a:p>
                      <a:pPr algn="l" rtl="0"/>
                      <a:r>
                        <a:rPr lang="en-GB" dirty="0"/>
                        <a:t>           Prototype</a:t>
                      </a:r>
                      <a:endParaRPr lang="fa-IR" dirty="0"/>
                    </a:p>
                  </a:txBody>
                  <a:tcPr/>
                </a:tc>
                <a:tc hMerge="1">
                  <a:txBody>
                    <a:bodyPr/>
                    <a:lstStyle/>
                    <a:p>
                      <a:pPr rtl="1"/>
                      <a:endParaRPr lang="fa-IR" dirty="0"/>
                    </a:p>
                  </a:txBody>
                  <a:tcPr/>
                </a:tc>
                <a:tc>
                  <a:txBody>
                    <a:bodyPr/>
                    <a:lstStyle/>
                    <a:p>
                      <a:pPr algn="l" rtl="0"/>
                      <a:endParaRPr lang="fa-IR" dirty="0"/>
                    </a:p>
                  </a:txBody>
                  <a:tcPr/>
                </a:tc>
                <a:extLst>
                  <a:ext uri="{0D108BD9-81ED-4DB2-BD59-A6C34878D82A}">
                    <a16:rowId xmlns:a16="http://schemas.microsoft.com/office/drawing/2014/main" val="3879417935"/>
                  </a:ext>
                </a:extLst>
              </a:tr>
              <a:tr h="428782">
                <a:tc>
                  <a:txBody>
                    <a:bodyPr/>
                    <a:lstStyle/>
                    <a:p>
                      <a:pPr algn="l" rtl="0"/>
                      <a:endParaRPr lang="fa-IR" dirty="0"/>
                    </a:p>
                  </a:txBody>
                  <a:tcPr>
                    <a:solidFill>
                      <a:schemeClr val="accent2">
                        <a:lumMod val="40000"/>
                        <a:lumOff val="60000"/>
                      </a:schemeClr>
                    </a:solidFill>
                  </a:tcPr>
                </a:tc>
                <a:tc>
                  <a:txBody>
                    <a:bodyPr/>
                    <a:lstStyle/>
                    <a:p>
                      <a:pPr algn="l" rtl="0"/>
                      <a:endParaRPr lang="fa-IR" dirty="0"/>
                    </a:p>
                  </a:txBody>
                  <a:tcPr>
                    <a:solidFill>
                      <a:schemeClr val="accent2">
                        <a:lumMod val="40000"/>
                        <a:lumOff val="60000"/>
                      </a:schemeClr>
                    </a:solidFill>
                  </a:tcPr>
                </a:tc>
                <a:tc>
                  <a:txBody>
                    <a:bodyPr/>
                    <a:lstStyle/>
                    <a:p>
                      <a:pPr algn="l" rtl="0"/>
                      <a:r>
                        <a:rPr lang="en-GB" dirty="0"/>
                        <a:t>Test</a:t>
                      </a:r>
                      <a:endParaRPr lang="fa-IR" dirty="0"/>
                    </a:p>
                  </a:txBody>
                  <a:tcPr>
                    <a:solidFill>
                      <a:schemeClr val="accent2">
                        <a:lumMod val="40000"/>
                        <a:lumOff val="60000"/>
                      </a:schemeClr>
                    </a:solidFill>
                  </a:tcPr>
                </a:tc>
                <a:tc>
                  <a:txBody>
                    <a:bodyPr/>
                    <a:lstStyle/>
                    <a:p>
                      <a:pPr algn="l" rtl="0"/>
                      <a:r>
                        <a:rPr lang="en-GB" dirty="0"/>
                        <a:t>Test</a:t>
                      </a:r>
                      <a:endParaRPr lang="fa-IR" dirty="0"/>
                    </a:p>
                  </a:txBody>
                  <a:tcPr>
                    <a:solidFill>
                      <a:schemeClr val="accent2">
                        <a:lumMod val="40000"/>
                        <a:lumOff val="60000"/>
                      </a:schemeClr>
                    </a:solidFill>
                  </a:tcPr>
                </a:tc>
                <a:tc gridSpan="2">
                  <a:txBody>
                    <a:bodyPr/>
                    <a:lstStyle/>
                    <a:p>
                      <a:pPr algn="l" rtl="0"/>
                      <a:r>
                        <a:rPr lang="en-GB" dirty="0"/>
                        <a:t>Test</a:t>
                      </a:r>
                      <a:endParaRPr lang="fa-IR" dirty="0"/>
                    </a:p>
                  </a:txBody>
                  <a:tcPr>
                    <a:solidFill>
                      <a:schemeClr val="accent2">
                        <a:lumMod val="40000"/>
                        <a:lumOff val="60000"/>
                      </a:schemeClr>
                    </a:solidFill>
                  </a:tcPr>
                </a:tc>
                <a:tc hMerge="1">
                  <a:txBody>
                    <a:bodyPr/>
                    <a:lstStyle/>
                    <a:p>
                      <a:pPr rtl="1"/>
                      <a:endParaRPr lang="fa-IR" dirty="0"/>
                    </a:p>
                  </a:txBody>
                  <a:tcPr/>
                </a:tc>
                <a:tc>
                  <a:txBody>
                    <a:bodyPr/>
                    <a:lstStyle/>
                    <a:p>
                      <a:pPr algn="l" rtl="0"/>
                      <a:endParaRPr lang="fa-IR" dirty="0"/>
                    </a:p>
                  </a:txBody>
                  <a:tcPr>
                    <a:solidFill>
                      <a:schemeClr val="accent2">
                        <a:lumMod val="40000"/>
                        <a:lumOff val="60000"/>
                      </a:schemeClr>
                    </a:solidFill>
                  </a:tcPr>
                </a:tc>
                <a:tc>
                  <a:txBody>
                    <a:bodyPr/>
                    <a:lstStyle/>
                    <a:p>
                      <a:pPr algn="l" rtl="0"/>
                      <a:endParaRPr lang="fa-IR" dirty="0"/>
                    </a:p>
                  </a:txBody>
                  <a:tcPr>
                    <a:solidFill>
                      <a:schemeClr val="accent2">
                        <a:lumMod val="40000"/>
                        <a:lumOff val="60000"/>
                      </a:schemeClr>
                    </a:solidFill>
                  </a:tcPr>
                </a:tc>
                <a:extLst>
                  <a:ext uri="{0D108BD9-81ED-4DB2-BD59-A6C34878D82A}">
                    <a16:rowId xmlns:a16="http://schemas.microsoft.com/office/drawing/2014/main" val="873325018"/>
                  </a:ext>
                </a:extLst>
              </a:tr>
              <a:tr h="428782">
                <a:tc>
                  <a:txBody>
                    <a:bodyPr/>
                    <a:lstStyle/>
                    <a:p>
                      <a:pPr algn="l" rtl="0"/>
                      <a:endParaRPr lang="fa-IR"/>
                    </a:p>
                  </a:txBody>
                  <a:tcPr>
                    <a:solidFill>
                      <a:schemeClr val="accent4">
                        <a:lumMod val="40000"/>
                        <a:lumOff val="60000"/>
                      </a:schemeClr>
                    </a:solidFill>
                  </a:tcPr>
                </a:tc>
                <a:tc>
                  <a:txBody>
                    <a:bodyPr/>
                    <a:lstStyle/>
                    <a:p>
                      <a:pPr algn="l" rtl="0"/>
                      <a:endParaRPr lang="fa-IR"/>
                    </a:p>
                  </a:txBody>
                  <a:tcPr>
                    <a:solidFill>
                      <a:schemeClr val="accent4">
                        <a:lumMod val="40000"/>
                        <a:lumOff val="60000"/>
                      </a:schemeClr>
                    </a:solidFill>
                  </a:tcPr>
                </a:tc>
                <a:tc>
                  <a:txBody>
                    <a:bodyPr/>
                    <a:lstStyle/>
                    <a:p>
                      <a:pPr algn="l" rtl="0"/>
                      <a:r>
                        <a:rPr lang="en-GB" dirty="0"/>
                        <a:t>Redesign</a:t>
                      </a:r>
                      <a:endParaRPr lang="fa-IR" dirty="0"/>
                    </a:p>
                  </a:txBody>
                  <a:tcPr>
                    <a:solidFill>
                      <a:schemeClr val="accent4">
                        <a:lumMod val="40000"/>
                        <a:lumOff val="60000"/>
                      </a:schemeClr>
                    </a:solidFill>
                  </a:tcPr>
                </a:tc>
                <a:tc>
                  <a:txBody>
                    <a:bodyPr/>
                    <a:lstStyle/>
                    <a:p>
                      <a:pPr algn="l" rtl="0"/>
                      <a:r>
                        <a:rPr lang="en-GB" dirty="0"/>
                        <a:t>Redesign</a:t>
                      </a:r>
                      <a:endParaRPr lang="fa-IR" dirty="0"/>
                    </a:p>
                  </a:txBody>
                  <a:tcPr>
                    <a:solidFill>
                      <a:schemeClr val="accent4">
                        <a:lumMod val="40000"/>
                        <a:lumOff val="60000"/>
                      </a:schemeClr>
                    </a:solidFill>
                  </a:tcPr>
                </a:tc>
                <a:tc>
                  <a:txBody>
                    <a:bodyPr/>
                    <a:lstStyle/>
                    <a:p>
                      <a:pPr algn="l" rtl="0"/>
                      <a:r>
                        <a:rPr lang="en-GB" dirty="0"/>
                        <a:t>Redesign</a:t>
                      </a:r>
                      <a:endParaRPr lang="fa-IR" dirty="0"/>
                    </a:p>
                  </a:txBody>
                  <a:tcPr>
                    <a:solidFill>
                      <a:schemeClr val="accent4">
                        <a:lumMod val="40000"/>
                        <a:lumOff val="60000"/>
                      </a:schemeClr>
                    </a:solidFill>
                  </a:tcPr>
                </a:tc>
                <a:tc>
                  <a:txBody>
                    <a:bodyPr/>
                    <a:lstStyle/>
                    <a:p>
                      <a:pPr algn="l" rtl="0"/>
                      <a:endParaRPr lang="fa-IR"/>
                    </a:p>
                  </a:txBody>
                  <a:tcPr>
                    <a:solidFill>
                      <a:schemeClr val="accent4">
                        <a:lumMod val="40000"/>
                        <a:lumOff val="60000"/>
                      </a:schemeClr>
                    </a:solidFill>
                  </a:tcPr>
                </a:tc>
                <a:tc>
                  <a:txBody>
                    <a:bodyPr/>
                    <a:lstStyle/>
                    <a:p>
                      <a:pPr algn="l" rtl="0"/>
                      <a:endParaRPr lang="fa-IR"/>
                    </a:p>
                  </a:txBody>
                  <a:tcPr>
                    <a:solidFill>
                      <a:schemeClr val="accent4">
                        <a:lumMod val="40000"/>
                        <a:lumOff val="60000"/>
                      </a:schemeClr>
                    </a:solidFill>
                  </a:tcPr>
                </a:tc>
                <a:tc>
                  <a:txBody>
                    <a:bodyPr/>
                    <a:lstStyle/>
                    <a:p>
                      <a:pPr algn="l" rtl="0"/>
                      <a:endParaRPr lang="fa-IR" dirty="0"/>
                    </a:p>
                  </a:txBody>
                  <a:tcPr>
                    <a:solidFill>
                      <a:schemeClr val="accent4">
                        <a:lumMod val="40000"/>
                        <a:lumOff val="60000"/>
                      </a:schemeClr>
                    </a:solidFill>
                  </a:tcPr>
                </a:tc>
                <a:extLst>
                  <a:ext uri="{0D108BD9-81ED-4DB2-BD59-A6C34878D82A}">
                    <a16:rowId xmlns:a16="http://schemas.microsoft.com/office/drawing/2014/main" val="3381213271"/>
                  </a:ext>
                </a:extLst>
              </a:tr>
              <a:tr h="669022">
                <a:tc>
                  <a:txBody>
                    <a:bodyPr/>
                    <a:lstStyle/>
                    <a:p>
                      <a:pPr algn="l" rtl="0"/>
                      <a:endParaRPr lang="fa-IR" dirty="0"/>
                    </a:p>
                  </a:txBody>
                  <a:tcPr/>
                </a:tc>
                <a:tc>
                  <a:txBody>
                    <a:bodyPr/>
                    <a:lstStyle/>
                    <a:p>
                      <a:pPr algn="l" rtl="0"/>
                      <a:endParaRPr lang="fa-IR"/>
                    </a:p>
                  </a:txBody>
                  <a:tcPr/>
                </a:tc>
                <a:tc>
                  <a:txBody>
                    <a:bodyPr/>
                    <a:lstStyle/>
                    <a:p>
                      <a:pPr algn="l" rtl="0"/>
                      <a:endParaRPr lang="fa-I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Lab Experiments</a:t>
                      </a:r>
                      <a:endParaRPr lang="fa-IR" dirty="0"/>
                    </a:p>
                    <a:p>
                      <a:pPr algn="l" rtl="0"/>
                      <a:endParaRPr lang="fa-I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Lab Experiments</a:t>
                      </a:r>
                      <a:endParaRPr lang="fa-IR" dirty="0"/>
                    </a:p>
                    <a:p>
                      <a:pPr algn="l" rtl="0"/>
                      <a:endParaRPr lang="fa-I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Lab Experiments</a:t>
                      </a:r>
                      <a:endParaRPr lang="fa-IR" dirty="0"/>
                    </a:p>
                    <a:p>
                      <a:pPr algn="l" rtl="0"/>
                      <a:endParaRPr lang="fa-IR" dirty="0"/>
                    </a:p>
                  </a:txBody>
                  <a:tcPr/>
                </a:tc>
                <a:tc>
                  <a:txBody>
                    <a:bodyPr/>
                    <a:lstStyle/>
                    <a:p>
                      <a:pPr algn="l" rtl="0"/>
                      <a:r>
                        <a:rPr lang="en-GB" dirty="0"/>
                        <a:t>Lab Experiments</a:t>
                      </a:r>
                      <a:endParaRPr lang="fa-IR" dirty="0"/>
                    </a:p>
                  </a:txBody>
                  <a:tcPr/>
                </a:tc>
                <a:tc>
                  <a:txBody>
                    <a:bodyPr/>
                    <a:lstStyle/>
                    <a:p>
                      <a:pPr algn="l" rtl="0"/>
                      <a:r>
                        <a:rPr lang="en-GB" dirty="0"/>
                        <a:t>Lab Training</a:t>
                      </a:r>
                      <a:endParaRPr lang="fa-IR" dirty="0"/>
                    </a:p>
                  </a:txBody>
                  <a:tcPr/>
                </a:tc>
                <a:extLst>
                  <a:ext uri="{0D108BD9-81ED-4DB2-BD59-A6C34878D82A}">
                    <a16:rowId xmlns:a16="http://schemas.microsoft.com/office/drawing/2014/main" val="4212902025"/>
                  </a:ext>
                </a:extLst>
              </a:tr>
              <a:tr h="669022">
                <a:tc>
                  <a:txBody>
                    <a:bodyPr/>
                    <a:lstStyle/>
                    <a:p>
                      <a:pPr algn="l" rtl="0"/>
                      <a:r>
                        <a:rPr lang="en-GB" dirty="0">
                          <a:solidFill>
                            <a:schemeClr val="tx1"/>
                          </a:solidFill>
                        </a:rPr>
                        <a:t>Competition</a:t>
                      </a:r>
                      <a:endParaRPr lang="fa-IR" dirty="0">
                        <a:solidFill>
                          <a:schemeClr val="tx1"/>
                        </a:solidFill>
                      </a:endParaRPr>
                    </a:p>
                  </a:txBody>
                  <a:tcPr>
                    <a:solidFill>
                      <a:srgbClr val="FF0000"/>
                    </a:solidFill>
                  </a:tcPr>
                </a:tc>
                <a:tc gridSpan="2">
                  <a:txBody>
                    <a:bodyPr/>
                    <a:lstStyle/>
                    <a:p>
                      <a:pPr algn="l" rtl="0"/>
                      <a:r>
                        <a:rPr lang="en-GB" dirty="0"/>
                        <a:t>Final build</a:t>
                      </a:r>
                      <a:endParaRPr lang="fa-IR" dirty="0"/>
                    </a:p>
                  </a:txBody>
                  <a:tcPr>
                    <a:solidFill>
                      <a:srgbClr val="FFC000"/>
                    </a:solidFill>
                  </a:tcPr>
                </a:tc>
                <a:tc hMerge="1">
                  <a:txBody>
                    <a:bodyPr/>
                    <a:lstStyle/>
                    <a:p>
                      <a:pPr rtl="1"/>
                      <a:endParaRPr lang="fa-IR" dirty="0"/>
                    </a:p>
                  </a:txBody>
                  <a:tcPr/>
                </a:tc>
                <a:tc>
                  <a:txBody>
                    <a:bodyPr/>
                    <a:lstStyle/>
                    <a:p>
                      <a:pPr algn="l" rtl="0"/>
                      <a:endParaRPr lang="fa-IR" dirty="0"/>
                    </a:p>
                  </a:txBody>
                  <a:tcPr>
                    <a:solidFill>
                      <a:srgbClr val="FFC000"/>
                    </a:solidFill>
                  </a:tcPr>
                </a:tc>
                <a:tc>
                  <a:txBody>
                    <a:bodyPr/>
                    <a:lstStyle/>
                    <a:p>
                      <a:pPr algn="l" rtl="0"/>
                      <a:endParaRPr lang="fa-IR" dirty="0"/>
                    </a:p>
                  </a:txBody>
                  <a:tcPr>
                    <a:solidFill>
                      <a:srgbClr val="FFC000"/>
                    </a:solidFill>
                  </a:tcPr>
                </a:tc>
                <a:tc>
                  <a:txBody>
                    <a:bodyPr/>
                    <a:lstStyle/>
                    <a:p>
                      <a:pPr algn="l" rtl="0"/>
                      <a:endParaRPr lang="fa-IR" dirty="0"/>
                    </a:p>
                  </a:txBody>
                  <a:tcPr>
                    <a:solidFill>
                      <a:srgbClr val="FFC000"/>
                    </a:solidFill>
                  </a:tcPr>
                </a:tc>
                <a:tc>
                  <a:txBody>
                    <a:bodyPr/>
                    <a:lstStyle/>
                    <a:p>
                      <a:pPr algn="l" rtl="0"/>
                      <a:endParaRPr lang="fa-IR" dirty="0"/>
                    </a:p>
                  </a:txBody>
                  <a:tcPr>
                    <a:solidFill>
                      <a:srgbClr val="FFC000"/>
                    </a:solidFill>
                  </a:tcPr>
                </a:tc>
                <a:tc>
                  <a:txBody>
                    <a:bodyPr/>
                    <a:lstStyle/>
                    <a:p>
                      <a:pPr algn="l" rtl="0"/>
                      <a:endParaRPr lang="fa-IR" dirty="0"/>
                    </a:p>
                  </a:txBody>
                  <a:tcPr>
                    <a:solidFill>
                      <a:srgbClr val="FFC000"/>
                    </a:solidFill>
                  </a:tcPr>
                </a:tc>
                <a:extLst>
                  <a:ext uri="{0D108BD9-81ED-4DB2-BD59-A6C34878D82A}">
                    <a16:rowId xmlns:a16="http://schemas.microsoft.com/office/drawing/2014/main" val="1983326780"/>
                  </a:ext>
                </a:extLst>
              </a:tr>
            </a:tbl>
          </a:graphicData>
        </a:graphic>
      </p:graphicFrame>
    </p:spTree>
    <p:extLst>
      <p:ext uri="{BB962C8B-B14F-4D97-AF65-F5344CB8AC3E}">
        <p14:creationId xmlns:p14="http://schemas.microsoft.com/office/powerpoint/2010/main" val="396879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Description of the tasks</a:t>
            </a:r>
          </a:p>
        </p:txBody>
      </p:sp>
      <p:sp>
        <p:nvSpPr>
          <p:cNvPr id="3" name="TextBox 2"/>
          <p:cNvSpPr txBox="1"/>
          <p:nvPr/>
        </p:nvSpPr>
        <p:spPr>
          <a:xfrm>
            <a:off x="1231642" y="1511559"/>
            <a:ext cx="9815804" cy="5355312"/>
          </a:xfrm>
          <a:prstGeom prst="rect">
            <a:avLst/>
          </a:prstGeom>
          <a:noFill/>
        </p:spPr>
        <p:txBody>
          <a:bodyPr wrap="square" rtlCol="0">
            <a:spAutoFit/>
          </a:bodyPr>
          <a:lstStyle/>
          <a:p>
            <a:r>
              <a:rPr lang="en-GB" dirty="0"/>
              <a:t>Task 1: Team gathering, team name, what is our aim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only have a team of 5 people and have had several meeting up to date </a:t>
            </a:r>
          </a:p>
          <a:p>
            <a:pPr marL="285750" indent="-285750">
              <a:buFont typeface="Arial" panose="020B0604020202020204" pitchFamily="34" charset="0"/>
              <a:buChar char="•"/>
            </a:pPr>
            <a:r>
              <a:rPr lang="en-GB" dirty="0"/>
              <a:t>The team had its first meeting in </a:t>
            </a:r>
            <a:r>
              <a:rPr lang="en-GB" dirty="0">
                <a:solidFill>
                  <a:srgbClr val="FF0000"/>
                </a:solidFill>
              </a:rPr>
              <a:t>November</a:t>
            </a:r>
            <a:r>
              <a:rPr lang="en-GB" dirty="0"/>
              <a:t> 2018</a:t>
            </a:r>
          </a:p>
          <a:p>
            <a:pPr marL="285750" indent="-285750">
              <a:buFont typeface="Arial" panose="020B0604020202020204" pitchFamily="34" charset="0"/>
              <a:buChar char="•"/>
            </a:pPr>
            <a:r>
              <a:rPr lang="en-GB" dirty="0"/>
              <a:t>We decided to use “</a:t>
            </a:r>
            <a:r>
              <a:rPr lang="en-GB" dirty="0" err="1"/>
              <a:t>VanGow</a:t>
            </a:r>
            <a:r>
              <a:rPr lang="en-GB" dirty="0"/>
              <a:t>” which is the first three letter of the antibiotic Vancomycin and the last three letters of our university Glasgow</a:t>
            </a:r>
          </a:p>
          <a:p>
            <a:pPr marL="285750" indent="-285750">
              <a:buFont typeface="Arial" panose="020B0604020202020204" pitchFamily="34" charset="0"/>
              <a:buChar char="•"/>
            </a:pPr>
            <a:r>
              <a:rPr lang="en-GB" dirty="0"/>
              <a:t>Our aim is to develop a portable biosensor to measure the amount of the Vancomycin in the blood in an easy and fast way</a:t>
            </a:r>
          </a:p>
          <a:p>
            <a:endParaRPr lang="en-GB" dirty="0"/>
          </a:p>
          <a:p>
            <a:r>
              <a:rPr lang="en-GB" dirty="0"/>
              <a:t>Task 2: Initial researches </a:t>
            </a:r>
          </a:p>
          <a:p>
            <a:endParaRPr lang="en-GB" dirty="0"/>
          </a:p>
          <a:p>
            <a:r>
              <a:rPr lang="en-GB" dirty="0"/>
              <a:t>We made researches about Vancomycin antibiotic and the importance of developing a biosensor that can detect the antibiotic dose in blood. We are currently looked into the features of Vancomycin itself and how it can be detected both through labelling and label free methods. On the other hand we are looking into identifying biosensors with similar circumstances that are used for other application and identifying the feasibility of using such techniques for Vancomycin detection. </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57669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Description of the tasks</a:t>
            </a:r>
          </a:p>
        </p:txBody>
      </p:sp>
      <p:sp>
        <p:nvSpPr>
          <p:cNvPr id="3" name="Rectangle 2"/>
          <p:cNvSpPr/>
          <p:nvPr/>
        </p:nvSpPr>
        <p:spPr>
          <a:xfrm>
            <a:off x="1021080" y="1801058"/>
            <a:ext cx="8417560" cy="3416320"/>
          </a:xfrm>
          <a:prstGeom prst="rect">
            <a:avLst/>
          </a:prstGeom>
        </p:spPr>
        <p:txBody>
          <a:bodyPr wrap="square">
            <a:spAutoFit/>
          </a:bodyPr>
          <a:lstStyle/>
          <a:p>
            <a:r>
              <a:rPr lang="en-GB" dirty="0"/>
              <a:t>Task 3: Sensing methods development</a:t>
            </a:r>
          </a:p>
          <a:p>
            <a:endParaRPr lang="en-GB" dirty="0"/>
          </a:p>
          <a:p>
            <a:r>
              <a:rPr lang="en-GB" dirty="0"/>
              <a:t>We are looking in to label free methods like 1- biochemical sensing which measures the dose in the format of resistance changes in the blood. 2- </a:t>
            </a:r>
            <a:r>
              <a:rPr lang="en-GB" dirty="0" err="1"/>
              <a:t>Dielectrophoresis</a:t>
            </a:r>
            <a:r>
              <a:rPr lang="en-GB" dirty="0"/>
              <a:t>: Using an electric field to separate and measure Vancomycin </a:t>
            </a:r>
          </a:p>
          <a:p>
            <a:r>
              <a:rPr lang="en-GB" dirty="0"/>
              <a:t>More conventional methods which include labelling are also being considered. </a:t>
            </a:r>
          </a:p>
          <a:p>
            <a:endParaRPr lang="en-GB" dirty="0"/>
          </a:p>
          <a:p>
            <a:endParaRPr lang="en-GB" dirty="0"/>
          </a:p>
          <a:p>
            <a:r>
              <a:rPr lang="en-GB" dirty="0"/>
              <a:t>Task4: Prototype design and development </a:t>
            </a:r>
          </a:p>
          <a:p>
            <a:endParaRPr lang="en-GB" dirty="0"/>
          </a:p>
          <a:p>
            <a:r>
              <a:rPr lang="en-GB" dirty="0"/>
              <a:t>We have some initial ideas but haven't yet further developed any. We will get started with this phase in the coming weeks. </a:t>
            </a:r>
          </a:p>
        </p:txBody>
      </p:sp>
    </p:spTree>
    <p:extLst>
      <p:ext uri="{BB962C8B-B14F-4D97-AF65-F5344CB8AC3E}">
        <p14:creationId xmlns:p14="http://schemas.microsoft.com/office/powerpoint/2010/main" val="344622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Description of the tasks</a:t>
            </a:r>
          </a:p>
        </p:txBody>
      </p:sp>
      <p:sp>
        <p:nvSpPr>
          <p:cNvPr id="3" name="Rectangle 2"/>
          <p:cNvSpPr/>
          <p:nvPr/>
        </p:nvSpPr>
        <p:spPr>
          <a:xfrm>
            <a:off x="1320800" y="2171114"/>
            <a:ext cx="7162800" cy="3416320"/>
          </a:xfrm>
          <a:prstGeom prst="rect">
            <a:avLst/>
          </a:prstGeom>
        </p:spPr>
        <p:txBody>
          <a:bodyPr wrap="square">
            <a:spAutoFit/>
          </a:bodyPr>
          <a:lstStyle/>
          <a:p>
            <a:r>
              <a:rPr lang="en-GB" dirty="0"/>
              <a:t>Task5: Detailing</a:t>
            </a:r>
          </a:p>
          <a:p>
            <a:r>
              <a:rPr lang="en-GB" dirty="0"/>
              <a:t>In this stage we will look in to the problems that we have come to in the initials prototype and will try to improve the design and rebuild prototype to check if sensor functionality has improved.  </a:t>
            </a:r>
          </a:p>
          <a:p>
            <a:endParaRPr lang="en-GB" dirty="0"/>
          </a:p>
          <a:p>
            <a:r>
              <a:rPr lang="en-GB" dirty="0"/>
              <a:t>Task 6: Testing </a:t>
            </a:r>
          </a:p>
          <a:p>
            <a:r>
              <a:rPr lang="en-GB" dirty="0"/>
              <a:t>We will start our practical lab experiments from the 21 February and will go through a one week training on how to use instruments and conduct research in the lab. </a:t>
            </a:r>
          </a:p>
          <a:p>
            <a:r>
              <a:rPr lang="en-GB" dirty="0"/>
              <a:t>We aim to test prototypes as frequently as possible at different stages as we know that debugging biosensors and getting them to work properly will be the most challenging sections of the competition. </a:t>
            </a:r>
          </a:p>
        </p:txBody>
      </p:sp>
    </p:spTree>
    <p:extLst>
      <p:ext uri="{BB962C8B-B14F-4D97-AF65-F5344CB8AC3E}">
        <p14:creationId xmlns:p14="http://schemas.microsoft.com/office/powerpoint/2010/main" val="128494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Description of the Tasks</a:t>
            </a:r>
          </a:p>
        </p:txBody>
      </p:sp>
      <p:sp>
        <p:nvSpPr>
          <p:cNvPr id="3" name="Rectangle 2"/>
          <p:cNvSpPr/>
          <p:nvPr/>
        </p:nvSpPr>
        <p:spPr>
          <a:xfrm>
            <a:off x="1034561" y="1963250"/>
            <a:ext cx="10122877" cy="3170099"/>
          </a:xfrm>
          <a:prstGeom prst="rect">
            <a:avLst/>
          </a:prstGeom>
        </p:spPr>
        <p:txBody>
          <a:bodyPr wrap="square">
            <a:spAutoFit/>
          </a:bodyPr>
          <a:lstStyle/>
          <a:p>
            <a:endParaRPr lang="en-GB" sz="2000" dirty="0"/>
          </a:p>
          <a:p>
            <a:r>
              <a:rPr lang="en-GB" dirty="0"/>
              <a:t>Task7: Final build and test </a:t>
            </a:r>
          </a:p>
          <a:p>
            <a:endParaRPr lang="en-GB" dirty="0"/>
          </a:p>
          <a:p>
            <a:r>
              <a:rPr lang="en-GB" dirty="0"/>
              <a:t>One we are happy with a fully functional prototype we will seek to build a number of device that can satisfy our lab experiments to find the sensing to real dose ratio and also will be sufficient for the competition itself.</a:t>
            </a:r>
          </a:p>
          <a:p>
            <a:endParaRPr lang="en-GB" dirty="0"/>
          </a:p>
          <a:p>
            <a:r>
              <a:rPr lang="en-GB" dirty="0"/>
              <a:t>Task 8: Evaluation</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To be done continuously throughout the design process. </a:t>
            </a:r>
          </a:p>
          <a:p>
            <a:pPr marL="742950" lvl="1" indent="-285750">
              <a:buFont typeface="Arial" panose="020B0604020202020204" pitchFamily="34" charset="0"/>
              <a:buChar char="•"/>
            </a:pPr>
            <a:r>
              <a:rPr lang="en-GB" dirty="0"/>
              <a:t>Useful to evaluate success and failures to learn and apply to the project.</a:t>
            </a:r>
          </a:p>
        </p:txBody>
      </p:sp>
    </p:spTree>
    <p:extLst>
      <p:ext uri="{BB962C8B-B14F-4D97-AF65-F5344CB8AC3E}">
        <p14:creationId xmlns:p14="http://schemas.microsoft.com/office/powerpoint/2010/main" val="285175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638</Words>
  <Application>Microsoft Office PowerPoint</Application>
  <PresentationFormat>Widescreen</PresentationFormat>
  <Paragraphs>100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Information About The Team Members </vt:lpstr>
      <vt:lpstr>Gantt chart for the project process</vt:lpstr>
      <vt:lpstr>Description of the tasks</vt:lpstr>
      <vt:lpstr>Description of the tasks</vt:lpstr>
      <vt:lpstr>Description of the tasks</vt:lpstr>
      <vt:lpstr>Description of the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WADOOD TADBIER</dc:creator>
  <cp:lastModifiedBy>Amin</cp:lastModifiedBy>
  <cp:revision>36</cp:revision>
  <dcterms:created xsi:type="dcterms:W3CDTF">2018-02-05T16:04:13Z</dcterms:created>
  <dcterms:modified xsi:type="dcterms:W3CDTF">2018-02-06T02:15:26Z</dcterms:modified>
</cp:coreProperties>
</file>