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1"/>
  </p:sldMasterIdLst>
  <p:notesMasterIdLst>
    <p:notesMasterId r:id="rId10"/>
  </p:notesMasterIdLst>
  <p:sldIdLst>
    <p:sldId id="256" r:id="rId2"/>
    <p:sldId id="258" r:id="rId3"/>
    <p:sldId id="260" r:id="rId4"/>
    <p:sldId id="264" r:id="rId5"/>
    <p:sldId id="263" r:id="rId6"/>
    <p:sldId id="262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70" d="100"/>
          <a:sy n="70" d="100"/>
        </p:scale>
        <p:origin x="-70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7CE40-DDDA-4F3C-94B7-D5C54A55BCB2}" type="doc">
      <dgm:prSet loTypeId="urn:microsoft.com/office/officeart/2005/8/layout/process5" loCatId="process" qsTypeId="urn:microsoft.com/office/officeart/2005/8/quickstyle/3d4" qsCatId="3D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6A54091E-F09F-48C5-8015-98CCBFD35F65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ca-ES" dirty="0" err="1" smtClean="0"/>
            <a:t>Detection</a:t>
          </a:r>
          <a:r>
            <a:rPr lang="ca-ES" dirty="0" smtClean="0"/>
            <a:t> of </a:t>
          </a:r>
          <a:r>
            <a:rPr lang="ca-ES" dirty="0" err="1" smtClean="0"/>
            <a:t>Vancomycin</a:t>
          </a:r>
          <a:endParaRPr lang="ca-ES" dirty="0"/>
        </a:p>
      </dgm:t>
    </dgm:pt>
    <dgm:pt modelId="{639A1B08-D664-4CB1-B392-22B44A1A960E}" type="parTrans" cxnId="{49C35FF9-070F-4E02-BC8E-199CB7913EDE}">
      <dgm:prSet/>
      <dgm:spPr/>
      <dgm:t>
        <a:bodyPr/>
        <a:lstStyle/>
        <a:p>
          <a:endParaRPr lang="ca-ES"/>
        </a:p>
      </dgm:t>
    </dgm:pt>
    <dgm:pt modelId="{EAC1BF22-27B3-4118-89D4-1D1A720DD564}" type="sibTrans" cxnId="{49C35FF9-070F-4E02-BC8E-199CB7913EDE}">
      <dgm:prSet/>
      <dgm:spPr>
        <a:solidFill>
          <a:srgbClr val="002060"/>
        </a:solidFill>
      </dgm:spPr>
      <dgm:t>
        <a:bodyPr/>
        <a:lstStyle/>
        <a:p>
          <a:endParaRPr lang="ca-ES"/>
        </a:p>
      </dgm:t>
    </dgm:pt>
    <dgm:pt modelId="{482E34F4-6D21-41BA-B2E5-F39AE2EB1FDE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ca-ES" dirty="0" err="1" smtClean="0"/>
            <a:t>Conductance</a:t>
          </a:r>
          <a:r>
            <a:rPr lang="ca-ES" dirty="0" smtClean="0"/>
            <a:t> </a:t>
          </a:r>
          <a:r>
            <a:rPr lang="ca-ES" dirty="0" err="1" smtClean="0"/>
            <a:t>variation</a:t>
          </a:r>
          <a:r>
            <a:rPr lang="ca-ES" dirty="0" smtClean="0"/>
            <a:t> </a:t>
          </a:r>
          <a:r>
            <a:rPr lang="ca-ES" dirty="0" err="1" smtClean="0"/>
            <a:t>between</a:t>
          </a:r>
          <a:r>
            <a:rPr lang="ca-ES" dirty="0" smtClean="0"/>
            <a:t> </a:t>
          </a:r>
          <a:r>
            <a:rPr lang="ca-ES" dirty="0" err="1" smtClean="0"/>
            <a:t>the</a:t>
          </a:r>
          <a:r>
            <a:rPr lang="ca-ES" dirty="0" smtClean="0"/>
            <a:t> </a:t>
          </a:r>
          <a:r>
            <a:rPr lang="ca-ES" dirty="0" err="1" smtClean="0"/>
            <a:t>medium</a:t>
          </a:r>
          <a:r>
            <a:rPr lang="ca-ES" dirty="0" smtClean="0"/>
            <a:t> and </a:t>
          </a:r>
          <a:r>
            <a:rPr lang="ca-ES" dirty="0" err="1" smtClean="0"/>
            <a:t>the</a:t>
          </a:r>
          <a:r>
            <a:rPr lang="ca-ES" dirty="0" smtClean="0"/>
            <a:t> </a:t>
          </a:r>
          <a:r>
            <a:rPr lang="ca-ES" dirty="0" err="1" smtClean="0"/>
            <a:t>electrode</a:t>
          </a:r>
          <a:endParaRPr lang="ca-ES" dirty="0"/>
        </a:p>
      </dgm:t>
    </dgm:pt>
    <dgm:pt modelId="{D7CA3C7B-02A9-4628-8EC3-379DE70153C9}" type="parTrans" cxnId="{C03B259B-857F-401C-9903-2D6F76A5D36A}">
      <dgm:prSet/>
      <dgm:spPr/>
      <dgm:t>
        <a:bodyPr/>
        <a:lstStyle/>
        <a:p>
          <a:endParaRPr lang="ca-ES"/>
        </a:p>
      </dgm:t>
    </dgm:pt>
    <dgm:pt modelId="{1AEDA8A2-A981-41E5-9894-EF4EB31878AE}" type="sibTrans" cxnId="{C03B259B-857F-401C-9903-2D6F76A5D36A}">
      <dgm:prSet/>
      <dgm:spPr>
        <a:solidFill>
          <a:srgbClr val="002060"/>
        </a:solidFill>
      </dgm:spPr>
      <dgm:t>
        <a:bodyPr/>
        <a:lstStyle/>
        <a:p>
          <a:endParaRPr lang="ca-ES"/>
        </a:p>
      </dgm:t>
    </dgm:pt>
    <dgm:pt modelId="{7D813C71-BC40-4298-9CB0-E890A34715D7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ca-ES" dirty="0" err="1" smtClean="0"/>
            <a:t>Impedance</a:t>
          </a:r>
          <a:r>
            <a:rPr lang="ca-ES" dirty="0" smtClean="0"/>
            <a:t> </a:t>
          </a:r>
          <a:r>
            <a:rPr lang="ca-ES" dirty="0" err="1" smtClean="0"/>
            <a:t>changes</a:t>
          </a:r>
          <a:endParaRPr lang="ca-ES" dirty="0"/>
        </a:p>
      </dgm:t>
    </dgm:pt>
    <dgm:pt modelId="{1FF5EB8F-9895-4F65-B93A-0FE86EDAB116}" type="parTrans" cxnId="{88A96593-F98A-41AC-A12A-43FD8BE9DAFA}">
      <dgm:prSet/>
      <dgm:spPr/>
      <dgm:t>
        <a:bodyPr/>
        <a:lstStyle/>
        <a:p>
          <a:endParaRPr lang="ca-ES"/>
        </a:p>
      </dgm:t>
    </dgm:pt>
    <dgm:pt modelId="{268EBFC9-431E-4FFF-BE9A-14827A0FB86E}" type="sibTrans" cxnId="{88A96593-F98A-41AC-A12A-43FD8BE9DAFA}">
      <dgm:prSet/>
      <dgm:spPr>
        <a:solidFill>
          <a:srgbClr val="002060"/>
        </a:solidFill>
      </dgm:spPr>
      <dgm:t>
        <a:bodyPr/>
        <a:lstStyle/>
        <a:p>
          <a:endParaRPr lang="ca-ES"/>
        </a:p>
      </dgm:t>
    </dgm:pt>
    <dgm:pt modelId="{15583266-2135-4DC0-B622-050CB2FA97DD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b="0" i="0" dirty="0" smtClean="0"/>
            <a:t>Obtained magnitude reaction process</a:t>
          </a:r>
          <a:endParaRPr lang="ca-ES" dirty="0"/>
        </a:p>
      </dgm:t>
    </dgm:pt>
    <dgm:pt modelId="{61EAF18F-7F88-4C21-9E27-0AF24967F3A6}" type="sibTrans" cxnId="{CD2D1C26-54BA-4CF4-9E25-C26B353CDE1F}">
      <dgm:prSet/>
      <dgm:spPr/>
      <dgm:t>
        <a:bodyPr/>
        <a:lstStyle/>
        <a:p>
          <a:endParaRPr lang="ca-ES"/>
        </a:p>
      </dgm:t>
    </dgm:pt>
    <dgm:pt modelId="{51312A84-4AA1-44BE-8655-51997EE84C2C}" type="parTrans" cxnId="{CD2D1C26-54BA-4CF4-9E25-C26B353CDE1F}">
      <dgm:prSet/>
      <dgm:spPr/>
      <dgm:t>
        <a:bodyPr/>
        <a:lstStyle/>
        <a:p>
          <a:endParaRPr lang="ca-ES"/>
        </a:p>
      </dgm:t>
    </dgm:pt>
    <dgm:pt modelId="{20621D78-7C33-42F8-B7F1-FC96DC1B4461}" type="pres">
      <dgm:prSet presAssocID="{3747CE40-DDDA-4F3C-94B7-D5C54A55BCB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a-ES"/>
        </a:p>
      </dgm:t>
    </dgm:pt>
    <dgm:pt modelId="{7D4DDC89-872D-4014-B9A0-D0F8109D70D3}" type="pres">
      <dgm:prSet presAssocID="{6A54091E-F09F-48C5-8015-98CCBFD35F6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ca-ES"/>
        </a:p>
      </dgm:t>
    </dgm:pt>
    <dgm:pt modelId="{565E42FA-BD7B-4147-BD16-392C4090EAE4}" type="pres">
      <dgm:prSet presAssocID="{EAC1BF22-27B3-4118-89D4-1D1A720DD564}" presName="sibTrans" presStyleLbl="sibTrans2D1" presStyleIdx="0" presStyleCnt="3"/>
      <dgm:spPr/>
      <dgm:t>
        <a:bodyPr/>
        <a:lstStyle/>
        <a:p>
          <a:endParaRPr lang="ca-ES"/>
        </a:p>
      </dgm:t>
    </dgm:pt>
    <dgm:pt modelId="{5653E3F9-7635-4A4A-BC32-9BDB538D13DE}" type="pres">
      <dgm:prSet presAssocID="{EAC1BF22-27B3-4118-89D4-1D1A720DD564}" presName="connectorText" presStyleLbl="sibTrans2D1" presStyleIdx="0" presStyleCnt="3"/>
      <dgm:spPr/>
      <dgm:t>
        <a:bodyPr/>
        <a:lstStyle/>
        <a:p>
          <a:endParaRPr lang="ca-ES"/>
        </a:p>
      </dgm:t>
    </dgm:pt>
    <dgm:pt modelId="{CFA335C2-2DE6-4365-9F52-6062CFE81CE8}" type="pres">
      <dgm:prSet presAssocID="{482E34F4-6D21-41BA-B2E5-F39AE2EB1FD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ca-ES"/>
        </a:p>
      </dgm:t>
    </dgm:pt>
    <dgm:pt modelId="{8ECEA2F8-A0C3-4408-B6F5-3F8749FCC49D}" type="pres">
      <dgm:prSet presAssocID="{1AEDA8A2-A981-41E5-9894-EF4EB31878AE}" presName="sibTrans" presStyleLbl="sibTrans2D1" presStyleIdx="1" presStyleCnt="3"/>
      <dgm:spPr/>
      <dgm:t>
        <a:bodyPr/>
        <a:lstStyle/>
        <a:p>
          <a:endParaRPr lang="ca-ES"/>
        </a:p>
      </dgm:t>
    </dgm:pt>
    <dgm:pt modelId="{D5EFE271-53E3-4AB9-BAB3-7962D5E5AB00}" type="pres">
      <dgm:prSet presAssocID="{1AEDA8A2-A981-41E5-9894-EF4EB31878AE}" presName="connectorText" presStyleLbl="sibTrans2D1" presStyleIdx="1" presStyleCnt="3"/>
      <dgm:spPr/>
      <dgm:t>
        <a:bodyPr/>
        <a:lstStyle/>
        <a:p>
          <a:endParaRPr lang="ca-ES"/>
        </a:p>
      </dgm:t>
    </dgm:pt>
    <dgm:pt modelId="{DFC06461-1EB9-483C-A1BD-22AEF7455B20}" type="pres">
      <dgm:prSet presAssocID="{7D813C71-BC40-4298-9CB0-E890A34715D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ca-ES"/>
        </a:p>
      </dgm:t>
    </dgm:pt>
    <dgm:pt modelId="{6FB24E97-8D28-4AFB-AADD-F08D512D2797}" type="pres">
      <dgm:prSet presAssocID="{268EBFC9-431E-4FFF-BE9A-14827A0FB86E}" presName="sibTrans" presStyleLbl="sibTrans2D1" presStyleIdx="2" presStyleCnt="3"/>
      <dgm:spPr/>
      <dgm:t>
        <a:bodyPr/>
        <a:lstStyle/>
        <a:p>
          <a:endParaRPr lang="ca-ES"/>
        </a:p>
      </dgm:t>
    </dgm:pt>
    <dgm:pt modelId="{59660369-5FE0-4AD3-A334-05B54944DF92}" type="pres">
      <dgm:prSet presAssocID="{268EBFC9-431E-4FFF-BE9A-14827A0FB86E}" presName="connectorText" presStyleLbl="sibTrans2D1" presStyleIdx="2" presStyleCnt="3"/>
      <dgm:spPr/>
      <dgm:t>
        <a:bodyPr/>
        <a:lstStyle/>
        <a:p>
          <a:endParaRPr lang="ca-ES"/>
        </a:p>
      </dgm:t>
    </dgm:pt>
    <dgm:pt modelId="{89EA4D3F-BDD5-41A8-A49F-5615B082836E}" type="pres">
      <dgm:prSet presAssocID="{15583266-2135-4DC0-B622-050CB2FA97D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ca-ES"/>
        </a:p>
      </dgm:t>
    </dgm:pt>
  </dgm:ptLst>
  <dgm:cxnLst>
    <dgm:cxn modelId="{B33BF7F3-9140-4103-AEF6-09C0275971FF}" type="presOf" srcId="{6A54091E-F09F-48C5-8015-98CCBFD35F65}" destId="{7D4DDC89-872D-4014-B9A0-D0F8109D70D3}" srcOrd="0" destOrd="0" presId="urn:microsoft.com/office/officeart/2005/8/layout/process5"/>
    <dgm:cxn modelId="{C03B259B-857F-401C-9903-2D6F76A5D36A}" srcId="{3747CE40-DDDA-4F3C-94B7-D5C54A55BCB2}" destId="{482E34F4-6D21-41BA-B2E5-F39AE2EB1FDE}" srcOrd="1" destOrd="0" parTransId="{D7CA3C7B-02A9-4628-8EC3-379DE70153C9}" sibTransId="{1AEDA8A2-A981-41E5-9894-EF4EB31878AE}"/>
    <dgm:cxn modelId="{49C35FF9-070F-4E02-BC8E-199CB7913EDE}" srcId="{3747CE40-DDDA-4F3C-94B7-D5C54A55BCB2}" destId="{6A54091E-F09F-48C5-8015-98CCBFD35F65}" srcOrd="0" destOrd="0" parTransId="{639A1B08-D664-4CB1-B392-22B44A1A960E}" sibTransId="{EAC1BF22-27B3-4118-89D4-1D1A720DD564}"/>
    <dgm:cxn modelId="{88A96593-F98A-41AC-A12A-43FD8BE9DAFA}" srcId="{3747CE40-DDDA-4F3C-94B7-D5C54A55BCB2}" destId="{7D813C71-BC40-4298-9CB0-E890A34715D7}" srcOrd="2" destOrd="0" parTransId="{1FF5EB8F-9895-4F65-B93A-0FE86EDAB116}" sibTransId="{268EBFC9-431E-4FFF-BE9A-14827A0FB86E}"/>
    <dgm:cxn modelId="{C67AF156-2821-49B2-9AEA-C47047D09106}" type="presOf" srcId="{3747CE40-DDDA-4F3C-94B7-D5C54A55BCB2}" destId="{20621D78-7C33-42F8-B7F1-FC96DC1B4461}" srcOrd="0" destOrd="0" presId="urn:microsoft.com/office/officeart/2005/8/layout/process5"/>
    <dgm:cxn modelId="{8CD1B01E-DBFF-4381-8184-43C6945A7FCB}" type="presOf" srcId="{482E34F4-6D21-41BA-B2E5-F39AE2EB1FDE}" destId="{CFA335C2-2DE6-4365-9F52-6062CFE81CE8}" srcOrd="0" destOrd="0" presId="urn:microsoft.com/office/officeart/2005/8/layout/process5"/>
    <dgm:cxn modelId="{3BB15C14-B77B-4D4C-924B-E3431A251AE6}" type="presOf" srcId="{1AEDA8A2-A981-41E5-9894-EF4EB31878AE}" destId="{D5EFE271-53E3-4AB9-BAB3-7962D5E5AB00}" srcOrd="1" destOrd="0" presId="urn:microsoft.com/office/officeart/2005/8/layout/process5"/>
    <dgm:cxn modelId="{D3DB99A4-4BBF-460E-8A36-702D7F9253E0}" type="presOf" srcId="{268EBFC9-431E-4FFF-BE9A-14827A0FB86E}" destId="{6FB24E97-8D28-4AFB-AADD-F08D512D2797}" srcOrd="0" destOrd="0" presId="urn:microsoft.com/office/officeart/2005/8/layout/process5"/>
    <dgm:cxn modelId="{E2E2F278-F441-4A37-98F5-7FE86CFBC00A}" type="presOf" srcId="{EAC1BF22-27B3-4118-89D4-1D1A720DD564}" destId="{5653E3F9-7635-4A4A-BC32-9BDB538D13DE}" srcOrd="1" destOrd="0" presId="urn:microsoft.com/office/officeart/2005/8/layout/process5"/>
    <dgm:cxn modelId="{F190E0B9-2E1F-42E0-BA11-F58263983E22}" type="presOf" srcId="{1AEDA8A2-A981-41E5-9894-EF4EB31878AE}" destId="{8ECEA2F8-A0C3-4408-B6F5-3F8749FCC49D}" srcOrd="0" destOrd="0" presId="urn:microsoft.com/office/officeart/2005/8/layout/process5"/>
    <dgm:cxn modelId="{CD2D1C26-54BA-4CF4-9E25-C26B353CDE1F}" srcId="{3747CE40-DDDA-4F3C-94B7-D5C54A55BCB2}" destId="{15583266-2135-4DC0-B622-050CB2FA97DD}" srcOrd="3" destOrd="0" parTransId="{51312A84-4AA1-44BE-8655-51997EE84C2C}" sibTransId="{61EAF18F-7F88-4C21-9E27-0AF24967F3A6}"/>
    <dgm:cxn modelId="{33882F36-88AC-406A-A163-DDE7F947DF3D}" type="presOf" srcId="{EAC1BF22-27B3-4118-89D4-1D1A720DD564}" destId="{565E42FA-BD7B-4147-BD16-392C4090EAE4}" srcOrd="0" destOrd="0" presId="urn:microsoft.com/office/officeart/2005/8/layout/process5"/>
    <dgm:cxn modelId="{66AF84EA-9295-41E9-A492-BD55BB59484A}" type="presOf" srcId="{15583266-2135-4DC0-B622-050CB2FA97DD}" destId="{89EA4D3F-BDD5-41A8-A49F-5615B082836E}" srcOrd="0" destOrd="0" presId="urn:microsoft.com/office/officeart/2005/8/layout/process5"/>
    <dgm:cxn modelId="{720C6E3F-3CEA-4090-A683-A61A0CEE98FD}" type="presOf" srcId="{268EBFC9-431E-4FFF-BE9A-14827A0FB86E}" destId="{59660369-5FE0-4AD3-A334-05B54944DF92}" srcOrd="1" destOrd="0" presId="urn:microsoft.com/office/officeart/2005/8/layout/process5"/>
    <dgm:cxn modelId="{C8E6967B-CF75-441D-9748-D3ECED5F4968}" type="presOf" srcId="{7D813C71-BC40-4298-9CB0-E890A34715D7}" destId="{DFC06461-1EB9-483C-A1BD-22AEF7455B20}" srcOrd="0" destOrd="0" presId="urn:microsoft.com/office/officeart/2005/8/layout/process5"/>
    <dgm:cxn modelId="{187B8E0E-5A26-482C-A549-88D381E1C3DD}" type="presParOf" srcId="{20621D78-7C33-42F8-B7F1-FC96DC1B4461}" destId="{7D4DDC89-872D-4014-B9A0-D0F8109D70D3}" srcOrd="0" destOrd="0" presId="urn:microsoft.com/office/officeart/2005/8/layout/process5"/>
    <dgm:cxn modelId="{2EF40B65-2F9C-48C9-B76F-984EC570D626}" type="presParOf" srcId="{20621D78-7C33-42F8-B7F1-FC96DC1B4461}" destId="{565E42FA-BD7B-4147-BD16-392C4090EAE4}" srcOrd="1" destOrd="0" presId="urn:microsoft.com/office/officeart/2005/8/layout/process5"/>
    <dgm:cxn modelId="{8257D11C-82DB-4D84-83FE-AD47BD93B674}" type="presParOf" srcId="{565E42FA-BD7B-4147-BD16-392C4090EAE4}" destId="{5653E3F9-7635-4A4A-BC32-9BDB538D13DE}" srcOrd="0" destOrd="0" presId="urn:microsoft.com/office/officeart/2005/8/layout/process5"/>
    <dgm:cxn modelId="{7C3CE0CD-6897-470B-891B-E99C1D3804E7}" type="presParOf" srcId="{20621D78-7C33-42F8-B7F1-FC96DC1B4461}" destId="{CFA335C2-2DE6-4365-9F52-6062CFE81CE8}" srcOrd="2" destOrd="0" presId="urn:microsoft.com/office/officeart/2005/8/layout/process5"/>
    <dgm:cxn modelId="{451F4262-C56E-4E79-98BD-36E180949C47}" type="presParOf" srcId="{20621D78-7C33-42F8-B7F1-FC96DC1B4461}" destId="{8ECEA2F8-A0C3-4408-B6F5-3F8749FCC49D}" srcOrd="3" destOrd="0" presId="urn:microsoft.com/office/officeart/2005/8/layout/process5"/>
    <dgm:cxn modelId="{5BFFFA86-D558-4C9B-BD4C-3BFC1D4B4B53}" type="presParOf" srcId="{8ECEA2F8-A0C3-4408-B6F5-3F8749FCC49D}" destId="{D5EFE271-53E3-4AB9-BAB3-7962D5E5AB00}" srcOrd="0" destOrd="0" presId="urn:microsoft.com/office/officeart/2005/8/layout/process5"/>
    <dgm:cxn modelId="{C0E900A2-C0C8-4707-B532-2DADF7B3EB96}" type="presParOf" srcId="{20621D78-7C33-42F8-B7F1-FC96DC1B4461}" destId="{DFC06461-1EB9-483C-A1BD-22AEF7455B20}" srcOrd="4" destOrd="0" presId="urn:microsoft.com/office/officeart/2005/8/layout/process5"/>
    <dgm:cxn modelId="{3683F0F4-FB6D-40AB-AF95-90D8EA3F119A}" type="presParOf" srcId="{20621D78-7C33-42F8-B7F1-FC96DC1B4461}" destId="{6FB24E97-8D28-4AFB-AADD-F08D512D2797}" srcOrd="5" destOrd="0" presId="urn:microsoft.com/office/officeart/2005/8/layout/process5"/>
    <dgm:cxn modelId="{C32BD590-4F2C-4E55-B669-2CEBA2FAF4BD}" type="presParOf" srcId="{6FB24E97-8D28-4AFB-AADD-F08D512D2797}" destId="{59660369-5FE0-4AD3-A334-05B54944DF92}" srcOrd="0" destOrd="0" presId="urn:microsoft.com/office/officeart/2005/8/layout/process5"/>
    <dgm:cxn modelId="{1E34198F-4483-4821-AB24-3DDD0B71F2C3}" type="presParOf" srcId="{20621D78-7C33-42F8-B7F1-FC96DC1B4461}" destId="{89EA4D3F-BDD5-41A8-A49F-5615B082836E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DDC89-872D-4014-B9A0-D0F8109D70D3}">
      <dsp:nvSpPr>
        <dsp:cNvPr id="0" name=""/>
        <dsp:cNvSpPr/>
      </dsp:nvSpPr>
      <dsp:spPr>
        <a:xfrm>
          <a:off x="994" y="34076"/>
          <a:ext cx="2121019" cy="1272611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800" kern="1200" dirty="0" err="1" smtClean="0"/>
            <a:t>Detection</a:t>
          </a:r>
          <a:r>
            <a:rPr lang="ca-ES" sz="1800" kern="1200" dirty="0" smtClean="0"/>
            <a:t> of </a:t>
          </a:r>
          <a:r>
            <a:rPr lang="ca-ES" sz="1800" kern="1200" dirty="0" err="1" smtClean="0"/>
            <a:t>Vancomycin</a:t>
          </a:r>
          <a:endParaRPr lang="ca-ES" sz="1800" kern="1200" dirty="0"/>
        </a:p>
      </dsp:txBody>
      <dsp:txXfrm>
        <a:off x="994" y="34076"/>
        <a:ext cx="2121019" cy="1272611"/>
      </dsp:txXfrm>
    </dsp:sp>
    <dsp:sp modelId="{565E42FA-BD7B-4147-BD16-392C4090EAE4}">
      <dsp:nvSpPr>
        <dsp:cNvPr id="0" name=""/>
        <dsp:cNvSpPr/>
      </dsp:nvSpPr>
      <dsp:spPr>
        <a:xfrm>
          <a:off x="2308663" y="407375"/>
          <a:ext cx="449656" cy="526012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a-ES" sz="1400" kern="1200"/>
        </a:p>
      </dsp:txBody>
      <dsp:txXfrm>
        <a:off x="2308663" y="407375"/>
        <a:ext cx="449656" cy="526012"/>
      </dsp:txXfrm>
    </dsp:sp>
    <dsp:sp modelId="{CFA335C2-2DE6-4365-9F52-6062CFE81CE8}">
      <dsp:nvSpPr>
        <dsp:cNvPr id="0" name=""/>
        <dsp:cNvSpPr/>
      </dsp:nvSpPr>
      <dsp:spPr>
        <a:xfrm>
          <a:off x="2970421" y="34076"/>
          <a:ext cx="2121019" cy="1272611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800" kern="1200" dirty="0" err="1" smtClean="0"/>
            <a:t>Conductance</a:t>
          </a:r>
          <a:r>
            <a:rPr lang="ca-ES" sz="1800" kern="1200" dirty="0" smtClean="0"/>
            <a:t> </a:t>
          </a:r>
          <a:r>
            <a:rPr lang="ca-ES" sz="1800" kern="1200" dirty="0" err="1" smtClean="0"/>
            <a:t>variation</a:t>
          </a:r>
          <a:r>
            <a:rPr lang="ca-ES" sz="1800" kern="1200" dirty="0" smtClean="0"/>
            <a:t> </a:t>
          </a:r>
          <a:r>
            <a:rPr lang="ca-ES" sz="1800" kern="1200" dirty="0" err="1" smtClean="0"/>
            <a:t>between</a:t>
          </a:r>
          <a:r>
            <a:rPr lang="ca-ES" sz="1800" kern="1200" dirty="0" smtClean="0"/>
            <a:t> </a:t>
          </a:r>
          <a:r>
            <a:rPr lang="ca-ES" sz="1800" kern="1200" dirty="0" err="1" smtClean="0"/>
            <a:t>the</a:t>
          </a:r>
          <a:r>
            <a:rPr lang="ca-ES" sz="1800" kern="1200" dirty="0" smtClean="0"/>
            <a:t> </a:t>
          </a:r>
          <a:r>
            <a:rPr lang="ca-ES" sz="1800" kern="1200" dirty="0" err="1" smtClean="0"/>
            <a:t>medium</a:t>
          </a:r>
          <a:r>
            <a:rPr lang="ca-ES" sz="1800" kern="1200" dirty="0" smtClean="0"/>
            <a:t> and </a:t>
          </a:r>
          <a:r>
            <a:rPr lang="ca-ES" sz="1800" kern="1200" dirty="0" err="1" smtClean="0"/>
            <a:t>the</a:t>
          </a:r>
          <a:r>
            <a:rPr lang="ca-ES" sz="1800" kern="1200" dirty="0" smtClean="0"/>
            <a:t> </a:t>
          </a:r>
          <a:r>
            <a:rPr lang="ca-ES" sz="1800" kern="1200" dirty="0" err="1" smtClean="0"/>
            <a:t>electrode</a:t>
          </a:r>
          <a:endParaRPr lang="ca-ES" sz="1800" kern="1200" dirty="0"/>
        </a:p>
      </dsp:txBody>
      <dsp:txXfrm>
        <a:off x="2970421" y="34076"/>
        <a:ext cx="2121019" cy="1272611"/>
      </dsp:txXfrm>
    </dsp:sp>
    <dsp:sp modelId="{8ECEA2F8-A0C3-4408-B6F5-3F8749FCC49D}">
      <dsp:nvSpPr>
        <dsp:cNvPr id="0" name=""/>
        <dsp:cNvSpPr/>
      </dsp:nvSpPr>
      <dsp:spPr>
        <a:xfrm rot="5400000">
          <a:off x="3806102" y="1455159"/>
          <a:ext cx="449656" cy="526012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a-ES" sz="1400" kern="1200"/>
        </a:p>
      </dsp:txBody>
      <dsp:txXfrm rot="5400000">
        <a:off x="3806102" y="1455159"/>
        <a:ext cx="449656" cy="526012"/>
      </dsp:txXfrm>
    </dsp:sp>
    <dsp:sp modelId="{DFC06461-1EB9-483C-A1BD-22AEF7455B20}">
      <dsp:nvSpPr>
        <dsp:cNvPr id="0" name=""/>
        <dsp:cNvSpPr/>
      </dsp:nvSpPr>
      <dsp:spPr>
        <a:xfrm>
          <a:off x="2970421" y="2155095"/>
          <a:ext cx="2121019" cy="1272611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800" kern="1200" dirty="0" err="1" smtClean="0"/>
            <a:t>Impedance</a:t>
          </a:r>
          <a:r>
            <a:rPr lang="ca-ES" sz="1800" kern="1200" dirty="0" smtClean="0"/>
            <a:t> </a:t>
          </a:r>
          <a:r>
            <a:rPr lang="ca-ES" sz="1800" kern="1200" dirty="0" err="1" smtClean="0"/>
            <a:t>changes</a:t>
          </a:r>
          <a:endParaRPr lang="ca-ES" sz="1800" kern="1200" dirty="0"/>
        </a:p>
      </dsp:txBody>
      <dsp:txXfrm>
        <a:off x="2970421" y="2155095"/>
        <a:ext cx="2121019" cy="1272611"/>
      </dsp:txXfrm>
    </dsp:sp>
    <dsp:sp modelId="{6FB24E97-8D28-4AFB-AADD-F08D512D2797}">
      <dsp:nvSpPr>
        <dsp:cNvPr id="0" name=""/>
        <dsp:cNvSpPr/>
      </dsp:nvSpPr>
      <dsp:spPr>
        <a:xfrm rot="10800000">
          <a:off x="2334115" y="2528394"/>
          <a:ext cx="449656" cy="526012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a-ES" sz="1400" kern="1200"/>
        </a:p>
      </dsp:txBody>
      <dsp:txXfrm rot="10800000">
        <a:off x="2334115" y="2528394"/>
        <a:ext cx="449656" cy="526012"/>
      </dsp:txXfrm>
    </dsp:sp>
    <dsp:sp modelId="{89EA4D3F-BDD5-41A8-A49F-5615B082836E}">
      <dsp:nvSpPr>
        <dsp:cNvPr id="0" name=""/>
        <dsp:cNvSpPr/>
      </dsp:nvSpPr>
      <dsp:spPr>
        <a:xfrm>
          <a:off x="994" y="2155095"/>
          <a:ext cx="2121019" cy="1272611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Obtained magnitude reaction process</a:t>
          </a:r>
          <a:endParaRPr lang="ca-ES" sz="1800" kern="1200" dirty="0"/>
        </a:p>
      </dsp:txBody>
      <dsp:txXfrm>
        <a:off x="994" y="2155095"/>
        <a:ext cx="2121019" cy="1272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52130-155E-45F9-9715-F87AA10F229B}" type="datetimeFigureOut">
              <a:rPr lang="ca-ES" smtClean="0"/>
              <a:t>27/1/2018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E7727-4C39-4D09-878D-D48DB7B60170}" type="slidenum">
              <a:rPr lang="ca-ES" smtClean="0"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E7727-4C39-4D09-878D-D48DB7B60170}" type="slidenum">
              <a:rPr lang="ca-ES" smtClean="0"/>
              <a:t>2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7115-827E-44B6-8213-B3DAC87E71A8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BD47-4454-4C34-B981-55780275AFA4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4DA2-66F1-4F37-A3CA-ED7CB396AC0A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5A9A-1E0A-43D0-84B2-2AF3163A9EC4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2ED-38AC-48A0-937C-9CE71E0B7F3E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8CB0-4985-48A8-A8FB-3C796D837E70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D4BE-993E-4AD7-8728-A1B731CAB346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85A0-4A8D-457C-A7D2-691100AEEBE7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B8E5-A872-4AD0-BD07-35E993D5244A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66F-E4D0-4CF5-A17D-351BEBA22018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833-A159-4BC5-B9E2-66840BCF5A46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A8DB-AC95-4665-93F0-4F8EFA78CEFB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7949" y="948088"/>
            <a:ext cx="8689976" cy="2509213"/>
          </a:xfrm>
        </p:spPr>
        <p:txBody>
          <a:bodyPr>
            <a:normAutofit/>
          </a:bodyPr>
          <a:lstStyle/>
          <a:p>
            <a:r>
              <a:rPr lang="es-ES" cap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ES" cap="none" dirty="0" smtClean="0">
                <a:latin typeface="Arial" pitchFamily="34" charset="0"/>
                <a:cs typeface="Arial" pitchFamily="34" charset="0"/>
              </a:rPr>
            </a:br>
            <a:r>
              <a:rPr lang="es-ES" dirty="0">
                <a:latin typeface="Arial" pitchFamily="34" charset="0"/>
                <a:cs typeface="Arial" pitchFamily="34" charset="0"/>
              </a:rPr>
              <a:t/>
            </a:r>
            <a:br>
              <a:rPr lang="es-ES" dirty="0">
                <a:latin typeface="Arial" pitchFamily="34" charset="0"/>
                <a:cs typeface="Arial" pitchFamily="34" charset="0"/>
              </a:rPr>
            </a:br>
            <a:r>
              <a:rPr lang="es-ES" cap="none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es-ES" cap="none" dirty="0" err="1" smtClean="0">
                <a:latin typeface="Arial" pitchFamily="34" charset="0"/>
                <a:cs typeface="Arial" pitchFamily="34" charset="0"/>
              </a:rPr>
              <a:t>icrofluidic</a:t>
            </a:r>
            <a:r>
              <a:rPr lang="es-E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cap="none" dirty="0" err="1" smtClean="0">
                <a:latin typeface="Arial" pitchFamily="34" charset="0"/>
                <a:cs typeface="Arial" pitchFamily="34" charset="0"/>
              </a:rPr>
              <a:t>impedance</a:t>
            </a:r>
            <a:r>
              <a:rPr lang="es-ES" cap="none" dirty="0" smtClean="0">
                <a:latin typeface="Arial" pitchFamily="34" charset="0"/>
                <a:cs typeface="Arial" pitchFamily="34" charset="0"/>
              </a:rPr>
              <a:t> biosensor</a:t>
            </a:r>
            <a:endParaRPr lang="es-ES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89073" y="4509655"/>
            <a:ext cx="8534400" cy="1752600"/>
          </a:xfrm>
        </p:spPr>
        <p:txBody>
          <a:bodyPr/>
          <a:lstStyle/>
          <a:p>
            <a:r>
              <a:rPr lang="es-ES" cap="none" dirty="0" err="1" smtClean="0"/>
              <a:t>B</a:t>
            </a:r>
            <a:r>
              <a:rPr lang="es-ES" cap="none" dirty="0" err="1" smtClean="0"/>
              <a:t>arcelonaTech</a:t>
            </a:r>
            <a:endParaRPr lang="es-ES" cap="none" dirty="0" smtClean="0"/>
          </a:p>
          <a:p>
            <a:r>
              <a:rPr lang="es-ES" cap="none" dirty="0" err="1" smtClean="0"/>
              <a:t>SensUs</a:t>
            </a:r>
            <a:r>
              <a:rPr lang="es-ES" cap="none" dirty="0" smtClean="0"/>
              <a:t> 2018</a:t>
            </a:r>
            <a:endParaRPr lang="es-ES" cap="non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3283" t="8859" r="67347" b="80313"/>
          <a:stretch>
            <a:fillRect/>
          </a:stretch>
        </p:blipFill>
        <p:spPr bwMode="auto">
          <a:xfrm>
            <a:off x="901048" y="746301"/>
            <a:ext cx="252028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 descr="Resultado de imagen de UV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685" y="5881255"/>
            <a:ext cx="2223757" cy="636876"/>
          </a:xfrm>
          <a:prstGeom prst="rect">
            <a:avLst/>
          </a:prstGeom>
          <a:noFill/>
        </p:spPr>
      </p:pic>
      <p:pic>
        <p:nvPicPr>
          <p:cNvPr id="20484" name="Picture 4" descr="Resultado de imagen de UPC barcelonaTec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1878" y="5864947"/>
            <a:ext cx="2951175" cy="6189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829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12666"/>
            <a:ext cx="2844800" cy="365125"/>
          </a:xfrm>
        </p:spPr>
        <p:txBody>
          <a:bodyPr/>
          <a:lstStyle/>
          <a:p>
            <a:fld id="{112663F3-56DC-4777-9D86-EF7DD429964A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933543" y="6199603"/>
            <a:ext cx="28448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52091" y="6225729"/>
            <a:ext cx="5331097" cy="365125"/>
          </a:xfrm>
        </p:spPr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pic>
        <p:nvPicPr>
          <p:cNvPr id="12" name="Picture 10" descr="C:\Users\usuario\Downloads\WhatsApp Image 2017-12-15 at 16.53.35.jpeg"/>
          <p:cNvPicPr>
            <a:picLocks noChangeAspect="1" noChangeArrowheads="1"/>
          </p:cNvPicPr>
          <p:nvPr/>
        </p:nvPicPr>
        <p:blipFill>
          <a:blip r:embed="rId3" cstate="print"/>
          <a:srcRect l="6203" t="24812" r="20393" b="10400"/>
          <a:stretch>
            <a:fillRect/>
          </a:stretch>
        </p:blipFill>
        <p:spPr bwMode="auto">
          <a:xfrm>
            <a:off x="336233" y="1673082"/>
            <a:ext cx="6113284" cy="4046790"/>
          </a:xfrm>
          <a:prstGeom prst="rect">
            <a:avLst/>
          </a:prstGeom>
          <a:noFill/>
        </p:spPr>
      </p:pic>
      <p:pic>
        <p:nvPicPr>
          <p:cNvPr id="13" name="Picture 5" descr="Resultado de imagen de vancomyc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6053" y="1484784"/>
            <a:ext cx="4470400" cy="2714626"/>
          </a:xfrm>
          <a:prstGeom prst="rect">
            <a:avLst/>
          </a:prstGeom>
          <a:noFill/>
        </p:spPr>
      </p:pic>
      <p:sp>
        <p:nvSpPr>
          <p:cNvPr id="15" name="11 Título"/>
          <p:cNvSpPr txBox="1">
            <a:spLocks/>
          </p:cNvSpPr>
          <p:nvPr/>
        </p:nvSpPr>
        <p:spPr>
          <a:xfrm>
            <a:off x="279842" y="324135"/>
            <a:ext cx="11522287" cy="9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ca-E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</a:t>
            </a:r>
            <a:r>
              <a:rPr kumimoji="0" lang="ca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</a:t>
            </a:r>
            <a:r>
              <a:rPr kumimoji="0" lang="ca-E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one</a:t>
            </a:r>
            <a:r>
              <a:rPr kumimoji="0" lang="ca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purpose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1320" y="1610436"/>
            <a:ext cx="8720919" cy="45157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a-ES" sz="2400" b="1" dirty="0" smtClean="0"/>
              <a:t>LITERATURE RESEARCH</a:t>
            </a:r>
          </a:p>
          <a:p>
            <a:pPr>
              <a:buNone/>
            </a:pPr>
            <a:endParaRPr lang="ca-ES" sz="2400" b="1" dirty="0" smtClean="0"/>
          </a:p>
          <a:p>
            <a:r>
              <a:rPr lang="ca-ES" sz="17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ca-ES" sz="1700" b="1" dirty="0" err="1" smtClean="0">
                <a:latin typeface="Arial" pitchFamily="34" charset="0"/>
                <a:cs typeface="Arial" pitchFamily="34" charset="0"/>
              </a:rPr>
              <a:t>systematic</a:t>
            </a:r>
            <a:r>
              <a:rPr lang="ca-ES" sz="17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a-ES" sz="1700" b="1" dirty="0" err="1" smtClean="0">
                <a:latin typeface="Arial" pitchFamily="34" charset="0"/>
                <a:cs typeface="Arial" pitchFamily="34" charset="0"/>
              </a:rPr>
              <a:t>Review</a:t>
            </a:r>
            <a:r>
              <a:rPr lang="ca-ES" sz="1700" b="1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ca-ES" sz="1700" b="1" dirty="0" err="1" smtClean="0">
                <a:latin typeface="Arial" pitchFamily="34" charset="0"/>
                <a:cs typeface="Arial" pitchFamily="34" charset="0"/>
              </a:rPr>
              <a:t>Vancomicyn</a:t>
            </a:r>
            <a:r>
              <a:rPr lang="ca-ES" sz="17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a-ES" sz="1700" b="1" dirty="0" err="1" smtClean="0">
                <a:latin typeface="Arial" pitchFamily="34" charset="0"/>
                <a:cs typeface="Arial" pitchFamily="34" charset="0"/>
              </a:rPr>
              <a:t>dosing</a:t>
            </a:r>
            <a:r>
              <a:rPr lang="ca-ES" sz="1700" b="1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ca-ES" sz="1700" b="1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ca-ES" sz="1700" b="1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ca-ES" sz="1700" b="1" dirty="0" err="1" smtClean="0">
                <a:latin typeface="Arial" pitchFamily="34" charset="0"/>
                <a:cs typeface="Arial" pitchFamily="34" charset="0"/>
              </a:rPr>
              <a:t>burn</a:t>
            </a:r>
            <a:r>
              <a:rPr lang="ca-ES" sz="17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a-ES" sz="1700" b="1" dirty="0" err="1" smtClean="0">
                <a:latin typeface="Arial" pitchFamily="34" charset="0"/>
                <a:cs typeface="Arial" pitchFamily="34" charset="0"/>
              </a:rPr>
              <a:t>patients</a:t>
            </a:r>
            <a:r>
              <a:rPr lang="ca-ES" sz="17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a-ES" sz="1100" dirty="0" err="1"/>
              <a:t>Breanna</a:t>
            </a:r>
            <a:r>
              <a:rPr lang="ca-ES" sz="1100" dirty="0"/>
              <a:t> L. Carter, </a:t>
            </a:r>
            <a:r>
              <a:rPr lang="ca-ES" sz="1100" dirty="0" err="1"/>
              <a:t>PharmD</a:t>
            </a:r>
            <a:r>
              <a:rPr lang="ca-ES" sz="1100" dirty="0"/>
              <a:t>, BCPS,*† </a:t>
            </a:r>
            <a:r>
              <a:rPr lang="ca-ES" sz="1100" dirty="0" err="1"/>
              <a:t>Kendra</a:t>
            </a:r>
            <a:r>
              <a:rPr lang="ca-ES" sz="1100" dirty="0"/>
              <a:t> M. Damer, </a:t>
            </a:r>
            <a:r>
              <a:rPr lang="ca-ES" sz="1100" dirty="0" err="1"/>
              <a:t>PharmD</a:t>
            </a:r>
            <a:r>
              <a:rPr lang="ca-ES" sz="1100" dirty="0" smtClean="0"/>
              <a:t>,*† </a:t>
            </a:r>
            <a:r>
              <a:rPr lang="ca-ES" sz="1100" dirty="0" err="1" smtClean="0"/>
              <a:t>Todd</a:t>
            </a:r>
            <a:r>
              <a:rPr lang="ca-ES" sz="1100" dirty="0" smtClean="0"/>
              <a:t> </a:t>
            </a:r>
            <a:r>
              <a:rPr lang="ca-ES" sz="1100" dirty="0"/>
              <a:t>A. </a:t>
            </a:r>
            <a:r>
              <a:rPr lang="ca-ES" sz="1100" dirty="0" err="1"/>
              <a:t>Walroth</a:t>
            </a:r>
            <a:r>
              <a:rPr lang="ca-ES" sz="1100" dirty="0"/>
              <a:t>, </a:t>
            </a:r>
            <a:r>
              <a:rPr lang="ca-ES" sz="1100" dirty="0" err="1"/>
              <a:t>PharmD</a:t>
            </a:r>
            <a:r>
              <a:rPr lang="ca-ES" sz="1100" dirty="0"/>
              <a:t>, BCPS,*‡║ Natalie R. </a:t>
            </a:r>
            <a:r>
              <a:rPr lang="ca-ES" sz="1100" dirty="0" err="1"/>
              <a:t>Buening</a:t>
            </a:r>
            <a:r>
              <a:rPr lang="ca-ES" sz="1100" dirty="0"/>
              <a:t>, </a:t>
            </a:r>
            <a:r>
              <a:rPr lang="ca-ES" sz="1100" dirty="0" err="1"/>
              <a:t>PharmD</a:t>
            </a:r>
            <a:r>
              <a:rPr lang="ca-ES" sz="1100" dirty="0"/>
              <a:t>, BCPS</a:t>
            </a:r>
            <a:r>
              <a:rPr lang="ca-ES" sz="1100" dirty="0" smtClean="0"/>
              <a:t>,* David </a:t>
            </a:r>
            <a:r>
              <a:rPr lang="ca-ES" sz="1100" dirty="0"/>
              <a:t>R. </a:t>
            </a:r>
            <a:r>
              <a:rPr lang="ca-ES" sz="1100" dirty="0" err="1"/>
              <a:t>Foster</a:t>
            </a:r>
            <a:r>
              <a:rPr lang="ca-ES" sz="1100" dirty="0"/>
              <a:t>, </a:t>
            </a:r>
            <a:r>
              <a:rPr lang="ca-ES" sz="1100" dirty="0" err="1"/>
              <a:t>PharmD</a:t>
            </a:r>
            <a:r>
              <a:rPr lang="ca-ES" sz="1100" dirty="0"/>
              <a:t>, FCCP,*‡ </a:t>
            </a:r>
            <a:r>
              <a:rPr lang="ca-ES" sz="1100" dirty="0" err="1"/>
              <a:t>Rajiv</a:t>
            </a:r>
            <a:r>
              <a:rPr lang="ca-ES" sz="1100" dirty="0"/>
              <a:t> </a:t>
            </a:r>
            <a:r>
              <a:rPr lang="ca-ES" sz="1100" dirty="0" err="1"/>
              <a:t>Sood</a:t>
            </a:r>
            <a:r>
              <a:rPr lang="ca-ES" sz="1100" dirty="0"/>
              <a:t>, MD, FACS§</a:t>
            </a:r>
            <a:r>
              <a:rPr lang="ca-ES" sz="1100" dirty="0" smtClean="0"/>
              <a:t>║</a:t>
            </a:r>
            <a:endParaRPr lang="ca-ES" sz="2000" dirty="0"/>
          </a:p>
          <a:p>
            <a:pPr>
              <a:buNone/>
            </a:pPr>
            <a:endParaRPr lang="ca-ES" sz="1700" b="1" dirty="0" smtClean="0"/>
          </a:p>
          <a:p>
            <a:r>
              <a:rPr lang="ca-ES" sz="1700" b="1" dirty="0" err="1" smtClean="0">
                <a:latin typeface="Arial" pitchFamily="34" charset="0"/>
                <a:cs typeface="Arial" pitchFamily="34" charset="0"/>
              </a:rPr>
              <a:t>Integrated</a:t>
            </a:r>
            <a:r>
              <a:rPr lang="ca-ES" sz="17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a-ES" sz="1700" b="1" dirty="0" err="1">
                <a:latin typeface="Arial" pitchFamily="34" charset="0"/>
                <a:cs typeface="Arial" pitchFamily="34" charset="0"/>
              </a:rPr>
              <a:t>hollow</a:t>
            </a:r>
            <a:r>
              <a:rPr lang="ca-ES" sz="1700" b="1" dirty="0">
                <a:latin typeface="Arial" pitchFamily="34" charset="0"/>
                <a:cs typeface="Arial" pitchFamily="34" charset="0"/>
              </a:rPr>
              <a:t> </a:t>
            </a:r>
            <a:r>
              <a:rPr lang="ca-ES" sz="1700" b="1" dirty="0" err="1" smtClean="0">
                <a:latin typeface="Arial" pitchFamily="34" charset="0"/>
                <a:cs typeface="Arial" pitchFamily="34" charset="0"/>
              </a:rPr>
              <a:t>microneedleoptofluidic</a:t>
            </a:r>
            <a:r>
              <a:rPr lang="ca-ES" sz="1700" b="1" dirty="0" smtClean="0">
                <a:latin typeface="Arial" pitchFamily="34" charset="0"/>
                <a:cs typeface="Arial" pitchFamily="34" charset="0"/>
              </a:rPr>
              <a:t> biosensor for </a:t>
            </a:r>
            <a:r>
              <a:rPr lang="ca-ES" sz="1700" b="1" dirty="0" err="1" smtClean="0">
                <a:latin typeface="Arial" pitchFamily="34" charset="0"/>
                <a:cs typeface="Arial" pitchFamily="34" charset="0"/>
              </a:rPr>
              <a:t>therapeutic</a:t>
            </a:r>
            <a:r>
              <a:rPr lang="ca-ES" sz="17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a-ES" sz="1700" b="1" dirty="0" err="1">
                <a:latin typeface="Arial" pitchFamily="34" charset="0"/>
                <a:cs typeface="Arial" pitchFamily="34" charset="0"/>
              </a:rPr>
              <a:t>drug</a:t>
            </a:r>
            <a:r>
              <a:rPr lang="ca-ES" sz="1700" b="1" dirty="0">
                <a:latin typeface="Arial" pitchFamily="34" charset="0"/>
                <a:cs typeface="Arial" pitchFamily="34" charset="0"/>
              </a:rPr>
              <a:t> </a:t>
            </a:r>
            <a:r>
              <a:rPr lang="ca-ES" sz="1700" b="1" dirty="0" err="1">
                <a:latin typeface="Arial" pitchFamily="34" charset="0"/>
                <a:cs typeface="Arial" pitchFamily="34" charset="0"/>
              </a:rPr>
              <a:t>monitoring</a:t>
            </a:r>
            <a:r>
              <a:rPr lang="ca-ES" sz="1700" b="1" dirty="0">
                <a:latin typeface="Arial" pitchFamily="34" charset="0"/>
                <a:cs typeface="Arial" pitchFamily="34" charset="0"/>
              </a:rPr>
              <a:t> </a:t>
            </a:r>
            <a:r>
              <a:rPr lang="ca-ES" sz="1700" b="1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ca-ES" sz="1700" b="1" dirty="0" err="1" smtClean="0">
                <a:latin typeface="Arial" pitchFamily="34" charset="0"/>
                <a:cs typeface="Arial" pitchFamily="34" charset="0"/>
              </a:rPr>
              <a:t>sub-nanoliter</a:t>
            </a:r>
            <a:r>
              <a:rPr lang="ca-ES" sz="17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a-ES" sz="1700" b="1" dirty="0" err="1" smtClean="0">
                <a:latin typeface="Arial" pitchFamily="34" charset="0"/>
                <a:cs typeface="Arial" pitchFamily="34" charset="0"/>
              </a:rPr>
              <a:t>volumes</a:t>
            </a:r>
            <a:r>
              <a:rPr lang="ca-ES" sz="17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ca-ES" sz="1100" dirty="0" err="1" smtClean="0"/>
              <a:t>Sahan</a:t>
            </a:r>
            <a:r>
              <a:rPr lang="ca-ES" sz="1100" dirty="0" smtClean="0"/>
              <a:t> </a:t>
            </a:r>
            <a:r>
              <a:rPr lang="ca-ES" sz="1100" dirty="0"/>
              <a:t>A. Ranamukhaarachchi1,2,3, </a:t>
            </a:r>
            <a:r>
              <a:rPr lang="ca-ES" sz="1100" dirty="0" err="1"/>
              <a:t>Celestino</a:t>
            </a:r>
            <a:r>
              <a:rPr lang="ca-ES" sz="1100" dirty="0"/>
              <a:t> </a:t>
            </a:r>
            <a:r>
              <a:rPr lang="ca-ES" sz="1100" dirty="0" smtClean="0"/>
              <a:t>Padeste3, </a:t>
            </a:r>
            <a:r>
              <a:rPr lang="ca-ES" sz="1100" dirty="0" err="1" smtClean="0"/>
              <a:t>Matthias</a:t>
            </a:r>
            <a:r>
              <a:rPr lang="ca-ES" sz="1100" dirty="0" smtClean="0"/>
              <a:t> </a:t>
            </a:r>
            <a:r>
              <a:rPr lang="ca-ES" sz="1100" dirty="0"/>
              <a:t>Dübner3, Urs O. </a:t>
            </a:r>
            <a:r>
              <a:rPr lang="ca-ES" sz="1100" dirty="0" smtClean="0"/>
              <a:t>Häfeli2,Boris </a:t>
            </a:r>
            <a:r>
              <a:rPr lang="ca-ES" sz="1100" dirty="0"/>
              <a:t>Stoeber1,4 &amp; Victor J. </a:t>
            </a:r>
            <a:r>
              <a:rPr lang="ca-ES" sz="1100" dirty="0" smtClean="0"/>
              <a:t>Cadarso3 </a:t>
            </a:r>
            <a:r>
              <a:rPr lang="en-US" sz="1100" dirty="0" smtClean="0"/>
              <a:t>Therapeutic </a:t>
            </a:r>
            <a:r>
              <a:rPr lang="en-US" sz="1100" dirty="0"/>
              <a:t>drug monitoring (TDM) </a:t>
            </a:r>
            <a:r>
              <a:rPr lang="en-US" sz="1100" dirty="0" smtClean="0"/>
              <a:t>typically </a:t>
            </a:r>
            <a:r>
              <a:rPr lang="ca-ES" sz="1100" dirty="0" err="1" smtClean="0"/>
              <a:t>Published</a:t>
            </a:r>
            <a:r>
              <a:rPr lang="ca-ES" sz="1100" dirty="0"/>
              <a:t>: 06 </a:t>
            </a:r>
            <a:r>
              <a:rPr lang="ca-ES" sz="1100" dirty="0" err="1"/>
              <a:t>July</a:t>
            </a:r>
            <a:r>
              <a:rPr lang="ca-ES" sz="1100" dirty="0"/>
              <a:t> </a:t>
            </a:r>
            <a:r>
              <a:rPr lang="ca-ES" sz="1100" dirty="0" smtClean="0"/>
              <a:t>2016</a:t>
            </a:r>
          </a:p>
          <a:p>
            <a:pPr>
              <a:buNone/>
            </a:pPr>
            <a:endParaRPr lang="ca-ES" sz="1700" dirty="0" smtClean="0"/>
          </a:p>
          <a:p>
            <a:r>
              <a:rPr lang="ca-ES" sz="1700" b="1" dirty="0" err="1">
                <a:latin typeface="Arial" pitchFamily="34" charset="0"/>
                <a:cs typeface="Arial" pitchFamily="34" charset="0"/>
              </a:rPr>
              <a:t>Applying</a:t>
            </a:r>
            <a:r>
              <a:rPr lang="ca-ES" sz="1700" b="1" dirty="0">
                <a:latin typeface="Arial" pitchFamily="34" charset="0"/>
                <a:cs typeface="Arial" pitchFamily="34" charset="0"/>
              </a:rPr>
              <a:t> </a:t>
            </a:r>
            <a:r>
              <a:rPr lang="ca-ES" sz="1700" b="1" dirty="0" err="1" smtClean="0">
                <a:latin typeface="Arial" pitchFamily="34" charset="0"/>
                <a:cs typeface="Arial" pitchFamily="34" charset="0"/>
              </a:rPr>
              <a:t>Pharmacokinetic</a:t>
            </a:r>
            <a:r>
              <a:rPr lang="ca-ES" sz="17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ca-ES" sz="1700" b="1" dirty="0" err="1" smtClean="0">
                <a:latin typeface="Arial" pitchFamily="34" charset="0"/>
                <a:cs typeface="Arial" pitchFamily="34" charset="0"/>
              </a:rPr>
              <a:t>Pharmacodynamic</a:t>
            </a:r>
            <a:r>
              <a:rPr lang="ca-ES" sz="17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Principles 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in Critically Ill Patients: 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Optimizing. Efficacy 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and Reducing Resistance Development</a:t>
            </a:r>
          </a:p>
          <a:p>
            <a:pPr>
              <a:buNone/>
            </a:pPr>
            <a:r>
              <a:rPr lang="ca-ES" sz="1800" dirty="0" smtClean="0"/>
              <a:t>	</a:t>
            </a:r>
            <a:r>
              <a:rPr lang="ca-ES" sz="1100" dirty="0" err="1" smtClean="0"/>
              <a:t>Mohd</a:t>
            </a:r>
            <a:r>
              <a:rPr lang="ca-ES" sz="1100" dirty="0" smtClean="0"/>
              <a:t> </a:t>
            </a:r>
            <a:r>
              <a:rPr lang="ca-ES" sz="1100" dirty="0"/>
              <a:t>H. </a:t>
            </a:r>
            <a:r>
              <a:rPr lang="ca-ES" sz="1100" dirty="0" err="1"/>
              <a:t>Abdul-Aziz</a:t>
            </a:r>
            <a:r>
              <a:rPr lang="ca-ES" sz="1100" dirty="0"/>
              <a:t>, BPharm1 </a:t>
            </a:r>
            <a:r>
              <a:rPr lang="ca-ES" sz="1100" dirty="0" err="1"/>
              <a:t>Jeffrey</a:t>
            </a:r>
            <a:r>
              <a:rPr lang="ca-ES" sz="1100" dirty="0"/>
              <a:t> </a:t>
            </a:r>
            <a:r>
              <a:rPr lang="ca-ES" sz="1100" dirty="0" err="1"/>
              <a:t>Lipman</a:t>
            </a:r>
            <a:r>
              <a:rPr lang="ca-ES" sz="1100" dirty="0"/>
              <a:t>,MD1,2 </a:t>
            </a:r>
            <a:r>
              <a:rPr lang="ca-ES" sz="1100" dirty="0" err="1"/>
              <a:t>JohanW.Mouton</a:t>
            </a:r>
            <a:r>
              <a:rPr lang="ca-ES" sz="1100" dirty="0"/>
              <a:t>, PhD3,4 </a:t>
            </a:r>
            <a:r>
              <a:rPr lang="ca-ES" sz="1100" dirty="0" err="1"/>
              <a:t>WilliamW</a:t>
            </a:r>
            <a:r>
              <a:rPr lang="ca-ES" sz="1100" dirty="0"/>
              <a:t>. </a:t>
            </a:r>
            <a:r>
              <a:rPr lang="ca-ES" sz="1100" dirty="0" err="1"/>
              <a:t>Hope</a:t>
            </a:r>
            <a:r>
              <a:rPr lang="ca-ES" sz="1100" dirty="0"/>
              <a:t>, </a:t>
            </a:r>
            <a:r>
              <a:rPr lang="ca-ES" sz="1100" dirty="0" smtClean="0"/>
              <a:t>PhD5 </a:t>
            </a:r>
            <a:r>
              <a:rPr lang="ca-ES" sz="1100" dirty="0" err="1" smtClean="0"/>
              <a:t>Jason</a:t>
            </a:r>
            <a:r>
              <a:rPr lang="ca-ES" sz="1100" dirty="0" smtClean="0"/>
              <a:t> </a:t>
            </a:r>
            <a:r>
              <a:rPr lang="ca-ES" sz="1100" dirty="0"/>
              <a:t>A. Roberts, PhD1,2,5</a:t>
            </a:r>
            <a:endParaRPr lang="ca-ES" sz="1700" dirty="0" smtClean="0"/>
          </a:p>
          <a:p>
            <a:pPr>
              <a:buNone/>
            </a:pPr>
            <a:endParaRPr lang="ca-ES" sz="1700" dirty="0"/>
          </a:p>
          <a:p>
            <a:pPr>
              <a:buNone/>
            </a:pPr>
            <a:endParaRPr lang="ca-ES" sz="1700" dirty="0" smtClean="0"/>
          </a:p>
          <a:p>
            <a:endParaRPr lang="ca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A0ED-53CF-425F-8BCB-C93AE0507604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599" y="6356357"/>
            <a:ext cx="4609911" cy="365125"/>
          </a:xfrm>
        </p:spPr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7" name="11 Título"/>
          <p:cNvSpPr txBox="1">
            <a:spLocks/>
          </p:cNvSpPr>
          <p:nvPr/>
        </p:nvSpPr>
        <p:spPr>
          <a:xfrm>
            <a:off x="279842" y="324135"/>
            <a:ext cx="11522287" cy="9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4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Concept</a:t>
            </a:r>
            <a:r>
              <a:rPr lang="ca-E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ca-ES" sz="44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formulation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2" descr="Resultado de imagen de idea"/>
          <p:cNvPicPr>
            <a:picLocks noChangeAspect="1" noChangeArrowheads="1"/>
          </p:cNvPicPr>
          <p:nvPr/>
        </p:nvPicPr>
        <p:blipFill>
          <a:blip r:embed="rId2" cstate="print"/>
          <a:srcRect l="26003" t="4000" r="31992"/>
          <a:stretch>
            <a:fillRect/>
          </a:stretch>
        </p:blipFill>
        <p:spPr bwMode="auto">
          <a:xfrm>
            <a:off x="9455166" y="1584087"/>
            <a:ext cx="1512168" cy="3455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D891-23BE-40C7-BA18-BB8C651A2AF1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599" y="6356357"/>
            <a:ext cx="4609911" cy="365125"/>
          </a:xfrm>
        </p:spPr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7" name="11 Título"/>
          <p:cNvSpPr txBox="1">
            <a:spLocks/>
          </p:cNvSpPr>
          <p:nvPr/>
        </p:nvSpPr>
        <p:spPr>
          <a:xfrm>
            <a:off x="279842" y="324135"/>
            <a:ext cx="11522287" cy="9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4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Concept</a:t>
            </a:r>
            <a:r>
              <a:rPr lang="ca-E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ca-ES" sz="44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formulation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95952" y="156111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 Great </a:t>
            </a:r>
            <a:r>
              <a:rPr lang="en-US" dirty="0" smtClean="0"/>
              <a:t>reduction of costs and of sanitary </a:t>
            </a:r>
            <a:r>
              <a:rPr lang="en-US" dirty="0" smtClean="0"/>
              <a:t>employees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  Reduction of laboratories.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  It is expected that by 2050 resistance to antibiotics will be the </a:t>
            </a:r>
            <a:r>
              <a:rPr lang="en-US" dirty="0" smtClean="0"/>
              <a:t>  leading </a:t>
            </a:r>
            <a:r>
              <a:rPr lang="en-US" dirty="0" smtClean="0"/>
              <a:t>cause of death, so it is necessary to find biosensors that detect the optimal </a:t>
            </a:r>
            <a:r>
              <a:rPr lang="en-US" dirty="0" smtClean="0"/>
              <a:t>amount off dose to be </a:t>
            </a:r>
            <a:r>
              <a:rPr lang="en-US" dirty="0" smtClean="0"/>
              <a:t>administered.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  </a:t>
            </a:r>
            <a:r>
              <a:rPr lang="en-US" dirty="0" smtClean="0"/>
              <a:t>Personalized medicine is the goal.</a:t>
            </a:r>
            <a:endParaRPr lang="ca-ES" dirty="0" smtClean="0"/>
          </a:p>
        </p:txBody>
      </p:sp>
      <p:sp>
        <p:nvSpPr>
          <p:cNvPr id="10" name="9 Rectángulo"/>
          <p:cNvSpPr/>
          <p:nvPr/>
        </p:nvSpPr>
        <p:spPr>
          <a:xfrm>
            <a:off x="6591869" y="4281339"/>
            <a:ext cx="50633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Microfluidic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design with 3D printing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 Sensor: gold electrode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Electronic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design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Implementation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the ELISA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method on a chip</a:t>
            </a:r>
            <a:endParaRPr lang="ca-E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Resultado de imagen de flechas verd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421429">
            <a:off x="6793633" y="1330773"/>
            <a:ext cx="2756673" cy="27566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4AC4-482A-47FF-A436-D3BBCE3D2A52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599" y="6356357"/>
            <a:ext cx="4323307" cy="365125"/>
          </a:xfrm>
        </p:spPr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7" name="11 Título"/>
          <p:cNvSpPr txBox="1">
            <a:spLocks/>
          </p:cNvSpPr>
          <p:nvPr/>
        </p:nvSpPr>
        <p:spPr>
          <a:xfrm>
            <a:off x="279842" y="324135"/>
            <a:ext cx="11522287" cy="9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4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Impedance</a:t>
            </a:r>
            <a:r>
              <a:rPr lang="ca-E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biosensor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Imagen 16">
            <a:extLst>
              <a:ext uri="{FF2B5EF4-FFF2-40B4-BE49-F238E27FC236}">
                <a16:creationId xmlns:a16="http://schemas.microsoft.com/office/drawing/2014/main" xmlns="" id="{B8346035-D5B3-4FDB-AEB5-C31C9040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372" y="5117910"/>
            <a:ext cx="1295770" cy="1295770"/>
          </a:xfrm>
          <a:prstGeom prst="rect">
            <a:avLst/>
          </a:prstGeom>
        </p:spPr>
      </p:pic>
      <p:pic>
        <p:nvPicPr>
          <p:cNvPr id="11" name="Imagen 25">
            <a:extLst>
              <a:ext uri="{FF2B5EF4-FFF2-40B4-BE49-F238E27FC236}">
                <a16:creationId xmlns:a16="http://schemas.microsoft.com/office/drawing/2014/main" xmlns="" id="{DDA8320B-AE15-46AC-BC6E-9C61FBDB9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120" y="5175825"/>
            <a:ext cx="2573937" cy="1045515"/>
          </a:xfrm>
          <a:prstGeom prst="rect">
            <a:avLst/>
          </a:prstGeom>
        </p:spPr>
      </p:pic>
      <p:pic>
        <p:nvPicPr>
          <p:cNvPr id="12" name="Imagen 29">
            <a:extLst>
              <a:ext uri="{FF2B5EF4-FFF2-40B4-BE49-F238E27FC236}">
                <a16:creationId xmlns:a16="http://schemas.microsoft.com/office/drawing/2014/main" xmlns="" id="{8C173CF4-A494-474F-86A8-B372BE416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411" y="4995080"/>
            <a:ext cx="1456082" cy="1456082"/>
          </a:xfrm>
          <a:prstGeom prst="rect">
            <a:avLst/>
          </a:prstGeom>
        </p:spPr>
      </p:pic>
      <p:sp>
        <p:nvSpPr>
          <p:cNvPr id="13" name="12 Rectángulo"/>
          <p:cNvSpPr/>
          <p:nvPr/>
        </p:nvSpPr>
        <p:spPr>
          <a:xfrm>
            <a:off x="382137" y="1555846"/>
            <a:ext cx="58139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000" dirty="0" smtClean="0">
              <a:sym typeface="Wingdings" panose="05000000000000000000" pitchFamily="2" charset="2"/>
            </a:endParaRPr>
          </a:p>
          <a:p>
            <a:pPr marL="742950" lvl="1" indent="-285750"/>
            <a:r>
              <a:rPr lang="ca-ES" sz="2000" dirty="0" smtClean="0"/>
              <a:t>.</a:t>
            </a:r>
            <a:endParaRPr lang="ca-ES" sz="2000" dirty="0"/>
          </a:p>
        </p:txBody>
      </p:sp>
      <p:sp>
        <p:nvSpPr>
          <p:cNvPr id="14" name="13 Rectángulo"/>
          <p:cNvSpPr/>
          <p:nvPr/>
        </p:nvSpPr>
        <p:spPr>
          <a:xfrm>
            <a:off x="254758" y="3388395"/>
            <a:ext cx="609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Record of biochemical reactions that occur on the surface of chemically modified electrodes.</a:t>
            </a:r>
          </a:p>
          <a:p>
            <a:pPr marL="285750" indent="-285750"/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Immobilization of molecules</a:t>
            </a:r>
            <a:endParaRPr lang="ca-ES" sz="2400" dirty="0"/>
          </a:p>
        </p:txBody>
      </p:sp>
      <p:graphicFrame>
        <p:nvGraphicFramePr>
          <p:cNvPr id="15" name="Diagrama 3">
            <a:extLst>
              <a:ext uri="{FF2B5EF4-FFF2-40B4-BE49-F238E27FC236}">
                <a16:creationId xmlns:a16="http://schemas.microsoft.com/office/drawing/2014/main" xmlns="" id="{F0571FA8-82CA-466D-AAD1-3377ECEF3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320827133"/>
              </p:ext>
            </p:extLst>
          </p:nvPr>
        </p:nvGraphicFramePr>
        <p:xfrm>
          <a:off x="6662836" y="1514900"/>
          <a:ext cx="5092435" cy="3461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15 Rectángulo"/>
          <p:cNvSpPr/>
          <p:nvPr/>
        </p:nvSpPr>
        <p:spPr>
          <a:xfrm>
            <a:off x="482221" y="1668776"/>
            <a:ext cx="6655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Complex number Z = R + </a:t>
            </a:r>
            <a:r>
              <a:rPr lang="en-US" sz="2400" dirty="0" err="1" smtClean="0"/>
              <a:t>Xj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Opposition to the passage of the </a:t>
            </a:r>
            <a:r>
              <a:rPr lang="en-US" sz="2400" dirty="0" smtClean="0"/>
              <a:t>current</a:t>
            </a:r>
          </a:p>
          <a:p>
            <a:r>
              <a:rPr lang="en-US" sz="2400" dirty="0" smtClean="0"/>
              <a:t>Resistance </a:t>
            </a:r>
            <a:r>
              <a:rPr lang="en-US" sz="2400" dirty="0" smtClean="0"/>
              <a:t>+ Reactance</a:t>
            </a:r>
            <a:endParaRPr lang="ca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8C9F-CE00-4302-9DDD-BE43B2C537B2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599" y="6356357"/>
            <a:ext cx="4609911" cy="365125"/>
          </a:xfrm>
        </p:spPr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7" name="11 Título"/>
          <p:cNvSpPr txBox="1">
            <a:spLocks/>
          </p:cNvSpPr>
          <p:nvPr/>
        </p:nvSpPr>
        <p:spPr>
          <a:xfrm>
            <a:off x="279842" y="324135"/>
            <a:ext cx="11522287" cy="9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4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Elisa on a chip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Imagen 9"/>
          <p:cNvPicPr>
            <a:picLocks noGrp="1"/>
          </p:cNvPicPr>
          <p:nvPr>
            <p:ph idx="1"/>
          </p:nvPr>
        </p:nvPicPr>
        <p:blipFill rotWithShape="1">
          <a:blip r:embed="rId2"/>
          <a:srcRect l="12465" t="39059" r="60842" b="40177"/>
          <a:stretch/>
        </p:blipFill>
        <p:spPr bwMode="auto">
          <a:xfrm>
            <a:off x="6521222" y="3545812"/>
            <a:ext cx="4881616" cy="2135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2" descr="Imatge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2431" y="3152632"/>
            <a:ext cx="3186744" cy="239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764275" y="1419367"/>
            <a:ext cx="3944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dirty="0" smtClean="0"/>
              <a:t> </a:t>
            </a:r>
            <a:r>
              <a:rPr lang="ca-ES" dirty="0" smtClean="0"/>
              <a:t> </a:t>
            </a:r>
            <a:r>
              <a:rPr lang="ca-ES" dirty="0" err="1" smtClean="0"/>
              <a:t>Primary</a:t>
            </a:r>
            <a:r>
              <a:rPr lang="ca-ES" dirty="0" smtClean="0"/>
              <a:t> </a:t>
            </a:r>
            <a:r>
              <a:rPr lang="ca-ES" dirty="0" err="1" smtClean="0"/>
              <a:t>Antibody</a:t>
            </a:r>
            <a:endParaRPr lang="ca-ES" dirty="0" smtClean="0"/>
          </a:p>
          <a:p>
            <a:pPr>
              <a:buFont typeface="Arial" pitchFamily="34" charset="0"/>
              <a:buChar char="•"/>
            </a:pPr>
            <a:r>
              <a:rPr lang="ca-ES" dirty="0" smtClean="0"/>
              <a:t> </a:t>
            </a:r>
            <a:r>
              <a:rPr lang="ca-ES" dirty="0" smtClean="0"/>
              <a:t> Second </a:t>
            </a:r>
            <a:r>
              <a:rPr lang="ca-ES" dirty="0" err="1" smtClean="0"/>
              <a:t>Antibody</a:t>
            </a:r>
            <a:r>
              <a:rPr lang="ca-ES" dirty="0" smtClean="0"/>
              <a:t> +HRP</a:t>
            </a:r>
          </a:p>
          <a:p>
            <a:pPr>
              <a:buFont typeface="Arial" pitchFamily="34" charset="0"/>
              <a:buChar char="•"/>
            </a:pPr>
            <a:r>
              <a:rPr lang="ca-ES" dirty="0" smtClean="0"/>
              <a:t> </a:t>
            </a:r>
            <a:r>
              <a:rPr lang="ca-ES" dirty="0" smtClean="0"/>
              <a:t> </a:t>
            </a:r>
            <a:r>
              <a:rPr lang="ca-ES" dirty="0" err="1" smtClean="0"/>
              <a:t>Wash</a:t>
            </a:r>
            <a:r>
              <a:rPr lang="ca-ES" dirty="0" smtClean="0"/>
              <a:t> </a:t>
            </a:r>
            <a:r>
              <a:rPr lang="ca-ES" dirty="0" err="1" smtClean="0"/>
              <a:t>solution</a:t>
            </a:r>
            <a:endParaRPr lang="ca-ES" dirty="0" smtClean="0"/>
          </a:p>
          <a:p>
            <a:pPr>
              <a:buFont typeface="Arial" pitchFamily="34" charset="0"/>
              <a:buChar char="•"/>
            </a:pPr>
            <a:r>
              <a:rPr lang="ca-ES" dirty="0" smtClean="0"/>
              <a:t> </a:t>
            </a:r>
            <a:r>
              <a:rPr lang="ca-ES" dirty="0" smtClean="0"/>
              <a:t> </a:t>
            </a:r>
            <a:r>
              <a:rPr lang="ca-ES" dirty="0" err="1" smtClean="0"/>
              <a:t>Reaction</a:t>
            </a:r>
            <a:r>
              <a:rPr lang="ca-ES" dirty="0" smtClean="0"/>
              <a:t> </a:t>
            </a:r>
            <a:r>
              <a:rPr lang="ca-ES" dirty="0" err="1" smtClean="0"/>
              <a:t>solution</a:t>
            </a:r>
            <a:endParaRPr lang="ca-ES" dirty="0" smtClean="0"/>
          </a:p>
          <a:p>
            <a:pPr>
              <a:buFont typeface="Arial" pitchFamily="34" charset="0"/>
              <a:buChar char="•"/>
            </a:pPr>
            <a:r>
              <a:rPr lang="ca-ES" dirty="0" smtClean="0"/>
              <a:t>  </a:t>
            </a:r>
            <a:r>
              <a:rPr lang="ca-ES" dirty="0" err="1" smtClean="0"/>
              <a:t>Vancomycin</a:t>
            </a:r>
            <a:endParaRPr lang="ca-ES" dirty="0" smtClean="0"/>
          </a:p>
          <a:p>
            <a:pPr>
              <a:buFont typeface="Arial" pitchFamily="34" charset="0"/>
              <a:buChar char="•"/>
            </a:pPr>
            <a:endParaRPr lang="ca-ES" dirty="0"/>
          </a:p>
        </p:txBody>
      </p:sp>
      <p:pic>
        <p:nvPicPr>
          <p:cNvPr id="14338" name="Picture 2" descr="Resultado de imagen de abcam"/>
          <p:cNvPicPr>
            <a:picLocks noChangeAspect="1" noChangeArrowheads="1"/>
          </p:cNvPicPr>
          <p:nvPr/>
        </p:nvPicPr>
        <p:blipFill>
          <a:blip r:embed="rId4"/>
          <a:srcRect l="3798" t="32239" b="26209"/>
          <a:stretch>
            <a:fillRect/>
          </a:stretch>
        </p:blipFill>
        <p:spPr bwMode="auto">
          <a:xfrm>
            <a:off x="7124132" y="1569493"/>
            <a:ext cx="3665325" cy="11873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AC2B-111E-4440-BF44-FCCB1AE40F64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599" y="6356357"/>
            <a:ext cx="4377899" cy="365125"/>
          </a:xfrm>
        </p:spPr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7" name="11 Título"/>
          <p:cNvSpPr txBox="1">
            <a:spLocks/>
          </p:cNvSpPr>
          <p:nvPr/>
        </p:nvSpPr>
        <p:spPr>
          <a:xfrm>
            <a:off x="279842" y="324135"/>
            <a:ext cx="11522287" cy="9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400" noProof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Preliminary</a:t>
            </a:r>
            <a:r>
              <a:rPr lang="ca-ES" sz="44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ca-ES" sz="4400" noProof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913936" y="1552012"/>
            <a:ext cx="31559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3D </a:t>
            </a:r>
            <a:r>
              <a:rPr lang="es-ES" dirty="0" err="1" smtClean="0"/>
              <a:t>printing</a:t>
            </a:r>
            <a:r>
              <a:rPr lang="es-ES" dirty="0" smtClean="0"/>
              <a:t>: </a:t>
            </a:r>
            <a:r>
              <a:rPr lang="es-ES" dirty="0" err="1" smtClean="0"/>
              <a:t>Stereolithography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Fusion360</a:t>
            </a:r>
            <a:endParaRPr lang="es-ES" dirty="0"/>
          </a:p>
        </p:txBody>
      </p:sp>
      <p:pic>
        <p:nvPicPr>
          <p:cNvPr id="10" name="Imagen 2">
            <a:extLst>
              <a:ext uri="{FF2B5EF4-FFF2-40B4-BE49-F238E27FC236}">
                <a16:creationId xmlns:a16="http://schemas.microsoft.com/office/drawing/2014/main" xmlns="" id="{DE9A2D2A-6D54-4A5B-88E3-FE672CD6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35" y="1715480"/>
            <a:ext cx="6067288" cy="3163341"/>
          </a:xfrm>
          <a:prstGeom prst="rect">
            <a:avLst/>
          </a:prstGeom>
        </p:spPr>
      </p:pic>
      <p:pic>
        <p:nvPicPr>
          <p:cNvPr id="15362" name="Picture 2" descr="Resultado de imagen de Impresora 3D: Estereolitografía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845" y="2524834"/>
            <a:ext cx="3347967" cy="33479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35BE-9C56-4B0A-9F7E-41960B57BF04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599" y="6356357"/>
            <a:ext cx="4664501" cy="365125"/>
          </a:xfrm>
        </p:spPr>
        <p:txBody>
          <a:bodyPr/>
          <a:lstStyle/>
          <a:p>
            <a:r>
              <a:rPr lang="en-US" smtClean="0"/>
              <a:t>BarcelonaTech | SensUs 2018 | Microfluidic impedance biosensor</a:t>
            </a:r>
            <a:endParaRPr lang="en-US" dirty="0"/>
          </a:p>
        </p:txBody>
      </p:sp>
      <p:sp>
        <p:nvSpPr>
          <p:cNvPr id="7" name="11 Título"/>
          <p:cNvSpPr txBox="1">
            <a:spLocks/>
          </p:cNvSpPr>
          <p:nvPr/>
        </p:nvSpPr>
        <p:spPr>
          <a:xfrm>
            <a:off x="279842" y="324135"/>
            <a:ext cx="11522287" cy="9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400" noProof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Evaluation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04967" y="1678675"/>
            <a:ext cx="66328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ca-ES" sz="2400" dirty="0" err="1" smtClean="0"/>
              <a:t>Formulating</a:t>
            </a:r>
            <a:r>
              <a:rPr lang="ca-ES" sz="2400" dirty="0" smtClean="0"/>
              <a:t> </a:t>
            </a:r>
            <a:r>
              <a:rPr lang="ca-ES" sz="2400" dirty="0" err="1" smtClean="0"/>
              <a:t>the</a:t>
            </a:r>
            <a:r>
              <a:rPr lang="ca-ES" sz="2400" dirty="0" smtClean="0"/>
              <a:t> </a:t>
            </a:r>
            <a:r>
              <a:rPr lang="ca-ES" sz="2400" dirty="0" err="1" smtClean="0"/>
              <a:t>design</a:t>
            </a:r>
            <a:r>
              <a:rPr lang="ca-ES" sz="2400" dirty="0" smtClean="0"/>
              <a:t> </a:t>
            </a:r>
            <a:r>
              <a:rPr lang="ca-ES" sz="2400" dirty="0" err="1" smtClean="0"/>
              <a:t>question</a:t>
            </a:r>
            <a:r>
              <a:rPr lang="ca-ES" sz="2400" dirty="0" smtClean="0"/>
              <a:t>- </a:t>
            </a:r>
            <a:r>
              <a:rPr lang="ca-ES" sz="2400" dirty="0" err="1" smtClean="0"/>
              <a:t>done</a:t>
            </a:r>
            <a:r>
              <a:rPr lang="ca-ES" sz="2400" dirty="0" smtClean="0"/>
              <a:t> </a:t>
            </a:r>
          </a:p>
          <a:p>
            <a:pPr marL="342900" indent="-342900">
              <a:buAutoNum type="arabicPeriod"/>
            </a:pPr>
            <a:r>
              <a:rPr lang="ca-ES" sz="2400" dirty="0" err="1" smtClean="0"/>
              <a:t>Literature</a:t>
            </a:r>
            <a:r>
              <a:rPr lang="ca-ES" sz="2400" dirty="0" smtClean="0"/>
              <a:t> </a:t>
            </a:r>
            <a:r>
              <a:rPr lang="ca-ES" sz="2400" dirty="0" err="1" smtClean="0"/>
              <a:t>research</a:t>
            </a:r>
            <a:r>
              <a:rPr lang="ca-ES" sz="2400" dirty="0" smtClean="0"/>
              <a:t>- </a:t>
            </a:r>
            <a:r>
              <a:rPr lang="ca-ES" sz="2400" dirty="0" err="1" smtClean="0"/>
              <a:t>done</a:t>
            </a:r>
            <a:endParaRPr lang="ca-ES" sz="2400" dirty="0" smtClean="0"/>
          </a:p>
          <a:p>
            <a:pPr marL="342900" indent="-342900">
              <a:buAutoNum type="arabicPeriod"/>
            </a:pPr>
            <a:r>
              <a:rPr lang="ca-ES" sz="2400" dirty="0" err="1" smtClean="0"/>
              <a:t>Concept</a:t>
            </a:r>
            <a:r>
              <a:rPr lang="ca-ES" sz="2400" dirty="0" smtClean="0"/>
              <a:t> </a:t>
            </a:r>
            <a:r>
              <a:rPr lang="ca-ES" sz="2400" dirty="0" err="1" smtClean="0"/>
              <a:t>formulation</a:t>
            </a:r>
            <a:r>
              <a:rPr lang="ca-ES" sz="2400" dirty="0" smtClean="0"/>
              <a:t>- </a:t>
            </a:r>
            <a:r>
              <a:rPr lang="ca-ES" sz="2400" dirty="0" err="1" smtClean="0"/>
              <a:t>done</a:t>
            </a:r>
            <a:endParaRPr lang="ca-ES" sz="2400" dirty="0" smtClean="0"/>
          </a:p>
          <a:p>
            <a:pPr marL="342900" indent="-342900">
              <a:buAutoNum type="arabicPeriod"/>
            </a:pPr>
            <a:r>
              <a:rPr lang="ca-ES" sz="2400" dirty="0" err="1" smtClean="0"/>
              <a:t>Preliminary</a:t>
            </a:r>
            <a:r>
              <a:rPr lang="ca-ES" sz="2400" dirty="0" smtClean="0"/>
              <a:t> </a:t>
            </a:r>
            <a:r>
              <a:rPr lang="ca-ES" sz="2400" dirty="0" err="1" smtClean="0"/>
              <a:t>design</a:t>
            </a:r>
            <a:r>
              <a:rPr lang="ca-ES" sz="2400" dirty="0" smtClean="0"/>
              <a:t>- </a:t>
            </a:r>
            <a:r>
              <a:rPr lang="ca-ES" sz="2400" dirty="0" err="1" smtClean="0"/>
              <a:t>done</a:t>
            </a:r>
            <a:endParaRPr lang="ca-ES" sz="2400" dirty="0" smtClean="0"/>
          </a:p>
          <a:p>
            <a:pPr marL="342900" indent="-342900">
              <a:buAutoNum type="arabicPeriod"/>
            </a:pPr>
            <a:r>
              <a:rPr lang="ca-ES" sz="2400" dirty="0" smtClean="0"/>
              <a:t> </a:t>
            </a:r>
            <a:r>
              <a:rPr lang="ca-ES" sz="2400" dirty="0" err="1" smtClean="0"/>
              <a:t>Detailing</a:t>
            </a:r>
            <a:r>
              <a:rPr lang="ca-ES" sz="2400" dirty="0" smtClean="0"/>
              <a:t>- </a:t>
            </a:r>
            <a:r>
              <a:rPr lang="ca-ES" sz="2400" dirty="0" err="1" smtClean="0"/>
              <a:t>not</a:t>
            </a:r>
            <a:r>
              <a:rPr lang="ca-ES" sz="2400" dirty="0" smtClean="0"/>
              <a:t> </a:t>
            </a:r>
            <a:r>
              <a:rPr lang="ca-ES" sz="2400" dirty="0" err="1" smtClean="0"/>
              <a:t>started</a:t>
            </a:r>
            <a:r>
              <a:rPr lang="ca-ES" sz="2400" dirty="0" smtClean="0"/>
              <a:t> </a:t>
            </a:r>
            <a:r>
              <a:rPr lang="ca-ES" sz="2400" dirty="0" err="1" smtClean="0"/>
              <a:t>yet</a:t>
            </a:r>
            <a:endParaRPr lang="ca-ES" sz="2400" dirty="0" smtClean="0"/>
          </a:p>
          <a:p>
            <a:pPr marL="342900" indent="-342900">
              <a:buAutoNum type="arabicPeriod"/>
            </a:pPr>
            <a:r>
              <a:rPr lang="ca-ES" sz="2400" dirty="0" err="1" smtClean="0"/>
              <a:t>Realization</a:t>
            </a:r>
            <a:r>
              <a:rPr lang="ca-ES" sz="2400" dirty="0" smtClean="0"/>
              <a:t>- </a:t>
            </a:r>
            <a:r>
              <a:rPr lang="ca-ES" sz="2400" dirty="0" err="1" smtClean="0"/>
              <a:t>not</a:t>
            </a:r>
            <a:r>
              <a:rPr lang="ca-ES" sz="2400" dirty="0" smtClean="0"/>
              <a:t> </a:t>
            </a:r>
            <a:r>
              <a:rPr lang="ca-ES" sz="2400" dirty="0" err="1" smtClean="0"/>
              <a:t>started</a:t>
            </a:r>
            <a:r>
              <a:rPr lang="ca-ES" sz="2400" dirty="0" smtClean="0"/>
              <a:t> </a:t>
            </a:r>
            <a:r>
              <a:rPr lang="ca-ES" sz="2400" dirty="0" err="1" smtClean="0"/>
              <a:t>yet</a:t>
            </a:r>
            <a:endParaRPr lang="ca-ES" sz="2400" dirty="0" smtClean="0"/>
          </a:p>
          <a:p>
            <a:pPr marL="342900" indent="-342900">
              <a:buAutoNum type="arabicPeriod"/>
            </a:pPr>
            <a:r>
              <a:rPr lang="ca-ES" sz="2400" dirty="0" err="1" smtClean="0"/>
              <a:t>Testing</a:t>
            </a:r>
            <a:r>
              <a:rPr lang="ca-ES" sz="2400" dirty="0" smtClean="0"/>
              <a:t>- </a:t>
            </a:r>
            <a:r>
              <a:rPr lang="ca-ES" sz="2400" dirty="0" err="1" smtClean="0"/>
              <a:t>not</a:t>
            </a:r>
            <a:r>
              <a:rPr lang="ca-ES" sz="2400" dirty="0" smtClean="0"/>
              <a:t> </a:t>
            </a:r>
            <a:r>
              <a:rPr lang="ca-ES" sz="2400" dirty="0" err="1" smtClean="0"/>
              <a:t>started</a:t>
            </a:r>
            <a:r>
              <a:rPr lang="ca-ES" sz="2400" dirty="0" smtClean="0"/>
              <a:t> </a:t>
            </a:r>
            <a:r>
              <a:rPr lang="ca-ES" sz="2400" dirty="0" err="1" smtClean="0"/>
              <a:t>yet</a:t>
            </a:r>
            <a:endParaRPr lang="ca-ES" sz="2400" dirty="0" smtClean="0"/>
          </a:p>
          <a:p>
            <a:pPr marL="342900" indent="-342900">
              <a:buAutoNum type="arabicPeriod"/>
            </a:pPr>
            <a:r>
              <a:rPr lang="ca-ES" sz="2400" dirty="0" err="1" smtClean="0"/>
              <a:t>Evaluation</a:t>
            </a:r>
            <a:r>
              <a:rPr lang="ca-ES" sz="2400" dirty="0" smtClean="0"/>
              <a:t>- in </a:t>
            </a:r>
            <a:r>
              <a:rPr lang="ca-ES" sz="2400" dirty="0" err="1" smtClean="0"/>
              <a:t>progress</a:t>
            </a:r>
            <a:endParaRPr lang="ca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338</Words>
  <Application>Microsoft Office PowerPoint</Application>
  <PresentationFormat>Personalizado</PresentationFormat>
  <Paragraphs>80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  Microfluidic impedance biosensor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Chalalai Sarakor</dc:creator>
  <cp:lastModifiedBy>usuario</cp:lastModifiedBy>
  <cp:revision>32</cp:revision>
  <dcterms:created xsi:type="dcterms:W3CDTF">2013-07-30T10:57:00Z</dcterms:created>
  <dcterms:modified xsi:type="dcterms:W3CDTF">2018-01-27T17:57:04Z</dcterms:modified>
</cp:coreProperties>
</file>