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27"/>
  </p:notesMasterIdLst>
  <p:handoutMasterIdLst>
    <p:handoutMasterId r:id="rId28"/>
  </p:handoutMasterIdLst>
  <p:sldIdLst>
    <p:sldId id="292" r:id="rId2"/>
    <p:sldId id="296" r:id="rId3"/>
    <p:sldId id="297" r:id="rId4"/>
    <p:sldId id="299" r:id="rId5"/>
    <p:sldId id="300" r:id="rId6"/>
    <p:sldId id="303" r:id="rId7"/>
    <p:sldId id="335" r:id="rId8"/>
    <p:sldId id="340" r:id="rId9"/>
    <p:sldId id="322" r:id="rId10"/>
    <p:sldId id="323" r:id="rId11"/>
    <p:sldId id="337" r:id="rId12"/>
    <p:sldId id="325" r:id="rId13"/>
    <p:sldId id="338" r:id="rId14"/>
    <p:sldId id="336" r:id="rId15"/>
    <p:sldId id="339" r:id="rId16"/>
    <p:sldId id="341" r:id="rId17"/>
    <p:sldId id="327" r:id="rId18"/>
    <p:sldId id="328" r:id="rId19"/>
    <p:sldId id="329" r:id="rId20"/>
    <p:sldId id="320" r:id="rId21"/>
    <p:sldId id="333" r:id="rId22"/>
    <p:sldId id="334" r:id="rId23"/>
    <p:sldId id="342" r:id="rId24"/>
    <p:sldId id="343" r:id="rId25"/>
    <p:sldId id="293" r:id="rId26"/>
  </p:sldIdLst>
  <p:sldSz cx="9144000" cy="5143500" type="screen16x9"/>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640" userDrawn="1">
          <p15:clr>
            <a:srgbClr val="A4A3A4"/>
          </p15:clr>
        </p15:guide>
        <p15:guide id="3" orient="horz" pos="1064" userDrawn="1">
          <p15:clr>
            <a:srgbClr val="A4A3A4"/>
          </p15:clr>
        </p15:guide>
        <p15:guide id="4" pos="28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CECEC"/>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57" autoAdjust="0"/>
  </p:normalViewPr>
  <p:slideViewPr>
    <p:cSldViewPr snapToGrid="0">
      <p:cViewPr varScale="1">
        <p:scale>
          <a:sx n="86" d="100"/>
          <a:sy n="86" d="100"/>
        </p:scale>
        <p:origin x="84" y="186"/>
      </p:cViewPr>
      <p:guideLst>
        <p:guide orient="horz" pos="2160"/>
        <p:guide pos="5640"/>
        <p:guide orient="horz" pos="1064"/>
        <p:guide pos="2808"/>
      </p:guideLst>
    </p:cSldViewPr>
  </p:slideViewPr>
  <p:outlineViewPr>
    <p:cViewPr>
      <p:scale>
        <a:sx n="33" d="100"/>
        <a:sy n="33" d="100"/>
      </p:scale>
      <p:origin x="0" y="0"/>
    </p:cViewPr>
  </p:outlineViewPr>
  <p:notesTextViewPr>
    <p:cViewPr>
      <p:scale>
        <a:sx n="1" d="1"/>
        <a:sy n="1" d="1"/>
      </p:scale>
      <p:origin x="0" y="0"/>
    </p:cViewPr>
  </p:notesTextViewPr>
  <p:sorterViewPr>
    <p:cViewPr>
      <p:scale>
        <a:sx n="41" d="100"/>
        <a:sy n="41" d="100"/>
      </p:scale>
      <p:origin x="0" y="0"/>
    </p:cViewPr>
  </p:sorterViewPr>
  <p:notesViewPr>
    <p:cSldViewPr snapToGrid="0">
      <p:cViewPr varScale="1">
        <p:scale>
          <a:sx n="165" d="100"/>
          <a:sy n="165" d="100"/>
        </p:scale>
        <p:origin x="6704"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pPr/>
              <a:t>6/30/2017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pPr/>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2007804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17"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1"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89633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ircular colored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mn-lt"/>
              </a:defRPr>
            </a:lvl1pPr>
          </a:lstStyle>
          <a:p>
            <a:r>
              <a:rPr lang="en-US" dirty="0"/>
              <a:t>Click icon to add color picture</a:t>
            </a:r>
          </a:p>
        </p:txBody>
      </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quare B/W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38800" cy="4406900"/>
          </a:xfrm>
          <a:prstGeom prst="rect">
            <a:avLst/>
          </a:prstGeom>
        </p:spPr>
        <p:txBody>
          <a:bodyPr>
            <a:noAutofit/>
          </a:bodyPr>
          <a:lstStyle>
            <a:lvl1pPr marL="0" indent="0" algn="ctr">
              <a:buNone/>
              <a:defRPr sz="1600" baseline="0">
                <a:solidFill>
                  <a:schemeClr val="accent2"/>
                </a:solidFill>
                <a:latin typeface="+mn-lt"/>
              </a:defRPr>
            </a:lvl1pPr>
          </a:lstStyle>
          <a:p>
            <a:r>
              <a:rPr lang="en-US" dirty="0"/>
              <a:t>Click icon to add black &amp; white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content with B/W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0" y="0"/>
            <a:ext cx="9131300" cy="49022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black &amp; white background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03198"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Text Placeholder 2"/>
          <p:cNvSpPr>
            <a:spLocks noGrp="1"/>
          </p:cNvSpPr>
          <p:nvPr>
            <p:ph type="body" sz="quarter" idx="13" hasCustomPrompt="1"/>
          </p:nvPr>
        </p:nvSpPr>
        <p:spPr>
          <a:xfrm>
            <a:off x="318866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cxnSp>
        <p:nvCxnSpPr>
          <p:cNvPr id="20"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Multiple colored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27233"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27233"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3216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32164"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cxnSp>
        <p:nvCxnSpPr>
          <p:cNvPr id="2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25" name="Picture Placeholder 9"/>
          <p:cNvSpPr>
            <a:spLocks noGrp="1"/>
          </p:cNvSpPr>
          <p:nvPr>
            <p:ph type="pic" sz="quarter" idx="24" hasCustomPrompt="1"/>
          </p:nvPr>
        </p:nvSpPr>
        <p:spPr>
          <a:xfrm>
            <a:off x="237556"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Bullet points and colore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03199"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cxnSp>
        <p:nvCxnSpPr>
          <p:cNvPr id="2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3" name="Picture Placeholder 9"/>
          <p:cNvSpPr>
            <a:spLocks noGrp="1"/>
          </p:cNvSpPr>
          <p:nvPr>
            <p:ph type="pic" sz="quarter" idx="27" hasCustomPrompt="1"/>
          </p:nvPr>
        </p:nvSpPr>
        <p:spPr>
          <a:xfrm>
            <a:off x="5562600" y="254000"/>
            <a:ext cx="3568700" cy="45720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image</a:t>
            </a:r>
          </a:p>
        </p:txBody>
      </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05083" y="81859"/>
            <a:ext cx="4954598" cy="4954598"/>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 Placeholder 2"/>
          <p:cNvSpPr>
            <a:spLocks noGrp="1"/>
          </p:cNvSpPr>
          <p:nvPr>
            <p:ph type="body" sz="quarter" idx="10" hasCustomPrompt="1"/>
          </p:nvPr>
        </p:nvSpPr>
        <p:spPr>
          <a:xfrm>
            <a:off x="20319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0319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cxnSp>
        <p:nvCxnSpPr>
          <p:cNvPr id="1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1" y="258807"/>
            <a:ext cx="3759201"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1"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03201"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89500" cy="3392488"/>
          </a:xfrm>
        </p:spPr>
        <p:txBody>
          <a:bodyPr/>
          <a:lstStyle>
            <a:lvl1pPr marL="0" indent="0" algn="ctr">
              <a:buNone/>
              <a:defRPr sz="1400"/>
            </a:lvl1pPr>
          </a:lstStyle>
          <a:p>
            <a:r>
              <a:rPr lang="en-US" dirty="0"/>
              <a:t>Click to add table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2973909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1"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24pt.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Chart Placeholder 2"/>
          <p:cNvSpPr>
            <a:spLocks noGrp="1"/>
          </p:cNvSpPr>
          <p:nvPr>
            <p:ph type="chart" sz="quarter" idx="14" hasCustomPrompt="1"/>
          </p:nvPr>
        </p:nvSpPr>
        <p:spPr>
          <a:xfrm>
            <a:off x="4035425" y="1295400"/>
            <a:ext cx="488950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12687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0"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12pt or 10pt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99782" cy="3933825"/>
          </a:xfrm>
        </p:spPr>
        <p:txBody>
          <a:bodyPr/>
          <a:lstStyle>
            <a:lvl1pPr marL="0" indent="0" algn="ctr">
              <a:buNone/>
              <a:defRPr sz="1400"/>
            </a:lvl1pPr>
          </a:lstStyle>
          <a:p>
            <a:r>
              <a:rPr lang="en-US" dirty="0"/>
              <a:t>Click to add Infographics/SmartArt</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1163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mj-lt"/>
              </a:defRPr>
            </a:lvl1pPr>
          </a:lstStyle>
          <a:p>
            <a:r>
              <a:rPr lang="en-US" dirty="0"/>
              <a:t>Click to add Presenter’s image</a:t>
            </a:r>
            <a:endParaRPr lang="en-IN" dirty="0"/>
          </a:p>
        </p:txBody>
      </p: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Map</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116114"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346905"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11611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11611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11611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178960"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178960"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178960"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116114"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cxnSp>
        <p:nvCxnSpPr>
          <p:cNvPr id="3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152400" y="809262"/>
            <a:ext cx="8839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Simple Time Plan</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664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3782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Timeline/Roadmap with text</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cxnSp>
        <p:nvCxnSpPr>
          <p:cNvPr id="2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with Colored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600"/>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94118"/>
          </a:xfrm>
          <a:solidFill>
            <a:schemeClr val="accent1"/>
          </a:solidFill>
        </p:spPr>
        <p:txBody>
          <a:bodyPr/>
          <a:lstStyle>
            <a:lvl1pPr marL="0" indent="0">
              <a:buNone/>
              <a:defRPr>
                <a:solidFill>
                  <a:schemeClr val="accent1"/>
                </a:solidFill>
              </a:defRPr>
            </a:lvl1pPr>
          </a:lstStyle>
          <a:p>
            <a:pPr lvl="0"/>
            <a:r>
              <a:rPr lang="en-US" smtClean="0"/>
              <a:t>Click to edit Master text styles</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57928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03199"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57928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0319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57928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57928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0319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57928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57928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30"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Font typeface="Arial" panose="020B0604020202020204" pitchFamily="34" charset="0"/>
              <a:buChar char="•"/>
              <a:defRPr lang="en-US" sz="700" b="0"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vl1pPr>
          </a:lstStyle>
          <a:p>
            <a:r>
              <a:rPr lang="en-US" dirty="0"/>
              <a:t>View video</a:t>
            </a:r>
          </a:p>
        </p:txBody>
      </p:sp>
      <p:cxnSp>
        <p:nvCxnSpPr>
          <p:cNvPr id="2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5412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Team Structure</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1" name="Picture Placeholder 9"/>
          <p:cNvSpPr>
            <a:spLocks noGrp="1"/>
          </p:cNvSpPr>
          <p:nvPr>
            <p:ph type="pic" sz="quarter" idx="13" hasCustomPrompt="1"/>
          </p:nvPr>
        </p:nvSpPr>
        <p:spPr>
          <a:xfrm>
            <a:off x="38232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0" name="Pladsholder til tekst 62"/>
          <p:cNvSpPr>
            <a:spLocks noGrp="1"/>
          </p:cNvSpPr>
          <p:nvPr>
            <p:ph type="body" sz="quarter" idx="30"/>
          </p:nvPr>
        </p:nvSpPr>
        <p:spPr>
          <a:xfrm>
            <a:off x="38232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3" name="Picture Placeholder 9"/>
          <p:cNvSpPr>
            <a:spLocks noGrp="1"/>
          </p:cNvSpPr>
          <p:nvPr>
            <p:ph type="pic" sz="quarter" idx="33" hasCustomPrompt="1"/>
          </p:nvPr>
        </p:nvSpPr>
        <p:spPr>
          <a:xfrm>
            <a:off x="260549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4" name="Pladsholder til tekst 62"/>
          <p:cNvSpPr>
            <a:spLocks noGrp="1"/>
          </p:cNvSpPr>
          <p:nvPr>
            <p:ph type="body" sz="quarter" idx="34"/>
          </p:nvPr>
        </p:nvSpPr>
        <p:spPr>
          <a:xfrm>
            <a:off x="260549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7" name="Picture Placeholder 9"/>
          <p:cNvSpPr>
            <a:spLocks noGrp="1"/>
          </p:cNvSpPr>
          <p:nvPr>
            <p:ph type="pic" sz="quarter" idx="37" hasCustomPrompt="1"/>
          </p:nvPr>
        </p:nvSpPr>
        <p:spPr>
          <a:xfrm>
            <a:off x="482866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8" name="Pladsholder til tekst 62"/>
          <p:cNvSpPr>
            <a:spLocks noGrp="1"/>
          </p:cNvSpPr>
          <p:nvPr>
            <p:ph type="body" sz="quarter" idx="38"/>
          </p:nvPr>
        </p:nvSpPr>
        <p:spPr>
          <a:xfrm>
            <a:off x="482866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41" name="Picture Placeholder 9"/>
          <p:cNvSpPr>
            <a:spLocks noGrp="1"/>
          </p:cNvSpPr>
          <p:nvPr>
            <p:ph type="pic" sz="quarter" idx="41" hasCustomPrompt="1"/>
          </p:nvPr>
        </p:nvSpPr>
        <p:spPr>
          <a:xfrm>
            <a:off x="705183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42" name="Pladsholder til tekst 62"/>
          <p:cNvSpPr>
            <a:spLocks noGrp="1"/>
          </p:cNvSpPr>
          <p:nvPr>
            <p:ph type="body" sz="quarter" idx="42"/>
          </p:nvPr>
        </p:nvSpPr>
        <p:spPr>
          <a:xfrm>
            <a:off x="705183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62" name="Picture Placeholder 9"/>
          <p:cNvSpPr>
            <a:spLocks noGrp="1"/>
          </p:cNvSpPr>
          <p:nvPr>
            <p:ph type="pic" sz="quarter" idx="45" hasCustomPrompt="1"/>
          </p:nvPr>
        </p:nvSpPr>
        <p:spPr>
          <a:xfrm>
            <a:off x="38232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3" name="Pladsholder til tekst 62"/>
          <p:cNvSpPr>
            <a:spLocks noGrp="1"/>
          </p:cNvSpPr>
          <p:nvPr>
            <p:ph type="body" sz="quarter" idx="46"/>
          </p:nvPr>
        </p:nvSpPr>
        <p:spPr>
          <a:xfrm>
            <a:off x="38232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66" name="Picture Placeholder 9"/>
          <p:cNvSpPr>
            <a:spLocks noGrp="1"/>
          </p:cNvSpPr>
          <p:nvPr>
            <p:ph type="pic" sz="quarter" idx="49" hasCustomPrompt="1"/>
          </p:nvPr>
        </p:nvSpPr>
        <p:spPr>
          <a:xfrm>
            <a:off x="260549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7" name="Pladsholder til tekst 62"/>
          <p:cNvSpPr>
            <a:spLocks noGrp="1"/>
          </p:cNvSpPr>
          <p:nvPr>
            <p:ph type="body" sz="quarter" idx="50"/>
          </p:nvPr>
        </p:nvSpPr>
        <p:spPr>
          <a:xfrm>
            <a:off x="260549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0" name="Picture Placeholder 9"/>
          <p:cNvSpPr>
            <a:spLocks noGrp="1"/>
          </p:cNvSpPr>
          <p:nvPr>
            <p:ph type="pic" sz="quarter" idx="53" hasCustomPrompt="1"/>
          </p:nvPr>
        </p:nvSpPr>
        <p:spPr>
          <a:xfrm>
            <a:off x="482866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1" name="Pladsholder til tekst 62"/>
          <p:cNvSpPr>
            <a:spLocks noGrp="1"/>
          </p:cNvSpPr>
          <p:nvPr>
            <p:ph type="body" sz="quarter" idx="54"/>
          </p:nvPr>
        </p:nvSpPr>
        <p:spPr>
          <a:xfrm>
            <a:off x="482866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4" name="Picture Placeholder 9"/>
          <p:cNvSpPr>
            <a:spLocks noGrp="1"/>
          </p:cNvSpPr>
          <p:nvPr>
            <p:ph type="pic" sz="quarter" idx="57" hasCustomPrompt="1"/>
          </p:nvPr>
        </p:nvSpPr>
        <p:spPr>
          <a:xfrm>
            <a:off x="705183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5" name="Pladsholder til tekst 62"/>
          <p:cNvSpPr>
            <a:spLocks noGrp="1"/>
          </p:cNvSpPr>
          <p:nvPr>
            <p:ph type="body" sz="quarter" idx="58"/>
          </p:nvPr>
        </p:nvSpPr>
        <p:spPr>
          <a:xfrm>
            <a:off x="705183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7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8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cxnSp>
        <p:nvCxnSpPr>
          <p:cNvPr id="3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106905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7"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6403" y="1440180"/>
            <a:ext cx="2732400" cy="2294479"/>
          </a:xfrm>
          <a:prstGeom prst="rect">
            <a:avLst/>
          </a:prstGeom>
        </p:spPr>
      </p:pic>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bg>
      <p:bgPr>
        <a:solidFill>
          <a:srgbClr val="F2F2F2"/>
        </a:solidFill>
        <a:effectLst/>
      </p:bgPr>
    </p:bg>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33"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4"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8692" y="1701810"/>
            <a:ext cx="2123981" cy="1783571"/>
          </a:xfrm>
          <a:prstGeom prst="rect">
            <a:avLst/>
          </a:prstGeom>
        </p:spPr>
      </p:pic>
    </p:spTree>
    <p:extLst>
      <p:ext uri="{BB962C8B-B14F-4D97-AF65-F5344CB8AC3E}">
        <p14:creationId xmlns:p14="http://schemas.microsoft.com/office/powerpoint/2010/main" val="291468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273" y="1721308"/>
            <a:ext cx="2066400" cy="1735219"/>
          </a:xfrm>
          <a:prstGeom prst="rect">
            <a:avLst/>
          </a:prstGeom>
        </p:spPr>
      </p:pic>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0" y="258807"/>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mj-lt"/>
                <a:ea typeface="+mn-ea"/>
                <a:cs typeface="Arial"/>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2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1"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2" name="Footer Placeholder 4"/>
          <p:cNvSpPr txBox="1">
            <a:spLocks/>
          </p:cNvSpPr>
          <p:nvPr userDrawn="1"/>
        </p:nvSpPr>
        <p:spPr>
          <a:xfrm>
            <a:off x="8924925" y="4979488"/>
            <a:ext cx="219075" cy="111722"/>
          </a:xfrm>
          <a:prstGeom prst="rect">
            <a:avLst/>
          </a:prstGeom>
          <a:noFill/>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5D61087F-CA7B-4F6C-AD54-FCE24029CF22}" type="slidenum">
              <a:rPr lang="en-US" smtClean="0"/>
              <a:pPr lvl="0"/>
              <a:t>‹#›</a:t>
            </a:fld>
            <a:endParaRPr lang="en-US" dirty="0"/>
          </a:p>
        </p:txBody>
      </p:sp>
      <p:sp>
        <p:nvSpPr>
          <p:cNvPr id="33" name="Rectangle 32"/>
          <p:cNvSpPr/>
          <p:nvPr userDrawn="1"/>
        </p:nvSpPr>
        <p:spPr>
          <a:xfrm>
            <a:off x="8903495" y="4963911"/>
            <a:ext cx="228600" cy="1428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3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53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24"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1"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3"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30914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er with Client/Partner Logo">
    <p:bg>
      <p:bgPr>
        <a:solidFill>
          <a:srgbClr val="F2F2F2"/>
        </a:solidFill>
        <a:effectLst/>
      </p:bgPr>
    </p:bg>
    <p:spTree>
      <p:nvGrpSpPr>
        <p:cNvPr id="1" name=""/>
        <p:cNvGrpSpPr/>
        <p:nvPr/>
      </p:nvGrpSpPr>
      <p:grpSpPr>
        <a:xfrm>
          <a:off x="0" y="0"/>
          <a:ext cx="0" cy="0"/>
          <a:chOff x="0" y="0"/>
          <a:chExt cx="0" cy="0"/>
        </a:xfrm>
      </p:grpSpPr>
      <p:pic>
        <p:nvPicPr>
          <p:cNvPr id="31"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16"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17" name="Picture Placeholder 9"/>
          <p:cNvSpPr>
            <a:spLocks noGrp="1"/>
          </p:cNvSpPr>
          <p:nvPr>
            <p:ph type="pic" sz="quarter" idx="12" hasCustomPrompt="1"/>
          </p:nvPr>
        </p:nvSpPr>
        <p:spPr>
          <a:xfrm>
            <a:off x="1568450" y="40620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574104"/>
      </p:ext>
    </p:extLst>
  </p:cSld>
  <p:clrMapOvr>
    <a:masterClrMapping/>
  </p:clrMapOvr>
  <p:extLst mod="1">
    <p:ext uri="{DCECCB84-F9BA-43D5-87BE-67443E8EF086}">
      <p15:sldGuideLst xmlns:p15="http://schemas.microsoft.com/office/powerpoint/2012/main">
        <p15:guide id="1" pos="1656" userDrawn="1">
          <p15:clr>
            <a:srgbClr val="FBAE40"/>
          </p15:clr>
        </p15:guide>
        <p15:guide id="2" orient="horz" pos="1620" userDrawn="1">
          <p15:clr>
            <a:srgbClr val="FBAE40"/>
          </p15:clr>
        </p15:guide>
        <p15:guide id="3" orient="horz" pos="296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er without image">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0783"/>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dirty="0">
              <a:latin typeface="+mn-lt"/>
            </a:endParaRPr>
          </a:p>
        </p:txBody>
      </p:sp>
      <p:sp>
        <p:nvSpPr>
          <p:cNvPr id="38" name="object 8"/>
          <p:cNvSpPr/>
          <p:nvPr/>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40" name="object 10"/>
          <p:cNvSpPr/>
          <p:nvPr/>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41" name="object 11"/>
          <p:cNvSpPr/>
          <p:nvPr/>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15"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a:t>
            </a:r>
            <a:r>
              <a:rPr lang="en-US" sz="3600" b="1" u="sng" spc="-36" dirty="0">
                <a:solidFill>
                  <a:srgbClr val="0D356E"/>
                </a:solidFill>
                <a:latin typeface="+mn-lt"/>
                <a:cs typeface="Arial"/>
              </a:rPr>
              <a:t>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4"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7"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68573952"/>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7" name="Picture Placeholder 9"/>
          <p:cNvSpPr>
            <a:spLocks noGrp="1"/>
          </p:cNvSpPr>
          <p:nvPr>
            <p:ph type="pic" sz="quarter" idx="12" hasCustomPrompt="1"/>
          </p:nvPr>
        </p:nvSpPr>
        <p:spPr>
          <a:xfrm>
            <a:off x="8176078" y="395388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object 8"/>
          <p:cNvSpPr/>
          <p:nvPr userDrawn="1"/>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21"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23" name="object 10"/>
          <p:cNvSpPr/>
          <p:nvPr userDrawn="1"/>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24" name="object 11"/>
          <p:cNvSpPr/>
          <p:nvPr userDrawn="1"/>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cxnSp>
        <p:nvCxnSpPr>
          <p:cNvPr id="2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7"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9"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0" y="1295399"/>
            <a:ext cx="8681088"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03200" y="1674584"/>
            <a:ext cx="8681088"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42419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248937"/>
            <a:ext cx="8229600"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758" r:id="rId6"/>
    <p:sldLayoutId id="2147483783" r:id="rId7"/>
    <p:sldLayoutId id="2147483784" r:id="rId8"/>
    <p:sldLayoutId id="2147483829" r:id="rId9"/>
    <p:sldLayoutId id="2147483855" r:id="rId10"/>
    <p:sldLayoutId id="2147483831" r:id="rId11"/>
    <p:sldLayoutId id="2147483832" r:id="rId12"/>
    <p:sldLayoutId id="2147483833" r:id="rId13"/>
    <p:sldLayoutId id="2147483834" r:id="rId14"/>
    <p:sldLayoutId id="2147483835" r:id="rId15"/>
    <p:sldLayoutId id="2147483836" r:id="rId16"/>
    <p:sldLayoutId id="2147483838" r:id="rId17"/>
    <p:sldLayoutId id="2147483842" r:id="rId18"/>
    <p:sldLayoutId id="2147483844" r:id="rId19"/>
    <p:sldLayoutId id="2147483846" r:id="rId20"/>
    <p:sldLayoutId id="2147483850" r:id="rId21"/>
    <p:sldLayoutId id="2147483848" r:id="rId22"/>
    <p:sldLayoutId id="2147483852" r:id="rId23"/>
    <p:sldLayoutId id="2147483799" r:id="rId24"/>
    <p:sldLayoutId id="2147483822" r:id="rId25"/>
    <p:sldLayoutId id="2147483824" r:id="rId26"/>
  </p:sldLayoutIdLst>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1459435"/>
            <a:ext cx="4635500" cy="1165860"/>
          </a:xfrm>
        </p:spPr>
        <p:txBody>
          <a:bodyPr/>
          <a:lstStyle/>
          <a:p>
            <a:r>
              <a:rPr lang="en-US" sz="5400" dirty="0" smtClean="0"/>
              <a:t>CASSINI</a:t>
            </a:r>
            <a:r>
              <a:rPr lang="en-US" dirty="0" smtClean="0"/>
              <a:t/>
            </a:r>
            <a:br>
              <a:rPr lang="en-US" dirty="0" smtClean="0"/>
            </a:br>
            <a:r>
              <a:rPr lang="en-US" sz="1400" u="none" dirty="0" smtClean="0"/>
              <a:t>A SDN BASED NETWORK AUOTOMATION TOOL</a:t>
            </a:r>
            <a:endParaRPr lang="en-US" sz="1400" u="none" dirty="0"/>
          </a:p>
        </p:txBody>
      </p:sp>
      <p:sp>
        <p:nvSpPr>
          <p:cNvPr id="3" name="Subtitle 2"/>
          <p:cNvSpPr>
            <a:spLocks noGrp="1"/>
          </p:cNvSpPr>
          <p:nvPr>
            <p:ph type="subTitle" idx="1"/>
          </p:nvPr>
        </p:nvSpPr>
        <p:spPr/>
        <p:txBody>
          <a:bodyPr/>
          <a:lstStyle/>
          <a:p>
            <a:r>
              <a:rPr lang="en-US" dirty="0" err="1" smtClean="0"/>
              <a:t>Aashi</a:t>
            </a:r>
            <a:r>
              <a:rPr lang="en-US" dirty="0" smtClean="0"/>
              <a:t> Gupta, Manish </a:t>
            </a:r>
            <a:r>
              <a:rPr lang="en-US" dirty="0"/>
              <a:t>Singh </a:t>
            </a:r>
            <a:r>
              <a:rPr lang="en-US" dirty="0" err="1" smtClean="0"/>
              <a:t>Kushwaha</a:t>
            </a:r>
            <a:r>
              <a:rPr lang="en-US" dirty="0" smtClean="0"/>
              <a:t> , </a:t>
            </a:r>
            <a:r>
              <a:rPr lang="en-US" dirty="0" err="1" smtClean="0"/>
              <a:t>Pamunugundla</a:t>
            </a:r>
            <a:r>
              <a:rPr lang="en-US" dirty="0" smtClean="0"/>
              <a:t> </a:t>
            </a:r>
            <a:r>
              <a:rPr lang="en-US" dirty="0" err="1" smtClean="0"/>
              <a:t>Vamshi</a:t>
            </a:r>
            <a:r>
              <a:rPr lang="en-US" dirty="0" smtClean="0"/>
              <a:t> </a:t>
            </a:r>
            <a:r>
              <a:rPr lang="en-US" dirty="0"/>
              <a:t>S</a:t>
            </a:r>
            <a:r>
              <a:rPr lang="en-US" dirty="0" smtClean="0"/>
              <a:t>ai </a:t>
            </a:r>
            <a:endParaRPr lang="en-US" dirty="0"/>
          </a:p>
        </p:txBody>
      </p:sp>
      <p:sp>
        <p:nvSpPr>
          <p:cNvPr id="4" name="Text Placeholder 3"/>
          <p:cNvSpPr>
            <a:spLocks noGrp="1"/>
          </p:cNvSpPr>
          <p:nvPr>
            <p:ph type="body" sz="quarter" idx="10"/>
          </p:nvPr>
        </p:nvSpPr>
        <p:spPr>
          <a:xfrm>
            <a:off x="4267200" y="3236573"/>
            <a:ext cx="3190875" cy="149312"/>
          </a:xfrm>
        </p:spPr>
        <p:txBody>
          <a:bodyPr/>
          <a:lstStyle/>
          <a:p>
            <a:r>
              <a:rPr lang="en-US" dirty="0" smtClean="0"/>
              <a:t>Turbo Summer Interns</a:t>
            </a:r>
            <a:endParaRPr lang="en-US" dirty="0"/>
          </a:p>
        </p:txBody>
      </p:sp>
    </p:spTree>
    <p:extLst>
      <p:ext uri="{BB962C8B-B14F-4D97-AF65-F5344CB8AC3E}">
        <p14:creationId xmlns:p14="http://schemas.microsoft.com/office/powerpoint/2010/main" val="1924715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8807"/>
            <a:ext cx="8884288" cy="909593"/>
          </a:xfrm>
        </p:spPr>
        <p:txBody>
          <a:bodyPr/>
          <a:lstStyle/>
          <a:p>
            <a:pPr algn="ctr"/>
            <a:r>
              <a:rPr sz="2800" dirty="0" smtClean="0"/>
              <a:t>NETWORK FUNCTION VIRTUALIZATION</a:t>
            </a:r>
            <a:endParaRPr lang="en-US" sz="2800" dirty="0"/>
          </a:p>
        </p:txBody>
      </p:sp>
      <p:sp>
        <p:nvSpPr>
          <p:cNvPr id="3" name="Text Placeholder 2"/>
          <p:cNvSpPr>
            <a:spLocks noGrp="1"/>
          </p:cNvSpPr>
          <p:nvPr>
            <p:ph type="body" sz="quarter" idx="10"/>
          </p:nvPr>
        </p:nvSpPr>
        <p:spPr/>
        <p:txBody>
          <a:bodyPr/>
          <a:lstStyle/>
          <a:p>
            <a:pPr marL="285750" indent="-285750" algn="just">
              <a:buFont typeface="Wingdings" panose="05000000000000000000" pitchFamily="2" charset="2"/>
              <a:buChar char="v"/>
            </a:pPr>
            <a:r>
              <a:rPr lang="en-US" dirty="0">
                <a:solidFill>
                  <a:schemeClr val="tx1">
                    <a:lumMod val="95000"/>
                    <a:lumOff val="5000"/>
                  </a:schemeClr>
                </a:solidFill>
              </a:rPr>
              <a:t>Together, </a:t>
            </a:r>
            <a:r>
              <a:rPr lang="en-US" dirty="0" smtClean="0">
                <a:solidFill>
                  <a:schemeClr val="tx1">
                    <a:lumMod val="95000"/>
                    <a:lumOff val="5000"/>
                  </a:schemeClr>
                </a:solidFill>
              </a:rPr>
              <a:t>SDN and NFV </a:t>
            </a:r>
            <a:r>
              <a:rPr lang="en-US" dirty="0">
                <a:solidFill>
                  <a:schemeClr val="tx1">
                    <a:lumMod val="95000"/>
                    <a:lumOff val="5000"/>
                  </a:schemeClr>
                </a:solidFill>
              </a:rPr>
              <a:t>represent a path toward more generic network hardware and more open software, where the centralized control and management decreed in SDN can in part be realized through the virtualized functions and capabilities that come from NVF.</a:t>
            </a:r>
            <a:endParaRPr sz="1400" dirty="0" smtClean="0">
              <a:solidFill>
                <a:schemeClr val="tx1">
                  <a:lumMod val="95000"/>
                  <a:lumOff val="5000"/>
                </a:schemeClr>
              </a:solidFill>
            </a:endParaRPr>
          </a:p>
          <a:p>
            <a:pPr marL="285750" indent="-285750" algn="just">
              <a:buFont typeface="Wingdings" panose="05000000000000000000" pitchFamily="2" charset="2"/>
              <a:buChar char="v"/>
            </a:pPr>
            <a:r>
              <a:rPr sz="1400" dirty="0" smtClean="0">
                <a:solidFill>
                  <a:schemeClr val="tx1">
                    <a:lumMod val="95000"/>
                    <a:lumOff val="5000"/>
                  </a:schemeClr>
                </a:solidFill>
              </a:rPr>
              <a:t>Network function virtualization (NFV) is a network</a:t>
            </a:r>
            <a:r>
              <a:rPr sz="1400" u="sng" dirty="0" smtClean="0">
                <a:solidFill>
                  <a:schemeClr val="tx1">
                    <a:lumMod val="95000"/>
                    <a:lumOff val="5000"/>
                  </a:schemeClr>
                </a:solidFill>
              </a:rPr>
              <a:t> </a:t>
            </a:r>
            <a:r>
              <a:rPr sz="1400" dirty="0" smtClean="0">
                <a:solidFill>
                  <a:schemeClr val="tx1">
                    <a:lumMod val="95000"/>
                    <a:lumOff val="5000"/>
                  </a:schemeClr>
                </a:solidFill>
              </a:rPr>
              <a:t>architecture concept that uses the technologies of IT virtualization to virtualize entire classes of network node functions into building blocks that may connect, or chain together, to create communication services</a:t>
            </a:r>
          </a:p>
          <a:p>
            <a:pPr marL="285750" indent="-285750" algn="just">
              <a:buFont typeface="Wingdings" panose="05000000000000000000" pitchFamily="2" charset="2"/>
              <a:buChar char="v"/>
            </a:pPr>
            <a:r>
              <a:rPr sz="1400" dirty="0" smtClean="0">
                <a:solidFill>
                  <a:schemeClr val="tx1">
                    <a:lumMod val="95000"/>
                    <a:lumOff val="5000"/>
                  </a:schemeClr>
                </a:solidFill>
              </a:rPr>
              <a:t>SDN is Separation of control and data, centralization of control and programmability of network</a:t>
            </a:r>
            <a:br>
              <a:rPr sz="1400" dirty="0" smtClean="0">
                <a:solidFill>
                  <a:schemeClr val="tx1">
                    <a:lumMod val="95000"/>
                    <a:lumOff val="5000"/>
                  </a:schemeClr>
                </a:solidFill>
              </a:rPr>
            </a:br>
            <a:r>
              <a:rPr sz="1400" dirty="0" smtClean="0">
                <a:solidFill>
                  <a:schemeClr val="tx1">
                    <a:lumMod val="95000"/>
                    <a:lumOff val="5000"/>
                  </a:schemeClr>
                </a:solidFill>
              </a:rPr>
              <a:t>whereas NFV is Relocation of network functions from dedicated appliances to generic servers</a:t>
            </a:r>
            <a:br>
              <a:rPr sz="1400" dirty="0" smtClean="0">
                <a:solidFill>
                  <a:schemeClr val="tx1">
                    <a:lumMod val="95000"/>
                    <a:lumOff val="5000"/>
                  </a:schemeClr>
                </a:solidFill>
              </a:rPr>
            </a:br>
            <a:endParaRPr sz="1400" dirty="0" smtClean="0">
              <a:solidFill>
                <a:schemeClr val="tx1">
                  <a:lumMod val="95000"/>
                  <a:lumOff val="5000"/>
                </a:schemeClr>
              </a:solidFill>
            </a:endParaRPr>
          </a:p>
          <a:p>
            <a:pPr marL="285750" indent="-285750" algn="just">
              <a:buFont typeface="Wingdings" panose="05000000000000000000" pitchFamily="2" charset="2"/>
              <a:buChar char="v"/>
            </a:pPr>
            <a:r>
              <a:rPr sz="1400" dirty="0" err="1" smtClean="0">
                <a:solidFill>
                  <a:schemeClr val="tx1">
                    <a:lumMod val="95000"/>
                    <a:lumOff val="5000"/>
                  </a:schemeClr>
                </a:solidFill>
              </a:rPr>
              <a:t>OpenvSwitch</a:t>
            </a:r>
            <a:r>
              <a:rPr sz="1400" dirty="0" smtClean="0">
                <a:solidFill>
                  <a:schemeClr val="tx1">
                    <a:lumMod val="95000"/>
                    <a:lumOff val="5000"/>
                  </a:schemeClr>
                </a:solidFill>
              </a:rPr>
              <a:t> is open source implementation of a distributed virtual multilayer switch. The main purpose of Open </a:t>
            </a:r>
            <a:r>
              <a:rPr sz="1400" dirty="0" err="1" smtClean="0">
                <a:solidFill>
                  <a:schemeClr val="tx1">
                    <a:lumMod val="95000"/>
                    <a:lumOff val="5000"/>
                  </a:schemeClr>
                </a:solidFill>
              </a:rPr>
              <a:t>vSwitch</a:t>
            </a:r>
            <a:r>
              <a:rPr sz="1400" dirty="0" smtClean="0">
                <a:solidFill>
                  <a:schemeClr val="tx1">
                    <a:lumMod val="95000"/>
                    <a:lumOff val="5000"/>
                  </a:schemeClr>
                </a:solidFill>
              </a:rPr>
              <a:t> is to provide a switching stack for hardware virtualization environments, while supporting multiple protocols and standards used in </a:t>
            </a:r>
          </a:p>
          <a:p>
            <a:pPr marL="285750" indent="-285750" algn="just">
              <a:buFont typeface="Wingdings" panose="05000000000000000000" pitchFamily="2" charset="2"/>
              <a:buChar char="v"/>
            </a:pPr>
            <a:r>
              <a:rPr lang="en-US" dirty="0">
                <a:solidFill>
                  <a:schemeClr val="tx1">
                    <a:lumMod val="95000"/>
                    <a:lumOff val="5000"/>
                  </a:schemeClr>
                </a:solidFill>
              </a:rPr>
              <a:t>OVS is critical to many SDN deployments in data centers because it ties together all the virtual machines (VMs) within a hypervisor instance on a </a:t>
            </a:r>
            <a:r>
              <a:rPr lang="en-US" dirty="0" smtClean="0">
                <a:solidFill>
                  <a:schemeClr val="tx1">
                    <a:lumMod val="95000"/>
                    <a:lumOff val="5000"/>
                  </a:schemeClr>
                </a:solidFill>
              </a:rPr>
              <a:t>server.</a:t>
            </a:r>
            <a:endParaRPr sz="1400" dirty="0" smtClean="0">
              <a:solidFill>
                <a:schemeClr val="tx1">
                  <a:lumMod val="95000"/>
                  <a:lumOff val="5000"/>
                </a:schemeClr>
              </a:solidFill>
            </a:endParaRPr>
          </a:p>
          <a:p>
            <a:pPr algn="just">
              <a:buFont typeface="Wingdings" pitchFamily="2" charset="2"/>
              <a:buChar char="ü"/>
            </a:pPr>
            <a:endParaRPr lang="en-US" sz="1400" b="0" dirty="0">
              <a:solidFill>
                <a:schemeClr val="tx1">
                  <a:lumMod val="95000"/>
                  <a:lumOff val="5000"/>
                </a:schemeClr>
              </a:solidFill>
            </a:endParaRPr>
          </a:p>
        </p:txBody>
      </p:sp>
      <p:sp>
        <p:nvSpPr>
          <p:cNvPr id="5" name="Text Placeholder 4"/>
          <p:cNvSpPr>
            <a:spLocks noGrp="1"/>
          </p:cNvSpPr>
          <p:nvPr>
            <p:ph type="body" sz="quarter" idx="12"/>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0" y="59563"/>
            <a:ext cx="9021337" cy="298753"/>
          </a:xfrm>
        </p:spPr>
        <p:txBody>
          <a:bodyPr/>
          <a:lstStyle/>
          <a:p>
            <a:pPr algn="ctr"/>
            <a:r>
              <a:rPr lang="en-US" sz="2400" dirty="0" smtClean="0"/>
              <a:t>SDN BASED DATA CENTER</a:t>
            </a:r>
            <a:endParaRPr lang="en-US" sz="2400" dirty="0"/>
          </a:p>
        </p:txBody>
      </p:sp>
      <p:sp>
        <p:nvSpPr>
          <p:cNvPr id="10" name="Text Placeholder 9"/>
          <p:cNvSpPr>
            <a:spLocks noGrp="1"/>
          </p:cNvSpPr>
          <p:nvPr>
            <p:ph type="body" sz="quarter" idx="11"/>
          </p:nvPr>
        </p:nvSpPr>
        <p:spPr>
          <a:xfrm>
            <a:off x="170123" y="581026"/>
            <a:ext cx="4758716" cy="3868312"/>
          </a:xfrm>
        </p:spPr>
        <p:txBody>
          <a:bodyPr/>
          <a:lstStyle/>
          <a:p>
            <a:pPr marL="171450" indent="-171450" algn="just">
              <a:buFont typeface="Wingdings" panose="05000000000000000000" pitchFamily="2" charset="2"/>
              <a:buChar char="v"/>
            </a:pPr>
            <a:r>
              <a:rPr lang="en-US" sz="1200" b="1" dirty="0">
                <a:solidFill>
                  <a:schemeClr val="tx1">
                    <a:lumMod val="95000"/>
                    <a:lumOff val="5000"/>
                  </a:schemeClr>
                </a:solidFill>
              </a:rPr>
              <a:t>A data center is a facility used to house computer </a:t>
            </a:r>
            <a:r>
              <a:rPr lang="en-US" sz="1200" b="1" dirty="0" smtClean="0">
                <a:solidFill>
                  <a:schemeClr val="tx1">
                    <a:lumMod val="95000"/>
                    <a:lumOff val="5000"/>
                  </a:schemeClr>
                </a:solidFill>
              </a:rPr>
              <a:t>system with </a:t>
            </a:r>
            <a:r>
              <a:rPr lang="en-US" sz="1200" b="1" dirty="0" err="1" smtClean="0">
                <a:solidFill>
                  <a:schemeClr val="tx1">
                    <a:lumMod val="95000"/>
                    <a:lumOff val="5000"/>
                  </a:schemeClr>
                </a:solidFill>
              </a:rPr>
              <a:t>components,suchas</a:t>
            </a:r>
            <a:r>
              <a:rPr lang="en-US" sz="1200" b="1" dirty="0">
                <a:solidFill>
                  <a:schemeClr val="tx1">
                    <a:lumMod val="95000"/>
                    <a:lumOff val="5000"/>
                  </a:schemeClr>
                </a:solidFill>
              </a:rPr>
              <a:t> telecommunications and storage systems. It generally includes redundant or backup power supplies, </a:t>
            </a:r>
            <a:r>
              <a:rPr lang="en-US" sz="1200" b="1" dirty="0" smtClean="0">
                <a:solidFill>
                  <a:schemeClr val="tx1">
                    <a:lumMod val="95000"/>
                    <a:lumOff val="5000"/>
                  </a:schemeClr>
                </a:solidFill>
              </a:rPr>
              <a:t>redundant connections</a:t>
            </a:r>
            <a:r>
              <a:rPr lang="en-US" sz="1200" b="1" dirty="0">
                <a:solidFill>
                  <a:schemeClr val="tx1">
                    <a:lumMod val="95000"/>
                    <a:lumOff val="5000"/>
                  </a:schemeClr>
                </a:solidFill>
              </a:rPr>
              <a:t>, environmental controls (e.g., air conditioning, fire suppression) and various security </a:t>
            </a:r>
            <a:r>
              <a:rPr lang="en-US" sz="1200" b="1" dirty="0" smtClean="0">
                <a:solidFill>
                  <a:schemeClr val="tx1">
                    <a:lumMod val="95000"/>
                    <a:lumOff val="5000"/>
                  </a:schemeClr>
                </a:solidFill>
              </a:rPr>
              <a:t>devices</a:t>
            </a:r>
          </a:p>
          <a:p>
            <a:pPr algn="just"/>
            <a:endParaRPr lang="en-US" sz="1200" b="1" dirty="0" smtClean="0">
              <a:solidFill>
                <a:schemeClr val="tx1">
                  <a:lumMod val="95000"/>
                  <a:lumOff val="5000"/>
                </a:schemeClr>
              </a:solidFill>
            </a:endParaRPr>
          </a:p>
          <a:p>
            <a:pPr marL="171450" indent="-171450" algn="just">
              <a:buFont typeface="Wingdings" panose="05000000000000000000" pitchFamily="2" charset="2"/>
              <a:buChar char="v"/>
            </a:pPr>
            <a:r>
              <a:rPr lang="en-US" sz="1200" b="1" dirty="0">
                <a:solidFill>
                  <a:schemeClr val="tx1">
                    <a:lumMod val="95000"/>
                    <a:lumOff val="5000"/>
                  </a:schemeClr>
                </a:solidFill>
              </a:rPr>
              <a:t>Data Center Optimization is the ability to use SDN and NFV, optimizing networks to improve application performance by detecting and taking into account affinities, orchestrating workloads with networking </a:t>
            </a:r>
            <a:r>
              <a:rPr lang="en-US" sz="1200" b="1" dirty="0" smtClean="0">
                <a:solidFill>
                  <a:schemeClr val="tx1">
                    <a:lumMod val="95000"/>
                    <a:lumOff val="5000"/>
                  </a:schemeClr>
                </a:solidFill>
              </a:rPr>
              <a:t>configuration</a:t>
            </a:r>
          </a:p>
          <a:p>
            <a:pPr algn="just"/>
            <a:endParaRPr lang="en-US" sz="1200" b="1" dirty="0" smtClean="0">
              <a:solidFill>
                <a:schemeClr val="tx1">
                  <a:lumMod val="95000"/>
                  <a:lumOff val="5000"/>
                </a:schemeClr>
              </a:solidFill>
            </a:endParaRPr>
          </a:p>
          <a:p>
            <a:pPr marL="171450" indent="-171450" algn="just">
              <a:buFont typeface="Wingdings" panose="05000000000000000000" pitchFamily="2" charset="2"/>
              <a:buChar char="v"/>
            </a:pPr>
            <a:r>
              <a:rPr lang="en-US" sz="1200" b="1" dirty="0" smtClean="0">
                <a:solidFill>
                  <a:schemeClr val="tx1">
                    <a:lumMod val="95000"/>
                    <a:lumOff val="5000"/>
                  </a:schemeClr>
                </a:solidFill>
              </a:rPr>
              <a:t>In data centers east-west traffic is very high and the reliability of each virtual machine is small so reliability is very important.</a:t>
            </a:r>
            <a:r>
              <a:rPr lang="en-US" sz="1200" dirty="0"/>
              <a:t> </a:t>
            </a:r>
            <a:r>
              <a:rPr lang="en-US" sz="1200" b="1" dirty="0">
                <a:solidFill>
                  <a:schemeClr val="tx1">
                    <a:lumMod val="95000"/>
                    <a:lumOff val="5000"/>
                  </a:schemeClr>
                </a:solidFill>
              </a:rPr>
              <a:t>East-west traffic in the data center and software-defined networking (SDN) are related in that many SDN solutions look to solve the challenges presented by this dynamic flavor of traffic</a:t>
            </a:r>
          </a:p>
        </p:txBody>
      </p:sp>
      <p:sp>
        <p:nvSpPr>
          <p:cNvPr id="11" name="Text Placeholder 10"/>
          <p:cNvSpPr>
            <a:spLocks noGrp="1"/>
          </p:cNvSpPr>
          <p:nvPr>
            <p:ph type="body" sz="quarter" idx="12"/>
          </p:nvPr>
        </p:nvSpPr>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351" y="581025"/>
            <a:ext cx="3668751" cy="4135941"/>
          </a:xfrm>
          <a:prstGeom prst="rect">
            <a:avLst/>
          </a:prstGeom>
        </p:spPr>
      </p:pic>
    </p:spTree>
    <p:extLst>
      <p:ext uri="{BB962C8B-B14F-4D97-AF65-F5344CB8AC3E}">
        <p14:creationId xmlns:p14="http://schemas.microsoft.com/office/powerpoint/2010/main" val="1410452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33" y="1709485"/>
            <a:ext cx="5534025" cy="2817517"/>
          </a:xfrm>
        </p:spPr>
        <p:txBody>
          <a:bodyPr/>
          <a:lstStyle/>
          <a:p>
            <a:r>
              <a:rPr sz="4000" i="1" dirty="0" smtClean="0"/>
              <a:t>SDN CONTRIVANCE:-</a:t>
            </a:r>
            <a:br>
              <a:rPr sz="4000" i="1" dirty="0" smtClean="0"/>
            </a:br>
            <a:r>
              <a:rPr lang="en-US" sz="4000" i="1" dirty="0" smtClean="0"/>
              <a:t>EXPLAINATION OF CASSINI</a:t>
            </a:r>
            <a:endParaRPr lang="en-US" sz="4000" i="1" dirty="0"/>
          </a:p>
        </p:txBody>
      </p:sp>
      <p:sp>
        <p:nvSpPr>
          <p:cNvPr id="3" name="Picture Placeholder 2"/>
          <p:cNvSpPr>
            <a:spLocks noGrp="1"/>
          </p:cNvSpPr>
          <p:nvPr>
            <p:ph type="pic" sz="quarter" idx="12"/>
          </p:nvPr>
        </p:nvSpPr>
        <p:spPr/>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8807"/>
            <a:ext cx="9144000" cy="909593"/>
          </a:xfrm>
        </p:spPr>
        <p:txBody>
          <a:bodyPr/>
          <a:lstStyle/>
          <a:p>
            <a:pPr algn="ctr"/>
            <a:r>
              <a:rPr lang="en-US" dirty="0" smtClean="0"/>
              <a:t>OPENDAYLIGHT</a:t>
            </a:r>
            <a:endParaRPr lang="en-US" dirty="0"/>
          </a:p>
        </p:txBody>
      </p:sp>
      <p:sp>
        <p:nvSpPr>
          <p:cNvPr id="5" name="Text Placeholder 4"/>
          <p:cNvSpPr>
            <a:spLocks noGrp="1"/>
          </p:cNvSpPr>
          <p:nvPr>
            <p:ph type="body" sz="quarter" idx="12"/>
          </p:nvPr>
        </p:nvSpPr>
        <p:spPr/>
        <p:txBody>
          <a:bodyPr/>
          <a:lstStyle/>
          <a:p>
            <a:endParaRPr lang="en-US"/>
          </a:p>
        </p:txBody>
      </p:sp>
      <p:sp>
        <p:nvSpPr>
          <p:cNvPr id="21" name="Text Placeholder 20"/>
          <p:cNvSpPr>
            <a:spLocks noGrp="1"/>
          </p:cNvSpPr>
          <p:nvPr>
            <p:ph type="body" sz="quarter" idx="11"/>
          </p:nvPr>
        </p:nvSpPr>
        <p:spPr>
          <a:xfrm>
            <a:off x="0" y="1037063"/>
            <a:ext cx="2720898" cy="1996069"/>
          </a:xfrm>
        </p:spPr>
        <p:txBody>
          <a:bodyPr/>
          <a:lstStyle/>
          <a:p>
            <a:r>
              <a:rPr lang="en-IN" sz="1400" b="1" dirty="0">
                <a:solidFill>
                  <a:schemeClr val="tx2">
                    <a:lumMod val="50000"/>
                  </a:schemeClr>
                </a:solidFill>
              </a:rPr>
              <a:t>ODL Components</a:t>
            </a:r>
          </a:p>
          <a:p>
            <a:endParaRPr lang="en-IN" sz="1400" b="1" dirty="0">
              <a:solidFill>
                <a:schemeClr val="tx2">
                  <a:lumMod val="50000"/>
                </a:schemeClr>
              </a:solidFill>
            </a:endParaRPr>
          </a:p>
          <a:p>
            <a:pPr marL="342900" indent="-342900">
              <a:buFont typeface="Wingdings" panose="05000000000000000000" pitchFamily="2" charset="2"/>
              <a:buChar char="Ø"/>
            </a:pPr>
            <a:r>
              <a:rPr lang="en-IN" sz="1400" b="1" dirty="0">
                <a:solidFill>
                  <a:schemeClr val="tx2">
                    <a:lumMod val="50000"/>
                  </a:schemeClr>
                </a:solidFill>
              </a:rPr>
              <a:t>Service Abstraction Layer</a:t>
            </a:r>
          </a:p>
          <a:p>
            <a:pPr marL="342900" indent="-342900">
              <a:buFont typeface="Wingdings" panose="05000000000000000000" pitchFamily="2" charset="2"/>
              <a:buChar char="Ø"/>
            </a:pPr>
            <a:r>
              <a:rPr lang="en-IN" sz="1400" b="1" dirty="0">
                <a:solidFill>
                  <a:schemeClr val="tx2">
                    <a:lumMod val="50000"/>
                  </a:schemeClr>
                </a:solidFill>
              </a:rPr>
              <a:t>Data Packet Service</a:t>
            </a:r>
          </a:p>
          <a:p>
            <a:pPr marL="342900" indent="-342900">
              <a:buFont typeface="Wingdings" panose="05000000000000000000" pitchFamily="2" charset="2"/>
              <a:buChar char="Ø"/>
            </a:pPr>
            <a:r>
              <a:rPr lang="en-IN" sz="1400" b="1" dirty="0">
                <a:solidFill>
                  <a:schemeClr val="tx2">
                    <a:lumMod val="50000"/>
                  </a:schemeClr>
                </a:solidFill>
              </a:rPr>
              <a:t>Switch Manager</a:t>
            </a:r>
          </a:p>
          <a:p>
            <a:pPr marL="342900" indent="-342900">
              <a:buFont typeface="Wingdings" panose="05000000000000000000" pitchFamily="2" charset="2"/>
              <a:buChar char="Ø"/>
            </a:pPr>
            <a:r>
              <a:rPr lang="en-IN" sz="1400" b="1" dirty="0">
                <a:solidFill>
                  <a:schemeClr val="tx2">
                    <a:lumMod val="50000"/>
                  </a:schemeClr>
                </a:solidFill>
              </a:rPr>
              <a:t>GUI</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898" y="846099"/>
            <a:ext cx="6066046" cy="4106437"/>
          </a:xfrm>
          <a:prstGeom prst="rect">
            <a:avLst/>
          </a:prstGeom>
        </p:spPr>
      </p:pic>
    </p:spTree>
    <p:extLst>
      <p:ext uri="{BB962C8B-B14F-4D97-AF65-F5344CB8AC3E}">
        <p14:creationId xmlns:p14="http://schemas.microsoft.com/office/powerpoint/2010/main" val="109694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38696" t="15606" r="26265"/>
          <a:stretch/>
        </p:blipFill>
        <p:spPr>
          <a:xfrm>
            <a:off x="3969834" y="1583473"/>
            <a:ext cx="5029132" cy="3227858"/>
          </a:xfrm>
        </p:spPr>
      </p:pic>
      <p:sp>
        <p:nvSpPr>
          <p:cNvPr id="3" name="Title 2"/>
          <p:cNvSpPr>
            <a:spLocks noGrp="1"/>
          </p:cNvSpPr>
          <p:nvPr>
            <p:ph type="ctrTitle"/>
          </p:nvPr>
        </p:nvSpPr>
        <p:spPr>
          <a:xfrm>
            <a:off x="1438508" y="211873"/>
            <a:ext cx="6946900" cy="646771"/>
          </a:xfrm>
        </p:spPr>
        <p:txBody>
          <a:bodyPr/>
          <a:lstStyle/>
          <a:p>
            <a:r>
              <a:rPr lang="en-US" dirty="0" smtClean="0"/>
              <a:t>PROBLEM STATEMENT:</a:t>
            </a:r>
            <a:endParaRPr lang="en-US" dirty="0"/>
          </a:p>
        </p:txBody>
      </p:sp>
      <p:sp>
        <p:nvSpPr>
          <p:cNvPr id="5" name="Text Placeholder 4"/>
          <p:cNvSpPr>
            <a:spLocks noGrp="1"/>
          </p:cNvSpPr>
          <p:nvPr>
            <p:ph type="body" sz="quarter" idx="11"/>
          </p:nvPr>
        </p:nvSpPr>
        <p:spPr>
          <a:xfrm>
            <a:off x="0" y="1054566"/>
            <a:ext cx="8998965" cy="1918010"/>
          </a:xfrm>
        </p:spPr>
        <p:txBody>
          <a:bodyPr/>
          <a:lstStyle/>
          <a:p>
            <a:pPr algn="just"/>
            <a:r>
              <a:rPr lang="en-US" sz="1600" b="1" dirty="0" smtClean="0">
                <a:solidFill>
                  <a:schemeClr val="tx1">
                    <a:lumMod val="95000"/>
                    <a:lumOff val="5000"/>
                  </a:schemeClr>
                </a:solidFill>
              </a:rPr>
              <a:t>WE ARE PROVIDED WITH A NETWORK AND OUR TASK IS TO AUTOMATIZE THAT NETWORK USING SDN IN TERMS OF-:</a:t>
            </a:r>
          </a:p>
          <a:p>
            <a:pPr marL="186844" indent="-171450" algn="just">
              <a:buFont typeface="Wingdings" panose="05000000000000000000" pitchFamily="2" charset="2"/>
              <a:buChar char="v"/>
            </a:pPr>
            <a:r>
              <a:rPr lang="en-US" sz="1600" b="1" dirty="0" smtClean="0">
                <a:solidFill>
                  <a:schemeClr val="tx1">
                    <a:lumMod val="95000"/>
                    <a:lumOff val="5000"/>
                  </a:schemeClr>
                </a:solidFill>
              </a:rPr>
              <a:t>CONNECTIVITY</a:t>
            </a:r>
          </a:p>
          <a:p>
            <a:pPr marL="186844" indent="-171450" algn="just">
              <a:buFont typeface="Wingdings" panose="05000000000000000000" pitchFamily="2" charset="2"/>
              <a:buChar char="v"/>
            </a:pPr>
            <a:r>
              <a:rPr lang="en-US" sz="1600" b="1" dirty="0" smtClean="0">
                <a:solidFill>
                  <a:schemeClr val="tx1">
                    <a:lumMod val="95000"/>
                    <a:lumOff val="5000"/>
                  </a:schemeClr>
                </a:solidFill>
              </a:rPr>
              <a:t>RE-ROUTING</a:t>
            </a:r>
          </a:p>
          <a:p>
            <a:pPr marL="186844" indent="-171450" algn="just">
              <a:buFont typeface="Wingdings" panose="05000000000000000000" pitchFamily="2" charset="2"/>
              <a:buChar char="v"/>
            </a:pPr>
            <a:r>
              <a:rPr lang="en-US" sz="1600" b="1" dirty="0" smtClean="0">
                <a:solidFill>
                  <a:schemeClr val="tx1">
                    <a:lumMod val="95000"/>
                    <a:lumOff val="5000"/>
                  </a:schemeClr>
                </a:solidFill>
              </a:rPr>
              <a:t>QUALITY OF EXPERIENCE(</a:t>
            </a:r>
            <a:r>
              <a:rPr lang="en-US" sz="1600" b="1" dirty="0" err="1" smtClean="0">
                <a:solidFill>
                  <a:schemeClr val="tx1">
                    <a:lumMod val="95000"/>
                    <a:lumOff val="5000"/>
                  </a:schemeClr>
                </a:solidFill>
              </a:rPr>
              <a:t>QoE</a:t>
            </a:r>
            <a:r>
              <a:rPr lang="en-US" sz="1200" b="1" dirty="0" smtClean="0">
                <a:solidFill>
                  <a:schemeClr val="tx1">
                    <a:lumMod val="95000"/>
                    <a:lumOff val="5000"/>
                  </a:schemeClr>
                </a:solidFill>
              </a:rPr>
              <a:t>)</a:t>
            </a:r>
            <a:endParaRPr lang="en-US" sz="1200" b="1" dirty="0">
              <a:solidFill>
                <a:schemeClr val="tx1">
                  <a:lumMod val="95000"/>
                  <a:lumOff val="5000"/>
                </a:schemeClr>
              </a:solidFill>
            </a:endParaRPr>
          </a:p>
        </p:txBody>
      </p:sp>
    </p:spTree>
    <p:extLst>
      <p:ext uri="{BB962C8B-B14F-4D97-AF65-F5344CB8AC3E}">
        <p14:creationId xmlns:p14="http://schemas.microsoft.com/office/powerpoint/2010/main" val="3839429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2816258" y="1822060"/>
            <a:ext cx="3100387" cy="378941"/>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BACK-END(JAVA)</a:t>
            </a:r>
          </a:p>
        </p:txBody>
      </p:sp>
      <p:sp>
        <p:nvSpPr>
          <p:cNvPr id="14" name="Flowchart: Alternate Process 13"/>
          <p:cNvSpPr/>
          <p:nvPr/>
        </p:nvSpPr>
        <p:spPr>
          <a:xfrm>
            <a:off x="2056875" y="374380"/>
            <a:ext cx="4415883" cy="84555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FRONT-END</a:t>
            </a:r>
          </a:p>
          <a:p>
            <a:pPr algn="ctr"/>
            <a:endParaRPr lang="en-US" sz="800" dirty="0" smtClean="0"/>
          </a:p>
        </p:txBody>
      </p:sp>
      <p:cxnSp>
        <p:nvCxnSpPr>
          <p:cNvPr id="18" name="Straight Arrow Connector 17"/>
          <p:cNvCxnSpPr/>
          <p:nvPr/>
        </p:nvCxnSpPr>
        <p:spPr>
          <a:xfrm>
            <a:off x="3551750" y="1081668"/>
            <a:ext cx="1161836" cy="11152"/>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1"/>
            <a:endCxn id="15" idx="3"/>
          </p:cNvCxnSpPr>
          <p:nvPr/>
        </p:nvCxnSpPr>
        <p:spPr>
          <a:xfrm flipH="1">
            <a:off x="3529306" y="1040744"/>
            <a:ext cx="1175698" cy="5403"/>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428999" y="4464844"/>
            <a:ext cx="835819" cy="215444"/>
          </a:xfrm>
          <a:prstGeom prst="rect">
            <a:avLst/>
          </a:prstGeom>
          <a:noFill/>
        </p:spPr>
        <p:txBody>
          <a:bodyPr wrap="square" rtlCol="0">
            <a:spAutoFit/>
          </a:bodyPr>
          <a:lstStyle/>
          <a:p>
            <a:endParaRPr lang="en-US" sz="800" dirty="0" smtClean="0">
              <a:solidFill>
                <a:schemeClr val="tx1">
                  <a:lumMod val="50000"/>
                  <a:lumOff val="50000"/>
                </a:schemeClr>
              </a:solidFill>
            </a:endParaRPr>
          </a:p>
        </p:txBody>
      </p:sp>
      <p:sp>
        <p:nvSpPr>
          <p:cNvPr id="26" name="TextBox 25"/>
          <p:cNvSpPr txBox="1"/>
          <p:nvPr/>
        </p:nvSpPr>
        <p:spPr>
          <a:xfrm>
            <a:off x="3350418" y="4519137"/>
            <a:ext cx="757237" cy="215444"/>
          </a:xfrm>
          <a:prstGeom prst="rect">
            <a:avLst/>
          </a:prstGeom>
          <a:noFill/>
        </p:spPr>
        <p:txBody>
          <a:bodyPr wrap="square" rtlCol="0">
            <a:spAutoFit/>
          </a:bodyPr>
          <a:lstStyle/>
          <a:p>
            <a:endParaRPr lang="en-US" sz="800" dirty="0" smtClean="0">
              <a:solidFill>
                <a:schemeClr val="tx1">
                  <a:lumMod val="50000"/>
                  <a:lumOff val="50000"/>
                </a:schemeClr>
              </a:solidFill>
            </a:endParaRPr>
          </a:p>
        </p:txBody>
      </p:sp>
      <p:sp>
        <p:nvSpPr>
          <p:cNvPr id="28" name="TextBox 27"/>
          <p:cNvSpPr txBox="1"/>
          <p:nvPr/>
        </p:nvSpPr>
        <p:spPr>
          <a:xfrm>
            <a:off x="3614393" y="829002"/>
            <a:ext cx="1254918" cy="215444"/>
          </a:xfrm>
          <a:prstGeom prst="rect">
            <a:avLst/>
          </a:prstGeom>
          <a:noFill/>
        </p:spPr>
        <p:txBody>
          <a:bodyPr wrap="square" rtlCol="0">
            <a:spAutoFit/>
          </a:bodyPr>
          <a:lstStyle/>
          <a:p>
            <a:r>
              <a:rPr lang="en-US" sz="800" dirty="0" smtClean="0">
                <a:solidFill>
                  <a:schemeClr val="tx1">
                    <a:lumMod val="95000"/>
                    <a:lumOff val="5000"/>
                  </a:schemeClr>
                </a:solidFill>
              </a:rPr>
              <a:t>FUNCTION CALLS </a:t>
            </a:r>
          </a:p>
        </p:txBody>
      </p:sp>
      <p:cxnSp>
        <p:nvCxnSpPr>
          <p:cNvPr id="38" name="Straight Arrow Connector 37"/>
          <p:cNvCxnSpPr/>
          <p:nvPr/>
        </p:nvCxnSpPr>
        <p:spPr>
          <a:xfrm flipV="1">
            <a:off x="4502866" y="1219933"/>
            <a:ext cx="2704" cy="614469"/>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993101" y="1245544"/>
            <a:ext cx="1520" cy="599657"/>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931480" y="1336330"/>
            <a:ext cx="665018" cy="369332"/>
          </a:xfrm>
          <a:prstGeom prst="rect">
            <a:avLst/>
          </a:prstGeom>
          <a:noFill/>
        </p:spPr>
        <p:txBody>
          <a:bodyPr wrap="square" rtlCol="0">
            <a:spAutoFit/>
          </a:bodyPr>
          <a:lstStyle/>
          <a:p>
            <a:r>
              <a:rPr lang="en-US" sz="900" dirty="0" smtClean="0">
                <a:solidFill>
                  <a:schemeClr val="tx1">
                    <a:lumMod val="50000"/>
                    <a:lumOff val="50000"/>
                  </a:schemeClr>
                </a:solidFill>
              </a:rPr>
              <a:t>   TCP</a:t>
            </a:r>
          </a:p>
          <a:p>
            <a:r>
              <a:rPr lang="en-US" sz="900" dirty="0" smtClean="0">
                <a:solidFill>
                  <a:schemeClr val="tx1">
                    <a:lumMod val="50000"/>
                    <a:lumOff val="50000"/>
                  </a:schemeClr>
                </a:solidFill>
              </a:rPr>
              <a:t>SOCKET</a:t>
            </a:r>
          </a:p>
        </p:txBody>
      </p:sp>
      <p:sp>
        <p:nvSpPr>
          <p:cNvPr id="43" name="Flowchart: Alternate Process 42"/>
          <p:cNvSpPr/>
          <p:nvPr/>
        </p:nvSpPr>
        <p:spPr>
          <a:xfrm>
            <a:off x="2895985" y="2839294"/>
            <a:ext cx="2902527" cy="90021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ODL </a:t>
            </a:r>
            <a:endParaRPr lang="en-US" dirty="0"/>
          </a:p>
        </p:txBody>
      </p:sp>
      <p:cxnSp>
        <p:nvCxnSpPr>
          <p:cNvPr id="49" name="Straight Arrow Connector 48"/>
          <p:cNvCxnSpPr/>
          <p:nvPr/>
        </p:nvCxnSpPr>
        <p:spPr>
          <a:xfrm rot="16200000" flipH="1">
            <a:off x="3689266" y="2523776"/>
            <a:ext cx="588818" cy="20781"/>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931480" y="2409390"/>
            <a:ext cx="1073728" cy="215444"/>
          </a:xfrm>
          <a:prstGeom prst="rect">
            <a:avLst/>
          </a:prstGeom>
          <a:noFill/>
        </p:spPr>
        <p:txBody>
          <a:bodyPr wrap="square" rtlCol="0">
            <a:spAutoFit/>
          </a:bodyPr>
          <a:lstStyle/>
          <a:p>
            <a:r>
              <a:rPr lang="en-US" sz="800" dirty="0" smtClean="0">
                <a:solidFill>
                  <a:schemeClr val="tx1">
                    <a:lumMod val="50000"/>
                    <a:lumOff val="50000"/>
                  </a:schemeClr>
                </a:solidFill>
              </a:rPr>
              <a:t>REST API</a:t>
            </a:r>
          </a:p>
        </p:txBody>
      </p:sp>
      <p:sp>
        <p:nvSpPr>
          <p:cNvPr id="51" name="Flowchart: Alternate Process 50"/>
          <p:cNvSpPr/>
          <p:nvPr/>
        </p:nvSpPr>
        <p:spPr>
          <a:xfrm>
            <a:off x="7094159" y="724829"/>
            <a:ext cx="1364673" cy="1900005"/>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MONGO-DB</a:t>
            </a:r>
            <a:endParaRPr lang="en-US" dirty="0"/>
          </a:p>
        </p:txBody>
      </p:sp>
      <p:cxnSp>
        <p:nvCxnSpPr>
          <p:cNvPr id="62" name="Straight Arrow Connector 61"/>
          <p:cNvCxnSpPr/>
          <p:nvPr/>
        </p:nvCxnSpPr>
        <p:spPr>
          <a:xfrm flipV="1">
            <a:off x="5914872" y="1992396"/>
            <a:ext cx="1179287" cy="15670"/>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5914872" y="2124464"/>
            <a:ext cx="1179287" cy="0"/>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flipV="1">
            <a:off x="6468939" y="1040743"/>
            <a:ext cx="609677" cy="8070"/>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310745" y="1530928"/>
            <a:ext cx="574964" cy="230832"/>
          </a:xfrm>
          <a:prstGeom prst="rect">
            <a:avLst/>
          </a:prstGeom>
          <a:noFill/>
        </p:spPr>
        <p:txBody>
          <a:bodyPr wrap="square" rtlCol="0">
            <a:spAutoFit/>
          </a:bodyPr>
          <a:lstStyle/>
          <a:p>
            <a:endParaRPr lang="en-US" sz="900" dirty="0" smtClean="0">
              <a:solidFill>
                <a:schemeClr val="tx1">
                  <a:lumMod val="50000"/>
                  <a:lumOff val="50000"/>
                </a:schemeClr>
              </a:solidFill>
            </a:endParaRPr>
          </a:p>
        </p:txBody>
      </p:sp>
      <p:sp>
        <p:nvSpPr>
          <p:cNvPr id="73" name="TextBox 72"/>
          <p:cNvSpPr txBox="1"/>
          <p:nvPr/>
        </p:nvSpPr>
        <p:spPr>
          <a:xfrm>
            <a:off x="5981942" y="1822060"/>
            <a:ext cx="1246908" cy="230832"/>
          </a:xfrm>
          <a:prstGeom prst="rect">
            <a:avLst/>
          </a:prstGeom>
          <a:noFill/>
        </p:spPr>
        <p:txBody>
          <a:bodyPr wrap="square" rtlCol="0">
            <a:spAutoFit/>
          </a:bodyPr>
          <a:lstStyle/>
          <a:p>
            <a:r>
              <a:rPr lang="en-US" sz="900" dirty="0" smtClean="0">
                <a:solidFill>
                  <a:schemeClr val="tx1">
                    <a:lumMod val="50000"/>
                    <a:lumOff val="50000"/>
                  </a:schemeClr>
                </a:solidFill>
              </a:rPr>
              <a:t>MONGOCLIENT</a:t>
            </a:r>
          </a:p>
        </p:txBody>
      </p:sp>
      <p:sp>
        <p:nvSpPr>
          <p:cNvPr id="74" name="TextBox 73"/>
          <p:cNvSpPr txBox="1"/>
          <p:nvPr/>
        </p:nvSpPr>
        <p:spPr>
          <a:xfrm>
            <a:off x="6472758" y="686725"/>
            <a:ext cx="720437" cy="369332"/>
          </a:xfrm>
          <a:prstGeom prst="rect">
            <a:avLst/>
          </a:prstGeom>
          <a:noFill/>
        </p:spPr>
        <p:txBody>
          <a:bodyPr wrap="square" rtlCol="0">
            <a:spAutoFit/>
          </a:bodyPr>
          <a:lstStyle/>
          <a:p>
            <a:r>
              <a:rPr lang="en-US" sz="900" dirty="0" smtClean="0">
                <a:solidFill>
                  <a:schemeClr val="tx1">
                    <a:lumMod val="50000"/>
                    <a:lumOff val="50000"/>
                  </a:schemeClr>
                </a:solidFill>
              </a:rPr>
              <a:t>MONGO-</a:t>
            </a:r>
          </a:p>
          <a:p>
            <a:r>
              <a:rPr lang="en-US" sz="900" dirty="0" smtClean="0">
                <a:solidFill>
                  <a:schemeClr val="tx1">
                    <a:lumMod val="50000"/>
                    <a:lumOff val="50000"/>
                  </a:schemeClr>
                </a:solidFill>
              </a:rPr>
              <a:t>CLIENT</a:t>
            </a:r>
          </a:p>
        </p:txBody>
      </p:sp>
      <p:sp>
        <p:nvSpPr>
          <p:cNvPr id="76" name="Oval 75"/>
          <p:cNvSpPr/>
          <p:nvPr/>
        </p:nvSpPr>
        <p:spPr>
          <a:xfrm>
            <a:off x="1387" y="1789804"/>
            <a:ext cx="2701636" cy="19604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CONNECTING </a:t>
            </a:r>
          </a:p>
          <a:p>
            <a:pPr algn="ctr"/>
            <a:r>
              <a:rPr lang="en-US" sz="2000" b="1" dirty="0" smtClean="0"/>
              <a:t>THE</a:t>
            </a:r>
          </a:p>
          <a:p>
            <a:pPr algn="ctr"/>
            <a:r>
              <a:rPr lang="en-US" sz="2000" b="1" dirty="0" smtClean="0"/>
              <a:t>DOTS</a:t>
            </a:r>
            <a:endParaRPr lang="en-US" sz="2000" b="1" dirty="0"/>
          </a:p>
        </p:txBody>
      </p:sp>
      <p:cxnSp>
        <p:nvCxnSpPr>
          <p:cNvPr id="78" name="Straight Arrow Connector 77"/>
          <p:cNvCxnSpPr/>
          <p:nvPr/>
        </p:nvCxnSpPr>
        <p:spPr>
          <a:xfrm flipV="1">
            <a:off x="870759" y="3371911"/>
            <a:ext cx="962891" cy="5541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H="1" flipV="1">
            <a:off x="4502866" y="2219113"/>
            <a:ext cx="11319" cy="614822"/>
          </a:xfrm>
          <a:prstGeom prst="straightConnector1">
            <a:avLst/>
          </a:prstGeom>
          <a:ln w="12700">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5" name="Flowchart: Process 14"/>
          <p:cNvSpPr/>
          <p:nvPr/>
        </p:nvSpPr>
        <p:spPr>
          <a:xfrm>
            <a:off x="2714918" y="887730"/>
            <a:ext cx="814388" cy="31683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PHP</a:t>
            </a:r>
            <a:endParaRPr lang="en-US" dirty="0"/>
          </a:p>
        </p:txBody>
      </p:sp>
      <p:sp>
        <p:nvSpPr>
          <p:cNvPr id="16" name="Flowchart: Process 15"/>
          <p:cNvSpPr/>
          <p:nvPr/>
        </p:nvSpPr>
        <p:spPr>
          <a:xfrm>
            <a:off x="4705004" y="913996"/>
            <a:ext cx="1583532" cy="25349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JAVASCRIPT</a:t>
            </a:r>
            <a:endParaRPr lang="en-US" dirty="0"/>
          </a:p>
        </p:txBody>
      </p:sp>
      <p:sp>
        <p:nvSpPr>
          <p:cNvPr id="27" name="TextBox 26"/>
          <p:cNvSpPr txBox="1"/>
          <p:nvPr/>
        </p:nvSpPr>
        <p:spPr>
          <a:xfrm>
            <a:off x="3685309" y="1056057"/>
            <a:ext cx="1050131" cy="215444"/>
          </a:xfrm>
          <a:prstGeom prst="rect">
            <a:avLst/>
          </a:prstGeom>
          <a:noFill/>
        </p:spPr>
        <p:txBody>
          <a:bodyPr wrap="square" rtlCol="0">
            <a:spAutoFit/>
          </a:bodyPr>
          <a:lstStyle/>
          <a:p>
            <a:r>
              <a:rPr lang="en-US" sz="800" dirty="0" smtClean="0">
                <a:solidFill>
                  <a:schemeClr val="tx1">
                    <a:lumMod val="95000"/>
                    <a:lumOff val="5000"/>
                  </a:schemeClr>
                </a:solidFill>
              </a:rPr>
              <a:t>      AJAX </a:t>
            </a:r>
          </a:p>
        </p:txBody>
      </p:sp>
      <p:sp>
        <p:nvSpPr>
          <p:cNvPr id="32" name="Flowchart: Process 31"/>
          <p:cNvSpPr/>
          <p:nvPr/>
        </p:nvSpPr>
        <p:spPr>
          <a:xfrm>
            <a:off x="3350418" y="3441185"/>
            <a:ext cx="2082250" cy="20394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REST LIBRARY</a:t>
            </a:r>
            <a:endParaRPr lang="en-US" dirty="0"/>
          </a:p>
        </p:txBody>
      </p:sp>
      <p:sp>
        <p:nvSpPr>
          <p:cNvPr id="35" name="Flowchart: Alternate Process 34"/>
          <p:cNvSpPr/>
          <p:nvPr/>
        </p:nvSpPr>
        <p:spPr>
          <a:xfrm>
            <a:off x="3486897" y="4282068"/>
            <a:ext cx="1453458" cy="45251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NETWORK</a:t>
            </a:r>
            <a:endParaRPr lang="en-US" dirty="0"/>
          </a:p>
        </p:txBody>
      </p:sp>
      <p:cxnSp>
        <p:nvCxnSpPr>
          <p:cNvPr id="44" name="Straight Arrow Connector 43"/>
          <p:cNvCxnSpPr/>
          <p:nvPr/>
        </p:nvCxnSpPr>
        <p:spPr>
          <a:xfrm flipH="1" flipV="1">
            <a:off x="3846908" y="3739504"/>
            <a:ext cx="3252" cy="542564"/>
          </a:xfrm>
          <a:prstGeom prst="straightConnector1">
            <a:avLst/>
          </a:prstGeom>
          <a:ln w="1270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705004" y="3750222"/>
            <a:ext cx="0" cy="531846"/>
          </a:xfrm>
          <a:prstGeom prst="straightConnector1">
            <a:avLst/>
          </a:prstGeom>
          <a:ln w="1270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926652" y="3850670"/>
            <a:ext cx="778351" cy="215444"/>
          </a:xfrm>
          <a:prstGeom prst="rect">
            <a:avLst/>
          </a:prstGeom>
          <a:noFill/>
        </p:spPr>
        <p:txBody>
          <a:bodyPr wrap="square" rtlCol="0">
            <a:spAutoFit/>
          </a:bodyPr>
          <a:lstStyle/>
          <a:p>
            <a:r>
              <a:rPr lang="en-US" sz="800" dirty="0" smtClean="0">
                <a:solidFill>
                  <a:schemeClr val="tx1">
                    <a:lumMod val="50000"/>
                    <a:lumOff val="50000"/>
                  </a:schemeClr>
                </a:solidFill>
              </a:rPr>
              <a:t>OPENFLOW</a:t>
            </a:r>
          </a:p>
        </p:txBody>
      </p:sp>
      <p:sp>
        <p:nvSpPr>
          <p:cNvPr id="2" name="Rounded Rectangle 1"/>
          <p:cNvSpPr/>
          <p:nvPr/>
        </p:nvSpPr>
        <p:spPr>
          <a:xfrm>
            <a:off x="24442" y="-24621"/>
            <a:ext cx="1530438" cy="8711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Access provisioning tool(NA)</a:t>
            </a:r>
            <a:endParaRPr lang="en-US" dirty="0"/>
          </a:p>
        </p:txBody>
      </p:sp>
    </p:spTree>
    <p:extLst>
      <p:ext uri="{BB962C8B-B14F-4D97-AF65-F5344CB8AC3E}">
        <p14:creationId xmlns:p14="http://schemas.microsoft.com/office/powerpoint/2010/main" val="831430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PHYSICAL SETUP:</a:t>
            </a:r>
            <a:endParaRPr lang="en-US" dirty="0"/>
          </a:p>
        </p:txBody>
      </p:sp>
      <p:sp>
        <p:nvSpPr>
          <p:cNvPr id="4" name="Text Placeholder 3"/>
          <p:cNvSpPr>
            <a:spLocks noGrp="1"/>
          </p:cNvSpPr>
          <p:nvPr>
            <p:ph type="body" sz="quarter" idx="12"/>
          </p:nvPr>
        </p:nvSpPr>
        <p:spPr/>
        <p:txBody>
          <a:bodyPr/>
          <a:lstStyle/>
          <a:p>
            <a:endParaRPr lang="en-US"/>
          </a:p>
        </p:txBody>
      </p:sp>
      <p:sp>
        <p:nvSpPr>
          <p:cNvPr id="6" name="Flowchart: Alternate Process 5"/>
          <p:cNvSpPr/>
          <p:nvPr/>
        </p:nvSpPr>
        <p:spPr>
          <a:xfrm>
            <a:off x="446052" y="2313877"/>
            <a:ext cx="2084697" cy="117087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OPENDAYLIGHT CONTROLLER</a:t>
            </a:r>
          </a:p>
          <a:p>
            <a:pPr algn="ctr"/>
            <a:r>
              <a:rPr lang="en-US" dirty="0" smtClean="0"/>
              <a:t>172.16.52.9</a:t>
            </a:r>
            <a:endParaRPr lang="en-US" dirty="0"/>
          </a:p>
        </p:txBody>
      </p:sp>
      <p:sp>
        <p:nvSpPr>
          <p:cNvPr id="7" name="Flowchart: Alternate Process 6"/>
          <p:cNvSpPr/>
          <p:nvPr/>
        </p:nvSpPr>
        <p:spPr>
          <a:xfrm>
            <a:off x="3400829" y="3947532"/>
            <a:ext cx="1683833" cy="117087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p>
          <a:p>
            <a:pPr algn="ctr"/>
            <a:r>
              <a:rPr lang="en-US" dirty="0" smtClean="0"/>
              <a:t>172.16.52.73</a:t>
            </a:r>
            <a:endParaRPr lang="en-US" dirty="0"/>
          </a:p>
        </p:txBody>
      </p:sp>
      <p:sp>
        <p:nvSpPr>
          <p:cNvPr id="8" name="Flowchart: Alternate Process 7"/>
          <p:cNvSpPr/>
          <p:nvPr/>
        </p:nvSpPr>
        <p:spPr>
          <a:xfrm>
            <a:off x="6296715" y="2313877"/>
            <a:ext cx="2088997" cy="117087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ENVIRONMENT</a:t>
            </a:r>
          </a:p>
          <a:p>
            <a:pPr algn="ctr"/>
            <a:r>
              <a:rPr lang="en-US" dirty="0" smtClean="0"/>
              <a:t>172.16.52.140</a:t>
            </a:r>
            <a:endParaRPr lang="en-US" dirty="0"/>
          </a:p>
        </p:txBody>
      </p:sp>
      <p:sp>
        <p:nvSpPr>
          <p:cNvPr id="9" name="Flowchart: Alternate Process 8"/>
          <p:cNvSpPr/>
          <p:nvPr/>
        </p:nvSpPr>
        <p:spPr>
          <a:xfrm>
            <a:off x="3200398" y="770288"/>
            <a:ext cx="2084697" cy="1170878"/>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CASSINI</a:t>
            </a:r>
          </a:p>
          <a:p>
            <a:pPr algn="ctr"/>
            <a:r>
              <a:rPr lang="en-US" dirty="0" smtClean="0"/>
              <a:t>172.16.52.74</a:t>
            </a:r>
            <a:endParaRPr lang="en-US" dirty="0"/>
          </a:p>
        </p:txBody>
      </p:sp>
      <p:sp>
        <p:nvSpPr>
          <p:cNvPr id="3" name="Cloud Callout 2"/>
          <p:cNvSpPr/>
          <p:nvPr/>
        </p:nvSpPr>
        <p:spPr>
          <a:xfrm>
            <a:off x="3200398" y="2483122"/>
            <a:ext cx="2084697" cy="922453"/>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172</a:t>
            </a:r>
          </a:p>
          <a:p>
            <a:pPr algn="ctr"/>
            <a:r>
              <a:rPr lang="en-US" dirty="0" smtClean="0"/>
              <a:t>NETWORK</a:t>
            </a:r>
            <a:endParaRPr lang="en-US" dirty="0"/>
          </a:p>
        </p:txBody>
      </p:sp>
      <p:cxnSp>
        <p:nvCxnSpPr>
          <p:cNvPr id="22" name="Straight Arrow Connector 21"/>
          <p:cNvCxnSpPr>
            <a:stCxn id="9" idx="2"/>
            <a:endCxn id="3" idx="3"/>
          </p:cNvCxnSpPr>
          <p:nvPr/>
        </p:nvCxnSpPr>
        <p:spPr>
          <a:xfrm>
            <a:off x="4242747" y="1941166"/>
            <a:ext cx="0" cy="594698"/>
          </a:xfrm>
          <a:prstGeom prst="straightConnector1">
            <a:avLst/>
          </a:prstGeom>
          <a:ln w="12700">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3" idx="2"/>
            <a:endCxn id="8" idx="1"/>
          </p:cNvCxnSpPr>
          <p:nvPr/>
        </p:nvCxnSpPr>
        <p:spPr>
          <a:xfrm flipV="1">
            <a:off x="5283358" y="2899316"/>
            <a:ext cx="1013357" cy="45033"/>
          </a:xfrm>
          <a:prstGeom prst="straightConnector1">
            <a:avLst/>
          </a:prstGeom>
          <a:ln w="12700">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3" idx="0"/>
          </p:cNvCxnSpPr>
          <p:nvPr/>
        </p:nvCxnSpPr>
        <p:spPr>
          <a:xfrm>
            <a:off x="2529012" y="2899317"/>
            <a:ext cx="677852" cy="45032"/>
          </a:xfrm>
          <a:prstGeom prst="straightConnector1">
            <a:avLst/>
          </a:prstGeom>
          <a:ln w="12700">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105216" y="3352834"/>
            <a:ext cx="0" cy="594698"/>
          </a:xfrm>
          <a:prstGeom prst="straightConnector1">
            <a:avLst/>
          </a:prstGeom>
          <a:ln w="12700">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697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83357"/>
            <a:ext cx="8441473" cy="909593"/>
          </a:xfrm>
        </p:spPr>
        <p:txBody>
          <a:bodyPr/>
          <a:lstStyle/>
          <a:p>
            <a:r>
              <a:rPr dirty="0" smtClean="0"/>
              <a:t>COMPUTATIONS AND WORKING:</a:t>
            </a:r>
            <a:endParaRPr lang="en-US" dirty="0"/>
          </a:p>
        </p:txBody>
      </p:sp>
      <p:sp>
        <p:nvSpPr>
          <p:cNvPr id="3" name="Text Placeholder 2"/>
          <p:cNvSpPr>
            <a:spLocks noGrp="1"/>
          </p:cNvSpPr>
          <p:nvPr>
            <p:ph type="body" sz="quarter" idx="10"/>
          </p:nvPr>
        </p:nvSpPr>
        <p:spPr>
          <a:xfrm>
            <a:off x="203200" y="907116"/>
            <a:ext cx="8681088" cy="254001"/>
          </a:xfrm>
        </p:spPr>
        <p:txBody>
          <a:bodyPr/>
          <a:lstStyle/>
          <a:p>
            <a:pPr algn="just">
              <a:buFont typeface="Wingdings" pitchFamily="2" charset="2"/>
              <a:buChar char="v"/>
            </a:pPr>
            <a:r>
              <a:rPr dirty="0" smtClean="0">
                <a:solidFill>
                  <a:schemeClr val="tx1">
                    <a:lumMod val="95000"/>
                    <a:lumOff val="5000"/>
                  </a:schemeClr>
                </a:solidFill>
              </a:rPr>
              <a:t>The Application will retrieve the topology information from SDN Controller and the topology based on this data will be displayed in the web page along with the information regarding hosts and nodes.</a:t>
            </a:r>
          </a:p>
          <a:p>
            <a:pPr algn="just">
              <a:buFont typeface="Wingdings" pitchFamily="2" charset="2"/>
              <a:buChar char="v"/>
            </a:pPr>
            <a:r>
              <a:rPr lang="en-US" dirty="0" smtClean="0">
                <a:solidFill>
                  <a:schemeClr val="tx1">
                    <a:lumMod val="95000"/>
                    <a:lumOff val="5000"/>
                  </a:schemeClr>
                </a:solidFill>
              </a:rPr>
              <a:t>The application detects hosts whenever they connect to or disconnect from the agglomeration of nodes.</a:t>
            </a:r>
          </a:p>
          <a:p>
            <a:pPr algn="just">
              <a:buFont typeface="Wingdings" pitchFamily="2" charset="2"/>
              <a:buChar char="v"/>
            </a:pPr>
            <a:r>
              <a:rPr lang="en-US" dirty="0" smtClean="0">
                <a:solidFill>
                  <a:schemeClr val="tx1">
                    <a:lumMod val="95000"/>
                    <a:lumOff val="5000"/>
                  </a:schemeClr>
                </a:solidFill>
              </a:rPr>
              <a:t>The network access application can ask Cassini to configure a path between a host and a server. The application will configure the path that is the shortest by default.</a:t>
            </a:r>
          </a:p>
          <a:p>
            <a:pPr algn="just">
              <a:buFont typeface="Wingdings" pitchFamily="2" charset="2"/>
              <a:buChar char="v"/>
            </a:pPr>
            <a:r>
              <a:rPr dirty="0" smtClean="0">
                <a:solidFill>
                  <a:schemeClr val="tx1">
                    <a:lumMod val="95000"/>
                    <a:lumOff val="5000"/>
                  </a:schemeClr>
                </a:solidFill>
              </a:rPr>
              <a:t>The shortest path between edge nodes in the network will be calculated and stored in the database for path configuration.</a:t>
            </a:r>
          </a:p>
          <a:p>
            <a:pPr algn="just">
              <a:buFont typeface="Wingdings" pitchFamily="2" charset="2"/>
              <a:buChar char="v"/>
            </a:pPr>
            <a:r>
              <a:rPr dirty="0" smtClean="0">
                <a:solidFill>
                  <a:schemeClr val="tx1">
                    <a:lumMod val="95000"/>
                    <a:lumOff val="5000"/>
                  </a:schemeClr>
                </a:solidFill>
              </a:rPr>
              <a:t>If a node is added or deleted from the network, all the paths will be reconfigured accordingly and stored in database. The topology is checked every 30 seconds for any changes.</a:t>
            </a:r>
          </a:p>
          <a:p>
            <a:pPr algn="just">
              <a:buFont typeface="Wingdings" pitchFamily="2" charset="2"/>
              <a:buChar char="v"/>
            </a:pPr>
            <a:r>
              <a:rPr lang="en-US" dirty="0" smtClean="0">
                <a:solidFill>
                  <a:schemeClr val="tx1">
                    <a:lumMod val="95000"/>
                    <a:lumOff val="5000"/>
                  </a:schemeClr>
                </a:solidFill>
              </a:rPr>
              <a:t>I</a:t>
            </a:r>
            <a:r>
              <a:rPr dirty="0" smtClean="0">
                <a:solidFill>
                  <a:schemeClr val="tx1">
                    <a:lumMod val="95000"/>
                    <a:lumOff val="5000"/>
                  </a:schemeClr>
                </a:solidFill>
              </a:rPr>
              <a:t>f a host moves in a network from one position to other, we remove the old path and ask the access provisioning application for a path configuring trigger.</a:t>
            </a:r>
            <a:endParaRPr dirty="0" smtClean="0">
              <a:solidFill>
                <a:schemeClr val="accent5">
                  <a:lumMod val="75000"/>
                </a:schemeClr>
              </a:solidFill>
            </a:endParaRPr>
          </a:p>
          <a:p>
            <a:pPr algn="just"/>
            <a:endParaRPr dirty="0" smtClean="0"/>
          </a:p>
          <a:p>
            <a:pPr algn="just">
              <a:buFont typeface="Wingdings" pitchFamily="2" charset="2"/>
              <a:buChar char="v"/>
            </a:pPr>
            <a:endParaRPr dirty="0" smtClean="0"/>
          </a:p>
          <a:p>
            <a:pPr algn="just">
              <a:buFont typeface="Wingdings" pitchFamily="2" charset="2"/>
              <a:buChar char="v"/>
            </a:pPr>
            <a:endParaRPr dirty="0" smtClean="0"/>
          </a:p>
        </p:txBody>
      </p:sp>
      <p:sp>
        <p:nvSpPr>
          <p:cNvPr id="8" name="Text Placeholder 7"/>
          <p:cNvSpPr>
            <a:spLocks noGrp="1"/>
          </p:cNvSpPr>
          <p:nvPr>
            <p:ph type="body" sz="quarter" idx="12"/>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Contd</a:t>
            </a:r>
            <a:r>
              <a:rPr dirty="0"/>
              <a:t>.</a:t>
            </a:r>
            <a:r>
              <a:rPr dirty="0" smtClean="0"/>
              <a:t>:</a:t>
            </a:r>
            <a:endParaRPr lang="en-US" dirty="0"/>
          </a:p>
        </p:txBody>
      </p:sp>
      <p:sp>
        <p:nvSpPr>
          <p:cNvPr id="3" name="Text Placeholder 2"/>
          <p:cNvSpPr>
            <a:spLocks noGrp="1"/>
          </p:cNvSpPr>
          <p:nvPr>
            <p:ph type="body" sz="quarter" idx="10"/>
          </p:nvPr>
        </p:nvSpPr>
        <p:spPr/>
        <p:txBody>
          <a:bodyPr/>
          <a:lstStyle/>
          <a:p>
            <a:pPr algn="just">
              <a:buFont typeface="Wingdings" pitchFamily="2" charset="2"/>
              <a:buChar char="v"/>
            </a:pPr>
            <a:endParaRPr smtClean="0"/>
          </a:p>
          <a:p>
            <a:pPr algn="just">
              <a:buFont typeface="Wingdings" pitchFamily="2" charset="2"/>
              <a:buChar char="v"/>
            </a:pPr>
            <a:endParaRPr smtClean="0"/>
          </a:p>
          <a:p>
            <a:pPr algn="just">
              <a:buFont typeface="Wingdings" pitchFamily="2" charset="2"/>
              <a:buChar char="v"/>
            </a:pPr>
            <a:endParaRPr smtClean="0"/>
          </a:p>
        </p:txBody>
      </p:sp>
      <p:sp>
        <p:nvSpPr>
          <p:cNvPr id="4" name="Text Placeholder 2"/>
          <p:cNvSpPr>
            <a:spLocks noGrp="1"/>
          </p:cNvSpPr>
          <p:nvPr>
            <p:ph type="body" sz="quarter" idx="11"/>
          </p:nvPr>
        </p:nvSpPr>
        <p:spPr>
          <a:xfrm>
            <a:off x="203200" y="802889"/>
            <a:ext cx="8681088" cy="3711470"/>
          </a:xfrm>
        </p:spPr>
        <p:txBody>
          <a:bodyPr/>
          <a:lstStyle/>
          <a:p>
            <a:pPr algn="just">
              <a:buFont typeface="Wingdings" pitchFamily="2" charset="2"/>
              <a:buChar char="v"/>
            </a:pPr>
            <a:r>
              <a:rPr lang="en-US" sz="1600" b="1" dirty="0" smtClean="0">
                <a:solidFill>
                  <a:schemeClr val="tx1">
                    <a:lumMod val="95000"/>
                    <a:lumOff val="5000"/>
                  </a:schemeClr>
                </a:solidFill>
              </a:rPr>
              <a:t>If an intermediary switch in the path fails, reconfiguration is done for all the hosts’ path going through that switch. This reconfiguration is done within the interval of 30 seconds.</a:t>
            </a:r>
          </a:p>
          <a:p>
            <a:pPr algn="just">
              <a:buFont typeface="Wingdings" pitchFamily="2" charset="2"/>
              <a:buChar char="v"/>
            </a:pPr>
            <a:r>
              <a:rPr lang="en-US" sz="1600" b="1" dirty="0" smtClean="0">
                <a:solidFill>
                  <a:schemeClr val="tx1">
                    <a:lumMod val="95000"/>
                    <a:lumOff val="5000"/>
                  </a:schemeClr>
                </a:solidFill>
              </a:rPr>
              <a:t>The application also assigns weight to each link between nodes. And based on the traffic between the nodes the weight of the link is modified to reflect the bandwidth consumed.</a:t>
            </a:r>
          </a:p>
          <a:p>
            <a:pPr algn="just">
              <a:buFont typeface="Wingdings" pitchFamily="2" charset="2"/>
              <a:buChar char="v"/>
            </a:pPr>
            <a:r>
              <a:rPr lang="en-US" sz="1600" b="1" dirty="0" smtClean="0">
                <a:solidFill>
                  <a:schemeClr val="tx1">
                    <a:lumMod val="95000"/>
                    <a:lumOff val="5000"/>
                  </a:schemeClr>
                </a:solidFill>
              </a:rPr>
              <a:t>These weights which will be used for the best path calculation.</a:t>
            </a:r>
          </a:p>
          <a:p>
            <a:pPr algn="just">
              <a:buFont typeface="Wingdings" pitchFamily="2" charset="2"/>
              <a:buChar char="v"/>
            </a:pPr>
            <a:r>
              <a:rPr lang="en-US" sz="1600" b="1" dirty="0" smtClean="0">
                <a:solidFill>
                  <a:schemeClr val="tx1">
                    <a:lumMod val="95000"/>
                    <a:lumOff val="5000"/>
                  </a:schemeClr>
                </a:solidFill>
              </a:rPr>
              <a:t>We have a predefined threshold for making a decision to switch the user to a best path from the shortest path.</a:t>
            </a:r>
          </a:p>
          <a:p>
            <a:pPr algn="just">
              <a:buFont typeface="Wingdings" pitchFamily="2" charset="2"/>
              <a:buChar char="v"/>
            </a:pPr>
            <a:r>
              <a:rPr lang="en-US" sz="1600" b="1" dirty="0" smtClean="0">
                <a:solidFill>
                  <a:schemeClr val="tx1">
                    <a:lumMod val="95000"/>
                    <a:lumOff val="5000"/>
                  </a:schemeClr>
                </a:solidFill>
              </a:rPr>
              <a:t>This comparison between sum of the weight along the path to the threshold is done every 30 sec. .</a:t>
            </a:r>
          </a:p>
          <a:p>
            <a:pPr algn="just">
              <a:buFont typeface="Wingdings" pitchFamily="2" charset="2"/>
              <a:buChar char="v"/>
            </a:pPr>
            <a:r>
              <a:rPr lang="en-US" sz="1600" b="1" dirty="0" smtClean="0">
                <a:solidFill>
                  <a:schemeClr val="tx1">
                    <a:lumMod val="95000"/>
                    <a:lumOff val="5000"/>
                  </a:schemeClr>
                </a:solidFill>
              </a:rPr>
              <a:t> If there is an increase in traffic then the user is shifted from the shortest path to the immediate best path </a:t>
            </a:r>
            <a:r>
              <a:rPr lang="en-US" sz="1600" b="1" dirty="0">
                <a:solidFill>
                  <a:schemeClr val="tx1">
                    <a:lumMod val="95000"/>
                    <a:lumOff val="5000"/>
                  </a:schemeClr>
                </a:solidFill>
              </a:rPr>
              <a:t>available. If the traffic increases on selected best </a:t>
            </a:r>
            <a:r>
              <a:rPr lang="en-US" sz="1600" b="1" dirty="0" smtClean="0">
                <a:solidFill>
                  <a:schemeClr val="tx1">
                    <a:lumMod val="95000"/>
                    <a:lumOff val="5000"/>
                  </a:schemeClr>
                </a:solidFill>
              </a:rPr>
              <a:t>path too, then we move to the second best path available. This path analysis is made every 2 minutes by the application</a:t>
            </a:r>
            <a:r>
              <a:rPr lang="en-US" sz="1600" dirty="0" smtClean="0">
                <a:solidFill>
                  <a:schemeClr val="tx1">
                    <a:lumMod val="95000"/>
                    <a:lumOff val="5000"/>
                  </a:schemeClr>
                </a:solidFill>
              </a:rPr>
              <a:t>.</a:t>
            </a:r>
          </a:p>
          <a:p>
            <a:pPr algn="just"/>
            <a:endParaRPr sz="1600" dirty="0" smtClean="0">
              <a:solidFill>
                <a:schemeClr val="tx1">
                  <a:lumMod val="95000"/>
                  <a:lumOff val="5000"/>
                </a:schemeClr>
              </a:solidFill>
            </a:endParaRPr>
          </a:p>
        </p:txBody>
      </p:sp>
      <p:sp>
        <p:nvSpPr>
          <p:cNvPr id="5" name="Text Placeholder 4"/>
          <p:cNvSpPr>
            <a:spLocks noGrp="1"/>
          </p:cNvSpPr>
          <p:nvPr>
            <p:ph type="body" sz="quarter" idx="12"/>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smtClean="0"/>
              <a:t>Contd</a:t>
            </a:r>
            <a:r>
              <a:rPr dirty="0" smtClean="0"/>
              <a:t>-:</a:t>
            </a:r>
            <a:endParaRPr lang="en-US" dirty="0"/>
          </a:p>
        </p:txBody>
      </p:sp>
      <p:sp>
        <p:nvSpPr>
          <p:cNvPr id="3" name="Text Placeholder 2"/>
          <p:cNvSpPr>
            <a:spLocks noGrp="1"/>
          </p:cNvSpPr>
          <p:nvPr>
            <p:ph type="body" sz="quarter" idx="10"/>
          </p:nvPr>
        </p:nvSpPr>
        <p:spPr/>
        <p:txBody>
          <a:bodyPr/>
          <a:lstStyle/>
          <a:p>
            <a:pPr algn="just">
              <a:buFont typeface="Wingdings" pitchFamily="2" charset="2"/>
              <a:buChar char="v"/>
            </a:pPr>
            <a:endParaRPr smtClean="0"/>
          </a:p>
          <a:p>
            <a:pPr algn="just">
              <a:buFont typeface="Wingdings" pitchFamily="2" charset="2"/>
              <a:buChar char="v"/>
            </a:pPr>
            <a:endParaRPr smtClean="0"/>
          </a:p>
          <a:p>
            <a:pPr algn="just">
              <a:buFont typeface="Wingdings" pitchFamily="2" charset="2"/>
              <a:buChar char="v"/>
            </a:pPr>
            <a:endParaRPr smtClean="0"/>
          </a:p>
        </p:txBody>
      </p:sp>
      <p:sp>
        <p:nvSpPr>
          <p:cNvPr id="4" name="Text Placeholder 2"/>
          <p:cNvSpPr>
            <a:spLocks noGrp="1"/>
          </p:cNvSpPr>
          <p:nvPr>
            <p:ph type="body" sz="quarter" idx="11"/>
          </p:nvPr>
        </p:nvSpPr>
        <p:spPr>
          <a:xfrm>
            <a:off x="203200" y="878474"/>
            <a:ext cx="8681088" cy="3591285"/>
          </a:xfrm>
        </p:spPr>
        <p:txBody>
          <a:bodyPr/>
          <a:lstStyle/>
          <a:p>
            <a:pPr marL="301144" indent="-285750" algn="just">
              <a:buFont typeface="Wingdings" panose="05000000000000000000" pitchFamily="2" charset="2"/>
              <a:buChar char="v"/>
            </a:pPr>
            <a:r>
              <a:rPr lang="en-US" sz="1400" b="1" dirty="0" smtClean="0">
                <a:solidFill>
                  <a:schemeClr val="tx1">
                    <a:lumMod val="95000"/>
                    <a:lumOff val="5000"/>
                  </a:schemeClr>
                </a:solidFill>
              </a:rPr>
              <a:t>Cassini is performing a trend analysis on the traffic data to make the decision to shift to a best path.</a:t>
            </a:r>
          </a:p>
          <a:p>
            <a:pPr marL="301144" indent="-285750" algn="just">
              <a:buFont typeface="Wingdings" panose="05000000000000000000" pitchFamily="2" charset="2"/>
              <a:buChar char="v"/>
            </a:pPr>
            <a:r>
              <a:rPr lang="en-US" sz="1400" b="1" dirty="0" smtClean="0">
                <a:solidFill>
                  <a:schemeClr val="tx1">
                    <a:lumMod val="95000"/>
                    <a:lumOff val="5000"/>
                  </a:schemeClr>
                </a:solidFill>
              </a:rPr>
              <a:t>T denotes a sample space of 5 </a:t>
            </a:r>
            <a:r>
              <a:rPr lang="en-US" sz="1400" b="1" dirty="0">
                <a:solidFill>
                  <a:schemeClr val="tx1">
                    <a:lumMod val="95000"/>
                    <a:lumOff val="5000"/>
                  </a:schemeClr>
                </a:solidFill>
              </a:rPr>
              <a:t>p</a:t>
            </a:r>
            <a:r>
              <a:rPr lang="en-US" sz="1400" b="1" dirty="0" smtClean="0">
                <a:solidFill>
                  <a:schemeClr val="tx1">
                    <a:lumMod val="95000"/>
                    <a:lumOff val="5000"/>
                  </a:schemeClr>
                </a:solidFill>
              </a:rPr>
              <a:t>ath sums where each sample is collected every 30 seconds.</a:t>
            </a:r>
          </a:p>
          <a:p>
            <a:pPr marL="301144" indent="-285750" algn="just">
              <a:buFont typeface="Wingdings" panose="05000000000000000000" pitchFamily="2" charset="2"/>
              <a:buChar char="v"/>
            </a:pPr>
            <a:r>
              <a:rPr lang="en-US" sz="1400" b="1" dirty="0" smtClean="0">
                <a:solidFill>
                  <a:schemeClr val="tx1">
                    <a:lumMod val="95000"/>
                    <a:lumOff val="5000"/>
                  </a:schemeClr>
                </a:solidFill>
              </a:rPr>
              <a:t>T is categorized in to the following,</a:t>
            </a:r>
            <a:endParaRPr lang="en-US" sz="2000" b="1" dirty="0" smtClean="0">
              <a:solidFill>
                <a:schemeClr val="tx1">
                  <a:lumMod val="95000"/>
                  <a:lumOff val="5000"/>
                </a:schemeClr>
              </a:solidFill>
            </a:endParaRPr>
          </a:p>
          <a:p>
            <a:r>
              <a:rPr lang="en-US" sz="1400" b="1" dirty="0" smtClean="0">
                <a:solidFill>
                  <a:schemeClr val="tx1">
                    <a:lumMod val="95000"/>
                    <a:lumOff val="5000"/>
                  </a:schemeClr>
                </a:solidFill>
              </a:rPr>
              <a:t>Increasing </a:t>
            </a:r>
            <a:r>
              <a:rPr lang="en-US" sz="1400" b="1" dirty="0">
                <a:solidFill>
                  <a:schemeClr val="tx1">
                    <a:lumMod val="95000"/>
                    <a:lumOff val="5000"/>
                  </a:schemeClr>
                </a:solidFill>
              </a:rPr>
              <a:t>Trend     Ex:  T = (35, </a:t>
            </a:r>
            <a:r>
              <a:rPr lang="en-US" sz="1400" b="1" dirty="0" smtClean="0">
                <a:solidFill>
                  <a:schemeClr val="tx1">
                    <a:lumMod val="95000"/>
                    <a:lumOff val="5000"/>
                  </a:schemeClr>
                </a:solidFill>
              </a:rPr>
              <a:t>40, 45, 50, 60)</a:t>
            </a:r>
          </a:p>
          <a:p>
            <a:r>
              <a:rPr lang="en-US" sz="1400" b="1" dirty="0" smtClean="0">
                <a:solidFill>
                  <a:schemeClr val="tx1">
                    <a:lumMod val="95000"/>
                    <a:lumOff val="5000"/>
                  </a:schemeClr>
                </a:solidFill>
              </a:rPr>
              <a:t>Decreasing Trend   Ex: T = (65, 60, 55, 45, 40)</a:t>
            </a:r>
          </a:p>
          <a:p>
            <a:r>
              <a:rPr lang="en-US" sz="1400" b="1" dirty="0" smtClean="0">
                <a:solidFill>
                  <a:schemeClr val="tx1">
                    <a:lumMod val="95000"/>
                    <a:lumOff val="5000"/>
                  </a:schemeClr>
                </a:solidFill>
              </a:rPr>
              <a:t>Normal </a:t>
            </a:r>
            <a:r>
              <a:rPr lang="en-US" sz="1400" b="1" dirty="0">
                <a:solidFill>
                  <a:schemeClr val="tx1">
                    <a:lumMod val="95000"/>
                    <a:lumOff val="5000"/>
                  </a:schemeClr>
                </a:solidFill>
              </a:rPr>
              <a:t>Trend Ex: T = (60, 57, 55, 58, </a:t>
            </a:r>
            <a:r>
              <a:rPr lang="en-US" sz="1400" b="1" dirty="0" smtClean="0">
                <a:solidFill>
                  <a:schemeClr val="tx1">
                    <a:lumMod val="95000"/>
                    <a:lumOff val="5000"/>
                  </a:schemeClr>
                </a:solidFill>
              </a:rPr>
              <a:t>55)</a:t>
            </a:r>
          </a:p>
          <a:p>
            <a:r>
              <a:rPr lang="en-US" sz="1400" b="1" dirty="0" smtClean="0">
                <a:solidFill>
                  <a:schemeClr val="tx1">
                    <a:lumMod val="95000"/>
                    <a:lumOff val="5000"/>
                  </a:schemeClr>
                </a:solidFill>
              </a:rPr>
              <a:t>Sudden </a:t>
            </a:r>
            <a:r>
              <a:rPr lang="en-US" sz="1400" b="1" dirty="0">
                <a:solidFill>
                  <a:schemeClr val="tx1">
                    <a:lumMod val="95000"/>
                    <a:lumOff val="5000"/>
                  </a:schemeClr>
                </a:solidFill>
              </a:rPr>
              <a:t>Decrease Ex: T = (60, 55, 30, </a:t>
            </a:r>
            <a:r>
              <a:rPr lang="en-US" sz="1400" b="1" dirty="0" smtClean="0">
                <a:solidFill>
                  <a:schemeClr val="tx1">
                    <a:lumMod val="95000"/>
                    <a:lumOff val="5000"/>
                  </a:schemeClr>
                </a:solidFill>
              </a:rPr>
              <a:t>25,10)</a:t>
            </a:r>
          </a:p>
          <a:p>
            <a:r>
              <a:rPr lang="en-US" sz="1400" b="1" dirty="0" smtClean="0">
                <a:solidFill>
                  <a:schemeClr val="tx1">
                    <a:lumMod val="95000"/>
                    <a:lumOff val="5000"/>
                  </a:schemeClr>
                </a:solidFill>
              </a:rPr>
              <a:t>Sudden </a:t>
            </a:r>
            <a:r>
              <a:rPr lang="en-US" sz="1400" b="1" dirty="0">
                <a:solidFill>
                  <a:schemeClr val="tx1">
                    <a:lumMod val="95000"/>
                    <a:lumOff val="5000"/>
                  </a:schemeClr>
                </a:solidFill>
              </a:rPr>
              <a:t>Increase Ex: T = (30, 50, 55, </a:t>
            </a:r>
            <a:r>
              <a:rPr lang="en-US" sz="1400" b="1" dirty="0" smtClean="0">
                <a:solidFill>
                  <a:schemeClr val="tx1">
                    <a:lumMod val="95000"/>
                    <a:lumOff val="5000"/>
                  </a:schemeClr>
                </a:solidFill>
              </a:rPr>
              <a:t>60,85)</a:t>
            </a:r>
          </a:p>
          <a:p>
            <a:endParaRPr lang="en-US" sz="1400" b="1" dirty="0" smtClean="0">
              <a:solidFill>
                <a:schemeClr val="tx1">
                  <a:lumMod val="95000"/>
                  <a:lumOff val="5000"/>
                </a:schemeClr>
              </a:solidFill>
            </a:endParaRPr>
          </a:p>
          <a:p>
            <a:pPr marL="285750" indent="-285750">
              <a:buFont typeface="Wingdings" panose="05000000000000000000" pitchFamily="2" charset="2"/>
              <a:buChar char="v"/>
            </a:pPr>
            <a:r>
              <a:rPr lang="en-US" sz="1400" b="1" dirty="0" smtClean="0">
                <a:solidFill>
                  <a:schemeClr val="tx1">
                    <a:lumMod val="95000"/>
                    <a:lumOff val="5000"/>
                  </a:schemeClr>
                </a:solidFill>
              </a:rPr>
              <a:t>If sum of  the differences of the samples is greater than 50 we make a decision to change the path.</a:t>
            </a:r>
          </a:p>
          <a:p>
            <a:pPr marL="285750" indent="-285750">
              <a:buFont typeface="Wingdings" panose="05000000000000000000" pitchFamily="2" charset="2"/>
              <a:buChar char="v"/>
            </a:pPr>
            <a:r>
              <a:rPr lang="en-US" sz="1400" b="1" dirty="0">
                <a:solidFill>
                  <a:schemeClr val="tx1">
                    <a:lumMod val="95000"/>
                    <a:lumOff val="5000"/>
                  </a:schemeClr>
                </a:solidFill>
              </a:rPr>
              <a:t>With Cassini we can also retrieve statistics related to ports, nodes and flows.</a:t>
            </a:r>
          </a:p>
          <a:p>
            <a:pPr marL="285750" indent="-285750">
              <a:buFont typeface="Wingdings" panose="05000000000000000000" pitchFamily="2" charset="2"/>
              <a:buChar char="v"/>
            </a:pPr>
            <a:endParaRPr sz="1400" b="1" dirty="0" smtClean="0">
              <a:solidFill>
                <a:schemeClr val="tx1">
                  <a:lumMod val="95000"/>
                  <a:lumOff val="5000"/>
                </a:schemeClr>
              </a:solidFill>
            </a:endParaRP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35604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04055" y="1527718"/>
            <a:ext cx="7826627" cy="203850"/>
          </a:xfrm>
        </p:spPr>
        <p:txBody>
          <a:bodyPr/>
          <a:lstStyle/>
          <a:p>
            <a:r>
              <a:rPr lang="en-US" sz="2000" dirty="0" smtClean="0"/>
              <a:t>A MOVE FROM TRADITIONAL  NETWORKS TO SOFTWARE DEFINED NETWORKS(SDN)</a:t>
            </a:r>
            <a:endParaRPr lang="en-US" sz="2000" dirty="0"/>
          </a:p>
        </p:txBody>
      </p:sp>
      <p:sp>
        <p:nvSpPr>
          <p:cNvPr id="5" name="Text Placeholder 4"/>
          <p:cNvSpPr>
            <a:spLocks noGrp="1"/>
          </p:cNvSpPr>
          <p:nvPr>
            <p:ph type="body" sz="quarter" idx="15"/>
          </p:nvPr>
        </p:nvSpPr>
        <p:spPr/>
        <p:txBody>
          <a:bodyPr/>
          <a:lstStyle/>
          <a:p>
            <a:r>
              <a:rPr lang="en-US" dirty="0" smtClean="0"/>
              <a:t>1</a:t>
            </a:r>
            <a:endParaRPr lang="en-US" dirty="0"/>
          </a:p>
        </p:txBody>
      </p:sp>
      <p:sp>
        <p:nvSpPr>
          <p:cNvPr id="2" name="Title 1"/>
          <p:cNvSpPr>
            <a:spLocks noGrp="1"/>
          </p:cNvSpPr>
          <p:nvPr>
            <p:ph type="ctrTitle"/>
          </p:nvPr>
        </p:nvSpPr>
        <p:spPr/>
        <p:txBody>
          <a:bodyPr/>
          <a:lstStyle/>
          <a:p>
            <a:r>
              <a:rPr lang="en-US" dirty="0" smtClean="0"/>
              <a:t>AGENDA-:</a:t>
            </a:r>
            <a:endParaRPr lang="en-US" dirty="0"/>
          </a:p>
        </p:txBody>
      </p:sp>
      <p:sp>
        <p:nvSpPr>
          <p:cNvPr id="7" name="Text Placeholder 6"/>
          <p:cNvSpPr>
            <a:spLocks noGrp="1"/>
          </p:cNvSpPr>
          <p:nvPr>
            <p:ph type="body" sz="quarter" idx="17"/>
          </p:nvPr>
        </p:nvSpPr>
        <p:spPr>
          <a:xfrm>
            <a:off x="733588" y="3950264"/>
            <a:ext cx="7797094" cy="178413"/>
          </a:xfrm>
        </p:spPr>
        <p:txBody>
          <a:bodyPr/>
          <a:lstStyle/>
          <a:p>
            <a:r>
              <a:rPr lang="en-US" sz="2000" dirty="0" smtClean="0"/>
              <a:t>SDN  CONTRIVANCE: EXPLAINATION OF CASSINI </a:t>
            </a:r>
            <a:endParaRPr lang="en-US" sz="2000" dirty="0"/>
          </a:p>
        </p:txBody>
      </p:sp>
      <p:sp>
        <p:nvSpPr>
          <p:cNvPr id="8" name="Text Placeholder 7"/>
          <p:cNvSpPr>
            <a:spLocks noGrp="1"/>
          </p:cNvSpPr>
          <p:nvPr>
            <p:ph type="body" sz="quarter" idx="18"/>
          </p:nvPr>
        </p:nvSpPr>
        <p:spPr>
          <a:xfrm>
            <a:off x="230668" y="3788674"/>
            <a:ext cx="502920" cy="501594"/>
          </a:xfrm>
        </p:spPr>
        <p:txBody>
          <a:bodyPr/>
          <a:lstStyle/>
          <a:p>
            <a:r>
              <a:rPr lang="en-US" dirty="0"/>
              <a:t>3</a:t>
            </a:r>
          </a:p>
        </p:txBody>
      </p:sp>
      <p:sp>
        <p:nvSpPr>
          <p:cNvPr id="4" name="Text Placeholder 3"/>
          <p:cNvSpPr>
            <a:spLocks noGrp="1"/>
          </p:cNvSpPr>
          <p:nvPr>
            <p:ph type="body" sz="quarter" idx="12"/>
          </p:nvPr>
        </p:nvSpPr>
        <p:spPr/>
        <p:txBody>
          <a:bodyPr/>
          <a:lstStyle/>
          <a:p>
            <a:endParaRPr lang="en-US"/>
          </a:p>
        </p:txBody>
      </p:sp>
      <p:sp>
        <p:nvSpPr>
          <p:cNvPr id="6" name="Text Placeholder 5"/>
          <p:cNvSpPr>
            <a:spLocks noGrp="1"/>
          </p:cNvSpPr>
          <p:nvPr>
            <p:ph type="body" sz="quarter" idx="18"/>
          </p:nvPr>
        </p:nvSpPr>
        <p:spPr>
          <a:xfrm>
            <a:off x="203200" y="2652444"/>
            <a:ext cx="502920" cy="501594"/>
          </a:xfrm>
        </p:spPr>
        <p:txBody>
          <a:bodyPr/>
          <a:lstStyle/>
          <a:p>
            <a:r>
              <a:rPr lang="en-US" dirty="0" smtClean="0"/>
              <a:t>2</a:t>
            </a:r>
            <a:endParaRPr lang="en-US" dirty="0"/>
          </a:p>
        </p:txBody>
      </p:sp>
      <p:sp>
        <p:nvSpPr>
          <p:cNvPr id="10" name="Text Placeholder 6"/>
          <p:cNvSpPr>
            <a:spLocks noGrp="1"/>
          </p:cNvSpPr>
          <p:nvPr>
            <p:ph type="body" sz="quarter" idx="17"/>
          </p:nvPr>
        </p:nvSpPr>
        <p:spPr>
          <a:xfrm>
            <a:off x="704055" y="2854052"/>
            <a:ext cx="7797094" cy="178413"/>
          </a:xfrm>
        </p:spPr>
        <p:txBody>
          <a:bodyPr/>
          <a:lstStyle/>
          <a:p>
            <a:r>
              <a:rPr lang="en-US" sz="2000" dirty="0" smtClean="0"/>
              <a:t>ADVANTAGES OF SDN </a:t>
            </a:r>
            <a:endParaRPr lang="en-US" sz="2000" dirty="0"/>
          </a:p>
        </p:txBody>
      </p:sp>
    </p:spTree>
    <p:extLst>
      <p:ext uri="{BB962C8B-B14F-4D97-AF65-F5344CB8AC3E}">
        <p14:creationId xmlns:p14="http://schemas.microsoft.com/office/powerpoint/2010/main" val="3448598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777"/>
            <a:ext cx="4516244" cy="544837"/>
          </a:xfrm>
        </p:spPr>
        <p:txBody>
          <a:bodyPr/>
          <a:lstStyle/>
          <a:p>
            <a:r>
              <a:rPr lang="en-US" dirty="0" smtClean="0"/>
              <a:t>TECHNOLOGY HOARD:</a:t>
            </a:r>
            <a:endParaRPr lang="en-US" dirty="0"/>
          </a:p>
        </p:txBody>
      </p:sp>
      <p:sp>
        <p:nvSpPr>
          <p:cNvPr id="5" name="Text Placeholder 4"/>
          <p:cNvSpPr>
            <a:spLocks noGrp="1"/>
          </p:cNvSpPr>
          <p:nvPr>
            <p:ph type="body" sz="quarter" idx="12"/>
          </p:nvPr>
        </p:nvSpPr>
        <p:spPr/>
        <p:txBody>
          <a:bodyPr/>
          <a:lstStyle/>
          <a:p>
            <a:endParaRPr lang="en-US"/>
          </a:p>
        </p:txBody>
      </p:sp>
      <p:sp>
        <p:nvSpPr>
          <p:cNvPr id="6" name="Text Placeholder 5"/>
          <p:cNvSpPr>
            <a:spLocks noGrp="1"/>
          </p:cNvSpPr>
          <p:nvPr>
            <p:ph type="body" sz="quarter" idx="15"/>
          </p:nvPr>
        </p:nvSpPr>
        <p:spPr>
          <a:xfrm>
            <a:off x="219422" y="565739"/>
            <a:ext cx="337820" cy="336930"/>
          </a:xfrm>
        </p:spPr>
        <p:txBody>
          <a:bodyPr/>
          <a:lstStyle/>
          <a:p>
            <a:r>
              <a:rPr lang="en-US" dirty="0" smtClean="0"/>
              <a:t>1</a:t>
            </a:r>
            <a:endParaRPr lang="en-US" dirty="0"/>
          </a:p>
        </p:txBody>
      </p:sp>
      <p:sp>
        <p:nvSpPr>
          <p:cNvPr id="4" name="Text Placeholder 3"/>
          <p:cNvSpPr>
            <a:spLocks noGrp="1"/>
          </p:cNvSpPr>
          <p:nvPr>
            <p:ph type="body" sz="quarter" idx="11"/>
          </p:nvPr>
        </p:nvSpPr>
        <p:spPr>
          <a:xfrm>
            <a:off x="579280" y="814465"/>
            <a:ext cx="8402259" cy="544888"/>
          </a:xfrm>
        </p:spPr>
        <p:txBody>
          <a:bodyPr/>
          <a:lstStyle/>
          <a:p>
            <a:pPr algn="just"/>
            <a:r>
              <a:rPr lang="en-US" sz="1200" dirty="0">
                <a:solidFill>
                  <a:schemeClr val="tx1"/>
                </a:solidFill>
              </a:rPr>
              <a:t>Mongo DB is a NoSQL , document database with Scalability and Flexibility </a:t>
            </a:r>
            <a:r>
              <a:rPr lang="en-US" sz="1200" dirty="0" smtClean="0">
                <a:solidFill>
                  <a:schemeClr val="tx1"/>
                </a:solidFill>
              </a:rPr>
              <a:t>.It </a:t>
            </a:r>
            <a:r>
              <a:rPr lang="en-US" sz="1200" dirty="0">
                <a:solidFill>
                  <a:schemeClr val="tx1"/>
                </a:solidFill>
              </a:rPr>
              <a:t>stores data in flexible , JSON like documents  and is container of collections . Document is </a:t>
            </a:r>
            <a:r>
              <a:rPr lang="en-US" sz="1200" dirty="0" smtClean="0">
                <a:solidFill>
                  <a:schemeClr val="tx1"/>
                </a:solidFill>
              </a:rPr>
              <a:t> </a:t>
            </a:r>
            <a:r>
              <a:rPr lang="en-US" sz="1200" dirty="0">
                <a:solidFill>
                  <a:schemeClr val="tx1"/>
                </a:solidFill>
              </a:rPr>
              <a:t>set of key value pairs </a:t>
            </a:r>
            <a:r>
              <a:rPr lang="en-US" sz="1200" dirty="0" smtClean="0">
                <a:solidFill>
                  <a:schemeClr val="tx1"/>
                </a:solidFill>
              </a:rPr>
              <a:t>.Fields </a:t>
            </a:r>
            <a:r>
              <a:rPr lang="en-US" sz="1200" dirty="0">
                <a:solidFill>
                  <a:schemeClr val="tx1"/>
                </a:solidFill>
              </a:rPr>
              <a:t>can be varied from document to document and data structure be changed over time</a:t>
            </a:r>
          </a:p>
          <a:p>
            <a:pPr algn="just"/>
            <a:endParaRPr lang="en-US" sz="1200" dirty="0"/>
          </a:p>
        </p:txBody>
      </p:sp>
      <p:sp>
        <p:nvSpPr>
          <p:cNvPr id="7" name="Text Placeholder 6"/>
          <p:cNvSpPr>
            <a:spLocks noGrp="1"/>
          </p:cNvSpPr>
          <p:nvPr>
            <p:ph type="body" sz="quarter" idx="25"/>
          </p:nvPr>
        </p:nvSpPr>
        <p:spPr>
          <a:xfrm>
            <a:off x="557242" y="602556"/>
            <a:ext cx="3310548" cy="227294"/>
          </a:xfrm>
        </p:spPr>
        <p:txBody>
          <a:bodyPr/>
          <a:lstStyle/>
          <a:p>
            <a:r>
              <a:rPr lang="en-US" dirty="0" smtClean="0">
                <a:solidFill>
                  <a:schemeClr val="tx2">
                    <a:lumMod val="75000"/>
                  </a:schemeClr>
                </a:solidFill>
              </a:rPr>
              <a:t>MONGO DB </a:t>
            </a:r>
            <a:endParaRPr lang="en-US" dirty="0">
              <a:solidFill>
                <a:schemeClr val="tx2">
                  <a:lumMod val="75000"/>
                </a:schemeClr>
              </a:solidFill>
            </a:endParaRPr>
          </a:p>
        </p:txBody>
      </p:sp>
      <p:sp>
        <p:nvSpPr>
          <p:cNvPr id="8" name="Text Placeholder 7"/>
          <p:cNvSpPr>
            <a:spLocks noGrp="1"/>
          </p:cNvSpPr>
          <p:nvPr>
            <p:ph type="body" sz="quarter" idx="27"/>
          </p:nvPr>
        </p:nvSpPr>
        <p:spPr>
          <a:xfrm>
            <a:off x="219422" y="1453695"/>
            <a:ext cx="337820" cy="336930"/>
          </a:xfrm>
        </p:spPr>
        <p:txBody>
          <a:bodyPr/>
          <a:lstStyle/>
          <a:p>
            <a:r>
              <a:rPr lang="en-US" dirty="0" smtClean="0"/>
              <a:t>2</a:t>
            </a:r>
            <a:endParaRPr lang="en-US" dirty="0"/>
          </a:p>
        </p:txBody>
      </p:sp>
      <p:sp>
        <p:nvSpPr>
          <p:cNvPr id="9" name="Text Placeholder 8"/>
          <p:cNvSpPr>
            <a:spLocks noGrp="1"/>
          </p:cNvSpPr>
          <p:nvPr>
            <p:ph type="body" sz="quarter" idx="28"/>
          </p:nvPr>
        </p:nvSpPr>
        <p:spPr>
          <a:xfrm>
            <a:off x="579280" y="1751210"/>
            <a:ext cx="8107519" cy="502381"/>
          </a:xfrm>
        </p:spPr>
        <p:txBody>
          <a:bodyPr/>
          <a:lstStyle/>
          <a:p>
            <a:pPr algn="just"/>
            <a:r>
              <a:rPr lang="en-US" sz="1400" dirty="0" smtClean="0">
                <a:solidFill>
                  <a:schemeClr val="tx1"/>
                </a:solidFill>
              </a:rPr>
              <a:t>A software </a:t>
            </a:r>
            <a:r>
              <a:rPr lang="en-US" sz="1400" dirty="0">
                <a:solidFill>
                  <a:schemeClr val="tx1"/>
                </a:solidFill>
              </a:rPr>
              <a:t>development platform written in java . But </a:t>
            </a:r>
            <a:r>
              <a:rPr lang="en-US" sz="1400" dirty="0" smtClean="0">
                <a:solidFill>
                  <a:schemeClr val="tx1"/>
                </a:solidFill>
              </a:rPr>
              <a:t>it also </a:t>
            </a:r>
            <a:r>
              <a:rPr lang="en-US" sz="1400" dirty="0">
                <a:solidFill>
                  <a:schemeClr val="tx1"/>
                </a:solidFill>
              </a:rPr>
              <a:t>supports other languages like C</a:t>
            </a:r>
            <a:r>
              <a:rPr lang="en-US" sz="1400" dirty="0" smtClean="0">
                <a:solidFill>
                  <a:schemeClr val="tx1"/>
                </a:solidFill>
              </a:rPr>
              <a:t>++. It </a:t>
            </a:r>
            <a:r>
              <a:rPr lang="en-US" sz="1400" dirty="0">
                <a:solidFill>
                  <a:schemeClr val="tx1"/>
                </a:solidFill>
              </a:rPr>
              <a:t>provides integrated support for scripting languages like PHP and </a:t>
            </a:r>
            <a:r>
              <a:rPr lang="en-US" sz="1400" dirty="0" err="1" smtClean="0">
                <a:solidFill>
                  <a:schemeClr val="tx1"/>
                </a:solidFill>
              </a:rPr>
              <a:t>Javascript.It</a:t>
            </a:r>
            <a:r>
              <a:rPr lang="en-US" sz="1400" dirty="0" smtClean="0">
                <a:solidFill>
                  <a:schemeClr val="tx1"/>
                </a:solidFill>
              </a:rPr>
              <a:t> </a:t>
            </a:r>
            <a:r>
              <a:rPr lang="en-US" sz="1400" dirty="0">
                <a:solidFill>
                  <a:schemeClr val="tx1"/>
                </a:solidFill>
              </a:rPr>
              <a:t>has Extensible Platform</a:t>
            </a:r>
            <a:r>
              <a:rPr lang="en-US" sz="1400" dirty="0">
                <a:solidFill>
                  <a:schemeClr val="accent1">
                    <a:lumMod val="60000"/>
                    <a:lumOff val="40000"/>
                  </a:schemeClr>
                </a:solidFill>
              </a:rPr>
              <a:t> </a:t>
            </a:r>
          </a:p>
          <a:p>
            <a:pPr algn="just"/>
            <a:endParaRPr lang="en-US" sz="1400" dirty="0">
              <a:solidFill>
                <a:schemeClr val="tx1">
                  <a:lumMod val="95000"/>
                  <a:lumOff val="5000"/>
                </a:schemeClr>
              </a:solidFill>
            </a:endParaRPr>
          </a:p>
        </p:txBody>
      </p:sp>
      <p:sp>
        <p:nvSpPr>
          <p:cNvPr id="10" name="Text Placeholder 9"/>
          <p:cNvSpPr>
            <a:spLocks noGrp="1"/>
          </p:cNvSpPr>
          <p:nvPr>
            <p:ph type="body" sz="quarter" idx="29"/>
          </p:nvPr>
        </p:nvSpPr>
        <p:spPr>
          <a:xfrm>
            <a:off x="579280" y="1528534"/>
            <a:ext cx="3310548" cy="182563"/>
          </a:xfrm>
        </p:spPr>
        <p:txBody>
          <a:bodyPr/>
          <a:lstStyle/>
          <a:p>
            <a:r>
              <a:rPr lang="en-US" dirty="0" smtClean="0">
                <a:solidFill>
                  <a:schemeClr val="tx2">
                    <a:lumMod val="75000"/>
                  </a:schemeClr>
                </a:solidFill>
              </a:rPr>
              <a:t>NETBEANS IDE 8.0.2</a:t>
            </a:r>
            <a:endParaRPr lang="en-US" dirty="0">
              <a:solidFill>
                <a:schemeClr val="tx2">
                  <a:lumMod val="75000"/>
                </a:schemeClr>
              </a:solidFill>
            </a:endParaRPr>
          </a:p>
        </p:txBody>
      </p:sp>
      <p:sp>
        <p:nvSpPr>
          <p:cNvPr id="11" name="Text Placeholder 10"/>
          <p:cNvSpPr>
            <a:spLocks noGrp="1"/>
          </p:cNvSpPr>
          <p:nvPr>
            <p:ph type="body" sz="quarter" idx="30"/>
          </p:nvPr>
        </p:nvSpPr>
        <p:spPr>
          <a:xfrm>
            <a:off x="219422" y="2179126"/>
            <a:ext cx="337820" cy="336930"/>
          </a:xfrm>
        </p:spPr>
        <p:txBody>
          <a:bodyPr/>
          <a:lstStyle/>
          <a:p>
            <a:r>
              <a:rPr lang="en-US" dirty="0" smtClean="0"/>
              <a:t>3</a:t>
            </a:r>
            <a:endParaRPr lang="en-US" dirty="0"/>
          </a:p>
        </p:txBody>
      </p:sp>
      <p:sp>
        <p:nvSpPr>
          <p:cNvPr id="12" name="Text Placeholder 11"/>
          <p:cNvSpPr>
            <a:spLocks noGrp="1"/>
          </p:cNvSpPr>
          <p:nvPr>
            <p:ph type="body" sz="quarter" idx="31"/>
          </p:nvPr>
        </p:nvSpPr>
        <p:spPr>
          <a:xfrm>
            <a:off x="602848" y="2478985"/>
            <a:ext cx="8107518" cy="502381"/>
          </a:xfrm>
        </p:spPr>
        <p:txBody>
          <a:bodyPr/>
          <a:lstStyle/>
          <a:p>
            <a:pPr algn="just"/>
            <a:r>
              <a:rPr lang="en-US" sz="1400" dirty="0" err="1" smtClean="0">
                <a:solidFill>
                  <a:schemeClr val="tx1"/>
                </a:solidFill>
              </a:rPr>
              <a:t>Lubuntu</a:t>
            </a:r>
            <a:r>
              <a:rPr lang="en-US" sz="1400" dirty="0" smtClean="0">
                <a:solidFill>
                  <a:schemeClr val="tx1"/>
                </a:solidFill>
              </a:rPr>
              <a:t> </a:t>
            </a:r>
            <a:r>
              <a:rPr lang="en-US" sz="1400" dirty="0">
                <a:solidFill>
                  <a:schemeClr val="tx1"/>
                </a:solidFill>
              </a:rPr>
              <a:t>is fast and lightweight operating </a:t>
            </a:r>
            <a:r>
              <a:rPr lang="en-US" sz="1400" dirty="0" smtClean="0">
                <a:solidFill>
                  <a:schemeClr val="tx1"/>
                </a:solidFill>
              </a:rPr>
              <a:t>system. The </a:t>
            </a:r>
            <a:r>
              <a:rPr lang="en-US" sz="1400" dirty="0">
                <a:solidFill>
                  <a:schemeClr val="tx1"/>
                </a:solidFill>
              </a:rPr>
              <a:t>core of the system is based on </a:t>
            </a:r>
            <a:r>
              <a:rPr lang="en-US" sz="1400" dirty="0" err="1" smtClean="0">
                <a:solidFill>
                  <a:schemeClr val="tx1"/>
                </a:solidFill>
              </a:rPr>
              <a:t>linux</a:t>
            </a:r>
            <a:r>
              <a:rPr lang="en-US" sz="1400" dirty="0" smtClean="0">
                <a:solidFill>
                  <a:schemeClr val="tx1"/>
                </a:solidFill>
              </a:rPr>
              <a:t>. It </a:t>
            </a:r>
            <a:r>
              <a:rPr lang="en-US" sz="1400" dirty="0">
                <a:solidFill>
                  <a:schemeClr val="tx1"/>
                </a:solidFill>
              </a:rPr>
              <a:t>has low hardware (RAM) requirements </a:t>
            </a:r>
          </a:p>
          <a:p>
            <a:endParaRPr lang="en-US" sz="1400" dirty="0"/>
          </a:p>
        </p:txBody>
      </p:sp>
      <p:sp>
        <p:nvSpPr>
          <p:cNvPr id="13" name="Text Placeholder 12"/>
          <p:cNvSpPr>
            <a:spLocks noGrp="1"/>
          </p:cNvSpPr>
          <p:nvPr>
            <p:ph type="body" sz="quarter" idx="32"/>
          </p:nvPr>
        </p:nvSpPr>
        <p:spPr>
          <a:xfrm>
            <a:off x="602848" y="2256309"/>
            <a:ext cx="3310548" cy="182563"/>
          </a:xfrm>
        </p:spPr>
        <p:txBody>
          <a:bodyPr/>
          <a:lstStyle/>
          <a:p>
            <a:r>
              <a:rPr lang="en-US" dirty="0" smtClean="0">
                <a:solidFill>
                  <a:schemeClr val="accent1">
                    <a:lumMod val="50000"/>
                  </a:schemeClr>
                </a:solidFill>
              </a:rPr>
              <a:t>LUBUNTU 17.04</a:t>
            </a:r>
            <a:endParaRPr lang="en-US" dirty="0">
              <a:solidFill>
                <a:schemeClr val="accent1">
                  <a:lumMod val="50000"/>
                </a:schemeClr>
              </a:solidFill>
            </a:endParaRPr>
          </a:p>
        </p:txBody>
      </p:sp>
      <p:sp>
        <p:nvSpPr>
          <p:cNvPr id="20" name="Text Placeholder 5"/>
          <p:cNvSpPr>
            <a:spLocks noGrp="1"/>
          </p:cNvSpPr>
          <p:nvPr>
            <p:ph type="body" sz="quarter" idx="15"/>
          </p:nvPr>
        </p:nvSpPr>
        <p:spPr>
          <a:xfrm>
            <a:off x="219423" y="3544886"/>
            <a:ext cx="337820" cy="336930"/>
          </a:xfrm>
        </p:spPr>
        <p:txBody>
          <a:bodyPr/>
          <a:lstStyle/>
          <a:p>
            <a:r>
              <a:rPr lang="en-US" dirty="0"/>
              <a:t>5</a:t>
            </a:r>
          </a:p>
        </p:txBody>
      </p:sp>
      <p:sp>
        <p:nvSpPr>
          <p:cNvPr id="21" name="Text Placeholder 6"/>
          <p:cNvSpPr>
            <a:spLocks noGrp="1"/>
          </p:cNvSpPr>
          <p:nvPr>
            <p:ph type="body" sz="quarter" idx="25"/>
          </p:nvPr>
        </p:nvSpPr>
        <p:spPr>
          <a:xfrm>
            <a:off x="579280" y="3622069"/>
            <a:ext cx="3310548" cy="182563"/>
          </a:xfrm>
        </p:spPr>
        <p:txBody>
          <a:bodyPr/>
          <a:lstStyle/>
          <a:p>
            <a:r>
              <a:rPr lang="en-US" dirty="0" smtClean="0">
                <a:solidFill>
                  <a:schemeClr val="tx2">
                    <a:lumMod val="75000"/>
                  </a:schemeClr>
                </a:solidFill>
              </a:rPr>
              <a:t>MOBAXTERM</a:t>
            </a:r>
            <a:endParaRPr lang="en-US" dirty="0">
              <a:solidFill>
                <a:schemeClr val="tx2">
                  <a:lumMod val="75000"/>
                </a:schemeClr>
              </a:solidFill>
            </a:endParaRPr>
          </a:p>
        </p:txBody>
      </p:sp>
      <p:sp>
        <p:nvSpPr>
          <p:cNvPr id="22" name="Text Placeholder 3"/>
          <p:cNvSpPr>
            <a:spLocks noGrp="1"/>
          </p:cNvSpPr>
          <p:nvPr>
            <p:ph type="body" sz="quarter" idx="11"/>
          </p:nvPr>
        </p:nvSpPr>
        <p:spPr>
          <a:xfrm>
            <a:off x="579280" y="3828974"/>
            <a:ext cx="8402259" cy="551037"/>
          </a:xfrm>
        </p:spPr>
        <p:txBody>
          <a:bodyPr/>
          <a:lstStyle/>
          <a:p>
            <a:pPr algn="just"/>
            <a:r>
              <a:rPr lang="en-US" sz="1400" dirty="0" smtClean="0">
                <a:solidFill>
                  <a:schemeClr val="tx1"/>
                </a:solidFill>
              </a:rPr>
              <a:t>It </a:t>
            </a:r>
            <a:r>
              <a:rPr lang="en-US" sz="1400" dirty="0">
                <a:solidFill>
                  <a:schemeClr val="tx1"/>
                </a:solidFill>
              </a:rPr>
              <a:t>provides important remote network tools and </a:t>
            </a:r>
            <a:r>
              <a:rPr lang="en-US" sz="1400" dirty="0" err="1">
                <a:solidFill>
                  <a:schemeClr val="tx1"/>
                </a:solidFill>
              </a:rPr>
              <a:t>unix</a:t>
            </a:r>
            <a:r>
              <a:rPr lang="en-US" sz="1400" dirty="0">
                <a:solidFill>
                  <a:schemeClr val="tx1"/>
                </a:solidFill>
              </a:rPr>
              <a:t> commands to windows desktop in single exe </a:t>
            </a:r>
            <a:r>
              <a:rPr lang="en-US" sz="1400" dirty="0" err="1" smtClean="0">
                <a:solidFill>
                  <a:schemeClr val="tx1"/>
                </a:solidFill>
              </a:rPr>
              <a:t>file.It</a:t>
            </a:r>
            <a:r>
              <a:rPr lang="en-US" sz="1400" dirty="0" smtClean="0">
                <a:solidFill>
                  <a:schemeClr val="tx1"/>
                </a:solidFill>
              </a:rPr>
              <a:t> supports multi tab environment and multi execution mode we </a:t>
            </a:r>
            <a:r>
              <a:rPr lang="en-US" sz="1400" dirty="0">
                <a:solidFill>
                  <a:schemeClr val="tx1"/>
                </a:solidFill>
              </a:rPr>
              <a:t>can create and manage sessions</a:t>
            </a:r>
          </a:p>
          <a:p>
            <a:endParaRPr lang="en-US" sz="1400" dirty="0"/>
          </a:p>
        </p:txBody>
      </p:sp>
      <p:sp>
        <p:nvSpPr>
          <p:cNvPr id="23" name="Text Placeholder 5"/>
          <p:cNvSpPr>
            <a:spLocks noGrp="1"/>
          </p:cNvSpPr>
          <p:nvPr>
            <p:ph type="body" sz="quarter" idx="15"/>
          </p:nvPr>
        </p:nvSpPr>
        <p:spPr>
          <a:xfrm>
            <a:off x="197385" y="4256650"/>
            <a:ext cx="337820" cy="336930"/>
          </a:xfrm>
        </p:spPr>
        <p:txBody>
          <a:bodyPr/>
          <a:lstStyle/>
          <a:p>
            <a:r>
              <a:rPr lang="en-US" dirty="0"/>
              <a:t>6</a:t>
            </a:r>
          </a:p>
        </p:txBody>
      </p:sp>
      <p:sp>
        <p:nvSpPr>
          <p:cNvPr id="24" name="Text Placeholder 6"/>
          <p:cNvSpPr>
            <a:spLocks noGrp="1"/>
          </p:cNvSpPr>
          <p:nvPr>
            <p:ph type="body" sz="quarter" idx="25"/>
          </p:nvPr>
        </p:nvSpPr>
        <p:spPr>
          <a:xfrm>
            <a:off x="557242" y="4326903"/>
            <a:ext cx="3310548" cy="182563"/>
          </a:xfrm>
        </p:spPr>
        <p:txBody>
          <a:bodyPr/>
          <a:lstStyle/>
          <a:p>
            <a:r>
              <a:rPr lang="en-US" dirty="0" smtClean="0">
                <a:solidFill>
                  <a:schemeClr val="tx2">
                    <a:lumMod val="75000"/>
                  </a:schemeClr>
                </a:solidFill>
              </a:rPr>
              <a:t>APACHE HTTP SERVER</a:t>
            </a:r>
            <a:endParaRPr lang="en-US" dirty="0">
              <a:solidFill>
                <a:schemeClr val="tx2">
                  <a:lumMod val="75000"/>
                </a:schemeClr>
              </a:solidFill>
            </a:endParaRPr>
          </a:p>
        </p:txBody>
      </p:sp>
      <p:sp>
        <p:nvSpPr>
          <p:cNvPr id="27" name="Text Placeholder 3"/>
          <p:cNvSpPr>
            <a:spLocks noGrp="1"/>
          </p:cNvSpPr>
          <p:nvPr>
            <p:ph type="body" sz="quarter" idx="11"/>
          </p:nvPr>
        </p:nvSpPr>
        <p:spPr>
          <a:xfrm>
            <a:off x="579280" y="4549579"/>
            <a:ext cx="8402259" cy="551037"/>
          </a:xfrm>
        </p:spPr>
        <p:txBody>
          <a:bodyPr/>
          <a:lstStyle/>
          <a:p>
            <a:pPr algn="just"/>
            <a:r>
              <a:rPr lang="en-US" sz="1400" dirty="0" smtClean="0">
                <a:solidFill>
                  <a:schemeClr val="tx1"/>
                </a:solidFill>
              </a:rPr>
              <a:t>Web server with good reliability and performance.</a:t>
            </a:r>
            <a:endParaRPr lang="en-US" sz="1400" dirty="0">
              <a:solidFill>
                <a:schemeClr val="tx1"/>
              </a:solidFill>
            </a:endParaRPr>
          </a:p>
          <a:p>
            <a:endParaRPr lang="en-US" sz="1400" dirty="0"/>
          </a:p>
        </p:txBody>
      </p:sp>
      <p:sp>
        <p:nvSpPr>
          <p:cNvPr id="25" name="Text Placeholder 10"/>
          <p:cNvSpPr>
            <a:spLocks noGrp="1"/>
          </p:cNvSpPr>
          <p:nvPr>
            <p:ph type="body" sz="quarter" idx="30"/>
          </p:nvPr>
        </p:nvSpPr>
        <p:spPr>
          <a:xfrm>
            <a:off x="207812" y="2890890"/>
            <a:ext cx="337820" cy="336930"/>
          </a:xfrm>
        </p:spPr>
        <p:txBody>
          <a:bodyPr/>
          <a:lstStyle/>
          <a:p>
            <a:r>
              <a:rPr lang="en-US" dirty="0"/>
              <a:t>4</a:t>
            </a:r>
          </a:p>
        </p:txBody>
      </p:sp>
      <p:sp>
        <p:nvSpPr>
          <p:cNvPr id="28" name="Text Placeholder 12"/>
          <p:cNvSpPr>
            <a:spLocks noGrp="1"/>
          </p:cNvSpPr>
          <p:nvPr>
            <p:ph type="body" sz="quarter" idx="32"/>
          </p:nvPr>
        </p:nvSpPr>
        <p:spPr>
          <a:xfrm>
            <a:off x="579280" y="2967483"/>
            <a:ext cx="3310548" cy="182563"/>
          </a:xfrm>
        </p:spPr>
        <p:txBody>
          <a:bodyPr/>
          <a:lstStyle/>
          <a:p>
            <a:r>
              <a:rPr lang="en-US" dirty="0" smtClean="0">
                <a:solidFill>
                  <a:schemeClr val="accent1">
                    <a:lumMod val="50000"/>
                  </a:schemeClr>
                </a:solidFill>
              </a:rPr>
              <a:t>OPENDAYLIGHT</a:t>
            </a:r>
            <a:endParaRPr lang="en-US" dirty="0">
              <a:solidFill>
                <a:schemeClr val="accent1">
                  <a:lumMod val="50000"/>
                </a:schemeClr>
              </a:solidFill>
            </a:endParaRPr>
          </a:p>
        </p:txBody>
      </p:sp>
      <p:sp>
        <p:nvSpPr>
          <p:cNvPr id="29" name="Text Placeholder 3"/>
          <p:cNvSpPr>
            <a:spLocks noGrp="1"/>
          </p:cNvSpPr>
          <p:nvPr>
            <p:ph type="body" sz="quarter" idx="11"/>
          </p:nvPr>
        </p:nvSpPr>
        <p:spPr>
          <a:xfrm>
            <a:off x="563819" y="3144221"/>
            <a:ext cx="8402259" cy="551037"/>
          </a:xfrm>
        </p:spPr>
        <p:txBody>
          <a:bodyPr/>
          <a:lstStyle/>
          <a:p>
            <a:pPr algn="just"/>
            <a:r>
              <a:rPr lang="en-US" sz="1400" dirty="0">
                <a:solidFill>
                  <a:schemeClr val="tx1">
                    <a:lumMod val="95000"/>
                    <a:lumOff val="5000"/>
                  </a:schemeClr>
                </a:solidFill>
              </a:rPr>
              <a:t>The Open Daylight Controller is a pure software and as a JVM it can be run on any OS and Metal as long as it supports Java</a:t>
            </a:r>
          </a:p>
          <a:p>
            <a:endParaRPr lang="en-US" sz="1400" dirty="0"/>
          </a:p>
        </p:txBody>
      </p:sp>
    </p:spTree>
    <p:extLst>
      <p:ext uri="{BB962C8B-B14F-4D97-AF65-F5344CB8AC3E}">
        <p14:creationId xmlns:p14="http://schemas.microsoft.com/office/powerpoint/2010/main" val="114710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8807"/>
            <a:ext cx="9144000" cy="454871"/>
          </a:xfrm>
        </p:spPr>
        <p:txBody>
          <a:bodyPr/>
          <a:lstStyle/>
          <a:p>
            <a:r>
              <a:rPr lang="en-US" dirty="0" smtClean="0"/>
              <a:t>FRONT-END:</a:t>
            </a:r>
            <a:endParaRPr lang="en-US" dirty="0"/>
          </a:p>
        </p:txBody>
      </p:sp>
      <p:sp>
        <p:nvSpPr>
          <p:cNvPr id="5" name="Text Placeholder 4"/>
          <p:cNvSpPr>
            <a:spLocks noGrp="1"/>
          </p:cNvSpPr>
          <p:nvPr>
            <p:ph type="body" sz="quarter" idx="12"/>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946"/>
            <a:ext cx="9144000" cy="3948968"/>
          </a:xfrm>
          <a:prstGeom prst="rect">
            <a:avLst/>
          </a:prstGeom>
        </p:spPr>
      </p:pic>
    </p:spTree>
    <p:extLst>
      <p:ext uri="{BB962C8B-B14F-4D97-AF65-F5344CB8AC3E}">
        <p14:creationId xmlns:p14="http://schemas.microsoft.com/office/powerpoint/2010/main" val="3877692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1737"/>
            <a:ext cx="9144000" cy="4197787"/>
          </a:xfrm>
          <a:prstGeom prst="rect">
            <a:avLst/>
          </a:prstGeom>
        </p:spPr>
      </p:pic>
      <p:sp>
        <p:nvSpPr>
          <p:cNvPr id="4" name="Title 1"/>
          <p:cNvSpPr>
            <a:spLocks noGrp="1"/>
          </p:cNvSpPr>
          <p:nvPr>
            <p:ph type="ctrTitle"/>
          </p:nvPr>
        </p:nvSpPr>
        <p:spPr>
          <a:xfrm>
            <a:off x="0" y="258807"/>
            <a:ext cx="9144000" cy="454871"/>
          </a:xfrm>
        </p:spPr>
        <p:txBody>
          <a:bodyPr/>
          <a:lstStyle/>
          <a:p>
            <a:r>
              <a:rPr lang="en-US" dirty="0" smtClean="0"/>
              <a:t>Contd.</a:t>
            </a:r>
            <a:r>
              <a:rPr lang="en-US" dirty="0" smtClean="0"/>
              <a:t>:</a:t>
            </a:r>
            <a:endParaRPr lang="en-US" dirty="0"/>
          </a:p>
        </p:txBody>
      </p:sp>
    </p:spTree>
    <p:extLst>
      <p:ext uri="{BB962C8B-B14F-4D97-AF65-F5344CB8AC3E}">
        <p14:creationId xmlns:p14="http://schemas.microsoft.com/office/powerpoint/2010/main" val="849620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587"/>
            <a:ext cx="9144000" cy="3975647"/>
          </a:xfrm>
          <a:prstGeom prst="rect">
            <a:avLst/>
          </a:prstGeom>
        </p:spPr>
      </p:pic>
      <p:sp>
        <p:nvSpPr>
          <p:cNvPr id="6" name="Title 1"/>
          <p:cNvSpPr>
            <a:spLocks noGrp="1"/>
          </p:cNvSpPr>
          <p:nvPr>
            <p:ph type="ctrTitle"/>
          </p:nvPr>
        </p:nvSpPr>
        <p:spPr>
          <a:xfrm>
            <a:off x="0" y="258763"/>
            <a:ext cx="9144000" cy="455612"/>
          </a:xfrm>
        </p:spPr>
        <p:txBody>
          <a:bodyPr/>
          <a:lstStyle/>
          <a:p>
            <a:r>
              <a:rPr lang="en-US" dirty="0" smtClean="0"/>
              <a:t>Contd.</a:t>
            </a:r>
            <a:r>
              <a:rPr lang="en-US" dirty="0" smtClean="0"/>
              <a:t>:</a:t>
            </a:r>
            <a:endParaRPr lang="en-US" dirty="0"/>
          </a:p>
        </p:txBody>
      </p:sp>
    </p:spTree>
    <p:extLst>
      <p:ext uri="{BB962C8B-B14F-4D97-AF65-F5344CB8AC3E}">
        <p14:creationId xmlns:p14="http://schemas.microsoft.com/office/powerpoint/2010/main" val="41516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6771"/>
            <a:ext cx="9144000" cy="4391803"/>
          </a:xfrm>
          <a:prstGeom prst="rect">
            <a:avLst/>
          </a:prstGeom>
        </p:spPr>
      </p:pic>
      <p:sp>
        <p:nvSpPr>
          <p:cNvPr id="4" name="Title 1"/>
          <p:cNvSpPr>
            <a:spLocks noGrp="1"/>
          </p:cNvSpPr>
          <p:nvPr>
            <p:ph type="ctrTitle"/>
          </p:nvPr>
        </p:nvSpPr>
        <p:spPr>
          <a:xfrm>
            <a:off x="0" y="258807"/>
            <a:ext cx="9144000" cy="454871"/>
          </a:xfrm>
        </p:spPr>
        <p:txBody>
          <a:bodyPr/>
          <a:lstStyle/>
          <a:p>
            <a:r>
              <a:rPr lang="en-US" dirty="0" smtClean="0"/>
              <a:t>Contd.</a:t>
            </a:r>
            <a:r>
              <a:rPr lang="en-US" dirty="0" smtClean="0"/>
              <a:t>:</a:t>
            </a:r>
            <a:endParaRPr lang="en-US" dirty="0"/>
          </a:p>
        </p:txBody>
      </p:sp>
    </p:spTree>
    <p:extLst>
      <p:ext uri="{BB962C8B-B14F-4D97-AF65-F5344CB8AC3E}">
        <p14:creationId xmlns:p14="http://schemas.microsoft.com/office/powerpoint/2010/main" val="1589056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1423014"/>
            <a:ext cx="4635500" cy="1165860"/>
          </a:xfrm>
        </p:spPr>
        <p:txBody>
          <a:bodyPr/>
          <a:lstStyle/>
          <a:p>
            <a:r>
              <a:rPr lang="en-US" u="none" dirty="0" smtClean="0"/>
              <a:t>Thank you</a:t>
            </a:r>
            <a:endParaRPr lang="en-US" u="none" dirty="0"/>
          </a:p>
        </p:txBody>
      </p:sp>
      <p:sp>
        <p:nvSpPr>
          <p:cNvPr id="3" name="Subtitle 2"/>
          <p:cNvSpPr>
            <a:spLocks noGrp="1"/>
          </p:cNvSpPr>
          <p:nvPr>
            <p:ph type="subTitle" idx="1"/>
          </p:nvPr>
        </p:nvSpPr>
        <p:spPr>
          <a:xfrm>
            <a:off x="4267200" y="2666796"/>
            <a:ext cx="3097805" cy="339304"/>
          </a:xfrm>
        </p:spPr>
        <p:txBody>
          <a:bodyPr/>
          <a:lstStyle/>
          <a:p>
            <a:r>
              <a:rPr lang="en-US" sz="1600" dirty="0" smtClean="0"/>
              <a:t>Team MAV</a:t>
            </a:r>
            <a:endParaRPr lang="en-US" sz="1600" dirty="0"/>
          </a:p>
        </p:txBody>
      </p:sp>
      <p:sp>
        <p:nvSpPr>
          <p:cNvPr id="4" name="Text Placeholder 3"/>
          <p:cNvSpPr>
            <a:spLocks noGrp="1"/>
          </p:cNvSpPr>
          <p:nvPr>
            <p:ph type="body" sz="quarter" idx="10"/>
          </p:nvPr>
        </p:nvSpPr>
        <p:spPr/>
        <p:txBody>
          <a:bodyPr/>
          <a:lstStyle/>
          <a:p>
            <a:r>
              <a:rPr lang="en-US" sz="1100" dirty="0" smtClean="0"/>
              <a:t>Turbo Summer Interns</a:t>
            </a:r>
            <a:endParaRPr lang="en-US" sz="1100" dirty="0"/>
          </a:p>
        </p:txBody>
      </p:sp>
    </p:spTree>
    <p:extLst>
      <p:ext uri="{BB962C8B-B14F-4D97-AF65-F5344CB8AC3E}">
        <p14:creationId xmlns:p14="http://schemas.microsoft.com/office/powerpoint/2010/main" val="3896755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385" y="1386100"/>
            <a:ext cx="5977053" cy="2817517"/>
          </a:xfrm>
        </p:spPr>
        <p:txBody>
          <a:bodyPr/>
          <a:lstStyle/>
          <a:p>
            <a:r>
              <a:rPr lang="en-US" sz="3600" i="1" dirty="0" smtClean="0"/>
              <a:t>A MOVE FROM TRADITIONAL NETWORKS TO SOFTWARE DEFINED NETWORKS</a:t>
            </a:r>
            <a:endParaRPr lang="en-US" sz="3600" i="1" dirty="0"/>
          </a:p>
        </p:txBody>
      </p:sp>
    </p:spTree>
    <p:extLst>
      <p:ext uri="{BB962C8B-B14F-4D97-AF65-F5344CB8AC3E}">
        <p14:creationId xmlns:p14="http://schemas.microsoft.com/office/powerpoint/2010/main" val="1813062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048" y="115242"/>
            <a:ext cx="6946900" cy="546410"/>
          </a:xfrm>
        </p:spPr>
        <p:txBody>
          <a:bodyPr/>
          <a:lstStyle/>
          <a:p>
            <a:pPr algn="ctr"/>
            <a:r>
              <a:rPr lang="en-US" sz="2800" dirty="0" smtClean="0"/>
              <a:t>TRADITIONAL NETWORK VS SDN</a:t>
            </a:r>
            <a:endParaRPr lang="en-US" sz="2800" dirty="0"/>
          </a:p>
        </p:txBody>
      </p:sp>
      <p:sp>
        <p:nvSpPr>
          <p:cNvPr id="4" name="Text Placeholder 3"/>
          <p:cNvSpPr>
            <a:spLocks noGrp="1"/>
          </p:cNvSpPr>
          <p:nvPr>
            <p:ph type="body" sz="quarter" idx="11"/>
          </p:nvPr>
        </p:nvSpPr>
        <p:spPr>
          <a:xfrm>
            <a:off x="190500" y="2557320"/>
            <a:ext cx="7269666" cy="508000"/>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747133"/>
            <a:ext cx="8685871" cy="4246174"/>
          </a:xfrm>
          <a:prstGeom prst="rect">
            <a:avLst/>
          </a:prstGeom>
        </p:spPr>
      </p:pic>
    </p:spTree>
    <p:extLst>
      <p:ext uri="{BB962C8B-B14F-4D97-AF65-F5344CB8AC3E}">
        <p14:creationId xmlns:p14="http://schemas.microsoft.com/office/powerpoint/2010/main" val="1111970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p:sp>
      <p:graphicFrame>
        <p:nvGraphicFramePr>
          <p:cNvPr id="6" name="Table 5"/>
          <p:cNvGraphicFramePr>
            <a:graphicFrameLocks noGrp="1"/>
          </p:cNvGraphicFramePr>
          <p:nvPr>
            <p:extLst>
              <p:ext uri="{D42A27DB-BD31-4B8C-83A1-F6EECF244321}">
                <p14:modId xmlns:p14="http://schemas.microsoft.com/office/powerpoint/2010/main" val="4137697677"/>
              </p:ext>
            </p:extLst>
          </p:nvPr>
        </p:nvGraphicFramePr>
        <p:xfrm>
          <a:off x="223024" y="479677"/>
          <a:ext cx="8686731" cy="4578692"/>
        </p:xfrm>
        <a:graphic>
          <a:graphicData uri="http://schemas.openxmlformats.org/drawingml/2006/table">
            <a:tbl>
              <a:tblPr firstRow="1" bandRow="1">
                <a:tableStyleId>{5C22544A-7EE6-4342-B048-85BDC9FD1C3A}</a:tableStyleId>
              </a:tblPr>
              <a:tblGrid>
                <a:gridCol w="2895577"/>
                <a:gridCol w="2895577"/>
                <a:gridCol w="2895577"/>
              </a:tblGrid>
              <a:tr h="780586">
                <a:tc>
                  <a:txBody>
                    <a:bodyPr/>
                    <a:lstStyle/>
                    <a:p>
                      <a:pPr algn="ctr"/>
                      <a:r>
                        <a:rPr lang="en-US" dirty="0" smtClean="0"/>
                        <a:t>PARAMETER</a:t>
                      </a:r>
                      <a:endParaRPr lang="en-US" dirty="0"/>
                    </a:p>
                  </a:txBody>
                  <a:tcPr/>
                </a:tc>
                <a:tc>
                  <a:txBody>
                    <a:bodyPr/>
                    <a:lstStyle/>
                    <a:p>
                      <a:pPr algn="ctr"/>
                      <a:r>
                        <a:rPr lang="en-US" dirty="0" smtClean="0"/>
                        <a:t>TRADITIONAL</a:t>
                      </a:r>
                      <a:r>
                        <a:rPr lang="en-US" baseline="0" dirty="0" smtClean="0"/>
                        <a:t> NETWORKS</a:t>
                      </a:r>
                      <a:endParaRPr lang="en-US" dirty="0"/>
                    </a:p>
                  </a:txBody>
                  <a:tcPr/>
                </a:tc>
                <a:tc>
                  <a:txBody>
                    <a:bodyPr/>
                    <a:lstStyle/>
                    <a:p>
                      <a:pPr algn="ctr"/>
                      <a:r>
                        <a:rPr lang="en-US" dirty="0" smtClean="0"/>
                        <a:t>SOFTWARE-DEFINED</a:t>
                      </a:r>
                      <a:r>
                        <a:rPr lang="en-US" baseline="0" dirty="0" smtClean="0"/>
                        <a:t> NETWORKS</a:t>
                      </a:r>
                      <a:endParaRPr lang="en-US" dirty="0"/>
                    </a:p>
                  </a:txBody>
                  <a:tcPr/>
                </a:tc>
              </a:tr>
              <a:tr h="780586">
                <a:tc>
                  <a:txBody>
                    <a:bodyPr/>
                    <a:lstStyle/>
                    <a:p>
                      <a:pPr algn="ctr"/>
                      <a:r>
                        <a:rPr lang="en-US" dirty="0" smtClean="0"/>
                        <a:t>CONTROL</a:t>
                      </a:r>
                      <a:r>
                        <a:rPr lang="en-US" baseline="0" dirty="0" smtClean="0"/>
                        <a:t> PLANE</a:t>
                      </a:r>
                      <a:endParaRPr lang="en-US" dirty="0"/>
                    </a:p>
                  </a:txBody>
                  <a:tcPr/>
                </a:tc>
                <a:tc>
                  <a:txBody>
                    <a:bodyPr/>
                    <a:lstStyle/>
                    <a:p>
                      <a:r>
                        <a:rPr lang="en-US" sz="1800" b="0" i="0" kern="1200" dirty="0" smtClean="0">
                          <a:solidFill>
                            <a:schemeClr val="dk1"/>
                          </a:solidFill>
                          <a:effectLst/>
                          <a:latin typeface="+mn-lt"/>
                          <a:ea typeface="+mn-ea"/>
                          <a:cs typeface="+mn-cs"/>
                        </a:rPr>
                        <a:t>They have distributed control plane.</a:t>
                      </a:r>
                      <a:endParaRPr lang="en-US" dirty="0"/>
                    </a:p>
                  </a:txBody>
                  <a:tcPr/>
                </a:tc>
                <a:tc>
                  <a:txBody>
                    <a:bodyPr/>
                    <a:lstStyle/>
                    <a:p>
                      <a:r>
                        <a:rPr lang="en-US" sz="1800" b="0" i="0" kern="1200" dirty="0" smtClean="0">
                          <a:solidFill>
                            <a:schemeClr val="dk1"/>
                          </a:solidFill>
                          <a:effectLst/>
                          <a:latin typeface="+mn-lt"/>
                          <a:ea typeface="+mn-ea"/>
                          <a:cs typeface="+mn-cs"/>
                        </a:rPr>
                        <a:t>They have logically centralized control plane.</a:t>
                      </a:r>
                      <a:endParaRPr lang="en-US" dirty="0"/>
                    </a:p>
                  </a:txBody>
                  <a:tcPr/>
                </a:tc>
              </a:tr>
              <a:tr h="780586">
                <a:tc>
                  <a:txBody>
                    <a:bodyPr/>
                    <a:lstStyle/>
                    <a:p>
                      <a:pPr algn="ctr"/>
                      <a:r>
                        <a:rPr lang="en-US" dirty="0" smtClean="0"/>
                        <a:t>HARDWARE</a:t>
                      </a:r>
                      <a:endParaRPr lang="en-US" dirty="0"/>
                    </a:p>
                  </a:txBody>
                  <a:tcPr/>
                </a:tc>
                <a:tc>
                  <a:txBody>
                    <a:bodyPr/>
                    <a:lstStyle/>
                    <a:p>
                      <a:r>
                        <a:rPr lang="en-US" sz="1800" b="0" i="0" kern="1200" dirty="0" smtClean="0">
                          <a:solidFill>
                            <a:schemeClr val="dk1"/>
                          </a:solidFill>
                          <a:effectLst/>
                          <a:latin typeface="+mn-lt"/>
                          <a:ea typeface="+mn-ea"/>
                          <a:cs typeface="+mn-cs"/>
                        </a:rPr>
                        <a:t>They are Hardware appliances</a:t>
                      </a:r>
                      <a:r>
                        <a:rPr lang="en-US" sz="1800" b="0" i="0" kern="1200" baseline="0" dirty="0" smtClean="0">
                          <a:solidFill>
                            <a:schemeClr val="dk1"/>
                          </a:solidFill>
                          <a:effectLst/>
                          <a:latin typeface="+mn-lt"/>
                          <a:ea typeface="+mn-ea"/>
                          <a:cs typeface="+mn-cs"/>
                        </a:rPr>
                        <a:t> with inbuilt intelligence.</a:t>
                      </a:r>
                      <a:endParaRPr lang="en-US" dirty="0"/>
                    </a:p>
                  </a:txBody>
                  <a:tcPr/>
                </a:tc>
                <a:tc>
                  <a:txBody>
                    <a:bodyPr/>
                    <a:lstStyle/>
                    <a:p>
                      <a:r>
                        <a:rPr lang="en-US" sz="1800" b="0" i="0" kern="1200" dirty="0" smtClean="0">
                          <a:solidFill>
                            <a:schemeClr val="dk1"/>
                          </a:solidFill>
                          <a:effectLst/>
                          <a:latin typeface="+mn-lt"/>
                          <a:ea typeface="+mn-ea"/>
                          <a:cs typeface="+mn-cs"/>
                        </a:rPr>
                        <a:t>They are configured using open software.</a:t>
                      </a:r>
                      <a:endParaRPr lang="en-US" dirty="0"/>
                    </a:p>
                  </a:txBody>
                  <a:tcPr/>
                </a:tc>
              </a:tr>
              <a:tr h="780586">
                <a:tc>
                  <a:txBody>
                    <a:bodyPr/>
                    <a:lstStyle/>
                    <a:p>
                      <a:pPr algn="ctr"/>
                      <a:r>
                        <a:rPr lang="en-US" dirty="0" smtClean="0"/>
                        <a:t>FLEXIBILITY</a:t>
                      </a:r>
                      <a:endParaRPr lang="en-US" dirty="0"/>
                    </a:p>
                  </a:txBody>
                  <a:tcPr/>
                </a:tc>
                <a:tc>
                  <a:txBody>
                    <a:bodyPr/>
                    <a:lstStyle/>
                    <a:p>
                      <a:r>
                        <a:rPr lang="en-US" dirty="0" smtClean="0"/>
                        <a:t>Inflexible</a:t>
                      </a:r>
                      <a:r>
                        <a:rPr lang="en-US" baseline="0" dirty="0" smtClean="0"/>
                        <a:t> to topology changes and new advanced protocols.</a:t>
                      </a:r>
                      <a:endParaRPr lang="en-US" dirty="0"/>
                    </a:p>
                  </a:txBody>
                  <a:tcPr/>
                </a:tc>
                <a:tc>
                  <a:txBody>
                    <a:bodyPr/>
                    <a:lstStyle/>
                    <a:p>
                      <a:r>
                        <a:rPr lang="en-US" dirty="0" smtClean="0"/>
                        <a:t>Flexible and Virtualized Networks.</a:t>
                      </a:r>
                      <a:endParaRPr lang="en-US" dirty="0"/>
                    </a:p>
                  </a:txBody>
                  <a:tcPr/>
                </a:tc>
              </a:tr>
              <a:tr h="780586">
                <a:tc>
                  <a:txBody>
                    <a:bodyPr/>
                    <a:lstStyle/>
                    <a:p>
                      <a:pPr algn="ctr"/>
                      <a:r>
                        <a:rPr lang="en-US" dirty="0" smtClean="0"/>
                        <a:t>REPROGRAMMABILITY</a:t>
                      </a:r>
                      <a:endParaRPr lang="en-US" dirty="0"/>
                    </a:p>
                  </a:txBody>
                  <a:tcPr/>
                </a:tc>
                <a:tc>
                  <a:txBody>
                    <a:bodyPr/>
                    <a:lstStyle/>
                    <a:p>
                      <a:r>
                        <a:rPr lang="en-US" sz="1800" b="0" i="0" kern="1200" dirty="0" smtClean="0">
                          <a:solidFill>
                            <a:schemeClr val="dk1"/>
                          </a:solidFill>
                          <a:effectLst/>
                          <a:latin typeface="+mn-lt"/>
                          <a:ea typeface="+mn-ea"/>
                          <a:cs typeface="+mn-cs"/>
                        </a:rPr>
                        <a:t>Nodes</a:t>
                      </a:r>
                      <a:r>
                        <a:rPr lang="en-US" sz="1800" b="0" i="0" kern="1200" baseline="0" dirty="0" smtClean="0">
                          <a:solidFill>
                            <a:schemeClr val="dk1"/>
                          </a:solidFill>
                          <a:effectLst/>
                          <a:latin typeface="+mn-lt"/>
                          <a:ea typeface="+mn-ea"/>
                          <a:cs typeface="+mn-cs"/>
                        </a:rPr>
                        <a:t> are programmed to use protocols which are singular to one kind of </a:t>
                      </a:r>
                      <a:r>
                        <a:rPr lang="en-US" sz="1800" b="0" i="0" kern="1200" baseline="0" dirty="0" err="1" smtClean="0">
                          <a:solidFill>
                            <a:schemeClr val="dk1"/>
                          </a:solidFill>
                          <a:effectLst/>
                          <a:latin typeface="+mn-lt"/>
                          <a:ea typeface="+mn-ea"/>
                          <a:cs typeface="+mn-cs"/>
                        </a:rPr>
                        <a:t>node.eg:Switches,Routers</a:t>
                      </a:r>
                      <a:endParaRPr lang="en-US" dirty="0"/>
                    </a:p>
                  </a:txBody>
                  <a:tcPr/>
                </a:tc>
                <a:tc>
                  <a:txBody>
                    <a:bodyPr/>
                    <a:lstStyle/>
                    <a:p>
                      <a:r>
                        <a:rPr lang="en-US" sz="1800" b="0" i="0" kern="1200" dirty="0" smtClean="0">
                          <a:solidFill>
                            <a:schemeClr val="dk1"/>
                          </a:solidFill>
                          <a:effectLst/>
                          <a:latin typeface="+mn-lt"/>
                          <a:ea typeface="+mn-ea"/>
                          <a:cs typeface="+mn-cs"/>
                        </a:rPr>
                        <a:t>Nodes</a:t>
                      </a:r>
                      <a:r>
                        <a:rPr lang="en-US" sz="1800" b="0" i="0" kern="1200" baseline="0" dirty="0" smtClean="0">
                          <a:solidFill>
                            <a:schemeClr val="dk1"/>
                          </a:solidFill>
                          <a:effectLst/>
                          <a:latin typeface="+mn-lt"/>
                          <a:ea typeface="+mn-ea"/>
                          <a:cs typeface="+mn-cs"/>
                        </a:rPr>
                        <a:t> here can be reprogrammed to possess any feature.</a:t>
                      </a:r>
                      <a:endParaRPr lang="en-US" dirty="0"/>
                    </a:p>
                  </a:txBody>
                  <a:tcPr/>
                </a:tc>
              </a:tr>
            </a:tbl>
          </a:graphicData>
        </a:graphic>
      </p:graphicFrame>
    </p:spTree>
    <p:extLst>
      <p:ext uri="{BB962C8B-B14F-4D97-AF65-F5344CB8AC3E}">
        <p14:creationId xmlns:p14="http://schemas.microsoft.com/office/powerpoint/2010/main" val="803638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8808"/>
            <a:ext cx="3088889" cy="443720"/>
          </a:xfrm>
        </p:spPr>
        <p:txBody>
          <a:bodyPr/>
          <a:lstStyle/>
          <a:p>
            <a:r>
              <a:rPr lang="en-US" sz="1800" dirty="0" smtClean="0"/>
              <a:t> SDN ARCHITECTURE</a:t>
            </a:r>
            <a:endParaRPr lang="en-US" sz="1800" dirty="0"/>
          </a:p>
        </p:txBody>
      </p:sp>
      <p:sp>
        <p:nvSpPr>
          <p:cNvPr id="8" name="Text Placeholder 7"/>
          <p:cNvSpPr>
            <a:spLocks noGrp="1"/>
          </p:cNvSpPr>
          <p:nvPr>
            <p:ph type="body" sz="quarter" idx="11"/>
          </p:nvPr>
        </p:nvSpPr>
        <p:spPr>
          <a:xfrm>
            <a:off x="203200" y="1048216"/>
            <a:ext cx="2260600" cy="3711470"/>
          </a:xfrm>
        </p:spPr>
        <p:txBody>
          <a:bodyPr/>
          <a:lstStyle/>
          <a:p>
            <a:pPr algn="just"/>
            <a:r>
              <a:rPr lang="en-US" sz="1800" dirty="0"/>
              <a:t>Software-defined networking (SDN) is an approach to computer networking that allows network administrators to programmatically initialize, control, change, and manage network behavior dynamically via open interfaces.​</a:t>
            </a:r>
          </a:p>
        </p:txBody>
      </p:sp>
      <p:sp>
        <p:nvSpPr>
          <p:cNvPr id="9" name="Text Placeholder 8"/>
          <p:cNvSpPr>
            <a:spLocks noGrp="1"/>
          </p:cNvSpPr>
          <p:nvPr>
            <p:ph type="body" sz="quarter" idx="1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385" y="0"/>
            <a:ext cx="5865200" cy="5143500"/>
          </a:xfrm>
          <a:prstGeom prst="rect">
            <a:avLst/>
          </a:prstGeom>
        </p:spPr>
      </p:pic>
    </p:spTree>
    <p:extLst>
      <p:ext uri="{BB962C8B-B14F-4D97-AF65-F5344CB8AC3E}">
        <p14:creationId xmlns:p14="http://schemas.microsoft.com/office/powerpoint/2010/main" val="1712738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840" y="1408402"/>
            <a:ext cx="5486400" cy="2817517"/>
          </a:xfrm>
        </p:spPr>
        <p:txBody>
          <a:bodyPr/>
          <a:lstStyle/>
          <a:p>
            <a:r>
              <a:rPr lang="en-US" i="1" dirty="0" smtClean="0"/>
              <a:t>ADVANTAGES OF SDN</a:t>
            </a:r>
            <a:endParaRPr lang="en-US" i="1" dirty="0"/>
          </a:p>
        </p:txBody>
      </p:sp>
    </p:spTree>
    <p:extLst>
      <p:ext uri="{BB962C8B-B14F-4D97-AF65-F5344CB8AC3E}">
        <p14:creationId xmlns:p14="http://schemas.microsoft.com/office/powerpoint/2010/main" val="3846219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454" y="0"/>
            <a:ext cx="6255834" cy="909593"/>
          </a:xfrm>
        </p:spPr>
        <p:txBody>
          <a:bodyPr/>
          <a:lstStyle/>
          <a:p>
            <a:r>
              <a:rPr lang="en-US" dirty="0" smtClean="0"/>
              <a:t>PROBLEM OF VENDOR LOCKING</a:t>
            </a:r>
            <a:endParaRPr lang="en-US" dirty="0"/>
          </a:p>
        </p:txBody>
      </p:sp>
      <p:sp>
        <p:nvSpPr>
          <p:cNvPr id="6" name="Text Placeholder 5"/>
          <p:cNvSpPr>
            <a:spLocks noGrp="1"/>
          </p:cNvSpPr>
          <p:nvPr>
            <p:ph type="body" sz="quarter" idx="10"/>
          </p:nvPr>
        </p:nvSpPr>
        <p:spPr>
          <a:xfrm>
            <a:off x="203200" y="1145710"/>
            <a:ext cx="8681088" cy="254001"/>
          </a:xfrm>
        </p:spPr>
        <p:txBody>
          <a:bodyPr/>
          <a:lstStyle/>
          <a:p>
            <a:pPr marL="285750" indent="-285750">
              <a:buFont typeface="Wingdings" panose="05000000000000000000" pitchFamily="2" charset="2"/>
              <a:buChar char="v"/>
            </a:pPr>
            <a:r>
              <a:rPr lang="en-US" dirty="0">
                <a:solidFill>
                  <a:schemeClr val="tx1">
                    <a:lumMod val="95000"/>
                    <a:lumOff val="5000"/>
                  </a:schemeClr>
                </a:solidFill>
              </a:rPr>
              <a:t>Vendors deliver packages of proprietary hardware, operating systems and applications bundled together.  Unlike the PC industry of today, you cannot choose to buy network hardware from one vendor, an operating system from another vendor and applications from a third vendor</a:t>
            </a:r>
            <a:r>
              <a:rPr lang="en-US" dirty="0" smtClean="0">
                <a:solidFill>
                  <a:schemeClr val="tx1">
                    <a:lumMod val="95000"/>
                    <a:lumOff val="5000"/>
                  </a:schemeClr>
                </a:solidFill>
              </a:rPr>
              <a:t>.</a:t>
            </a:r>
          </a:p>
          <a:p>
            <a:pPr marL="285750" indent="-285750">
              <a:buFont typeface="Wingdings" panose="05000000000000000000" pitchFamily="2" charset="2"/>
              <a:buChar char="v"/>
            </a:pPr>
            <a:r>
              <a:rPr lang="en-US" dirty="0">
                <a:solidFill>
                  <a:schemeClr val="tx1">
                    <a:lumMod val="95000"/>
                    <a:lumOff val="5000"/>
                  </a:schemeClr>
                </a:solidFill>
              </a:rPr>
              <a:t>Vendor lock-in is a major barrier to the adoption of cloud computing, due to the lack of standardization</a:t>
            </a:r>
            <a:r>
              <a:rPr lang="en-US" b="0" dirty="0"/>
              <a:t>.</a:t>
            </a:r>
            <a:endParaRPr lang="en-US" dirty="0" smtClean="0">
              <a:solidFill>
                <a:schemeClr val="tx1">
                  <a:lumMod val="95000"/>
                  <a:lumOff val="5000"/>
                </a:schemeClr>
              </a:solidFill>
            </a:endParaRPr>
          </a:p>
          <a:p>
            <a:pPr marL="285750" indent="-285750">
              <a:buFont typeface="Wingdings" panose="05000000000000000000" pitchFamily="2" charset="2"/>
              <a:buChar char="v"/>
            </a:pPr>
            <a:r>
              <a:rPr lang="en-US" dirty="0" smtClean="0">
                <a:solidFill>
                  <a:schemeClr val="tx1">
                    <a:lumMod val="95000"/>
                    <a:lumOff val="5000"/>
                  </a:schemeClr>
                </a:solidFill>
              </a:rPr>
              <a:t>The </a:t>
            </a:r>
            <a:r>
              <a:rPr lang="en-US" dirty="0">
                <a:solidFill>
                  <a:schemeClr val="tx1">
                    <a:lumMod val="95000"/>
                    <a:lumOff val="5000"/>
                  </a:schemeClr>
                </a:solidFill>
              </a:rPr>
              <a:t>idea of SDN is to create open interfaces between these layers so the networking market resembles the PC market with competition at each layer of the stack</a:t>
            </a:r>
            <a:r>
              <a:rPr lang="en-US" dirty="0" smtClean="0">
                <a:solidFill>
                  <a:schemeClr val="tx1">
                    <a:lumMod val="95000"/>
                    <a:lumOff val="5000"/>
                  </a:schemeClr>
                </a:solidFill>
              </a:rPr>
              <a:t>.</a:t>
            </a:r>
          </a:p>
          <a:p>
            <a:pPr marL="285750" indent="-285750">
              <a:buFont typeface="Wingdings" panose="05000000000000000000" pitchFamily="2" charset="2"/>
              <a:buChar char="v"/>
            </a:pPr>
            <a:r>
              <a:rPr lang="en-US" dirty="0">
                <a:solidFill>
                  <a:schemeClr val="tx1">
                    <a:lumMod val="95000"/>
                    <a:lumOff val="5000"/>
                  </a:schemeClr>
                </a:solidFill>
              </a:rPr>
              <a:t>Openflow is the open interface between hardware and the network operating system - perhaps roughly analogous to </a:t>
            </a:r>
            <a:r>
              <a:rPr lang="en-US" dirty="0" smtClean="0">
                <a:solidFill>
                  <a:schemeClr val="tx1">
                    <a:lumMod val="95000"/>
                    <a:lumOff val="5000"/>
                  </a:schemeClr>
                </a:solidFill>
              </a:rPr>
              <a:t>x86.OpenFlow</a:t>
            </a:r>
            <a:r>
              <a:rPr lang="en-US" dirty="0">
                <a:solidFill>
                  <a:schemeClr val="tx1">
                    <a:lumMod val="95000"/>
                    <a:lumOff val="5000"/>
                  </a:schemeClr>
                </a:solidFill>
              </a:rPr>
              <a:t> is a communications protocol that gives access to the forwarding plane of a network switch or router over the network.</a:t>
            </a:r>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90794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sz="2000" dirty="0" smtClean="0"/>
              <a:t>ADVANTAGES OF SDN:</a:t>
            </a:r>
            <a:endParaRPr lang="en-US" sz="2000" dirty="0"/>
          </a:p>
        </p:txBody>
      </p:sp>
      <p:sp>
        <p:nvSpPr>
          <p:cNvPr id="4" name="Text Placeholder 3"/>
          <p:cNvSpPr>
            <a:spLocks noGrp="1"/>
          </p:cNvSpPr>
          <p:nvPr>
            <p:ph type="body" sz="quarter" idx="10"/>
          </p:nvPr>
        </p:nvSpPr>
        <p:spPr/>
        <p:txBody>
          <a:bodyPr/>
          <a:lstStyle/>
          <a:p>
            <a:pPr algn="l">
              <a:buFont typeface="Wingdings" pitchFamily="2" charset="2"/>
              <a:buChar char="v"/>
            </a:pPr>
            <a:r>
              <a:rPr sz="1600" dirty="0" err="1" smtClean="0">
                <a:solidFill>
                  <a:schemeClr val="tx1">
                    <a:lumMod val="95000"/>
                    <a:lumOff val="5000"/>
                  </a:schemeClr>
                </a:solidFill>
              </a:rPr>
              <a:t>Centralised</a:t>
            </a:r>
            <a:r>
              <a:rPr sz="1600" dirty="0" smtClean="0">
                <a:solidFill>
                  <a:schemeClr val="tx1">
                    <a:lumMod val="95000"/>
                    <a:lumOff val="5000"/>
                  </a:schemeClr>
                </a:solidFill>
              </a:rPr>
              <a:t> network Provisioning</a:t>
            </a:r>
          </a:p>
          <a:p>
            <a:pPr algn="l">
              <a:buFont typeface="Wingdings" pitchFamily="2" charset="2"/>
              <a:buChar char="v"/>
            </a:pPr>
            <a:r>
              <a:rPr lang="en-US" sz="1600" dirty="0" smtClean="0">
                <a:solidFill>
                  <a:schemeClr val="tx1">
                    <a:lumMod val="95000"/>
                    <a:lumOff val="5000"/>
                  </a:schemeClr>
                </a:solidFill>
              </a:rPr>
              <a:t>H</a:t>
            </a:r>
            <a:r>
              <a:rPr sz="1600" dirty="0" smtClean="0">
                <a:solidFill>
                  <a:schemeClr val="tx1">
                    <a:lumMod val="95000"/>
                    <a:lumOff val="5000"/>
                  </a:schemeClr>
                </a:solidFill>
              </a:rPr>
              <a:t>olistic Enterprise Management</a:t>
            </a:r>
          </a:p>
          <a:p>
            <a:pPr algn="l">
              <a:buFont typeface="Wingdings" pitchFamily="2" charset="2"/>
              <a:buChar char="v"/>
            </a:pPr>
            <a:r>
              <a:rPr sz="1600" dirty="0" smtClean="0">
                <a:solidFill>
                  <a:schemeClr val="tx1">
                    <a:lumMod val="95000"/>
                    <a:lumOff val="5000"/>
                  </a:schemeClr>
                </a:solidFill>
              </a:rPr>
              <a:t>More Granular Security</a:t>
            </a:r>
          </a:p>
          <a:p>
            <a:pPr algn="l">
              <a:buFont typeface="Wingdings" pitchFamily="2" charset="2"/>
              <a:buChar char="v"/>
            </a:pPr>
            <a:r>
              <a:rPr lang="en-US" sz="1600" dirty="0">
                <a:solidFill>
                  <a:schemeClr val="tx1">
                    <a:lumMod val="95000"/>
                    <a:lumOff val="5000"/>
                  </a:schemeClr>
                </a:solidFill>
              </a:rPr>
              <a:t>Hardware Savings and reduced Capital </a:t>
            </a:r>
            <a:r>
              <a:rPr lang="en-US" sz="1600" dirty="0" smtClean="0">
                <a:solidFill>
                  <a:schemeClr val="tx1">
                    <a:lumMod val="95000"/>
                    <a:lumOff val="5000"/>
                  </a:schemeClr>
                </a:solidFill>
              </a:rPr>
              <a:t>Expenditures</a:t>
            </a:r>
            <a:endParaRPr sz="1600" dirty="0" smtClean="0">
              <a:solidFill>
                <a:schemeClr val="tx1">
                  <a:lumMod val="95000"/>
                  <a:lumOff val="5000"/>
                </a:schemeClr>
              </a:solidFill>
            </a:endParaRPr>
          </a:p>
          <a:p>
            <a:pPr algn="l">
              <a:buFont typeface="Wingdings" pitchFamily="2" charset="2"/>
              <a:buChar char="v"/>
            </a:pPr>
            <a:r>
              <a:rPr sz="1600" dirty="0" smtClean="0">
                <a:solidFill>
                  <a:schemeClr val="tx1">
                    <a:lumMod val="95000"/>
                    <a:lumOff val="5000"/>
                  </a:schemeClr>
                </a:solidFill>
              </a:rPr>
              <a:t>Lower Operating Costs</a:t>
            </a:r>
          </a:p>
          <a:p>
            <a:pPr algn="l">
              <a:buFont typeface="Wingdings" pitchFamily="2" charset="2"/>
              <a:buChar char="v"/>
            </a:pPr>
            <a:r>
              <a:rPr lang="en-US" sz="1600" dirty="0" smtClean="0">
                <a:solidFill>
                  <a:schemeClr val="tx1">
                    <a:lumMod val="95000"/>
                    <a:lumOff val="5000"/>
                  </a:schemeClr>
                </a:solidFill>
              </a:rPr>
              <a:t>Network abstraction for clouds</a:t>
            </a:r>
            <a:endParaRPr sz="1600" dirty="0" smtClean="0">
              <a:solidFill>
                <a:schemeClr val="tx1">
                  <a:lumMod val="95000"/>
                  <a:lumOff val="5000"/>
                </a:schemeClr>
              </a:solidFill>
            </a:endParaRPr>
          </a:p>
          <a:p>
            <a:pPr algn="l">
              <a:buFont typeface="Wingdings" pitchFamily="2" charset="2"/>
              <a:buChar char="v"/>
            </a:pPr>
            <a:r>
              <a:rPr sz="1600" dirty="0" smtClean="0">
                <a:solidFill>
                  <a:schemeClr val="tx1">
                    <a:lumMod val="95000"/>
                    <a:lumOff val="5000"/>
                  </a:schemeClr>
                </a:solidFill>
              </a:rPr>
              <a:t>Guaranteed Content Delivery</a:t>
            </a:r>
            <a:endParaRPr lang="en-US" sz="1600" dirty="0">
              <a:solidFill>
                <a:schemeClr val="tx1">
                  <a:lumMod val="95000"/>
                  <a:lumOff val="5000"/>
                </a:schemeClr>
              </a:solidFill>
            </a:endParaRPr>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611723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03138c44393312a0733625&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4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accent2"/>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_Presentation_Template_ Confidential_2017 [Read-Only]" id="{1443DD43-BD9B-48AD-A9F7-6CBE6BD1E543}" vid="{3B10A19D-94B1-4788-AEC1-BDCC00B83B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904</TotalTime>
  <Words>1074</Words>
  <Application>Microsoft Office PowerPoint</Application>
  <PresentationFormat>On-screen Show (16:9)</PresentationFormat>
  <Paragraphs>156</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Wipro 2014 PPT Theme</vt:lpstr>
      <vt:lpstr>CASSINI A SDN BASED NETWORK AUOTOMATION TOOL</vt:lpstr>
      <vt:lpstr>AGENDA-:</vt:lpstr>
      <vt:lpstr>A MOVE FROM TRADITIONAL NETWORKS TO SOFTWARE DEFINED NETWORKS</vt:lpstr>
      <vt:lpstr>TRADITIONAL NETWORK VS SDN</vt:lpstr>
      <vt:lpstr>PowerPoint Presentation</vt:lpstr>
      <vt:lpstr> SDN ARCHITECTURE</vt:lpstr>
      <vt:lpstr>ADVANTAGES OF SDN</vt:lpstr>
      <vt:lpstr>PROBLEM OF VENDOR LOCKING</vt:lpstr>
      <vt:lpstr>ADVANTAGES OF SDN:</vt:lpstr>
      <vt:lpstr>NETWORK FUNCTION VIRTUALIZATION</vt:lpstr>
      <vt:lpstr>SDN BASED DATA CENTER</vt:lpstr>
      <vt:lpstr>SDN CONTRIVANCE:- EXPLAINATION OF CASSINI</vt:lpstr>
      <vt:lpstr>OPENDAYLIGHT</vt:lpstr>
      <vt:lpstr>PROBLEM STATEMENT:</vt:lpstr>
      <vt:lpstr>PowerPoint Presentation</vt:lpstr>
      <vt:lpstr>PHYSICAL SETUP:</vt:lpstr>
      <vt:lpstr>COMPUTATIONS AND WORKING:</vt:lpstr>
      <vt:lpstr>Contd.:</vt:lpstr>
      <vt:lpstr>Contd-:</vt:lpstr>
      <vt:lpstr>TECHNOLOGY HOARD:</vt:lpstr>
      <vt:lpstr>FRONT-END:</vt:lpstr>
      <vt:lpstr>Contd.:</vt:lpstr>
      <vt:lpstr>Contd.:</vt:lpstr>
      <vt:lpstr>Contd.:</vt:lpstr>
      <vt:lpstr>Thank you</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mchokk</dc:creator>
  <cp:lastModifiedBy>AASHI GUPTA (NEPC)</cp:lastModifiedBy>
  <cp:revision>72</cp:revision>
  <dcterms:created xsi:type="dcterms:W3CDTF">2017-06-29T09:12:36Z</dcterms:created>
  <dcterms:modified xsi:type="dcterms:W3CDTF">2017-06-30T18:36:33Z</dcterms:modified>
</cp:coreProperties>
</file>