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16"/>
  </p:notesMasterIdLst>
  <p:handoutMasterIdLst>
    <p:handoutMasterId r:id="rId17"/>
  </p:handoutMasterIdLst>
  <p:sldIdLst>
    <p:sldId id="292" r:id="rId2"/>
    <p:sldId id="325" r:id="rId3"/>
    <p:sldId id="336" r:id="rId4"/>
    <p:sldId id="339" r:id="rId5"/>
    <p:sldId id="341" r:id="rId6"/>
    <p:sldId id="327" r:id="rId7"/>
    <p:sldId id="328" r:id="rId8"/>
    <p:sldId id="329" r:id="rId9"/>
    <p:sldId id="320" r:id="rId10"/>
    <p:sldId id="333" r:id="rId11"/>
    <p:sldId id="334" r:id="rId12"/>
    <p:sldId id="342" r:id="rId13"/>
    <p:sldId id="343" r:id="rId14"/>
    <p:sldId id="293" r:id="rId15"/>
  </p:sldIdLst>
  <p:sldSz cx="9144000" cy="5143500" type="screen16x9"/>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57" autoAdjust="0"/>
  </p:normalViewPr>
  <p:slideViewPr>
    <p:cSldViewPr snapToGrid="0">
      <p:cViewPr varScale="1">
        <p:scale>
          <a:sx n="92" d="100"/>
          <a:sy n="92" d="100"/>
        </p:scale>
        <p:origin x="780" y="96"/>
      </p:cViewPr>
      <p:guideLst>
        <p:guide orient="horz" pos="2160"/>
        <p:guide pos="5640"/>
        <p:guide orient="horz" pos="1064"/>
        <p:guide pos="2808"/>
      </p:guideLst>
    </p:cSldViewPr>
  </p:slideViewPr>
  <p:outlineViewPr>
    <p:cViewPr>
      <p:scale>
        <a:sx n="33" d="100"/>
        <a:sy n="33" d="100"/>
      </p:scale>
      <p:origin x="0" y="0"/>
    </p:cViewPr>
  </p:outlineViewPr>
  <p:notesTextViewPr>
    <p:cViewPr>
      <p:scale>
        <a:sx n="1" d="1"/>
        <a:sy n="1" d="1"/>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pPr/>
              <a:t>7/25/2017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pPr/>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7/25/2017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2007804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8963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picture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2973909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12687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1163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r>
              <a:rPr lang="en-US" smtClean="0"/>
              <a:t>Click to edit Master text styles</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7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106905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6403" y="1440180"/>
            <a:ext cx="2732400" cy="2294479"/>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8692" y="1701810"/>
            <a:ext cx="2123981" cy="1783571"/>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73" y="1721308"/>
            <a:ext cx="2066400" cy="1735219"/>
          </a:xfrm>
          <a:prstGeom prst="rect">
            <a:avLst/>
          </a:prstGeom>
        </p:spPr>
      </p:pic>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1"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3091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bg>
      <p:bgPr>
        <a:solidFill>
          <a:srgbClr val="F2F2F2"/>
        </a:solidFill>
        <a:effectLst/>
      </p:bgPr>
    </p:bg>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6"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0" y="1295399"/>
            <a:ext cx="8681088"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1674584"/>
            <a:ext cx="8681088"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42419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758" r:id="rId6"/>
    <p:sldLayoutId id="2147483783" r:id="rId7"/>
    <p:sldLayoutId id="2147483784" r:id="rId8"/>
    <p:sldLayoutId id="2147483829" r:id="rId9"/>
    <p:sldLayoutId id="2147483855" r:id="rId10"/>
    <p:sldLayoutId id="2147483831" r:id="rId11"/>
    <p:sldLayoutId id="2147483832" r:id="rId12"/>
    <p:sldLayoutId id="2147483833" r:id="rId13"/>
    <p:sldLayoutId id="2147483834" r:id="rId14"/>
    <p:sldLayoutId id="2147483835" r:id="rId15"/>
    <p:sldLayoutId id="2147483836" r:id="rId16"/>
    <p:sldLayoutId id="2147483838" r:id="rId17"/>
    <p:sldLayoutId id="2147483842" r:id="rId18"/>
    <p:sldLayoutId id="2147483844" r:id="rId19"/>
    <p:sldLayoutId id="2147483846" r:id="rId20"/>
    <p:sldLayoutId id="2147483850" r:id="rId21"/>
    <p:sldLayoutId id="2147483848" r:id="rId22"/>
    <p:sldLayoutId id="2147483852" r:id="rId23"/>
    <p:sldLayoutId id="2147483799" r:id="rId24"/>
    <p:sldLayoutId id="2147483822" r:id="rId25"/>
    <p:sldLayoutId id="2147483824" r:id="rId26"/>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459435"/>
            <a:ext cx="4635500" cy="1165860"/>
          </a:xfrm>
        </p:spPr>
        <p:txBody>
          <a:bodyPr/>
          <a:lstStyle/>
          <a:p>
            <a:r>
              <a:rPr lang="en-US" sz="5400" dirty="0" smtClean="0"/>
              <a:t>CASSINI</a:t>
            </a:r>
            <a:r>
              <a:rPr lang="en-US" dirty="0" smtClean="0"/>
              <a:t/>
            </a:r>
            <a:br>
              <a:rPr lang="en-US" dirty="0" smtClean="0"/>
            </a:br>
            <a:r>
              <a:rPr lang="en-US" sz="1400" u="none" dirty="0" smtClean="0"/>
              <a:t>A SDN BASED NETWORK AUOTOMATION TOOL</a:t>
            </a:r>
            <a:endParaRPr lang="en-US" sz="1400" u="none" dirty="0"/>
          </a:p>
        </p:txBody>
      </p:sp>
      <p:sp>
        <p:nvSpPr>
          <p:cNvPr id="3" name="Subtitle 2"/>
          <p:cNvSpPr>
            <a:spLocks noGrp="1"/>
          </p:cNvSpPr>
          <p:nvPr>
            <p:ph type="subTitle" idx="1"/>
          </p:nvPr>
        </p:nvSpPr>
        <p:spPr/>
        <p:txBody>
          <a:bodyPr/>
          <a:lstStyle/>
          <a:p>
            <a:r>
              <a:rPr lang="en-US" dirty="0" err="1" smtClean="0"/>
              <a:t>Aashi</a:t>
            </a:r>
            <a:r>
              <a:rPr lang="en-US" dirty="0" smtClean="0"/>
              <a:t> Gupta, Manish </a:t>
            </a:r>
            <a:r>
              <a:rPr lang="en-US" dirty="0"/>
              <a:t>Singh </a:t>
            </a:r>
            <a:r>
              <a:rPr lang="en-US" dirty="0" err="1" smtClean="0"/>
              <a:t>Kushwaha</a:t>
            </a:r>
            <a:r>
              <a:rPr lang="en-US" dirty="0" smtClean="0"/>
              <a:t> , </a:t>
            </a:r>
            <a:r>
              <a:rPr lang="en-US" dirty="0" err="1" smtClean="0"/>
              <a:t>Pamunugundla</a:t>
            </a:r>
            <a:r>
              <a:rPr lang="en-US" dirty="0" smtClean="0"/>
              <a:t> </a:t>
            </a:r>
            <a:r>
              <a:rPr lang="en-US" dirty="0" err="1" smtClean="0"/>
              <a:t>Vamshi</a:t>
            </a:r>
            <a:r>
              <a:rPr lang="en-US" dirty="0" smtClean="0"/>
              <a:t> </a:t>
            </a:r>
            <a:r>
              <a:rPr lang="en-US" dirty="0"/>
              <a:t>S</a:t>
            </a:r>
            <a:r>
              <a:rPr lang="en-US" dirty="0" smtClean="0"/>
              <a:t>ai </a:t>
            </a:r>
            <a:endParaRPr lang="en-US" dirty="0"/>
          </a:p>
        </p:txBody>
      </p:sp>
      <p:sp>
        <p:nvSpPr>
          <p:cNvPr id="4" name="Text Placeholder 3"/>
          <p:cNvSpPr>
            <a:spLocks noGrp="1"/>
          </p:cNvSpPr>
          <p:nvPr>
            <p:ph type="body" sz="quarter" idx="10"/>
          </p:nvPr>
        </p:nvSpPr>
        <p:spPr>
          <a:xfrm>
            <a:off x="4267200" y="3236573"/>
            <a:ext cx="3190875" cy="149312"/>
          </a:xfrm>
        </p:spPr>
        <p:txBody>
          <a:bodyPr/>
          <a:lstStyle/>
          <a:p>
            <a:r>
              <a:rPr lang="en-US" dirty="0" smtClean="0"/>
              <a:t>Turbo Summer Interns</a:t>
            </a:r>
            <a:endParaRPr lang="en-US" dirty="0"/>
          </a:p>
        </p:txBody>
      </p:sp>
    </p:spTree>
    <p:extLst>
      <p:ext uri="{BB962C8B-B14F-4D97-AF65-F5344CB8AC3E}">
        <p14:creationId xmlns:p14="http://schemas.microsoft.com/office/powerpoint/2010/main" val="192471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7"/>
            <a:ext cx="9144000" cy="454871"/>
          </a:xfrm>
        </p:spPr>
        <p:txBody>
          <a:bodyPr/>
          <a:lstStyle/>
          <a:p>
            <a:r>
              <a:rPr lang="en-US" dirty="0" smtClean="0"/>
              <a:t>FRONT-END:</a:t>
            </a:r>
            <a:endParaRPr lang="en-US" dirty="0"/>
          </a:p>
        </p:txBody>
      </p:sp>
      <p:sp>
        <p:nvSpPr>
          <p:cNvPr id="5" name="Text Placeholder 4"/>
          <p:cNvSpPr>
            <a:spLocks noGrp="1"/>
          </p:cNvSpPr>
          <p:nvPr>
            <p:ph type="body" sz="quarter" idx="12"/>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946"/>
            <a:ext cx="9144000" cy="3948968"/>
          </a:xfrm>
          <a:prstGeom prst="rect">
            <a:avLst/>
          </a:prstGeom>
        </p:spPr>
      </p:pic>
    </p:spTree>
    <p:extLst>
      <p:ext uri="{BB962C8B-B14F-4D97-AF65-F5344CB8AC3E}">
        <p14:creationId xmlns:p14="http://schemas.microsoft.com/office/powerpoint/2010/main" val="3877692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1737"/>
            <a:ext cx="9144000" cy="4197787"/>
          </a:xfrm>
          <a:prstGeom prst="rect">
            <a:avLst/>
          </a:prstGeom>
        </p:spPr>
      </p:pic>
      <p:sp>
        <p:nvSpPr>
          <p:cNvPr id="4" name="Title 1"/>
          <p:cNvSpPr>
            <a:spLocks noGrp="1"/>
          </p:cNvSpPr>
          <p:nvPr>
            <p:ph type="ctrTitle"/>
          </p:nvPr>
        </p:nvSpPr>
        <p:spPr>
          <a:xfrm>
            <a:off x="0" y="258807"/>
            <a:ext cx="9144000" cy="454871"/>
          </a:xfrm>
        </p:spPr>
        <p:txBody>
          <a:bodyPr/>
          <a:lstStyle/>
          <a:p>
            <a:r>
              <a:rPr lang="en-US" dirty="0" smtClean="0"/>
              <a:t>Contd.:</a:t>
            </a:r>
            <a:endParaRPr lang="en-US" dirty="0"/>
          </a:p>
        </p:txBody>
      </p:sp>
    </p:spTree>
    <p:extLst>
      <p:ext uri="{BB962C8B-B14F-4D97-AF65-F5344CB8AC3E}">
        <p14:creationId xmlns:p14="http://schemas.microsoft.com/office/powerpoint/2010/main" val="849620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587"/>
            <a:ext cx="9144000" cy="3975647"/>
          </a:xfrm>
          <a:prstGeom prst="rect">
            <a:avLst/>
          </a:prstGeom>
        </p:spPr>
      </p:pic>
      <p:sp>
        <p:nvSpPr>
          <p:cNvPr id="6" name="Title 1"/>
          <p:cNvSpPr>
            <a:spLocks noGrp="1"/>
          </p:cNvSpPr>
          <p:nvPr>
            <p:ph type="ctrTitle"/>
          </p:nvPr>
        </p:nvSpPr>
        <p:spPr>
          <a:xfrm>
            <a:off x="0" y="258763"/>
            <a:ext cx="9144000" cy="455612"/>
          </a:xfrm>
        </p:spPr>
        <p:txBody>
          <a:bodyPr/>
          <a:lstStyle/>
          <a:p>
            <a:r>
              <a:rPr lang="en-US" dirty="0" smtClean="0"/>
              <a:t>Contd.:</a:t>
            </a:r>
            <a:endParaRPr lang="en-US" dirty="0"/>
          </a:p>
        </p:txBody>
      </p:sp>
    </p:spTree>
    <p:extLst>
      <p:ext uri="{BB962C8B-B14F-4D97-AF65-F5344CB8AC3E}">
        <p14:creationId xmlns:p14="http://schemas.microsoft.com/office/powerpoint/2010/main" val="41516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771"/>
            <a:ext cx="9144000" cy="4391803"/>
          </a:xfrm>
          <a:prstGeom prst="rect">
            <a:avLst/>
          </a:prstGeom>
        </p:spPr>
      </p:pic>
      <p:sp>
        <p:nvSpPr>
          <p:cNvPr id="4" name="Title 1"/>
          <p:cNvSpPr>
            <a:spLocks noGrp="1"/>
          </p:cNvSpPr>
          <p:nvPr>
            <p:ph type="ctrTitle"/>
          </p:nvPr>
        </p:nvSpPr>
        <p:spPr>
          <a:xfrm>
            <a:off x="0" y="258807"/>
            <a:ext cx="9144000" cy="454871"/>
          </a:xfrm>
        </p:spPr>
        <p:txBody>
          <a:bodyPr/>
          <a:lstStyle/>
          <a:p>
            <a:r>
              <a:rPr lang="en-US" dirty="0" smtClean="0"/>
              <a:t>Contd.:</a:t>
            </a:r>
            <a:endParaRPr lang="en-US" dirty="0"/>
          </a:p>
        </p:txBody>
      </p:sp>
    </p:spTree>
    <p:extLst>
      <p:ext uri="{BB962C8B-B14F-4D97-AF65-F5344CB8AC3E}">
        <p14:creationId xmlns:p14="http://schemas.microsoft.com/office/powerpoint/2010/main" val="158905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423014"/>
            <a:ext cx="4635500" cy="1165860"/>
          </a:xfrm>
        </p:spPr>
        <p:txBody>
          <a:bodyPr/>
          <a:lstStyle/>
          <a:p>
            <a:r>
              <a:rPr lang="en-US" u="none" dirty="0" smtClean="0"/>
              <a:t>Thank you</a:t>
            </a:r>
            <a:endParaRPr lang="en-US" u="none" dirty="0"/>
          </a:p>
        </p:txBody>
      </p:sp>
      <p:sp>
        <p:nvSpPr>
          <p:cNvPr id="3" name="Subtitle 2"/>
          <p:cNvSpPr>
            <a:spLocks noGrp="1"/>
          </p:cNvSpPr>
          <p:nvPr>
            <p:ph type="subTitle" idx="1"/>
          </p:nvPr>
        </p:nvSpPr>
        <p:spPr>
          <a:xfrm>
            <a:off x="4267200" y="2666796"/>
            <a:ext cx="3097805" cy="339304"/>
          </a:xfrm>
        </p:spPr>
        <p:txBody>
          <a:bodyPr/>
          <a:lstStyle/>
          <a:p>
            <a:r>
              <a:rPr lang="en-US" sz="1600" dirty="0" smtClean="0"/>
              <a:t>Team MAV</a:t>
            </a:r>
            <a:endParaRPr lang="en-US" sz="1600" dirty="0"/>
          </a:p>
        </p:txBody>
      </p:sp>
      <p:sp>
        <p:nvSpPr>
          <p:cNvPr id="4" name="Text Placeholder 3"/>
          <p:cNvSpPr>
            <a:spLocks noGrp="1"/>
          </p:cNvSpPr>
          <p:nvPr>
            <p:ph type="body" sz="quarter" idx="10"/>
          </p:nvPr>
        </p:nvSpPr>
        <p:spPr/>
        <p:txBody>
          <a:bodyPr/>
          <a:lstStyle/>
          <a:p>
            <a:r>
              <a:rPr lang="en-US" sz="1100" dirty="0" smtClean="0"/>
              <a:t>Turbo Summer Interns</a:t>
            </a:r>
            <a:endParaRPr lang="en-US" sz="1100" dirty="0"/>
          </a:p>
        </p:txBody>
      </p:sp>
    </p:spTree>
    <p:extLst>
      <p:ext uri="{BB962C8B-B14F-4D97-AF65-F5344CB8AC3E}">
        <p14:creationId xmlns:p14="http://schemas.microsoft.com/office/powerpoint/2010/main" val="389675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33" y="1709485"/>
            <a:ext cx="5534025" cy="2817517"/>
          </a:xfrm>
        </p:spPr>
        <p:txBody>
          <a:bodyPr/>
          <a:lstStyle/>
          <a:p>
            <a:r>
              <a:rPr sz="4000" i="1" dirty="0" smtClean="0"/>
              <a:t>SDN CONTRIVANCE:-</a:t>
            </a:r>
            <a:br>
              <a:rPr sz="4000" i="1" dirty="0" smtClean="0"/>
            </a:br>
            <a:r>
              <a:rPr lang="en-US" sz="4000" i="1" dirty="0" smtClean="0"/>
              <a:t>EXPLAINATION OF CASSINI</a:t>
            </a:r>
            <a:endParaRPr lang="en-US" sz="4000" i="1" dirty="0"/>
          </a:p>
        </p:txBody>
      </p:sp>
      <p:sp>
        <p:nvSpPr>
          <p:cNvPr id="3" name="Picture Placeholder 2"/>
          <p:cNvSpPr>
            <a:spLocks noGrp="1"/>
          </p:cNvSpPr>
          <p:nvPr>
            <p:ph type="pic" sz="quarter" idx="12"/>
          </p:nvPr>
        </p:nvSpPr>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8696" t="15606" r="26265"/>
          <a:stretch/>
        </p:blipFill>
        <p:spPr>
          <a:xfrm>
            <a:off x="3969834" y="1583473"/>
            <a:ext cx="5029132" cy="3227858"/>
          </a:xfrm>
        </p:spPr>
      </p:pic>
      <p:sp>
        <p:nvSpPr>
          <p:cNvPr id="3" name="Title 2"/>
          <p:cNvSpPr>
            <a:spLocks noGrp="1"/>
          </p:cNvSpPr>
          <p:nvPr>
            <p:ph type="ctrTitle"/>
          </p:nvPr>
        </p:nvSpPr>
        <p:spPr>
          <a:xfrm>
            <a:off x="1438508" y="211873"/>
            <a:ext cx="6946900" cy="646771"/>
          </a:xfrm>
        </p:spPr>
        <p:txBody>
          <a:bodyPr/>
          <a:lstStyle/>
          <a:p>
            <a:r>
              <a:rPr lang="en-US" dirty="0" smtClean="0"/>
              <a:t>PROBLEM STATEMENT:</a:t>
            </a:r>
            <a:endParaRPr lang="en-US" dirty="0"/>
          </a:p>
        </p:txBody>
      </p:sp>
      <p:sp>
        <p:nvSpPr>
          <p:cNvPr id="5" name="Text Placeholder 4"/>
          <p:cNvSpPr>
            <a:spLocks noGrp="1"/>
          </p:cNvSpPr>
          <p:nvPr>
            <p:ph type="body" sz="quarter" idx="11"/>
          </p:nvPr>
        </p:nvSpPr>
        <p:spPr>
          <a:xfrm>
            <a:off x="0" y="1054566"/>
            <a:ext cx="8998965" cy="1918010"/>
          </a:xfrm>
        </p:spPr>
        <p:txBody>
          <a:bodyPr/>
          <a:lstStyle/>
          <a:p>
            <a:pPr algn="just"/>
            <a:r>
              <a:rPr lang="en-US" sz="1600" b="1" dirty="0" smtClean="0">
                <a:solidFill>
                  <a:schemeClr val="tx1">
                    <a:lumMod val="95000"/>
                    <a:lumOff val="5000"/>
                  </a:schemeClr>
                </a:solidFill>
              </a:rPr>
              <a:t>WE ARE PROVIDED WITH A NETWORK AND OUR TASK IS TO AUTOMATIZE THAT NETWORK USING SDN IN TERMS OF-:</a:t>
            </a:r>
          </a:p>
          <a:p>
            <a:pPr marL="186844" indent="-171450" algn="just">
              <a:buFont typeface="Wingdings" panose="05000000000000000000" pitchFamily="2" charset="2"/>
              <a:buChar char="v"/>
            </a:pPr>
            <a:r>
              <a:rPr lang="en-US" sz="1600" b="1" dirty="0" smtClean="0">
                <a:solidFill>
                  <a:schemeClr val="tx1">
                    <a:lumMod val="95000"/>
                    <a:lumOff val="5000"/>
                  </a:schemeClr>
                </a:solidFill>
              </a:rPr>
              <a:t>CONNECTIVITY</a:t>
            </a:r>
          </a:p>
          <a:p>
            <a:pPr marL="186844" indent="-171450" algn="just">
              <a:buFont typeface="Wingdings" panose="05000000000000000000" pitchFamily="2" charset="2"/>
              <a:buChar char="v"/>
            </a:pPr>
            <a:r>
              <a:rPr lang="en-US" sz="1600" b="1" dirty="0" smtClean="0">
                <a:solidFill>
                  <a:schemeClr val="tx1">
                    <a:lumMod val="95000"/>
                    <a:lumOff val="5000"/>
                  </a:schemeClr>
                </a:solidFill>
              </a:rPr>
              <a:t>RE-ROUTING</a:t>
            </a:r>
          </a:p>
          <a:p>
            <a:pPr marL="186844" indent="-171450" algn="just">
              <a:buFont typeface="Wingdings" panose="05000000000000000000" pitchFamily="2" charset="2"/>
              <a:buChar char="v"/>
            </a:pPr>
            <a:r>
              <a:rPr lang="en-US" sz="1600" b="1" dirty="0" smtClean="0">
                <a:solidFill>
                  <a:schemeClr val="tx1">
                    <a:lumMod val="95000"/>
                    <a:lumOff val="5000"/>
                  </a:schemeClr>
                </a:solidFill>
              </a:rPr>
              <a:t>QUALITY OF EXPERIENCE(</a:t>
            </a:r>
            <a:r>
              <a:rPr lang="en-US" sz="1600" b="1" dirty="0" err="1" smtClean="0">
                <a:solidFill>
                  <a:schemeClr val="tx1">
                    <a:lumMod val="95000"/>
                    <a:lumOff val="5000"/>
                  </a:schemeClr>
                </a:solidFill>
              </a:rPr>
              <a:t>QoE</a:t>
            </a:r>
            <a:r>
              <a:rPr lang="en-US" sz="1200" b="1" dirty="0" smtClean="0">
                <a:solidFill>
                  <a:schemeClr val="tx1">
                    <a:lumMod val="95000"/>
                    <a:lumOff val="5000"/>
                  </a:schemeClr>
                </a:solidFill>
              </a:rPr>
              <a:t>)</a:t>
            </a:r>
            <a:endParaRPr lang="en-US" sz="1200" b="1" dirty="0">
              <a:solidFill>
                <a:schemeClr val="tx1">
                  <a:lumMod val="95000"/>
                  <a:lumOff val="5000"/>
                </a:schemeClr>
              </a:solidFill>
            </a:endParaRPr>
          </a:p>
        </p:txBody>
      </p:sp>
    </p:spTree>
    <p:extLst>
      <p:ext uri="{BB962C8B-B14F-4D97-AF65-F5344CB8AC3E}">
        <p14:creationId xmlns:p14="http://schemas.microsoft.com/office/powerpoint/2010/main" val="3839429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2816258" y="1822060"/>
            <a:ext cx="3100387" cy="37894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BACK-END(JAVA)</a:t>
            </a:r>
          </a:p>
        </p:txBody>
      </p:sp>
      <p:sp>
        <p:nvSpPr>
          <p:cNvPr id="14" name="Flowchart: Alternate Process 13"/>
          <p:cNvSpPr/>
          <p:nvPr/>
        </p:nvSpPr>
        <p:spPr>
          <a:xfrm>
            <a:off x="2056875" y="374380"/>
            <a:ext cx="4415883" cy="84555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FRONT-END</a:t>
            </a:r>
          </a:p>
          <a:p>
            <a:pPr algn="ctr"/>
            <a:endParaRPr lang="en-US" sz="800" dirty="0" smtClean="0"/>
          </a:p>
        </p:txBody>
      </p:sp>
      <p:cxnSp>
        <p:nvCxnSpPr>
          <p:cNvPr id="18" name="Straight Arrow Connector 17"/>
          <p:cNvCxnSpPr/>
          <p:nvPr/>
        </p:nvCxnSpPr>
        <p:spPr>
          <a:xfrm>
            <a:off x="3551750" y="1081668"/>
            <a:ext cx="1161836" cy="11152"/>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1"/>
            <a:endCxn id="15" idx="3"/>
          </p:cNvCxnSpPr>
          <p:nvPr/>
        </p:nvCxnSpPr>
        <p:spPr>
          <a:xfrm flipH="1">
            <a:off x="3529306" y="1040744"/>
            <a:ext cx="1175698" cy="5403"/>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428999" y="4464844"/>
            <a:ext cx="835819" cy="215444"/>
          </a:xfrm>
          <a:prstGeom prst="rect">
            <a:avLst/>
          </a:prstGeom>
          <a:noFill/>
        </p:spPr>
        <p:txBody>
          <a:bodyPr wrap="square" rtlCol="0">
            <a:spAutoFit/>
          </a:bodyPr>
          <a:lstStyle/>
          <a:p>
            <a:endParaRPr lang="en-US" sz="800" dirty="0" smtClean="0">
              <a:solidFill>
                <a:schemeClr val="tx1">
                  <a:lumMod val="50000"/>
                  <a:lumOff val="50000"/>
                </a:schemeClr>
              </a:solidFill>
            </a:endParaRPr>
          </a:p>
        </p:txBody>
      </p:sp>
      <p:sp>
        <p:nvSpPr>
          <p:cNvPr id="26" name="TextBox 25"/>
          <p:cNvSpPr txBox="1"/>
          <p:nvPr/>
        </p:nvSpPr>
        <p:spPr>
          <a:xfrm>
            <a:off x="3350418" y="4519137"/>
            <a:ext cx="757237" cy="215444"/>
          </a:xfrm>
          <a:prstGeom prst="rect">
            <a:avLst/>
          </a:prstGeom>
          <a:noFill/>
        </p:spPr>
        <p:txBody>
          <a:bodyPr wrap="square" rtlCol="0">
            <a:spAutoFit/>
          </a:bodyPr>
          <a:lstStyle/>
          <a:p>
            <a:endParaRPr lang="en-US" sz="800" dirty="0" smtClean="0">
              <a:solidFill>
                <a:schemeClr val="tx1">
                  <a:lumMod val="50000"/>
                  <a:lumOff val="50000"/>
                </a:schemeClr>
              </a:solidFill>
            </a:endParaRPr>
          </a:p>
        </p:txBody>
      </p:sp>
      <p:sp>
        <p:nvSpPr>
          <p:cNvPr id="28" name="TextBox 27"/>
          <p:cNvSpPr txBox="1"/>
          <p:nvPr/>
        </p:nvSpPr>
        <p:spPr>
          <a:xfrm>
            <a:off x="3614393" y="829002"/>
            <a:ext cx="1254918" cy="215444"/>
          </a:xfrm>
          <a:prstGeom prst="rect">
            <a:avLst/>
          </a:prstGeom>
          <a:noFill/>
        </p:spPr>
        <p:txBody>
          <a:bodyPr wrap="square" rtlCol="0">
            <a:spAutoFit/>
          </a:bodyPr>
          <a:lstStyle/>
          <a:p>
            <a:r>
              <a:rPr lang="en-US" sz="800" dirty="0" smtClean="0">
                <a:solidFill>
                  <a:schemeClr val="tx1">
                    <a:lumMod val="95000"/>
                    <a:lumOff val="5000"/>
                  </a:schemeClr>
                </a:solidFill>
              </a:rPr>
              <a:t>FUNCTION CALLS </a:t>
            </a:r>
          </a:p>
        </p:txBody>
      </p:sp>
      <p:cxnSp>
        <p:nvCxnSpPr>
          <p:cNvPr id="38" name="Straight Arrow Connector 37"/>
          <p:cNvCxnSpPr/>
          <p:nvPr/>
        </p:nvCxnSpPr>
        <p:spPr>
          <a:xfrm flipV="1">
            <a:off x="4502866" y="1219933"/>
            <a:ext cx="2704" cy="614469"/>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993101" y="1245544"/>
            <a:ext cx="1520" cy="599657"/>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931480" y="1336330"/>
            <a:ext cx="665018" cy="369332"/>
          </a:xfrm>
          <a:prstGeom prst="rect">
            <a:avLst/>
          </a:prstGeom>
          <a:noFill/>
        </p:spPr>
        <p:txBody>
          <a:bodyPr wrap="square" rtlCol="0">
            <a:spAutoFit/>
          </a:bodyPr>
          <a:lstStyle/>
          <a:p>
            <a:r>
              <a:rPr lang="en-US" sz="900" dirty="0" smtClean="0">
                <a:solidFill>
                  <a:schemeClr val="tx1">
                    <a:lumMod val="50000"/>
                    <a:lumOff val="50000"/>
                  </a:schemeClr>
                </a:solidFill>
              </a:rPr>
              <a:t>   TCP</a:t>
            </a:r>
          </a:p>
          <a:p>
            <a:r>
              <a:rPr lang="en-US" sz="900" dirty="0" smtClean="0">
                <a:solidFill>
                  <a:schemeClr val="tx1">
                    <a:lumMod val="50000"/>
                    <a:lumOff val="50000"/>
                  </a:schemeClr>
                </a:solidFill>
              </a:rPr>
              <a:t>SOCKET</a:t>
            </a:r>
          </a:p>
        </p:txBody>
      </p:sp>
      <p:sp>
        <p:nvSpPr>
          <p:cNvPr id="43" name="Flowchart: Alternate Process 42"/>
          <p:cNvSpPr/>
          <p:nvPr/>
        </p:nvSpPr>
        <p:spPr>
          <a:xfrm>
            <a:off x="2895985" y="2839294"/>
            <a:ext cx="2902527" cy="9002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ODL </a:t>
            </a:r>
            <a:endParaRPr lang="en-US" dirty="0"/>
          </a:p>
        </p:txBody>
      </p:sp>
      <p:cxnSp>
        <p:nvCxnSpPr>
          <p:cNvPr id="49" name="Straight Arrow Connector 48"/>
          <p:cNvCxnSpPr/>
          <p:nvPr/>
        </p:nvCxnSpPr>
        <p:spPr>
          <a:xfrm rot="16200000" flipH="1">
            <a:off x="3689266" y="2523776"/>
            <a:ext cx="588818" cy="20781"/>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931480" y="2409390"/>
            <a:ext cx="1073728" cy="215444"/>
          </a:xfrm>
          <a:prstGeom prst="rect">
            <a:avLst/>
          </a:prstGeom>
          <a:noFill/>
        </p:spPr>
        <p:txBody>
          <a:bodyPr wrap="square" rtlCol="0">
            <a:spAutoFit/>
          </a:bodyPr>
          <a:lstStyle/>
          <a:p>
            <a:r>
              <a:rPr lang="en-US" sz="800" dirty="0" smtClean="0">
                <a:solidFill>
                  <a:schemeClr val="tx1">
                    <a:lumMod val="50000"/>
                    <a:lumOff val="50000"/>
                  </a:schemeClr>
                </a:solidFill>
              </a:rPr>
              <a:t>REST API</a:t>
            </a:r>
          </a:p>
        </p:txBody>
      </p:sp>
      <p:sp>
        <p:nvSpPr>
          <p:cNvPr id="51" name="Flowchart: Alternate Process 50"/>
          <p:cNvSpPr/>
          <p:nvPr/>
        </p:nvSpPr>
        <p:spPr>
          <a:xfrm>
            <a:off x="7094159" y="724829"/>
            <a:ext cx="1364673" cy="1900005"/>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MONGO-DB</a:t>
            </a:r>
            <a:endParaRPr lang="en-US" dirty="0"/>
          </a:p>
        </p:txBody>
      </p:sp>
      <p:cxnSp>
        <p:nvCxnSpPr>
          <p:cNvPr id="62" name="Straight Arrow Connector 61"/>
          <p:cNvCxnSpPr/>
          <p:nvPr/>
        </p:nvCxnSpPr>
        <p:spPr>
          <a:xfrm flipV="1">
            <a:off x="5914872" y="1992396"/>
            <a:ext cx="1179287" cy="15670"/>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5914872" y="2124464"/>
            <a:ext cx="1179287" cy="0"/>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flipV="1">
            <a:off x="6468939" y="1040743"/>
            <a:ext cx="609677" cy="8070"/>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310745" y="1530928"/>
            <a:ext cx="574964" cy="230832"/>
          </a:xfrm>
          <a:prstGeom prst="rect">
            <a:avLst/>
          </a:prstGeom>
          <a:noFill/>
        </p:spPr>
        <p:txBody>
          <a:bodyPr wrap="square" rtlCol="0">
            <a:spAutoFit/>
          </a:bodyPr>
          <a:lstStyle/>
          <a:p>
            <a:endParaRPr lang="en-US" sz="900" dirty="0" smtClean="0">
              <a:solidFill>
                <a:schemeClr val="tx1">
                  <a:lumMod val="50000"/>
                  <a:lumOff val="50000"/>
                </a:schemeClr>
              </a:solidFill>
            </a:endParaRPr>
          </a:p>
        </p:txBody>
      </p:sp>
      <p:sp>
        <p:nvSpPr>
          <p:cNvPr id="73" name="TextBox 72"/>
          <p:cNvSpPr txBox="1"/>
          <p:nvPr/>
        </p:nvSpPr>
        <p:spPr>
          <a:xfrm>
            <a:off x="5981942" y="1822060"/>
            <a:ext cx="1246908" cy="230832"/>
          </a:xfrm>
          <a:prstGeom prst="rect">
            <a:avLst/>
          </a:prstGeom>
          <a:noFill/>
        </p:spPr>
        <p:txBody>
          <a:bodyPr wrap="square" rtlCol="0">
            <a:spAutoFit/>
          </a:bodyPr>
          <a:lstStyle/>
          <a:p>
            <a:r>
              <a:rPr lang="en-US" sz="900" dirty="0" smtClean="0">
                <a:solidFill>
                  <a:schemeClr val="tx1">
                    <a:lumMod val="50000"/>
                    <a:lumOff val="50000"/>
                  </a:schemeClr>
                </a:solidFill>
              </a:rPr>
              <a:t>MONGOCLIENT</a:t>
            </a:r>
          </a:p>
        </p:txBody>
      </p:sp>
      <p:sp>
        <p:nvSpPr>
          <p:cNvPr id="74" name="TextBox 73"/>
          <p:cNvSpPr txBox="1"/>
          <p:nvPr/>
        </p:nvSpPr>
        <p:spPr>
          <a:xfrm>
            <a:off x="6472758" y="686725"/>
            <a:ext cx="720437" cy="369332"/>
          </a:xfrm>
          <a:prstGeom prst="rect">
            <a:avLst/>
          </a:prstGeom>
          <a:noFill/>
        </p:spPr>
        <p:txBody>
          <a:bodyPr wrap="square" rtlCol="0">
            <a:spAutoFit/>
          </a:bodyPr>
          <a:lstStyle/>
          <a:p>
            <a:r>
              <a:rPr lang="en-US" sz="900" dirty="0" smtClean="0">
                <a:solidFill>
                  <a:schemeClr val="tx1">
                    <a:lumMod val="50000"/>
                    <a:lumOff val="50000"/>
                  </a:schemeClr>
                </a:solidFill>
              </a:rPr>
              <a:t>MONGO-</a:t>
            </a:r>
          </a:p>
          <a:p>
            <a:r>
              <a:rPr lang="en-US" sz="900" dirty="0" smtClean="0">
                <a:solidFill>
                  <a:schemeClr val="tx1">
                    <a:lumMod val="50000"/>
                    <a:lumOff val="50000"/>
                  </a:schemeClr>
                </a:solidFill>
              </a:rPr>
              <a:t>CLIENT</a:t>
            </a:r>
          </a:p>
        </p:txBody>
      </p:sp>
      <p:sp>
        <p:nvSpPr>
          <p:cNvPr id="76" name="Oval 75"/>
          <p:cNvSpPr/>
          <p:nvPr/>
        </p:nvSpPr>
        <p:spPr>
          <a:xfrm>
            <a:off x="1387" y="1789804"/>
            <a:ext cx="2701636" cy="19604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CONNECTING </a:t>
            </a:r>
          </a:p>
          <a:p>
            <a:pPr algn="ctr"/>
            <a:r>
              <a:rPr lang="en-US" sz="2000" b="1" dirty="0" smtClean="0"/>
              <a:t>THE</a:t>
            </a:r>
          </a:p>
          <a:p>
            <a:pPr algn="ctr"/>
            <a:r>
              <a:rPr lang="en-US" sz="2000" b="1" dirty="0" smtClean="0"/>
              <a:t>DOTS</a:t>
            </a:r>
            <a:endParaRPr lang="en-US" sz="2000" b="1" dirty="0"/>
          </a:p>
        </p:txBody>
      </p:sp>
      <p:cxnSp>
        <p:nvCxnSpPr>
          <p:cNvPr id="78" name="Straight Arrow Connector 77"/>
          <p:cNvCxnSpPr/>
          <p:nvPr/>
        </p:nvCxnSpPr>
        <p:spPr>
          <a:xfrm flipV="1">
            <a:off x="870759" y="3371911"/>
            <a:ext cx="962891" cy="5541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H="1" flipV="1">
            <a:off x="4502866" y="2219113"/>
            <a:ext cx="11319" cy="614822"/>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5" name="Flowchart: Process 14"/>
          <p:cNvSpPr/>
          <p:nvPr/>
        </p:nvSpPr>
        <p:spPr>
          <a:xfrm>
            <a:off x="2714918" y="887730"/>
            <a:ext cx="814388" cy="31683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PHP</a:t>
            </a:r>
            <a:endParaRPr lang="en-US" dirty="0"/>
          </a:p>
        </p:txBody>
      </p:sp>
      <p:sp>
        <p:nvSpPr>
          <p:cNvPr id="16" name="Flowchart: Process 15"/>
          <p:cNvSpPr/>
          <p:nvPr/>
        </p:nvSpPr>
        <p:spPr>
          <a:xfrm>
            <a:off x="4705004" y="913996"/>
            <a:ext cx="1583532" cy="25349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JAVASCRIPT</a:t>
            </a:r>
            <a:endParaRPr lang="en-US" dirty="0"/>
          </a:p>
        </p:txBody>
      </p:sp>
      <p:sp>
        <p:nvSpPr>
          <p:cNvPr id="27" name="TextBox 26"/>
          <p:cNvSpPr txBox="1"/>
          <p:nvPr/>
        </p:nvSpPr>
        <p:spPr>
          <a:xfrm>
            <a:off x="3685309" y="1056057"/>
            <a:ext cx="1050131" cy="215444"/>
          </a:xfrm>
          <a:prstGeom prst="rect">
            <a:avLst/>
          </a:prstGeom>
          <a:noFill/>
        </p:spPr>
        <p:txBody>
          <a:bodyPr wrap="square" rtlCol="0">
            <a:spAutoFit/>
          </a:bodyPr>
          <a:lstStyle/>
          <a:p>
            <a:r>
              <a:rPr lang="en-US" sz="800" dirty="0" smtClean="0">
                <a:solidFill>
                  <a:schemeClr val="tx1">
                    <a:lumMod val="95000"/>
                    <a:lumOff val="5000"/>
                  </a:schemeClr>
                </a:solidFill>
              </a:rPr>
              <a:t>      AJAX </a:t>
            </a:r>
          </a:p>
        </p:txBody>
      </p:sp>
      <p:sp>
        <p:nvSpPr>
          <p:cNvPr id="32" name="Flowchart: Process 31"/>
          <p:cNvSpPr/>
          <p:nvPr/>
        </p:nvSpPr>
        <p:spPr>
          <a:xfrm>
            <a:off x="3350418" y="3441185"/>
            <a:ext cx="2082250" cy="20394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REST LIBRARY</a:t>
            </a:r>
            <a:endParaRPr lang="en-US" dirty="0"/>
          </a:p>
        </p:txBody>
      </p:sp>
      <p:sp>
        <p:nvSpPr>
          <p:cNvPr id="35" name="Flowchart: Alternate Process 34"/>
          <p:cNvSpPr/>
          <p:nvPr/>
        </p:nvSpPr>
        <p:spPr>
          <a:xfrm>
            <a:off x="3486897" y="4282068"/>
            <a:ext cx="1453458" cy="45251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NETWORK</a:t>
            </a:r>
            <a:endParaRPr lang="en-US" dirty="0"/>
          </a:p>
        </p:txBody>
      </p:sp>
      <p:cxnSp>
        <p:nvCxnSpPr>
          <p:cNvPr id="44" name="Straight Arrow Connector 43"/>
          <p:cNvCxnSpPr/>
          <p:nvPr/>
        </p:nvCxnSpPr>
        <p:spPr>
          <a:xfrm flipH="1" flipV="1">
            <a:off x="3846908" y="3739504"/>
            <a:ext cx="3252" cy="542564"/>
          </a:xfrm>
          <a:prstGeom prst="straightConnector1">
            <a:avLst/>
          </a:prstGeom>
          <a:ln w="1270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705004" y="3750222"/>
            <a:ext cx="0" cy="531846"/>
          </a:xfrm>
          <a:prstGeom prst="straightConnector1">
            <a:avLst/>
          </a:prstGeom>
          <a:ln w="1270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926652" y="3850670"/>
            <a:ext cx="778351" cy="215444"/>
          </a:xfrm>
          <a:prstGeom prst="rect">
            <a:avLst/>
          </a:prstGeom>
          <a:noFill/>
        </p:spPr>
        <p:txBody>
          <a:bodyPr wrap="square" rtlCol="0">
            <a:spAutoFit/>
          </a:bodyPr>
          <a:lstStyle/>
          <a:p>
            <a:r>
              <a:rPr lang="en-US" sz="800" dirty="0" smtClean="0">
                <a:solidFill>
                  <a:schemeClr val="tx1">
                    <a:lumMod val="50000"/>
                    <a:lumOff val="50000"/>
                  </a:schemeClr>
                </a:solidFill>
              </a:rPr>
              <a:t>OPENFLOW</a:t>
            </a:r>
          </a:p>
        </p:txBody>
      </p:sp>
      <p:sp>
        <p:nvSpPr>
          <p:cNvPr id="2" name="Rounded Rectangle 1"/>
          <p:cNvSpPr/>
          <p:nvPr/>
        </p:nvSpPr>
        <p:spPr>
          <a:xfrm>
            <a:off x="24442" y="-24621"/>
            <a:ext cx="1530438" cy="8711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Access provisioning tool(NA)</a:t>
            </a:r>
            <a:endParaRPr lang="en-US" dirty="0"/>
          </a:p>
        </p:txBody>
      </p:sp>
    </p:spTree>
    <p:extLst>
      <p:ext uri="{BB962C8B-B14F-4D97-AF65-F5344CB8AC3E}">
        <p14:creationId xmlns:p14="http://schemas.microsoft.com/office/powerpoint/2010/main" val="831430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PHYSICAL SETUP:</a:t>
            </a:r>
            <a:endParaRPr lang="en-US" dirty="0"/>
          </a:p>
        </p:txBody>
      </p:sp>
      <p:sp>
        <p:nvSpPr>
          <p:cNvPr id="4" name="Text Placeholder 3"/>
          <p:cNvSpPr>
            <a:spLocks noGrp="1"/>
          </p:cNvSpPr>
          <p:nvPr>
            <p:ph type="body" sz="quarter" idx="12"/>
          </p:nvPr>
        </p:nvSpPr>
        <p:spPr/>
        <p:txBody>
          <a:bodyPr/>
          <a:lstStyle/>
          <a:p>
            <a:endParaRPr lang="en-US"/>
          </a:p>
        </p:txBody>
      </p:sp>
      <p:sp>
        <p:nvSpPr>
          <p:cNvPr id="6" name="Flowchart: Alternate Process 5"/>
          <p:cNvSpPr/>
          <p:nvPr/>
        </p:nvSpPr>
        <p:spPr>
          <a:xfrm>
            <a:off x="446052" y="2313877"/>
            <a:ext cx="2084697"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OPENDAYLIGHT CONTROLLER</a:t>
            </a:r>
          </a:p>
          <a:p>
            <a:pPr algn="ctr"/>
            <a:r>
              <a:rPr lang="en-US" dirty="0" smtClean="0"/>
              <a:t>172.16.52.9</a:t>
            </a:r>
            <a:endParaRPr lang="en-US" dirty="0"/>
          </a:p>
        </p:txBody>
      </p:sp>
      <p:sp>
        <p:nvSpPr>
          <p:cNvPr id="7" name="Flowchart: Alternate Process 6"/>
          <p:cNvSpPr/>
          <p:nvPr/>
        </p:nvSpPr>
        <p:spPr>
          <a:xfrm>
            <a:off x="3400829" y="3947532"/>
            <a:ext cx="1683833"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p>
          <a:p>
            <a:pPr algn="ctr"/>
            <a:r>
              <a:rPr lang="en-US" dirty="0" smtClean="0"/>
              <a:t>172.16.52.73</a:t>
            </a:r>
            <a:endParaRPr lang="en-US" dirty="0"/>
          </a:p>
        </p:txBody>
      </p:sp>
      <p:sp>
        <p:nvSpPr>
          <p:cNvPr id="8" name="Flowchart: Alternate Process 7"/>
          <p:cNvSpPr/>
          <p:nvPr/>
        </p:nvSpPr>
        <p:spPr>
          <a:xfrm>
            <a:off x="6296715" y="2313877"/>
            <a:ext cx="2088997"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ENVIRONMENT</a:t>
            </a:r>
          </a:p>
          <a:p>
            <a:pPr algn="ctr"/>
            <a:r>
              <a:rPr lang="en-US" dirty="0" smtClean="0"/>
              <a:t>172.16.52.140</a:t>
            </a:r>
            <a:endParaRPr lang="en-US" dirty="0"/>
          </a:p>
        </p:txBody>
      </p:sp>
      <p:sp>
        <p:nvSpPr>
          <p:cNvPr id="9" name="Flowchart: Alternate Process 8"/>
          <p:cNvSpPr/>
          <p:nvPr/>
        </p:nvSpPr>
        <p:spPr>
          <a:xfrm>
            <a:off x="3200398" y="770288"/>
            <a:ext cx="2084697"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CASSINI</a:t>
            </a:r>
          </a:p>
          <a:p>
            <a:pPr algn="ctr"/>
            <a:r>
              <a:rPr lang="en-US" dirty="0" smtClean="0"/>
              <a:t>172.16.52.74</a:t>
            </a:r>
            <a:endParaRPr lang="en-US" dirty="0"/>
          </a:p>
        </p:txBody>
      </p:sp>
      <p:sp>
        <p:nvSpPr>
          <p:cNvPr id="3" name="Cloud Callout 2"/>
          <p:cNvSpPr/>
          <p:nvPr/>
        </p:nvSpPr>
        <p:spPr>
          <a:xfrm>
            <a:off x="3200398" y="2483122"/>
            <a:ext cx="2084697" cy="922453"/>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172</a:t>
            </a:r>
          </a:p>
          <a:p>
            <a:pPr algn="ctr"/>
            <a:r>
              <a:rPr lang="en-US" dirty="0" smtClean="0"/>
              <a:t>NETWORK</a:t>
            </a:r>
            <a:endParaRPr lang="en-US" dirty="0"/>
          </a:p>
        </p:txBody>
      </p:sp>
      <p:cxnSp>
        <p:nvCxnSpPr>
          <p:cNvPr id="22" name="Straight Arrow Connector 21"/>
          <p:cNvCxnSpPr>
            <a:stCxn id="9" idx="2"/>
            <a:endCxn id="3" idx="3"/>
          </p:cNvCxnSpPr>
          <p:nvPr/>
        </p:nvCxnSpPr>
        <p:spPr>
          <a:xfrm>
            <a:off x="4242747" y="1941166"/>
            <a:ext cx="0" cy="594698"/>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 idx="2"/>
            <a:endCxn id="8" idx="1"/>
          </p:cNvCxnSpPr>
          <p:nvPr/>
        </p:nvCxnSpPr>
        <p:spPr>
          <a:xfrm flipV="1">
            <a:off x="5283358" y="2899316"/>
            <a:ext cx="1013357" cy="45033"/>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3" idx="0"/>
          </p:cNvCxnSpPr>
          <p:nvPr/>
        </p:nvCxnSpPr>
        <p:spPr>
          <a:xfrm>
            <a:off x="2529012" y="2899317"/>
            <a:ext cx="677852" cy="45032"/>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105216" y="3352834"/>
            <a:ext cx="0" cy="594698"/>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697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83357"/>
            <a:ext cx="8441473" cy="909593"/>
          </a:xfrm>
        </p:spPr>
        <p:txBody>
          <a:bodyPr/>
          <a:lstStyle/>
          <a:p>
            <a:r>
              <a:rPr dirty="0" smtClean="0"/>
              <a:t>COMPUTATIONS AND WORKING:</a:t>
            </a:r>
            <a:endParaRPr lang="en-US" dirty="0"/>
          </a:p>
        </p:txBody>
      </p:sp>
      <p:sp>
        <p:nvSpPr>
          <p:cNvPr id="3" name="Text Placeholder 2"/>
          <p:cNvSpPr>
            <a:spLocks noGrp="1"/>
          </p:cNvSpPr>
          <p:nvPr>
            <p:ph type="body" sz="quarter" idx="10"/>
          </p:nvPr>
        </p:nvSpPr>
        <p:spPr>
          <a:xfrm>
            <a:off x="203200" y="907116"/>
            <a:ext cx="8681088" cy="254001"/>
          </a:xfrm>
        </p:spPr>
        <p:txBody>
          <a:bodyPr/>
          <a:lstStyle/>
          <a:p>
            <a:pPr algn="just">
              <a:buFont typeface="Wingdings" pitchFamily="2" charset="2"/>
              <a:buChar char="v"/>
            </a:pPr>
            <a:r>
              <a:rPr dirty="0" smtClean="0">
                <a:solidFill>
                  <a:schemeClr val="tx1">
                    <a:lumMod val="95000"/>
                    <a:lumOff val="5000"/>
                  </a:schemeClr>
                </a:solidFill>
              </a:rPr>
              <a:t>The Application will retrieve the topology information from SDN Controller and the topology based on this data will be displayed in the web page along with the information regarding hosts and nodes.</a:t>
            </a:r>
          </a:p>
          <a:p>
            <a:pPr algn="just">
              <a:buFont typeface="Wingdings" pitchFamily="2" charset="2"/>
              <a:buChar char="v"/>
            </a:pPr>
            <a:r>
              <a:rPr lang="en-US" dirty="0" smtClean="0">
                <a:solidFill>
                  <a:schemeClr val="tx1">
                    <a:lumMod val="95000"/>
                    <a:lumOff val="5000"/>
                  </a:schemeClr>
                </a:solidFill>
              </a:rPr>
              <a:t>The application detects hosts whenever they connect to or disconnect from the agglomeration of nodes.</a:t>
            </a:r>
          </a:p>
          <a:p>
            <a:pPr algn="just">
              <a:buFont typeface="Wingdings" pitchFamily="2" charset="2"/>
              <a:buChar char="v"/>
            </a:pPr>
            <a:r>
              <a:rPr lang="en-US" dirty="0" smtClean="0">
                <a:solidFill>
                  <a:schemeClr val="tx1">
                    <a:lumMod val="95000"/>
                    <a:lumOff val="5000"/>
                  </a:schemeClr>
                </a:solidFill>
              </a:rPr>
              <a:t>The network access application can ask Cassini to configure a path between a host and a server. The application will configure the path that is the shortest by default.</a:t>
            </a:r>
          </a:p>
          <a:p>
            <a:pPr algn="just">
              <a:buFont typeface="Wingdings" pitchFamily="2" charset="2"/>
              <a:buChar char="v"/>
            </a:pPr>
            <a:r>
              <a:rPr dirty="0" smtClean="0">
                <a:solidFill>
                  <a:schemeClr val="tx1">
                    <a:lumMod val="95000"/>
                    <a:lumOff val="5000"/>
                  </a:schemeClr>
                </a:solidFill>
              </a:rPr>
              <a:t>The shortest path between edge nodes in the network will be calculated and stored in the database for path configuration.</a:t>
            </a:r>
          </a:p>
          <a:p>
            <a:pPr algn="just">
              <a:buFont typeface="Wingdings" pitchFamily="2" charset="2"/>
              <a:buChar char="v"/>
            </a:pPr>
            <a:r>
              <a:rPr dirty="0" smtClean="0">
                <a:solidFill>
                  <a:schemeClr val="tx1">
                    <a:lumMod val="95000"/>
                    <a:lumOff val="5000"/>
                  </a:schemeClr>
                </a:solidFill>
              </a:rPr>
              <a:t>If a node is added or deleted from the network, all the paths will be reconfigured accordingly and stored in database. The topology is checked every 30 seconds for any changes.</a:t>
            </a:r>
          </a:p>
          <a:p>
            <a:pPr algn="just">
              <a:buFont typeface="Wingdings" pitchFamily="2" charset="2"/>
              <a:buChar char="v"/>
            </a:pPr>
            <a:r>
              <a:rPr lang="en-US" dirty="0" smtClean="0">
                <a:solidFill>
                  <a:schemeClr val="tx1">
                    <a:lumMod val="95000"/>
                    <a:lumOff val="5000"/>
                  </a:schemeClr>
                </a:solidFill>
              </a:rPr>
              <a:t>I</a:t>
            </a:r>
            <a:r>
              <a:rPr dirty="0" smtClean="0">
                <a:solidFill>
                  <a:schemeClr val="tx1">
                    <a:lumMod val="95000"/>
                    <a:lumOff val="5000"/>
                  </a:schemeClr>
                </a:solidFill>
              </a:rPr>
              <a:t>f a host moves in a network from one position to other, we remove the old path and ask the access provisioning application for a path configuring trigger.</a:t>
            </a:r>
            <a:endParaRPr dirty="0" smtClean="0">
              <a:solidFill>
                <a:schemeClr val="accent5">
                  <a:lumMod val="75000"/>
                </a:schemeClr>
              </a:solidFill>
            </a:endParaRPr>
          </a:p>
          <a:p>
            <a:pPr algn="just"/>
            <a:endParaRPr dirty="0" smtClean="0"/>
          </a:p>
          <a:p>
            <a:pPr algn="just">
              <a:buFont typeface="Wingdings" pitchFamily="2" charset="2"/>
              <a:buChar char="v"/>
            </a:pPr>
            <a:endParaRPr dirty="0" smtClean="0"/>
          </a:p>
          <a:p>
            <a:pPr algn="just">
              <a:buFont typeface="Wingdings" pitchFamily="2" charset="2"/>
              <a:buChar char="v"/>
            </a:pPr>
            <a:endParaRPr dirty="0" smtClean="0"/>
          </a:p>
        </p:txBody>
      </p:sp>
      <p:sp>
        <p:nvSpPr>
          <p:cNvPr id="8" name="Text Placeholder 7"/>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Contd</a:t>
            </a:r>
            <a:r>
              <a:rPr dirty="0"/>
              <a:t>.</a:t>
            </a:r>
            <a:r>
              <a:rPr dirty="0" smtClean="0"/>
              <a:t>:</a:t>
            </a:r>
            <a:endParaRPr lang="en-US" dirty="0"/>
          </a:p>
        </p:txBody>
      </p:sp>
      <p:sp>
        <p:nvSpPr>
          <p:cNvPr id="3" name="Text Placeholder 2"/>
          <p:cNvSpPr>
            <a:spLocks noGrp="1"/>
          </p:cNvSpPr>
          <p:nvPr>
            <p:ph type="body" sz="quarter" idx="10"/>
          </p:nvPr>
        </p:nvSpPr>
        <p:spPr/>
        <p:txBody>
          <a:bodyPr/>
          <a:lstStyle/>
          <a:p>
            <a:pPr algn="just">
              <a:buFont typeface="Wingdings" pitchFamily="2" charset="2"/>
              <a:buChar char="v"/>
            </a:pPr>
            <a:endParaRPr smtClean="0"/>
          </a:p>
          <a:p>
            <a:pPr algn="just">
              <a:buFont typeface="Wingdings" pitchFamily="2" charset="2"/>
              <a:buChar char="v"/>
            </a:pPr>
            <a:endParaRPr smtClean="0"/>
          </a:p>
          <a:p>
            <a:pPr algn="just">
              <a:buFont typeface="Wingdings" pitchFamily="2" charset="2"/>
              <a:buChar char="v"/>
            </a:pPr>
            <a:endParaRPr smtClean="0"/>
          </a:p>
        </p:txBody>
      </p:sp>
      <p:sp>
        <p:nvSpPr>
          <p:cNvPr id="4" name="Text Placeholder 2"/>
          <p:cNvSpPr>
            <a:spLocks noGrp="1"/>
          </p:cNvSpPr>
          <p:nvPr>
            <p:ph type="body" sz="quarter" idx="11"/>
          </p:nvPr>
        </p:nvSpPr>
        <p:spPr>
          <a:xfrm>
            <a:off x="203200" y="802889"/>
            <a:ext cx="8681088" cy="3711470"/>
          </a:xfrm>
        </p:spPr>
        <p:txBody>
          <a:bodyPr/>
          <a:lstStyle/>
          <a:p>
            <a:pPr algn="just">
              <a:buFont typeface="Wingdings" pitchFamily="2" charset="2"/>
              <a:buChar char="v"/>
            </a:pPr>
            <a:r>
              <a:rPr lang="en-US" sz="1600" b="1" dirty="0" smtClean="0">
                <a:solidFill>
                  <a:schemeClr val="tx1">
                    <a:lumMod val="95000"/>
                    <a:lumOff val="5000"/>
                  </a:schemeClr>
                </a:solidFill>
              </a:rPr>
              <a:t>If an intermediary switch in the path fails, reconfiguration is done for all the hosts’ path going through that switch. This reconfiguration is done within the interval of 30 seconds.</a:t>
            </a:r>
          </a:p>
          <a:p>
            <a:pPr algn="just">
              <a:buFont typeface="Wingdings" pitchFamily="2" charset="2"/>
              <a:buChar char="v"/>
            </a:pPr>
            <a:r>
              <a:rPr lang="en-US" sz="1600" b="1" dirty="0" smtClean="0">
                <a:solidFill>
                  <a:schemeClr val="tx1">
                    <a:lumMod val="95000"/>
                    <a:lumOff val="5000"/>
                  </a:schemeClr>
                </a:solidFill>
              </a:rPr>
              <a:t>The application also assigns weight to each link between nodes. And based on the traffic between the nodes the weight of the link is modified to reflect the bandwidth consumed.</a:t>
            </a:r>
          </a:p>
          <a:p>
            <a:pPr algn="just">
              <a:buFont typeface="Wingdings" pitchFamily="2" charset="2"/>
              <a:buChar char="v"/>
            </a:pPr>
            <a:r>
              <a:rPr lang="en-US" sz="1600" b="1" dirty="0" smtClean="0">
                <a:solidFill>
                  <a:schemeClr val="tx1">
                    <a:lumMod val="95000"/>
                    <a:lumOff val="5000"/>
                  </a:schemeClr>
                </a:solidFill>
              </a:rPr>
              <a:t>These weights which will be used for the best path calculation.</a:t>
            </a:r>
          </a:p>
          <a:p>
            <a:pPr algn="just">
              <a:buFont typeface="Wingdings" pitchFamily="2" charset="2"/>
              <a:buChar char="v"/>
            </a:pPr>
            <a:r>
              <a:rPr lang="en-US" sz="1600" b="1" dirty="0" smtClean="0">
                <a:solidFill>
                  <a:schemeClr val="tx1">
                    <a:lumMod val="95000"/>
                    <a:lumOff val="5000"/>
                  </a:schemeClr>
                </a:solidFill>
              </a:rPr>
              <a:t>We have a predefined threshold for making a decision to switch the user to a best path from the shortest path.</a:t>
            </a:r>
          </a:p>
          <a:p>
            <a:pPr algn="just">
              <a:buFont typeface="Wingdings" pitchFamily="2" charset="2"/>
              <a:buChar char="v"/>
            </a:pPr>
            <a:r>
              <a:rPr lang="en-US" sz="1600" b="1" dirty="0" smtClean="0">
                <a:solidFill>
                  <a:schemeClr val="tx1">
                    <a:lumMod val="95000"/>
                    <a:lumOff val="5000"/>
                  </a:schemeClr>
                </a:solidFill>
              </a:rPr>
              <a:t>This comparison between sum of the weight along the path to the threshold is done every 30 sec. .</a:t>
            </a:r>
          </a:p>
          <a:p>
            <a:pPr algn="just">
              <a:buFont typeface="Wingdings" pitchFamily="2" charset="2"/>
              <a:buChar char="v"/>
            </a:pPr>
            <a:r>
              <a:rPr lang="en-US" sz="1600" b="1" dirty="0" smtClean="0">
                <a:solidFill>
                  <a:schemeClr val="tx1">
                    <a:lumMod val="95000"/>
                    <a:lumOff val="5000"/>
                  </a:schemeClr>
                </a:solidFill>
              </a:rPr>
              <a:t> If there is an increase in traffic then the user is shifted from the shortest path to the immediate best path </a:t>
            </a:r>
            <a:r>
              <a:rPr lang="en-US" sz="1600" b="1" dirty="0">
                <a:solidFill>
                  <a:schemeClr val="tx1">
                    <a:lumMod val="95000"/>
                    <a:lumOff val="5000"/>
                  </a:schemeClr>
                </a:solidFill>
              </a:rPr>
              <a:t>available. If the traffic increases on selected best </a:t>
            </a:r>
            <a:r>
              <a:rPr lang="en-US" sz="1600" b="1" dirty="0" smtClean="0">
                <a:solidFill>
                  <a:schemeClr val="tx1">
                    <a:lumMod val="95000"/>
                    <a:lumOff val="5000"/>
                  </a:schemeClr>
                </a:solidFill>
              </a:rPr>
              <a:t>path too, then we move to the second best path available. This path analysis is made every 2 minutes by the application</a:t>
            </a:r>
            <a:r>
              <a:rPr lang="en-US" sz="1600" dirty="0" smtClean="0">
                <a:solidFill>
                  <a:schemeClr val="tx1">
                    <a:lumMod val="95000"/>
                    <a:lumOff val="5000"/>
                  </a:schemeClr>
                </a:solidFill>
              </a:rPr>
              <a:t>.</a:t>
            </a:r>
          </a:p>
          <a:p>
            <a:pPr algn="just"/>
            <a:endParaRPr sz="1600" dirty="0" smtClean="0">
              <a:solidFill>
                <a:schemeClr val="tx1">
                  <a:lumMod val="95000"/>
                  <a:lumOff val="5000"/>
                </a:schemeClr>
              </a:solidFill>
            </a:endParaRPr>
          </a:p>
        </p:txBody>
      </p:sp>
      <p:sp>
        <p:nvSpPr>
          <p:cNvPr id="5" name="Text Placeholder 4"/>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Contd</a:t>
            </a:r>
            <a:r>
              <a:rPr dirty="0" smtClean="0"/>
              <a:t>-:</a:t>
            </a:r>
            <a:endParaRPr lang="en-US" dirty="0"/>
          </a:p>
        </p:txBody>
      </p:sp>
      <p:sp>
        <p:nvSpPr>
          <p:cNvPr id="3" name="Text Placeholder 2"/>
          <p:cNvSpPr>
            <a:spLocks noGrp="1"/>
          </p:cNvSpPr>
          <p:nvPr>
            <p:ph type="body" sz="quarter" idx="10"/>
          </p:nvPr>
        </p:nvSpPr>
        <p:spPr/>
        <p:txBody>
          <a:bodyPr/>
          <a:lstStyle/>
          <a:p>
            <a:pPr algn="just">
              <a:buFont typeface="Wingdings" pitchFamily="2" charset="2"/>
              <a:buChar char="v"/>
            </a:pPr>
            <a:endParaRPr smtClean="0"/>
          </a:p>
          <a:p>
            <a:pPr algn="just">
              <a:buFont typeface="Wingdings" pitchFamily="2" charset="2"/>
              <a:buChar char="v"/>
            </a:pPr>
            <a:endParaRPr smtClean="0"/>
          </a:p>
          <a:p>
            <a:pPr algn="just">
              <a:buFont typeface="Wingdings" pitchFamily="2" charset="2"/>
              <a:buChar char="v"/>
            </a:pPr>
            <a:endParaRPr smtClean="0"/>
          </a:p>
        </p:txBody>
      </p:sp>
      <p:sp>
        <p:nvSpPr>
          <p:cNvPr id="4" name="Text Placeholder 2"/>
          <p:cNvSpPr>
            <a:spLocks noGrp="1"/>
          </p:cNvSpPr>
          <p:nvPr>
            <p:ph type="body" sz="quarter" idx="11"/>
          </p:nvPr>
        </p:nvSpPr>
        <p:spPr>
          <a:xfrm>
            <a:off x="203200" y="878474"/>
            <a:ext cx="8681088" cy="3591285"/>
          </a:xfrm>
        </p:spPr>
        <p:txBody>
          <a:bodyPr/>
          <a:lstStyle/>
          <a:p>
            <a:pPr marL="301144" indent="-285750" algn="just">
              <a:buFont typeface="Wingdings" panose="05000000000000000000" pitchFamily="2" charset="2"/>
              <a:buChar char="v"/>
            </a:pPr>
            <a:r>
              <a:rPr lang="en-US" sz="1400" b="1" dirty="0" smtClean="0">
                <a:solidFill>
                  <a:schemeClr val="tx1">
                    <a:lumMod val="95000"/>
                    <a:lumOff val="5000"/>
                  </a:schemeClr>
                </a:solidFill>
              </a:rPr>
              <a:t>Cassini is performing a trend analysis on the traffic data to make the decision to shift to a best path.</a:t>
            </a:r>
          </a:p>
          <a:p>
            <a:pPr marL="301144" indent="-285750" algn="just">
              <a:buFont typeface="Wingdings" panose="05000000000000000000" pitchFamily="2" charset="2"/>
              <a:buChar char="v"/>
            </a:pPr>
            <a:r>
              <a:rPr lang="en-US" sz="1400" b="1" dirty="0" smtClean="0">
                <a:solidFill>
                  <a:schemeClr val="tx1">
                    <a:lumMod val="95000"/>
                    <a:lumOff val="5000"/>
                  </a:schemeClr>
                </a:solidFill>
              </a:rPr>
              <a:t>T denotes a sample space of 5 </a:t>
            </a:r>
            <a:r>
              <a:rPr lang="en-US" sz="1400" b="1" dirty="0">
                <a:solidFill>
                  <a:schemeClr val="tx1">
                    <a:lumMod val="95000"/>
                    <a:lumOff val="5000"/>
                  </a:schemeClr>
                </a:solidFill>
              </a:rPr>
              <a:t>p</a:t>
            </a:r>
            <a:r>
              <a:rPr lang="en-US" sz="1400" b="1" dirty="0" smtClean="0">
                <a:solidFill>
                  <a:schemeClr val="tx1">
                    <a:lumMod val="95000"/>
                    <a:lumOff val="5000"/>
                  </a:schemeClr>
                </a:solidFill>
              </a:rPr>
              <a:t>ath sums where each sample is collected every 30 seconds.</a:t>
            </a:r>
          </a:p>
          <a:p>
            <a:pPr marL="301144" indent="-285750" algn="just">
              <a:buFont typeface="Wingdings" panose="05000000000000000000" pitchFamily="2" charset="2"/>
              <a:buChar char="v"/>
            </a:pPr>
            <a:r>
              <a:rPr lang="en-US" sz="1400" b="1" dirty="0" smtClean="0">
                <a:solidFill>
                  <a:schemeClr val="tx1">
                    <a:lumMod val="95000"/>
                    <a:lumOff val="5000"/>
                  </a:schemeClr>
                </a:solidFill>
              </a:rPr>
              <a:t>T is categorized in to the following,</a:t>
            </a:r>
            <a:endParaRPr lang="en-US" sz="2000" b="1" dirty="0" smtClean="0">
              <a:solidFill>
                <a:schemeClr val="tx1">
                  <a:lumMod val="95000"/>
                  <a:lumOff val="5000"/>
                </a:schemeClr>
              </a:solidFill>
            </a:endParaRPr>
          </a:p>
          <a:p>
            <a:r>
              <a:rPr lang="en-US" sz="1400" b="1" dirty="0" smtClean="0">
                <a:solidFill>
                  <a:schemeClr val="tx1">
                    <a:lumMod val="95000"/>
                    <a:lumOff val="5000"/>
                  </a:schemeClr>
                </a:solidFill>
              </a:rPr>
              <a:t>Increasing </a:t>
            </a:r>
            <a:r>
              <a:rPr lang="en-US" sz="1400" b="1" dirty="0">
                <a:solidFill>
                  <a:schemeClr val="tx1">
                    <a:lumMod val="95000"/>
                    <a:lumOff val="5000"/>
                  </a:schemeClr>
                </a:solidFill>
              </a:rPr>
              <a:t>Trend     Ex:  T = (35, </a:t>
            </a:r>
            <a:r>
              <a:rPr lang="en-US" sz="1400" b="1" dirty="0" smtClean="0">
                <a:solidFill>
                  <a:schemeClr val="tx1">
                    <a:lumMod val="95000"/>
                    <a:lumOff val="5000"/>
                  </a:schemeClr>
                </a:solidFill>
              </a:rPr>
              <a:t>40, 45, 50, 60)</a:t>
            </a:r>
          </a:p>
          <a:p>
            <a:r>
              <a:rPr lang="en-US" sz="1400" b="1" dirty="0" smtClean="0">
                <a:solidFill>
                  <a:schemeClr val="tx1">
                    <a:lumMod val="95000"/>
                    <a:lumOff val="5000"/>
                  </a:schemeClr>
                </a:solidFill>
              </a:rPr>
              <a:t>Decreasing Trend   Ex: T = (65, 60, 55, 45, 40)</a:t>
            </a:r>
          </a:p>
          <a:p>
            <a:r>
              <a:rPr lang="en-US" sz="1400" b="1" dirty="0" smtClean="0">
                <a:solidFill>
                  <a:schemeClr val="tx1">
                    <a:lumMod val="95000"/>
                    <a:lumOff val="5000"/>
                  </a:schemeClr>
                </a:solidFill>
              </a:rPr>
              <a:t>Normal </a:t>
            </a:r>
            <a:r>
              <a:rPr lang="en-US" sz="1400" b="1" dirty="0">
                <a:solidFill>
                  <a:schemeClr val="tx1">
                    <a:lumMod val="95000"/>
                    <a:lumOff val="5000"/>
                  </a:schemeClr>
                </a:solidFill>
              </a:rPr>
              <a:t>Trend Ex: T = (60, 57, 55, 58, </a:t>
            </a:r>
            <a:r>
              <a:rPr lang="en-US" sz="1400" b="1" dirty="0" smtClean="0">
                <a:solidFill>
                  <a:schemeClr val="tx1">
                    <a:lumMod val="95000"/>
                    <a:lumOff val="5000"/>
                  </a:schemeClr>
                </a:solidFill>
              </a:rPr>
              <a:t>55)</a:t>
            </a:r>
          </a:p>
          <a:p>
            <a:r>
              <a:rPr lang="en-US" sz="1400" b="1" dirty="0" smtClean="0">
                <a:solidFill>
                  <a:schemeClr val="tx1">
                    <a:lumMod val="95000"/>
                    <a:lumOff val="5000"/>
                  </a:schemeClr>
                </a:solidFill>
              </a:rPr>
              <a:t>Sudden </a:t>
            </a:r>
            <a:r>
              <a:rPr lang="en-US" sz="1400" b="1" dirty="0">
                <a:solidFill>
                  <a:schemeClr val="tx1">
                    <a:lumMod val="95000"/>
                    <a:lumOff val="5000"/>
                  </a:schemeClr>
                </a:solidFill>
              </a:rPr>
              <a:t>Decrease Ex: T = (60, 55, 30, </a:t>
            </a:r>
            <a:r>
              <a:rPr lang="en-US" sz="1400" b="1" dirty="0" smtClean="0">
                <a:solidFill>
                  <a:schemeClr val="tx1">
                    <a:lumMod val="95000"/>
                    <a:lumOff val="5000"/>
                  </a:schemeClr>
                </a:solidFill>
              </a:rPr>
              <a:t>25,10)</a:t>
            </a:r>
          </a:p>
          <a:p>
            <a:r>
              <a:rPr lang="en-US" sz="1400" b="1" dirty="0" smtClean="0">
                <a:solidFill>
                  <a:schemeClr val="tx1">
                    <a:lumMod val="95000"/>
                    <a:lumOff val="5000"/>
                  </a:schemeClr>
                </a:solidFill>
              </a:rPr>
              <a:t>Sudden </a:t>
            </a:r>
            <a:r>
              <a:rPr lang="en-US" sz="1400" b="1" dirty="0">
                <a:solidFill>
                  <a:schemeClr val="tx1">
                    <a:lumMod val="95000"/>
                    <a:lumOff val="5000"/>
                  </a:schemeClr>
                </a:solidFill>
              </a:rPr>
              <a:t>Increase Ex: T = (30, 50, 55, </a:t>
            </a:r>
            <a:r>
              <a:rPr lang="en-US" sz="1400" b="1" dirty="0" smtClean="0">
                <a:solidFill>
                  <a:schemeClr val="tx1">
                    <a:lumMod val="95000"/>
                    <a:lumOff val="5000"/>
                  </a:schemeClr>
                </a:solidFill>
              </a:rPr>
              <a:t>60,85)</a:t>
            </a:r>
          </a:p>
          <a:p>
            <a:endParaRPr lang="en-US" sz="1400" b="1" dirty="0" smtClean="0">
              <a:solidFill>
                <a:schemeClr val="tx1">
                  <a:lumMod val="95000"/>
                  <a:lumOff val="5000"/>
                </a:schemeClr>
              </a:solidFill>
            </a:endParaRPr>
          </a:p>
          <a:p>
            <a:pPr marL="285750" indent="-285750">
              <a:buFont typeface="Wingdings" panose="05000000000000000000" pitchFamily="2" charset="2"/>
              <a:buChar char="v"/>
            </a:pPr>
            <a:r>
              <a:rPr lang="en-US" sz="1400" b="1" dirty="0" smtClean="0">
                <a:solidFill>
                  <a:schemeClr val="tx1">
                    <a:lumMod val="95000"/>
                    <a:lumOff val="5000"/>
                  </a:schemeClr>
                </a:solidFill>
              </a:rPr>
              <a:t>If sum of  the differences of the samples is greater than 50 we make a decision to change the path.</a:t>
            </a:r>
          </a:p>
          <a:p>
            <a:pPr marL="285750" indent="-285750">
              <a:buFont typeface="Wingdings" panose="05000000000000000000" pitchFamily="2" charset="2"/>
              <a:buChar char="v"/>
            </a:pPr>
            <a:r>
              <a:rPr lang="en-US" sz="1400" b="1" dirty="0">
                <a:solidFill>
                  <a:schemeClr val="tx1">
                    <a:lumMod val="95000"/>
                    <a:lumOff val="5000"/>
                  </a:schemeClr>
                </a:solidFill>
              </a:rPr>
              <a:t>With Cassini we can also retrieve statistics related to ports, nodes and flows.</a:t>
            </a:r>
          </a:p>
          <a:p>
            <a:pPr marL="285750" indent="-285750">
              <a:buFont typeface="Wingdings" panose="05000000000000000000" pitchFamily="2" charset="2"/>
              <a:buChar char="v"/>
            </a:pPr>
            <a:endParaRPr sz="1400" b="1" dirty="0" smtClean="0">
              <a:solidFill>
                <a:schemeClr val="tx1">
                  <a:lumMod val="95000"/>
                  <a:lumOff val="5000"/>
                </a:schemeClr>
              </a:solidFill>
            </a:endParaRP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35604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777"/>
            <a:ext cx="4516244" cy="544837"/>
          </a:xfrm>
        </p:spPr>
        <p:txBody>
          <a:bodyPr/>
          <a:lstStyle/>
          <a:p>
            <a:r>
              <a:rPr lang="en-US" dirty="0" smtClean="0"/>
              <a:t>TECHNOLOGY HOARD:</a:t>
            </a:r>
            <a:endParaRPr lang="en-US" dirty="0"/>
          </a:p>
        </p:txBody>
      </p:sp>
      <p:sp>
        <p:nvSpPr>
          <p:cNvPr id="5" name="Text Placeholder 4"/>
          <p:cNvSpPr>
            <a:spLocks noGrp="1"/>
          </p:cNvSpPr>
          <p:nvPr>
            <p:ph type="body" sz="quarter" idx="12"/>
          </p:nvPr>
        </p:nvSpPr>
        <p:spPr/>
        <p:txBody>
          <a:bodyPr/>
          <a:lstStyle/>
          <a:p>
            <a:endParaRPr lang="en-US"/>
          </a:p>
        </p:txBody>
      </p:sp>
      <p:sp>
        <p:nvSpPr>
          <p:cNvPr id="6" name="Text Placeholder 5"/>
          <p:cNvSpPr>
            <a:spLocks noGrp="1"/>
          </p:cNvSpPr>
          <p:nvPr>
            <p:ph type="body" sz="quarter" idx="15"/>
          </p:nvPr>
        </p:nvSpPr>
        <p:spPr>
          <a:xfrm>
            <a:off x="219422" y="565739"/>
            <a:ext cx="337820" cy="336930"/>
          </a:xfrm>
        </p:spPr>
        <p:txBody>
          <a:bodyPr/>
          <a:lstStyle/>
          <a:p>
            <a:r>
              <a:rPr lang="en-US" dirty="0" smtClean="0"/>
              <a:t>1</a:t>
            </a:r>
            <a:endParaRPr lang="en-US" dirty="0"/>
          </a:p>
        </p:txBody>
      </p:sp>
      <p:sp>
        <p:nvSpPr>
          <p:cNvPr id="4" name="Text Placeholder 3"/>
          <p:cNvSpPr>
            <a:spLocks noGrp="1"/>
          </p:cNvSpPr>
          <p:nvPr>
            <p:ph type="body" sz="quarter" idx="11"/>
          </p:nvPr>
        </p:nvSpPr>
        <p:spPr>
          <a:xfrm>
            <a:off x="579280" y="814465"/>
            <a:ext cx="8402259" cy="544888"/>
          </a:xfrm>
        </p:spPr>
        <p:txBody>
          <a:bodyPr/>
          <a:lstStyle/>
          <a:p>
            <a:pPr algn="just"/>
            <a:r>
              <a:rPr lang="en-US" sz="1200" dirty="0">
                <a:solidFill>
                  <a:schemeClr val="tx1"/>
                </a:solidFill>
              </a:rPr>
              <a:t>Mongo DB is a NoSQL , document database with Scalability and Flexibility </a:t>
            </a:r>
            <a:r>
              <a:rPr lang="en-US" sz="1200" dirty="0" smtClean="0">
                <a:solidFill>
                  <a:schemeClr val="tx1"/>
                </a:solidFill>
              </a:rPr>
              <a:t>.It </a:t>
            </a:r>
            <a:r>
              <a:rPr lang="en-US" sz="1200" dirty="0">
                <a:solidFill>
                  <a:schemeClr val="tx1"/>
                </a:solidFill>
              </a:rPr>
              <a:t>stores data in flexible , JSON like documents  and is container of collections . Document is </a:t>
            </a:r>
            <a:r>
              <a:rPr lang="en-US" sz="1200" dirty="0" smtClean="0">
                <a:solidFill>
                  <a:schemeClr val="tx1"/>
                </a:solidFill>
              </a:rPr>
              <a:t> </a:t>
            </a:r>
            <a:r>
              <a:rPr lang="en-US" sz="1200" dirty="0">
                <a:solidFill>
                  <a:schemeClr val="tx1"/>
                </a:solidFill>
              </a:rPr>
              <a:t>set of key value pairs </a:t>
            </a:r>
            <a:r>
              <a:rPr lang="en-US" sz="1200" dirty="0" smtClean="0">
                <a:solidFill>
                  <a:schemeClr val="tx1"/>
                </a:solidFill>
              </a:rPr>
              <a:t>.Fields </a:t>
            </a:r>
            <a:r>
              <a:rPr lang="en-US" sz="1200" dirty="0">
                <a:solidFill>
                  <a:schemeClr val="tx1"/>
                </a:solidFill>
              </a:rPr>
              <a:t>can be varied from document to document and data structure be changed over time</a:t>
            </a:r>
          </a:p>
          <a:p>
            <a:pPr algn="just"/>
            <a:endParaRPr lang="en-US" sz="1200" dirty="0"/>
          </a:p>
        </p:txBody>
      </p:sp>
      <p:sp>
        <p:nvSpPr>
          <p:cNvPr id="7" name="Text Placeholder 6"/>
          <p:cNvSpPr>
            <a:spLocks noGrp="1"/>
          </p:cNvSpPr>
          <p:nvPr>
            <p:ph type="body" sz="quarter" idx="25"/>
          </p:nvPr>
        </p:nvSpPr>
        <p:spPr>
          <a:xfrm>
            <a:off x="557242" y="602556"/>
            <a:ext cx="3310548" cy="227294"/>
          </a:xfrm>
        </p:spPr>
        <p:txBody>
          <a:bodyPr/>
          <a:lstStyle/>
          <a:p>
            <a:r>
              <a:rPr lang="en-US" dirty="0" smtClean="0">
                <a:solidFill>
                  <a:schemeClr val="tx2">
                    <a:lumMod val="75000"/>
                  </a:schemeClr>
                </a:solidFill>
              </a:rPr>
              <a:t>MONGO DB </a:t>
            </a:r>
            <a:endParaRPr lang="en-US" dirty="0">
              <a:solidFill>
                <a:schemeClr val="tx2">
                  <a:lumMod val="75000"/>
                </a:schemeClr>
              </a:solidFill>
            </a:endParaRPr>
          </a:p>
        </p:txBody>
      </p:sp>
      <p:sp>
        <p:nvSpPr>
          <p:cNvPr id="8" name="Text Placeholder 7"/>
          <p:cNvSpPr>
            <a:spLocks noGrp="1"/>
          </p:cNvSpPr>
          <p:nvPr>
            <p:ph type="body" sz="quarter" idx="27"/>
          </p:nvPr>
        </p:nvSpPr>
        <p:spPr>
          <a:xfrm>
            <a:off x="219422" y="1453695"/>
            <a:ext cx="337820" cy="336930"/>
          </a:xfrm>
        </p:spPr>
        <p:txBody>
          <a:bodyPr/>
          <a:lstStyle/>
          <a:p>
            <a:r>
              <a:rPr lang="en-US" dirty="0" smtClean="0"/>
              <a:t>2</a:t>
            </a:r>
            <a:endParaRPr lang="en-US" dirty="0"/>
          </a:p>
        </p:txBody>
      </p:sp>
      <p:sp>
        <p:nvSpPr>
          <p:cNvPr id="9" name="Text Placeholder 8"/>
          <p:cNvSpPr>
            <a:spLocks noGrp="1"/>
          </p:cNvSpPr>
          <p:nvPr>
            <p:ph type="body" sz="quarter" idx="28"/>
          </p:nvPr>
        </p:nvSpPr>
        <p:spPr>
          <a:xfrm>
            <a:off x="579280" y="1751210"/>
            <a:ext cx="8107519" cy="502381"/>
          </a:xfrm>
        </p:spPr>
        <p:txBody>
          <a:bodyPr/>
          <a:lstStyle/>
          <a:p>
            <a:pPr algn="just"/>
            <a:r>
              <a:rPr lang="en-US" sz="1400" dirty="0" smtClean="0">
                <a:solidFill>
                  <a:schemeClr val="tx1"/>
                </a:solidFill>
              </a:rPr>
              <a:t>A software </a:t>
            </a:r>
            <a:r>
              <a:rPr lang="en-US" sz="1400" dirty="0">
                <a:solidFill>
                  <a:schemeClr val="tx1"/>
                </a:solidFill>
              </a:rPr>
              <a:t>development platform written in java . But </a:t>
            </a:r>
            <a:r>
              <a:rPr lang="en-US" sz="1400" dirty="0" smtClean="0">
                <a:solidFill>
                  <a:schemeClr val="tx1"/>
                </a:solidFill>
              </a:rPr>
              <a:t>it also </a:t>
            </a:r>
            <a:r>
              <a:rPr lang="en-US" sz="1400" dirty="0">
                <a:solidFill>
                  <a:schemeClr val="tx1"/>
                </a:solidFill>
              </a:rPr>
              <a:t>supports other languages like C</a:t>
            </a:r>
            <a:r>
              <a:rPr lang="en-US" sz="1400" dirty="0" smtClean="0">
                <a:solidFill>
                  <a:schemeClr val="tx1"/>
                </a:solidFill>
              </a:rPr>
              <a:t>++. It </a:t>
            </a:r>
            <a:r>
              <a:rPr lang="en-US" sz="1400" dirty="0">
                <a:solidFill>
                  <a:schemeClr val="tx1"/>
                </a:solidFill>
              </a:rPr>
              <a:t>provides integrated support for scripting languages like PHP and </a:t>
            </a:r>
            <a:r>
              <a:rPr lang="en-US" sz="1400" dirty="0" err="1" smtClean="0">
                <a:solidFill>
                  <a:schemeClr val="tx1"/>
                </a:solidFill>
              </a:rPr>
              <a:t>Javascript.It</a:t>
            </a:r>
            <a:r>
              <a:rPr lang="en-US" sz="1400" dirty="0" smtClean="0">
                <a:solidFill>
                  <a:schemeClr val="tx1"/>
                </a:solidFill>
              </a:rPr>
              <a:t> </a:t>
            </a:r>
            <a:r>
              <a:rPr lang="en-US" sz="1400" dirty="0">
                <a:solidFill>
                  <a:schemeClr val="tx1"/>
                </a:solidFill>
              </a:rPr>
              <a:t>has Extensible Platform</a:t>
            </a:r>
            <a:r>
              <a:rPr lang="en-US" sz="1400" dirty="0">
                <a:solidFill>
                  <a:schemeClr val="accent1">
                    <a:lumMod val="60000"/>
                    <a:lumOff val="40000"/>
                  </a:schemeClr>
                </a:solidFill>
              </a:rPr>
              <a:t> </a:t>
            </a:r>
          </a:p>
          <a:p>
            <a:pPr algn="just"/>
            <a:endParaRPr lang="en-US" sz="1400" dirty="0">
              <a:solidFill>
                <a:schemeClr val="tx1">
                  <a:lumMod val="95000"/>
                  <a:lumOff val="5000"/>
                </a:schemeClr>
              </a:solidFill>
            </a:endParaRPr>
          </a:p>
        </p:txBody>
      </p:sp>
      <p:sp>
        <p:nvSpPr>
          <p:cNvPr id="10" name="Text Placeholder 9"/>
          <p:cNvSpPr>
            <a:spLocks noGrp="1"/>
          </p:cNvSpPr>
          <p:nvPr>
            <p:ph type="body" sz="quarter" idx="29"/>
          </p:nvPr>
        </p:nvSpPr>
        <p:spPr>
          <a:xfrm>
            <a:off x="579280" y="1528534"/>
            <a:ext cx="3310548" cy="182563"/>
          </a:xfrm>
        </p:spPr>
        <p:txBody>
          <a:bodyPr/>
          <a:lstStyle/>
          <a:p>
            <a:r>
              <a:rPr lang="en-US" dirty="0" smtClean="0">
                <a:solidFill>
                  <a:schemeClr val="tx2">
                    <a:lumMod val="75000"/>
                  </a:schemeClr>
                </a:solidFill>
              </a:rPr>
              <a:t>NETBEANS IDE 8.0.2</a:t>
            </a:r>
            <a:endParaRPr lang="en-US" dirty="0">
              <a:solidFill>
                <a:schemeClr val="tx2">
                  <a:lumMod val="75000"/>
                </a:schemeClr>
              </a:solidFill>
            </a:endParaRPr>
          </a:p>
        </p:txBody>
      </p:sp>
      <p:sp>
        <p:nvSpPr>
          <p:cNvPr id="11" name="Text Placeholder 10"/>
          <p:cNvSpPr>
            <a:spLocks noGrp="1"/>
          </p:cNvSpPr>
          <p:nvPr>
            <p:ph type="body" sz="quarter" idx="30"/>
          </p:nvPr>
        </p:nvSpPr>
        <p:spPr>
          <a:xfrm>
            <a:off x="219422" y="2179126"/>
            <a:ext cx="337820" cy="336930"/>
          </a:xfrm>
        </p:spPr>
        <p:txBody>
          <a:bodyPr/>
          <a:lstStyle/>
          <a:p>
            <a:r>
              <a:rPr lang="en-US" dirty="0" smtClean="0"/>
              <a:t>3</a:t>
            </a:r>
            <a:endParaRPr lang="en-US" dirty="0"/>
          </a:p>
        </p:txBody>
      </p:sp>
      <p:sp>
        <p:nvSpPr>
          <p:cNvPr id="12" name="Text Placeholder 11"/>
          <p:cNvSpPr>
            <a:spLocks noGrp="1"/>
          </p:cNvSpPr>
          <p:nvPr>
            <p:ph type="body" sz="quarter" idx="31"/>
          </p:nvPr>
        </p:nvSpPr>
        <p:spPr>
          <a:xfrm>
            <a:off x="602848" y="2478985"/>
            <a:ext cx="8107518" cy="502381"/>
          </a:xfrm>
        </p:spPr>
        <p:txBody>
          <a:bodyPr/>
          <a:lstStyle/>
          <a:p>
            <a:pPr algn="just"/>
            <a:r>
              <a:rPr lang="en-US" sz="1400" dirty="0" err="1" smtClean="0">
                <a:solidFill>
                  <a:schemeClr val="tx1"/>
                </a:solidFill>
              </a:rPr>
              <a:t>Lubuntu</a:t>
            </a:r>
            <a:r>
              <a:rPr lang="en-US" sz="1400" dirty="0" smtClean="0">
                <a:solidFill>
                  <a:schemeClr val="tx1"/>
                </a:solidFill>
              </a:rPr>
              <a:t> </a:t>
            </a:r>
            <a:r>
              <a:rPr lang="en-US" sz="1400" dirty="0">
                <a:solidFill>
                  <a:schemeClr val="tx1"/>
                </a:solidFill>
              </a:rPr>
              <a:t>is fast and lightweight operating </a:t>
            </a:r>
            <a:r>
              <a:rPr lang="en-US" sz="1400" dirty="0" smtClean="0">
                <a:solidFill>
                  <a:schemeClr val="tx1"/>
                </a:solidFill>
              </a:rPr>
              <a:t>system. The </a:t>
            </a:r>
            <a:r>
              <a:rPr lang="en-US" sz="1400" dirty="0">
                <a:solidFill>
                  <a:schemeClr val="tx1"/>
                </a:solidFill>
              </a:rPr>
              <a:t>core of the system is based on </a:t>
            </a:r>
            <a:r>
              <a:rPr lang="en-US" sz="1400" dirty="0" err="1" smtClean="0">
                <a:solidFill>
                  <a:schemeClr val="tx1"/>
                </a:solidFill>
              </a:rPr>
              <a:t>linux</a:t>
            </a:r>
            <a:r>
              <a:rPr lang="en-US" sz="1400" dirty="0" smtClean="0">
                <a:solidFill>
                  <a:schemeClr val="tx1"/>
                </a:solidFill>
              </a:rPr>
              <a:t>. It </a:t>
            </a:r>
            <a:r>
              <a:rPr lang="en-US" sz="1400" dirty="0">
                <a:solidFill>
                  <a:schemeClr val="tx1"/>
                </a:solidFill>
              </a:rPr>
              <a:t>has low hardware (RAM) requirements </a:t>
            </a:r>
          </a:p>
          <a:p>
            <a:endParaRPr lang="en-US" sz="1400" dirty="0"/>
          </a:p>
        </p:txBody>
      </p:sp>
      <p:sp>
        <p:nvSpPr>
          <p:cNvPr id="13" name="Text Placeholder 12"/>
          <p:cNvSpPr>
            <a:spLocks noGrp="1"/>
          </p:cNvSpPr>
          <p:nvPr>
            <p:ph type="body" sz="quarter" idx="32"/>
          </p:nvPr>
        </p:nvSpPr>
        <p:spPr>
          <a:xfrm>
            <a:off x="602848" y="2256309"/>
            <a:ext cx="3310548" cy="182563"/>
          </a:xfrm>
        </p:spPr>
        <p:txBody>
          <a:bodyPr/>
          <a:lstStyle/>
          <a:p>
            <a:r>
              <a:rPr lang="en-US" dirty="0" smtClean="0">
                <a:solidFill>
                  <a:schemeClr val="accent1">
                    <a:lumMod val="50000"/>
                  </a:schemeClr>
                </a:solidFill>
              </a:rPr>
              <a:t>LUBUNTU 17.04</a:t>
            </a:r>
            <a:endParaRPr lang="en-US" dirty="0">
              <a:solidFill>
                <a:schemeClr val="accent1">
                  <a:lumMod val="50000"/>
                </a:schemeClr>
              </a:solidFill>
            </a:endParaRPr>
          </a:p>
        </p:txBody>
      </p:sp>
      <p:sp>
        <p:nvSpPr>
          <p:cNvPr id="20" name="Text Placeholder 5"/>
          <p:cNvSpPr>
            <a:spLocks noGrp="1"/>
          </p:cNvSpPr>
          <p:nvPr>
            <p:ph type="body" sz="quarter" idx="15"/>
          </p:nvPr>
        </p:nvSpPr>
        <p:spPr>
          <a:xfrm>
            <a:off x="219423" y="3544886"/>
            <a:ext cx="337820" cy="336930"/>
          </a:xfrm>
        </p:spPr>
        <p:txBody>
          <a:bodyPr/>
          <a:lstStyle/>
          <a:p>
            <a:r>
              <a:rPr lang="en-US" dirty="0"/>
              <a:t>5</a:t>
            </a:r>
          </a:p>
        </p:txBody>
      </p:sp>
      <p:sp>
        <p:nvSpPr>
          <p:cNvPr id="21" name="Text Placeholder 6"/>
          <p:cNvSpPr>
            <a:spLocks noGrp="1"/>
          </p:cNvSpPr>
          <p:nvPr>
            <p:ph type="body" sz="quarter" idx="25"/>
          </p:nvPr>
        </p:nvSpPr>
        <p:spPr>
          <a:xfrm>
            <a:off x="579280" y="3622069"/>
            <a:ext cx="3310548" cy="182563"/>
          </a:xfrm>
        </p:spPr>
        <p:txBody>
          <a:bodyPr/>
          <a:lstStyle/>
          <a:p>
            <a:r>
              <a:rPr lang="en-US" dirty="0" smtClean="0">
                <a:solidFill>
                  <a:schemeClr val="tx2">
                    <a:lumMod val="75000"/>
                  </a:schemeClr>
                </a:solidFill>
              </a:rPr>
              <a:t>MOBAXTERM</a:t>
            </a:r>
            <a:endParaRPr lang="en-US" dirty="0">
              <a:solidFill>
                <a:schemeClr val="tx2">
                  <a:lumMod val="75000"/>
                </a:schemeClr>
              </a:solidFill>
            </a:endParaRPr>
          </a:p>
        </p:txBody>
      </p:sp>
      <p:sp>
        <p:nvSpPr>
          <p:cNvPr id="22" name="Text Placeholder 3"/>
          <p:cNvSpPr>
            <a:spLocks noGrp="1"/>
          </p:cNvSpPr>
          <p:nvPr>
            <p:ph type="body" sz="quarter" idx="11"/>
          </p:nvPr>
        </p:nvSpPr>
        <p:spPr>
          <a:xfrm>
            <a:off x="579280" y="3828974"/>
            <a:ext cx="8402259" cy="551037"/>
          </a:xfrm>
        </p:spPr>
        <p:txBody>
          <a:bodyPr/>
          <a:lstStyle/>
          <a:p>
            <a:pPr algn="just"/>
            <a:r>
              <a:rPr lang="en-US" sz="1400" dirty="0" smtClean="0">
                <a:solidFill>
                  <a:schemeClr val="tx1"/>
                </a:solidFill>
              </a:rPr>
              <a:t>It </a:t>
            </a:r>
            <a:r>
              <a:rPr lang="en-US" sz="1400" dirty="0">
                <a:solidFill>
                  <a:schemeClr val="tx1"/>
                </a:solidFill>
              </a:rPr>
              <a:t>provides important remote network tools and </a:t>
            </a:r>
            <a:r>
              <a:rPr lang="en-US" sz="1400" dirty="0" err="1">
                <a:solidFill>
                  <a:schemeClr val="tx1"/>
                </a:solidFill>
              </a:rPr>
              <a:t>unix</a:t>
            </a:r>
            <a:r>
              <a:rPr lang="en-US" sz="1400" dirty="0">
                <a:solidFill>
                  <a:schemeClr val="tx1"/>
                </a:solidFill>
              </a:rPr>
              <a:t> commands to windows desktop in single exe </a:t>
            </a:r>
            <a:r>
              <a:rPr lang="en-US" sz="1400" dirty="0" err="1" smtClean="0">
                <a:solidFill>
                  <a:schemeClr val="tx1"/>
                </a:solidFill>
              </a:rPr>
              <a:t>file.It</a:t>
            </a:r>
            <a:r>
              <a:rPr lang="en-US" sz="1400" dirty="0" smtClean="0">
                <a:solidFill>
                  <a:schemeClr val="tx1"/>
                </a:solidFill>
              </a:rPr>
              <a:t> supports multi tab environment and multi execution mode we </a:t>
            </a:r>
            <a:r>
              <a:rPr lang="en-US" sz="1400" dirty="0">
                <a:solidFill>
                  <a:schemeClr val="tx1"/>
                </a:solidFill>
              </a:rPr>
              <a:t>can create and manage sessions</a:t>
            </a:r>
          </a:p>
          <a:p>
            <a:endParaRPr lang="en-US" sz="1400" dirty="0"/>
          </a:p>
        </p:txBody>
      </p:sp>
      <p:sp>
        <p:nvSpPr>
          <p:cNvPr id="23" name="Text Placeholder 5"/>
          <p:cNvSpPr>
            <a:spLocks noGrp="1"/>
          </p:cNvSpPr>
          <p:nvPr>
            <p:ph type="body" sz="quarter" idx="15"/>
          </p:nvPr>
        </p:nvSpPr>
        <p:spPr>
          <a:xfrm>
            <a:off x="197385" y="4256650"/>
            <a:ext cx="337820" cy="336930"/>
          </a:xfrm>
        </p:spPr>
        <p:txBody>
          <a:bodyPr/>
          <a:lstStyle/>
          <a:p>
            <a:r>
              <a:rPr lang="en-US" dirty="0"/>
              <a:t>6</a:t>
            </a:r>
          </a:p>
        </p:txBody>
      </p:sp>
      <p:sp>
        <p:nvSpPr>
          <p:cNvPr id="24" name="Text Placeholder 6"/>
          <p:cNvSpPr>
            <a:spLocks noGrp="1"/>
          </p:cNvSpPr>
          <p:nvPr>
            <p:ph type="body" sz="quarter" idx="25"/>
          </p:nvPr>
        </p:nvSpPr>
        <p:spPr>
          <a:xfrm>
            <a:off x="557242" y="4326903"/>
            <a:ext cx="3310548" cy="182563"/>
          </a:xfrm>
        </p:spPr>
        <p:txBody>
          <a:bodyPr/>
          <a:lstStyle/>
          <a:p>
            <a:r>
              <a:rPr lang="en-US" dirty="0" smtClean="0">
                <a:solidFill>
                  <a:schemeClr val="tx2">
                    <a:lumMod val="75000"/>
                  </a:schemeClr>
                </a:solidFill>
              </a:rPr>
              <a:t>APACHE HTTP SERVER</a:t>
            </a:r>
            <a:endParaRPr lang="en-US" dirty="0">
              <a:solidFill>
                <a:schemeClr val="tx2">
                  <a:lumMod val="75000"/>
                </a:schemeClr>
              </a:solidFill>
            </a:endParaRPr>
          </a:p>
        </p:txBody>
      </p:sp>
      <p:sp>
        <p:nvSpPr>
          <p:cNvPr id="27" name="Text Placeholder 3"/>
          <p:cNvSpPr>
            <a:spLocks noGrp="1"/>
          </p:cNvSpPr>
          <p:nvPr>
            <p:ph type="body" sz="quarter" idx="11"/>
          </p:nvPr>
        </p:nvSpPr>
        <p:spPr>
          <a:xfrm>
            <a:off x="579280" y="4549579"/>
            <a:ext cx="8402259" cy="551037"/>
          </a:xfrm>
        </p:spPr>
        <p:txBody>
          <a:bodyPr/>
          <a:lstStyle/>
          <a:p>
            <a:pPr algn="just"/>
            <a:r>
              <a:rPr lang="en-US" sz="1400" dirty="0" smtClean="0">
                <a:solidFill>
                  <a:schemeClr val="tx1"/>
                </a:solidFill>
              </a:rPr>
              <a:t>Web server with good reliability and performance.</a:t>
            </a:r>
            <a:endParaRPr lang="en-US" sz="1400" dirty="0">
              <a:solidFill>
                <a:schemeClr val="tx1"/>
              </a:solidFill>
            </a:endParaRPr>
          </a:p>
          <a:p>
            <a:endParaRPr lang="en-US" sz="1400" dirty="0"/>
          </a:p>
        </p:txBody>
      </p:sp>
      <p:sp>
        <p:nvSpPr>
          <p:cNvPr id="25" name="Text Placeholder 10"/>
          <p:cNvSpPr>
            <a:spLocks noGrp="1"/>
          </p:cNvSpPr>
          <p:nvPr>
            <p:ph type="body" sz="quarter" idx="30"/>
          </p:nvPr>
        </p:nvSpPr>
        <p:spPr>
          <a:xfrm>
            <a:off x="207812" y="2890890"/>
            <a:ext cx="337820" cy="336930"/>
          </a:xfrm>
        </p:spPr>
        <p:txBody>
          <a:bodyPr/>
          <a:lstStyle/>
          <a:p>
            <a:r>
              <a:rPr lang="en-US" dirty="0"/>
              <a:t>4</a:t>
            </a:r>
          </a:p>
        </p:txBody>
      </p:sp>
      <p:sp>
        <p:nvSpPr>
          <p:cNvPr id="28" name="Text Placeholder 12"/>
          <p:cNvSpPr>
            <a:spLocks noGrp="1"/>
          </p:cNvSpPr>
          <p:nvPr>
            <p:ph type="body" sz="quarter" idx="32"/>
          </p:nvPr>
        </p:nvSpPr>
        <p:spPr>
          <a:xfrm>
            <a:off x="579280" y="2967483"/>
            <a:ext cx="3310548" cy="182563"/>
          </a:xfrm>
        </p:spPr>
        <p:txBody>
          <a:bodyPr/>
          <a:lstStyle/>
          <a:p>
            <a:r>
              <a:rPr lang="en-US" dirty="0" smtClean="0">
                <a:solidFill>
                  <a:schemeClr val="accent1">
                    <a:lumMod val="50000"/>
                  </a:schemeClr>
                </a:solidFill>
              </a:rPr>
              <a:t>OPENDAYLIGHT</a:t>
            </a:r>
            <a:endParaRPr lang="en-US" dirty="0">
              <a:solidFill>
                <a:schemeClr val="accent1">
                  <a:lumMod val="50000"/>
                </a:schemeClr>
              </a:solidFill>
            </a:endParaRPr>
          </a:p>
        </p:txBody>
      </p:sp>
      <p:sp>
        <p:nvSpPr>
          <p:cNvPr id="29" name="Text Placeholder 3"/>
          <p:cNvSpPr>
            <a:spLocks noGrp="1"/>
          </p:cNvSpPr>
          <p:nvPr>
            <p:ph type="body" sz="quarter" idx="11"/>
          </p:nvPr>
        </p:nvSpPr>
        <p:spPr>
          <a:xfrm>
            <a:off x="563819" y="3144221"/>
            <a:ext cx="8402259" cy="551037"/>
          </a:xfrm>
        </p:spPr>
        <p:txBody>
          <a:bodyPr/>
          <a:lstStyle/>
          <a:p>
            <a:pPr algn="just"/>
            <a:r>
              <a:rPr lang="en-US" sz="1400" dirty="0">
                <a:solidFill>
                  <a:schemeClr val="tx1">
                    <a:lumMod val="95000"/>
                    <a:lumOff val="5000"/>
                  </a:schemeClr>
                </a:solidFill>
              </a:rPr>
              <a:t>The Open Daylight Controller is a pure software and as a JVM it can be run on any OS and Metal as long as it supports Java</a:t>
            </a:r>
          </a:p>
          <a:p>
            <a:endParaRPr lang="en-US" sz="1400" dirty="0"/>
          </a:p>
        </p:txBody>
      </p:sp>
    </p:spTree>
    <p:extLst>
      <p:ext uri="{BB962C8B-B14F-4D97-AF65-F5344CB8AC3E}">
        <p14:creationId xmlns:p14="http://schemas.microsoft.com/office/powerpoint/2010/main" val="1147105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_Presentation_Template_ Confidential_2017 [Read-Only]" id="{1443DD43-BD9B-48AD-A9F7-6CBE6BD1E543}" vid="{3B10A19D-94B1-4788-AEC1-BDCC00B83B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909</TotalTime>
  <Words>815</Words>
  <Application>Microsoft Office PowerPoint</Application>
  <PresentationFormat>On-screen Show (16:9)</PresentationFormat>
  <Paragraphs>97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Wipro 2014 PPT Theme</vt:lpstr>
      <vt:lpstr>CASSINI A SDN BASED NETWORK AUOTOMATION TOOL</vt:lpstr>
      <vt:lpstr>SDN CONTRIVANCE:- EXPLAINATION OF CASSINI</vt:lpstr>
      <vt:lpstr>PROBLEM STATEMENT:</vt:lpstr>
      <vt:lpstr>PowerPoint Presentation</vt:lpstr>
      <vt:lpstr>PHYSICAL SETUP:</vt:lpstr>
      <vt:lpstr>COMPUTATIONS AND WORKING:</vt:lpstr>
      <vt:lpstr>Contd.:</vt:lpstr>
      <vt:lpstr>Contd-:</vt:lpstr>
      <vt:lpstr>TECHNOLOGY HOARD:</vt:lpstr>
      <vt:lpstr>FRONT-END:</vt:lpstr>
      <vt:lpstr>Contd.:</vt:lpstr>
      <vt:lpstr>Contd.:</vt:lpstr>
      <vt:lpstr>Contd.:</vt:lpstr>
      <vt:lpstr>Thank you</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mchokk</dc:creator>
  <cp:lastModifiedBy>mchokk</cp:lastModifiedBy>
  <cp:revision>73</cp:revision>
  <dcterms:created xsi:type="dcterms:W3CDTF">2017-06-29T09:12:36Z</dcterms:created>
  <dcterms:modified xsi:type="dcterms:W3CDTF">2017-07-25T07:42:01Z</dcterms:modified>
</cp:coreProperties>
</file>