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74" r:id="rId6"/>
    <p:sldId id="259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0571-F095-40FF-9654-4135C418C4B0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B734E-EF07-4983-9849-D730FD5E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 my name is Sruthi </a:t>
            </a:r>
            <a:r>
              <a:rPr lang="en-IN" dirty="0" err="1"/>
              <a:t>Poddutur</a:t>
            </a:r>
            <a:r>
              <a:rPr lang="en-IN" dirty="0"/>
              <a:t>.</a:t>
            </a:r>
          </a:p>
          <a:p>
            <a:r>
              <a:rPr lang="en-IN" dirty="0"/>
              <a:t>I am </a:t>
            </a:r>
            <a:r>
              <a:rPr lang="en-IN" dirty="0" err="1"/>
              <a:t>scpd</a:t>
            </a:r>
            <a:r>
              <a:rPr lang="en-IN" dirty="0"/>
              <a:t> student.</a:t>
            </a:r>
          </a:p>
          <a:p>
            <a:r>
              <a:rPr lang="en-IN" dirty="0"/>
              <a:t>I am going to present my project Deep Extraction</a:t>
            </a:r>
          </a:p>
          <a:p>
            <a:r>
              <a:rPr lang="en-IN" dirty="0"/>
              <a:t>I am sole contributor for the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work explores address parsing in particular to </a:t>
            </a:r>
            <a:r>
              <a:rPr lang="en-IN" dirty="0" err="1"/>
              <a:t>helpin</a:t>
            </a:r>
            <a:r>
              <a:rPr lang="en-IN" dirty="0"/>
              <a:t> standardizing the address by extracting the street information</a:t>
            </a:r>
          </a:p>
          <a:p>
            <a:r>
              <a:rPr lang="en-IN" dirty="0"/>
              <a:t>Task is challenging due to unstructured, lacking in hierarchy </a:t>
            </a:r>
            <a:r>
              <a:rPr lang="en-IN" dirty="0" err="1"/>
              <a:t>mized</a:t>
            </a:r>
            <a:r>
              <a:rPr lang="en-IN" dirty="0"/>
              <a:t> with long and </a:t>
            </a:r>
            <a:r>
              <a:rPr lang="en-IN" dirty="0" err="1"/>
              <a:t>naoisy</a:t>
            </a:r>
            <a:r>
              <a:rPr lang="en-IN" dirty="0"/>
              <a:t> addresses from multiple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HEre</a:t>
            </a:r>
            <a:r>
              <a:rPr lang="en-IN" dirty="0"/>
              <a:t> is a quick view of how a typical sample looks like  where we have 2 representations for same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 is to extract street </a:t>
            </a:r>
            <a:r>
              <a:rPr lang="en-IN" dirty="0" err="1"/>
              <a:t>ifnormation</a:t>
            </a:r>
            <a:r>
              <a:rPr lang="en-IN" dirty="0"/>
              <a:t> from these long noisy address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Data has been curated from multiple sources (openaddresses.io and </a:t>
            </a:r>
            <a:r>
              <a:rPr lang="en-IN" dirty="0" err="1"/>
              <a:t>here.api</a:t>
            </a:r>
            <a:r>
              <a:rPr lang="en-IN" dirty="0"/>
              <a:t> being a big help)</a:t>
            </a:r>
          </a:p>
          <a:p>
            <a:r>
              <a:rPr lang="en-IN" dirty="0"/>
              <a:t>I have used 50,000 randomly sampled training data , 12,000 test with 1,000 each in 12 identified categories and 5,000 validation samples respectively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Soruced</a:t>
            </a:r>
            <a:r>
              <a:rPr lang="en-IN" dirty="0"/>
              <a:t> data had to be </a:t>
            </a:r>
            <a:r>
              <a:rPr lang="en-IN" dirty="0" err="1"/>
              <a:t>prepocessed</a:t>
            </a:r>
            <a:r>
              <a:rPr lang="en-IN" dirty="0"/>
              <a:t> to handle ampersand, non-alphabetic characters, canonicalization of states etc..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simple regex rule Based parser has been used as a baseline which performed very well for addresses less than 5 words only as it is easy to com. Up with regex patter in those cases. For longer addresses, it increasingly became difficult to write the needed regex’s.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simple NER model with CRF layer is training using BERT to embed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barely 3 epochs, </a:t>
            </a:r>
            <a:r>
              <a:rPr lang="en-IN" dirty="0" err="1"/>
              <a:t>wegot</a:t>
            </a:r>
            <a:r>
              <a:rPr lang="en-IN" dirty="0"/>
              <a:t> &gt;95% train and test accuracies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734E-EF07-4983-9849-D730FD5E90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FD1-2B3D-4BE0-84C7-6D96D729F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F29C-1766-4F79-9722-94FF8EA4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ABF1-B5D0-489D-8744-6448F53B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4779-B8C3-4629-BB0F-80AEB3B6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A802-9026-40A6-B71F-D9376EF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9095-7022-4AA7-BE24-6310FB7F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BC6A6-409E-474A-A5FF-60B5CE12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5B79-4BFD-4247-BB04-8EC7A5A1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14E3-F6CB-4D58-971C-38E7CDAD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B807-4ECB-4419-9D9D-094B30C5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587BE-3C25-418E-BCD7-7754E40B2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FA90-105B-434D-94B8-D7E9E3D4A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2D54-7858-436E-A63E-5F6B68AB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475F-95BA-4595-B301-3A5B3C22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A069-9A14-4CE0-B4CE-381A78FB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757-75D2-40F1-97B2-BD790D6B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AC64-DE0B-4672-B6F2-DC187C12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A47F-EA3E-4E94-A540-D0F2ADA0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31D9-BF9D-4C79-8E10-CAB27D69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1638-2F4C-400A-933E-367C4EFE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128F-DFB4-42BC-BDE1-59E1B2FC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06B0-FE33-4BC0-9368-7E61D446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1E49-B73F-4D17-881E-0ECB2CFE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A872-7B2A-47DE-9950-31C85BBA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AB95-7413-4F25-B696-6B0D8A37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C8F2-3CD0-419E-B30A-5C4369DD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91F-A8B2-4F5F-AD3C-1D785381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219CD-67D8-41B0-A4B5-87870E8D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9A20-E691-43B2-ACE8-D6172D4C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600D-6BE4-4C66-A9EE-C7C6200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2FBE-510D-4002-9D36-577C636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AE67-9DB0-4E1E-BEBA-EBDBF266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AB9C-6494-49C6-ABD5-7B1B1C48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302D9-21C5-4A86-B134-E68112EF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4D6DD-BFDD-47B1-A5BA-67CDF6CC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502D5-B60B-497D-B3EC-FAB39703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5F653-9B38-430D-9672-CF690705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15D0-3E39-4F1E-BDC2-FB225329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5EF3C-E074-48ED-96F9-4568518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6973-255E-4370-9FDF-9933B8D9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9C1F-3A4D-4020-A5B1-C9B9E4BC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877D-2AA3-4731-B0AB-6F16A892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503E-F155-4218-B144-B7A32C5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8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084F8-0F6E-4889-B21D-E1D6D764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A7DC1-642C-4D7D-9917-BEB46C3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B9AB-4081-44C5-8E20-625B8DA8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CD89-6C18-43CE-9CE0-23CE6954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2E4F-09C4-40F4-AB14-AE0B11FC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C735-EE76-42E1-A2CD-6D11824E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EB53-31FB-4441-98A0-A08F9FF7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D9FC-DF9D-4F30-8768-A6710B47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E51F-0C0E-4C1E-B796-FD00ACB6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F980-FFC7-49B8-ABF3-D88EAC1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AD5AC-678D-4D79-B27E-C91B9A1E6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5ED9F-95E3-41CC-95BE-D49D1CF4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2ED1A-0E2C-41CD-8022-855AACCD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389A-602F-4351-A8A5-88DF8137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A8E56-81B4-47CF-B352-BA01F3C8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87584-68B2-419F-8C91-77DE8758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CCD12-85B1-47BE-8368-49E7B696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12EA-EC3D-4CB4-9A92-4F360044D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4CA0-9184-4322-B4F1-205563A29DAA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3E30-08F3-4513-84BB-4B83AFEC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0E85-C214-45A9-9D10-505FB33A3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3A9E-0031-43FA-8840-23F2D4FC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AE88-CA2E-47BD-9C07-B52960CE2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/>
              <a:t>CS221 Project Presentation</a:t>
            </a:r>
            <a:br>
              <a:rPr lang="en-US" altLang="en-US" sz="3200" b="1" dirty="0"/>
            </a:br>
            <a:br>
              <a:rPr lang="en-US" altLang="en-US" sz="3200" b="1" dirty="0"/>
            </a:br>
            <a:br>
              <a:rPr lang="en-US" altLang="en-US" b="1" dirty="0"/>
            </a:br>
            <a:r>
              <a:rPr lang="en-US" altLang="en-US" b="1" dirty="0"/>
              <a:t>Deep Street Extraction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2801-3D31-4971-A59B-A78BB72AD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Sruthi </a:t>
            </a:r>
            <a:r>
              <a:rPr lang="en-US" altLang="en-US" b="1" dirty="0" err="1"/>
              <a:t>Poddutur</a:t>
            </a:r>
            <a:endParaRPr lang="en-US" altLang="en-US" b="1" dirty="0"/>
          </a:p>
          <a:p>
            <a:r>
              <a:rPr lang="en-US" altLang="en-US" dirty="0"/>
              <a:t> poddutur@stanford.edu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91A560-6D41-4872-9359-CA104CA2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" y="206829"/>
            <a:ext cx="1275184" cy="12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5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partitioning: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980" y="269233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Data divided into 12 buckets for 12 main categories observed amongst all 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2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County, State, Local Highways, rural Routes, Highway Contract routes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49137 county highway 17 </a:t>
            </a:r>
            <a:r>
              <a:rPr lang="en-US" altLang="en-US" sz="2800" dirty="0" err="1"/>
              <a:t>vergas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mn</a:t>
            </a:r>
            <a:r>
              <a:rPr lang="en-US" altLang="en-US" sz="2800" dirty="0"/>
              <a:t> united states of America 56587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1836a state </a:t>
            </a:r>
            <a:r>
              <a:rPr lang="en-US" altLang="en-US" sz="2800" dirty="0" err="1"/>
              <a:t>rte</a:t>
            </a:r>
            <a:r>
              <a:rPr lang="en-US" altLang="en-US" sz="2800" dirty="0"/>
              <a:t> 235 </a:t>
            </a:r>
            <a:r>
              <a:rPr lang="en-US" altLang="en-US" sz="2800" dirty="0" err="1"/>
              <a:t>greene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ny</a:t>
            </a:r>
            <a:r>
              <a:rPr lang="en-US" altLang="en-US" sz="2800" dirty="0"/>
              <a:t> united states of America 13778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92.9%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Numbered Streets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586 n e 30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rd</a:t>
            </a:r>
            <a:r>
              <a:rPr lang="en-US" altLang="en-US" sz="2800" dirty="0"/>
              <a:t> 925 n e 80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lamar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mo</a:t>
            </a:r>
            <a:r>
              <a:rPr lang="en-US" altLang="en-US" sz="2800" dirty="0"/>
              <a:t> united states of America 64759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49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street chapel Vancouver </a:t>
            </a:r>
            <a:r>
              <a:rPr lang="en-US" altLang="en-US" sz="2800" dirty="0" err="1"/>
              <a:t>wa</a:t>
            </a:r>
            <a:r>
              <a:rPr lang="en-US" altLang="en-US" sz="2800" dirty="0"/>
              <a:t> united states of America 98660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89.2%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9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3: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Grid style and double </a:t>
            </a:r>
            <a:r>
              <a:rPr lang="en-US" altLang="en-US" sz="3200" dirty="0" err="1"/>
              <a:t>directionals</a:t>
            </a:r>
            <a:endParaRPr lang="en-US" altLang="en-US" sz="3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2099 e 4500 s salt lake city </a:t>
            </a:r>
            <a:r>
              <a:rPr lang="en-US" altLang="en-US" sz="2800" dirty="0" err="1"/>
              <a:t>ut</a:t>
            </a:r>
            <a:r>
              <a:rPr lang="en-US" altLang="en-US" sz="2800" dirty="0"/>
              <a:t> united states of America 84117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3310 s 2700 e salt city </a:t>
            </a:r>
            <a:r>
              <a:rPr lang="en-US" altLang="en-US" sz="2800" dirty="0" err="1"/>
              <a:t>ut</a:t>
            </a:r>
            <a:r>
              <a:rPr lang="en-US" altLang="en-US" sz="2800" dirty="0"/>
              <a:t> united state of </a:t>
            </a:r>
            <a:r>
              <a:rPr lang="en-US" altLang="en-US" sz="2800" dirty="0" err="1"/>
              <a:t>america</a:t>
            </a:r>
            <a:endParaRPr lang="en-US" altLang="en-US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94.5%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3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4: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Directional as part of street name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1952 west </a:t>
            </a:r>
            <a:r>
              <a:rPr lang="en-US" altLang="en-US" sz="2800" dirty="0" err="1"/>
              <a:t>rd</a:t>
            </a:r>
            <a:r>
              <a:rPr lang="en-US" altLang="en-US" sz="2800" dirty="0"/>
              <a:t> new Richmond oh united states of </a:t>
            </a:r>
            <a:r>
              <a:rPr lang="en-US" altLang="en-US" sz="2800" dirty="0" err="1"/>
              <a:t>america</a:t>
            </a:r>
            <a:r>
              <a:rPr lang="en-US" altLang="en-US" sz="2800" dirty="0"/>
              <a:t> 45157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9000 southwest </a:t>
            </a:r>
            <a:r>
              <a:rPr lang="en-US" altLang="en-US" sz="2800" dirty="0" err="1"/>
              <a:t>fwy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ste</a:t>
            </a:r>
            <a:r>
              <a:rPr lang="en-US" altLang="en-US" sz="2800" dirty="0"/>
              <a:t> 410 Houston </a:t>
            </a:r>
            <a:r>
              <a:rPr lang="en-US" altLang="en-US" sz="2800" dirty="0" err="1"/>
              <a:t>tx</a:t>
            </a:r>
            <a:r>
              <a:rPr lang="en-US" altLang="en-US" sz="2800" dirty="0"/>
              <a:t> united states of </a:t>
            </a:r>
            <a:r>
              <a:rPr lang="en-US" altLang="en-US" sz="2800" dirty="0" err="1"/>
              <a:t>america</a:t>
            </a:r>
            <a:r>
              <a:rPr lang="en-US" altLang="en-US" sz="2800" dirty="0"/>
              <a:t> 77074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80.0%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68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Two suffixes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28045 carriage way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chester</a:t>
            </a:r>
            <a:r>
              <a:rPr lang="en-US" altLang="en-US" dirty="0"/>
              <a:t> field mi united states of America 48051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9565 </a:t>
            </a:r>
            <a:r>
              <a:rPr lang="en-US" altLang="en-US" sz="2800" dirty="0" err="1"/>
              <a:t>nw</a:t>
            </a:r>
            <a:r>
              <a:rPr lang="en-US" altLang="en-US" sz="2800" dirty="0"/>
              <a:t> 40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street </a:t>
            </a:r>
            <a:r>
              <a:rPr lang="en-US" altLang="en-US" sz="2800" dirty="0" err="1"/>
              <a:t>rd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doral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fl</a:t>
            </a:r>
            <a:r>
              <a:rPr lang="en-US" altLang="en-US" sz="2800" dirty="0"/>
              <a:t> united states of America 33178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89.6%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6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6: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Corner Addresses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123 Garcia ln </a:t>
            </a:r>
            <a:r>
              <a:rPr lang="en-US" altLang="en-US" dirty="0" err="1"/>
              <a:t>moncks</a:t>
            </a:r>
            <a:r>
              <a:rPr lang="en-US" altLang="en-US" dirty="0"/>
              <a:t> corner </a:t>
            </a:r>
            <a:r>
              <a:rPr lang="en-US" altLang="en-US" dirty="0" err="1"/>
              <a:t>sc</a:t>
            </a:r>
            <a:r>
              <a:rPr lang="en-US" altLang="en-US" dirty="0"/>
              <a:t> united states of America 29461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44 Sturgis corner </a:t>
            </a:r>
            <a:r>
              <a:rPr lang="en-US" altLang="en-US" sz="2800" dirty="0" err="1"/>
              <a:t>dr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iowa</a:t>
            </a:r>
            <a:r>
              <a:rPr lang="en-US" altLang="en-US" sz="2800" dirty="0"/>
              <a:t> city </a:t>
            </a:r>
            <a:r>
              <a:rPr lang="en-US" altLang="en-US" sz="2800" dirty="0" err="1"/>
              <a:t>ia</a:t>
            </a:r>
            <a:r>
              <a:rPr lang="en-US" altLang="en-US" sz="2800" dirty="0"/>
              <a:t> united states of America 52246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83.9%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2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7: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Multiple Streets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Joliet </a:t>
            </a:r>
            <a:r>
              <a:rPr lang="en-US" altLang="en-US" dirty="0" err="1"/>
              <a:t>st</a:t>
            </a:r>
            <a:r>
              <a:rPr lang="en-US" altLang="en-US" dirty="0"/>
              <a:t> de </a:t>
            </a:r>
            <a:r>
              <a:rPr lang="en-US" altLang="en-US" dirty="0" err="1"/>
              <a:t>smet</a:t>
            </a:r>
            <a:r>
              <a:rPr lang="en-US" altLang="en-US" dirty="0"/>
              <a:t> </a:t>
            </a:r>
            <a:r>
              <a:rPr lang="en-US" altLang="en-US" dirty="0" err="1"/>
              <a:t>sd</a:t>
            </a:r>
            <a:r>
              <a:rPr lang="en-US" altLang="en-US" dirty="0"/>
              <a:t> united states of America 57231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Avenue n 13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</a:t>
            </a:r>
            <a:r>
              <a:rPr lang="en-US" altLang="en-US" sz="2800" dirty="0"/>
              <a:t> south Houston </a:t>
            </a:r>
            <a:r>
              <a:rPr lang="en-US" altLang="en-US" sz="2800" dirty="0" err="1"/>
              <a:t>tx</a:t>
            </a:r>
            <a:r>
              <a:rPr lang="en-US" altLang="en-US" sz="2800" dirty="0"/>
              <a:t> united states of America 77587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91.8%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18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8: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With Building Names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203 </a:t>
            </a:r>
            <a:r>
              <a:rPr lang="en-US" altLang="en-US" dirty="0" err="1"/>
              <a:t>yorktiwn</a:t>
            </a:r>
            <a:r>
              <a:rPr lang="en-US" altLang="en-US" dirty="0"/>
              <a:t> shopping ctr Lombard il united states of America 60148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2 e station square </a:t>
            </a:r>
            <a:r>
              <a:rPr lang="en-US" altLang="en-US" sz="2800" dirty="0" err="1"/>
              <a:t>dr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pittusburgh</a:t>
            </a:r>
            <a:r>
              <a:rPr lang="en-US" altLang="en-US" sz="2800" dirty="0"/>
              <a:t> pa united states of America 15219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82.7%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1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9: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Spanish culture road names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1194 Avenida </a:t>
            </a:r>
            <a:r>
              <a:rPr lang="en-US" altLang="en-US" dirty="0" err="1"/>
              <a:t>amantea</a:t>
            </a:r>
            <a:r>
              <a:rPr lang="en-US" altLang="en-US" dirty="0"/>
              <a:t> la </a:t>
            </a:r>
            <a:r>
              <a:rPr lang="en-US" altLang="en-US" dirty="0" err="1"/>
              <a:t>jolla</a:t>
            </a:r>
            <a:r>
              <a:rPr lang="en-US" altLang="en-US" dirty="0"/>
              <a:t> ca united states of America 92037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Mario Julia </a:t>
            </a:r>
            <a:r>
              <a:rPr lang="en-US" altLang="en-US" sz="2800" dirty="0" err="1"/>
              <a:t>calle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ste</a:t>
            </a:r>
            <a:r>
              <a:rPr lang="en-US" altLang="en-US" sz="2800" dirty="0"/>
              <a:t> 11a Puerto nuevo pr united states of America 00920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72.3%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Problem and work: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03" y="2141537"/>
            <a:ext cx="10515600" cy="4351338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70000"/>
              </a:lnSpc>
              <a:spcBef>
                <a:spcPts val="1200"/>
              </a:spcBef>
              <a:defRPr/>
            </a:pPr>
            <a:r>
              <a:rPr lang="en-US" altLang="en-US" sz="3200" dirty="0"/>
              <a:t>Extracting address from noisy unstructured data</a:t>
            </a:r>
          </a:p>
          <a:p>
            <a:pPr marL="571500" indent="-571500">
              <a:lnSpc>
                <a:spcPct val="170000"/>
              </a:lnSpc>
              <a:spcBef>
                <a:spcPts val="1200"/>
              </a:spcBef>
              <a:defRPr/>
            </a:pPr>
            <a:r>
              <a:rPr lang="en-US" altLang="en-US" sz="3200" dirty="0"/>
              <a:t>Lack inherent structure or hierarchy</a:t>
            </a:r>
          </a:p>
          <a:p>
            <a:pPr marL="571500" indent="-571500">
              <a:lnSpc>
                <a:spcPct val="170000"/>
              </a:lnSpc>
              <a:spcBef>
                <a:spcPts val="1200"/>
              </a:spcBef>
              <a:defRPr/>
            </a:pPr>
            <a:r>
              <a:rPr lang="en-US" altLang="en-US" sz="3200" dirty="0"/>
              <a:t>Noisy and long addresses</a:t>
            </a:r>
          </a:p>
          <a:p>
            <a:pPr marL="571500" indent="-571500">
              <a:lnSpc>
                <a:spcPct val="170000"/>
              </a:lnSpc>
              <a:spcBef>
                <a:spcPts val="1200"/>
              </a:spcBef>
              <a:defRPr/>
            </a:pPr>
            <a:r>
              <a:rPr lang="en-US" altLang="en-US" sz="3200" dirty="0"/>
              <a:t>Multiple sources with different inherent formats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73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10: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Big street names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3792 martin </a:t>
            </a:r>
            <a:r>
              <a:rPr lang="en-US" altLang="en-US" dirty="0" err="1"/>
              <a:t>luther</a:t>
            </a:r>
            <a:r>
              <a:rPr lang="en-US" altLang="en-US" dirty="0"/>
              <a:t> king </a:t>
            </a:r>
            <a:r>
              <a:rPr lang="en-US" altLang="en-US" dirty="0" err="1"/>
              <a:t>jr</a:t>
            </a:r>
            <a:r>
              <a:rPr lang="en-US" altLang="en-US" dirty="0"/>
              <a:t> </a:t>
            </a:r>
            <a:r>
              <a:rPr lang="en-US" altLang="en-US" dirty="0" err="1"/>
              <a:t>dr</a:t>
            </a:r>
            <a:r>
              <a:rPr lang="en-US" altLang="en-US" dirty="0"/>
              <a:t> Cleveland oh united states of America 44105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3301 </a:t>
            </a:r>
            <a:r>
              <a:rPr lang="en-US" altLang="en-US" sz="2800" dirty="0" err="1"/>
              <a:t>nrighton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henrietta</a:t>
            </a:r>
            <a:r>
              <a:rPr lang="en-US" altLang="en-US" sz="2800" dirty="0"/>
              <a:t> town line </a:t>
            </a:r>
            <a:r>
              <a:rPr lang="en-US" altLang="en-US" sz="2800" dirty="0" err="1"/>
              <a:t>rd</a:t>
            </a:r>
            <a:r>
              <a:rPr lang="en-US" altLang="en-US" sz="2800" dirty="0"/>
              <a:t> Rochester </a:t>
            </a:r>
            <a:r>
              <a:rPr lang="en-US" altLang="en-US" sz="2800" dirty="0" err="1"/>
              <a:t>ny</a:t>
            </a:r>
            <a:r>
              <a:rPr lang="en-US" altLang="en-US" sz="2800" dirty="0"/>
              <a:t> united states of America 14623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84.2%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37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11: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Friendly landmarks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481 1 avenue at 28</a:t>
            </a:r>
            <a:r>
              <a:rPr lang="en-US" altLang="en-US" baseline="30000" dirty="0"/>
              <a:t>th</a:t>
            </a:r>
            <a:r>
              <a:rPr lang="en-US" altLang="en-US" dirty="0"/>
              <a:t> </a:t>
            </a:r>
            <a:r>
              <a:rPr lang="en-US" altLang="en-US" dirty="0" err="1"/>
              <a:t>st</a:t>
            </a:r>
            <a:r>
              <a:rPr lang="en-US" altLang="en-US" dirty="0"/>
              <a:t> new </a:t>
            </a:r>
            <a:r>
              <a:rPr lang="en-US" altLang="en-US" dirty="0" err="1"/>
              <a:t>york</a:t>
            </a:r>
            <a:r>
              <a:rPr lang="en-US" altLang="en-US" dirty="0"/>
              <a:t> </a:t>
            </a:r>
            <a:r>
              <a:rPr lang="en-US" altLang="en-US" dirty="0" err="1"/>
              <a:t>ny</a:t>
            </a:r>
            <a:r>
              <a:rPr lang="en-US" altLang="en-US" dirty="0"/>
              <a:t> united states of America 10001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Downtown in the mall Kodiak </a:t>
            </a:r>
            <a:r>
              <a:rPr lang="en-US" altLang="en-US" sz="2800" dirty="0" err="1"/>
              <a:t>ak</a:t>
            </a:r>
            <a:r>
              <a:rPr lang="en-US" altLang="en-US" sz="2800" dirty="0"/>
              <a:t> united states of America 99615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83.9%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Validation bucket 12: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PO Box and Mail addresses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Po box 398 Danville </a:t>
            </a:r>
            <a:r>
              <a:rPr lang="en-US" altLang="en-US" dirty="0" err="1"/>
              <a:t>ky</a:t>
            </a:r>
            <a:r>
              <a:rPr lang="en-US" altLang="en-US" dirty="0"/>
              <a:t> united states of America 40423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Po box 682 mc </a:t>
            </a:r>
            <a:r>
              <a:rPr lang="en-US" altLang="en-US" sz="2800" dirty="0" err="1"/>
              <a:t>adenville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nc</a:t>
            </a:r>
            <a:r>
              <a:rPr lang="en-US" altLang="en-US" sz="2800" dirty="0"/>
              <a:t> united states of America 28101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100% accuracy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87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Contributions and Conclusions: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10515600" cy="4351338"/>
          </a:xfrm>
        </p:spPr>
        <p:txBody>
          <a:bodyPr>
            <a:normAutofit/>
          </a:bodyPr>
          <a:lstStyle/>
          <a:p>
            <a:pPr marL="1143000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Overfitting the neural network when transfer learning with PLM is not bad and </a:t>
            </a:r>
            <a:r>
              <a:rPr lang="en-US" dirty="0" err="1">
                <a:latin typeface="Calibri" charset="0"/>
                <a:ea typeface="Arial" charset="0"/>
                <a:cs typeface="Arial" charset="0"/>
              </a:rPr>
              <a:t>infact</a:t>
            </a:r>
            <a:r>
              <a:rPr lang="en-US" dirty="0">
                <a:latin typeface="Calibri" charset="0"/>
                <a:ea typeface="Arial" charset="0"/>
                <a:cs typeface="Arial" charset="0"/>
              </a:rPr>
              <a:t> aids the task</a:t>
            </a:r>
          </a:p>
          <a:p>
            <a:pPr marL="1143000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Radom Sampling performs better than Stratified [12 buckets] sampling</a:t>
            </a:r>
          </a:p>
          <a:p>
            <a:pPr marL="1600200" lvl="1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Random sampling with augmented additional data helps</a:t>
            </a:r>
          </a:p>
          <a:p>
            <a:pPr marL="2057400" lvl="2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Can be attributed to random sample represents domain better</a:t>
            </a:r>
          </a:p>
          <a:p>
            <a:pPr marL="1143000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PLM has made this task easy with inherent transfer learning </a:t>
            </a:r>
          </a:p>
          <a:p>
            <a:pPr marL="1143000" indent="-1143000">
              <a:buFontTx/>
              <a:buChar char="-"/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CRF layer for NER is helpful in learning constraints to final predicted labels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96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Thanks: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defRPr/>
            </a:pPr>
            <a:r>
              <a:rPr lang="en-US" dirty="0">
                <a:latin typeface="Calibri" charset="0"/>
                <a:ea typeface="Arial" charset="0"/>
                <a:cs typeface="Arial" charset="0"/>
              </a:rPr>
              <a:t>Percy Liang, Dorsa </a:t>
            </a:r>
            <a:r>
              <a:rPr lang="en-US" dirty="0" err="1">
                <a:latin typeface="Calibri" charset="0"/>
                <a:ea typeface="Arial" charset="0"/>
                <a:cs typeface="Arial" charset="0"/>
              </a:rPr>
              <a:t>Sadigh</a:t>
            </a:r>
            <a:r>
              <a:rPr lang="en-US" dirty="0">
                <a:latin typeface="Calibri" charset="0"/>
                <a:ea typeface="Arial" charset="0"/>
                <a:cs typeface="Arial" charset="0"/>
              </a:rPr>
              <a:t>, Aditi Raghunathan, Erik Jones</a:t>
            </a:r>
          </a:p>
          <a:p>
            <a:pPr marL="571500" indent="-571500">
              <a:defRPr/>
            </a:pPr>
            <a:r>
              <a:rPr lang="en-US" dirty="0" err="1">
                <a:latin typeface="Calibri" charset="0"/>
                <a:ea typeface="Arial" charset="0"/>
                <a:cs typeface="Arial" charset="0"/>
              </a:rPr>
              <a:t>Esp</a:t>
            </a:r>
            <a:r>
              <a:rPr lang="en-US" dirty="0">
                <a:latin typeface="Calibri" charset="0"/>
                <a:ea typeface="Arial" charset="0"/>
                <a:cs typeface="Arial" charset="0"/>
              </a:rPr>
              <a:t> for project guidance from Aditi Raghunathan and Erik Jones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83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Arial" charset="0"/>
                <a:cs typeface="Arial" charset="0"/>
              </a:rPr>
              <a:t>                               Sample Input: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2450776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dirty="0"/>
              <a:t> 2255  South Capital Of Tx Hwy Suit 101, West Lake Hills, TX</a:t>
            </a:r>
          </a:p>
          <a:p>
            <a:pPr marL="0" indent="0" algn="ctr">
              <a:buNone/>
              <a:defRPr/>
            </a:pPr>
            <a:endParaRPr lang="en-US" altLang="en-US" dirty="0"/>
          </a:p>
          <a:p>
            <a:pPr marL="0" indent="0" algn="ctr">
              <a:buNone/>
              <a:defRPr/>
            </a:pPr>
            <a:r>
              <a:rPr lang="en-US" altLang="en-US" dirty="0"/>
              <a:t>Vs</a:t>
            </a:r>
          </a:p>
          <a:p>
            <a:pPr marL="0" indent="0" algn="ctr">
              <a:buNone/>
              <a:defRPr/>
            </a:pPr>
            <a:endParaRPr lang="en-US" altLang="en-US" dirty="0"/>
          </a:p>
          <a:p>
            <a:pPr marL="0" indent="0" algn="ctr">
              <a:buNone/>
              <a:defRPr/>
            </a:pPr>
            <a:r>
              <a:rPr lang="en-US" altLang="en-US" dirty="0"/>
              <a:t>Capital of Tx Hwy near Square Mall, Lake Hills, Tx, United States</a:t>
            </a:r>
          </a:p>
          <a:p>
            <a:pPr marL="571500" indent="-571500"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   Input and Output: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6019E-501E-45D0-B343-5BE0894E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48" y="1537589"/>
            <a:ext cx="9434425" cy="50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      </a:t>
            </a:r>
            <a:r>
              <a:rPr lang="en-US" dirty="0" err="1">
                <a:latin typeface="Calibri" charset="0"/>
                <a:ea typeface="Arial" charset="0"/>
                <a:cs typeface="Arial" charset="0"/>
              </a:rPr>
              <a:t>DataSet</a:t>
            </a:r>
            <a:r>
              <a:rPr lang="en-US" dirty="0">
                <a:latin typeface="Calibri" charset="0"/>
                <a:ea typeface="Arial" charset="0"/>
                <a:cs typeface="Arial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>
              <a:defRPr/>
            </a:pPr>
            <a:r>
              <a:rPr lang="en-US" altLang="en-US" sz="4000" dirty="0"/>
              <a:t>Sampled from</a:t>
            </a:r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endParaRPr lang="en-US" altLang="en-US" dirty="0"/>
          </a:p>
          <a:p>
            <a:pPr marL="571500" indent="-571500">
              <a:defRPr/>
            </a:pPr>
            <a:r>
              <a:rPr lang="en-US" altLang="en-US" b="1" dirty="0" err="1"/>
              <a:t>TrainingSize</a:t>
            </a:r>
            <a:r>
              <a:rPr lang="en-US" altLang="en-US" b="1" dirty="0"/>
              <a:t>:</a:t>
            </a:r>
            <a:r>
              <a:rPr lang="en-US" altLang="en-US" dirty="0"/>
              <a:t> 50,000 </a:t>
            </a:r>
          </a:p>
          <a:p>
            <a:pPr marL="571500" indent="-571500">
              <a:defRPr/>
            </a:pPr>
            <a:r>
              <a:rPr lang="en-US" altLang="en-US" b="1" dirty="0" err="1"/>
              <a:t>TestSize</a:t>
            </a:r>
            <a:r>
              <a:rPr lang="en-US" altLang="en-US" dirty="0"/>
              <a:t>: 12,000 [1,000 samples in each of the identified 12 categories]</a:t>
            </a:r>
          </a:p>
          <a:p>
            <a:pPr marL="571500" indent="-571500">
              <a:defRPr/>
            </a:pPr>
            <a:r>
              <a:rPr lang="en-US" altLang="en-US" b="1" dirty="0" err="1"/>
              <a:t>ValidationSize</a:t>
            </a:r>
            <a:r>
              <a:rPr lang="en-US" altLang="en-US" dirty="0"/>
              <a:t>: 5,000</a:t>
            </a:r>
          </a:p>
          <a:p>
            <a:pPr marL="571500" indent="-571500"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7D1EB-B939-41FF-9EB1-F177C92CF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362520"/>
            <a:ext cx="9334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Preprocessing: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Replacing ‘&amp;’ with “and”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Removed all the non-alphabetic </a:t>
            </a:r>
            <a:r>
              <a:rPr lang="en-US" altLang="en-US" sz="3200" dirty="0" err="1"/>
              <a:t>charecters</a:t>
            </a:r>
            <a:r>
              <a:rPr lang="en-US" altLang="en-US" sz="3200" dirty="0"/>
              <a:t> except for comma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All numbers are replaced with [NUM] tag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All states are canonicalized Ex: California to CA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Replaced multiple spaces with single space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Rule-Based </a:t>
            </a:r>
            <a:r>
              <a:rPr lang="en-US" dirty="0" err="1">
                <a:latin typeface="Calibri" charset="0"/>
                <a:ea typeface="Arial" charset="0"/>
                <a:cs typeface="Arial" charset="0"/>
              </a:rPr>
              <a:t>BaseLine</a:t>
            </a:r>
            <a:r>
              <a:rPr lang="en-US" dirty="0">
                <a:latin typeface="Calibri" charset="0"/>
                <a:ea typeface="Arial" charset="0"/>
                <a:cs typeface="Arial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7752-325B-4583-8184-A719D98A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Rule based Regex extractor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Removed direction from address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Remove prefixes and suffixes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Unit number, floor number, room number, suite, lobby, department, apartment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Regex with anchors 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Suffix anchors like </a:t>
            </a:r>
            <a:r>
              <a:rPr lang="en-US" altLang="en-US" sz="2400" dirty="0" err="1"/>
              <a:t>hwy</a:t>
            </a:r>
            <a:r>
              <a:rPr lang="en-US" altLang="en-US" sz="2400" dirty="0"/>
              <a:t>, road, </a:t>
            </a:r>
            <a:r>
              <a:rPr lang="en-US" altLang="en-US" sz="2400" dirty="0" err="1"/>
              <a:t>rd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bdwy</a:t>
            </a:r>
            <a:r>
              <a:rPr lang="en-US" altLang="en-US" sz="2400" dirty="0"/>
              <a:t>, boulevard, </a:t>
            </a:r>
            <a:r>
              <a:rPr lang="en-US" altLang="en-US" sz="2400" dirty="0" err="1"/>
              <a:t>st</a:t>
            </a:r>
            <a:r>
              <a:rPr lang="en-US" altLang="en-US" sz="2400" dirty="0"/>
              <a:t>, street, parkways, pkwy, circle…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200" dirty="0"/>
              <a:t>Well for address &lt;=5 words only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3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Model Architecture: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577C1-8B73-4C47-92B4-98A983F2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15" y="2355090"/>
            <a:ext cx="895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118-5C44-4EC3-81C8-41DA958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Arial" charset="0"/>
                <a:cs typeface="Arial" charset="0"/>
              </a:rPr>
              <a:t>                       Model Performance: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91850D-7B8D-41E6-96E5-0E64EBB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" y="55886"/>
            <a:ext cx="670249" cy="6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30893-C498-4D85-813E-DF231F68E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154"/>
            <a:ext cx="12192000" cy="48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1011</Words>
  <Application>Microsoft Macintosh PowerPoint</Application>
  <PresentationFormat>Widescreen</PresentationFormat>
  <Paragraphs>143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CS221 Project Presentation   Deep Street Extraction</vt:lpstr>
      <vt:lpstr>                Problem and work:</vt:lpstr>
      <vt:lpstr>                               Sample Input:</vt:lpstr>
      <vt:lpstr>                          Input and Output:</vt:lpstr>
      <vt:lpstr>                             DataSet:</vt:lpstr>
      <vt:lpstr>                       Preprocessing:</vt:lpstr>
      <vt:lpstr>                       Rule-Based BaseLine:</vt:lpstr>
      <vt:lpstr>                       Model Architecture:</vt:lpstr>
      <vt:lpstr>                       Model Performance:</vt:lpstr>
      <vt:lpstr>                       Validation partitioning:</vt:lpstr>
      <vt:lpstr>                       Validation bucket 1:</vt:lpstr>
      <vt:lpstr>                       Validation bucket 2:</vt:lpstr>
      <vt:lpstr>                       Validation bucket 3:</vt:lpstr>
      <vt:lpstr>                       Validation bucket 4:</vt:lpstr>
      <vt:lpstr>                       Validation bucket 5:</vt:lpstr>
      <vt:lpstr>                       Validation bucket 6:</vt:lpstr>
      <vt:lpstr>                       Validation bucket 7:</vt:lpstr>
      <vt:lpstr>                       Validation bucket 8:</vt:lpstr>
      <vt:lpstr>                       Validation bucket 9:</vt:lpstr>
      <vt:lpstr>                       Validation bucket 10:</vt:lpstr>
      <vt:lpstr>                       Validation bucket 11:</vt:lpstr>
      <vt:lpstr>                       Validation bucket 12:</vt:lpstr>
      <vt:lpstr>Contributions and Conclusions:</vt:lpstr>
      <vt:lpstr>Thanks: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Poster Presentation   Adversarial Robustness With Batch Normalization</dc:title>
  <dc:creator>sreekanth reddy sambavaram</dc:creator>
  <cp:lastModifiedBy>Sruthi P</cp:lastModifiedBy>
  <cp:revision>26</cp:revision>
  <dcterms:created xsi:type="dcterms:W3CDTF">2019-06-09T17:49:38Z</dcterms:created>
  <dcterms:modified xsi:type="dcterms:W3CDTF">2020-11-21T06:36:58Z</dcterms:modified>
</cp:coreProperties>
</file>