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ada675a2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ada675a2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Bulletpoint</a:t>
            </a:r>
            <a:endParaRPr/>
          </a:p>
          <a:p>
            <a:pPr indent="0" lvl="0" marL="0" rtl="0" algn="l">
              <a:spcBef>
                <a:spcPts val="0"/>
              </a:spcBef>
              <a:spcAft>
                <a:spcPts val="0"/>
              </a:spcAft>
              <a:buNone/>
            </a:pPr>
            <a:r>
              <a:rPr lang="en"/>
              <a:t>The proportion of Colorado students seriously considering suicide is similar to the national average —17.4 percent in Colorado compared with 17.7 percent nationally. However, Colorado’s rate increased from 14.5 percent in 2013 while the national average only increased slightly from 17.0 percent.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ada675a2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ada675a2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ada675a2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ada675a2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ada675a2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ada675a2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ada675a2e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ada675a2e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ada675a2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ada675a2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Parents - Limited sports at the elementary to middle school level … even in high school</a:t>
            </a:r>
            <a:endParaRPr/>
          </a:p>
          <a:p>
            <a:pPr indent="0" lvl="0" marL="0" rtl="0" algn="l">
              <a:spcBef>
                <a:spcPts val="0"/>
              </a:spcBef>
              <a:spcAft>
                <a:spcPts val="0"/>
              </a:spcAft>
              <a:buNone/>
            </a:pPr>
            <a:r>
              <a:rPr lang="en"/>
              <a:t>Stakeholders - Mr.DeAngelis talking about how it builds character and life long skills such as leadership and communication that we carry throughout our lives</a:t>
            </a:r>
            <a:endParaRPr/>
          </a:p>
          <a:p>
            <a:pPr indent="0" lvl="0" marL="0" rtl="0" algn="l">
              <a:spcBef>
                <a:spcPts val="0"/>
              </a:spcBef>
              <a:spcAft>
                <a:spcPts val="0"/>
              </a:spcAft>
              <a:buNone/>
            </a:pPr>
            <a:r>
              <a:rPr lang="en"/>
              <a:t>Participation Number - Low due to kids wanting to stay inside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ada675a2e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ada675a2e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ada675a2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ada675a2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ciencedaily.com/releases/2019/03/190315110908.htm" TargetMode="External"/><Relationship Id="rId4" Type="http://schemas.openxmlformats.org/officeDocument/2006/relationships/hyperlink" Target="https://www.ncbi.nlm.nih.gov/pmc/articles/PMC1470658/" TargetMode="External"/><Relationship Id="rId5" Type="http://schemas.openxmlformats.org/officeDocument/2006/relationships/hyperlink" Target="https://afsp.org/about-suicide/suicide-statistic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690275" y="147052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Mental Health and Youth Sports Participation </a:t>
            </a:r>
            <a:endParaRPr/>
          </a:p>
        </p:txBody>
      </p:sp>
      <p:sp>
        <p:nvSpPr>
          <p:cNvPr id="87" name="Google Shape;87;p13"/>
          <p:cNvSpPr txBox="1"/>
          <p:nvPr>
            <p:ph idx="1" type="subTitle"/>
          </p:nvPr>
        </p:nvSpPr>
        <p:spPr>
          <a:xfrm>
            <a:off x="-100" y="3172900"/>
            <a:ext cx="91440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Lucas Alessi, </a:t>
            </a:r>
            <a:r>
              <a:rPr lang="en"/>
              <a:t>Robel Desta, </a:t>
            </a:r>
            <a:r>
              <a:rPr lang="en"/>
              <a:t>Brian Larson, </a:t>
            </a:r>
            <a:r>
              <a:rPr lang="en"/>
              <a:t>Matt Nichter,</a:t>
            </a:r>
            <a:r>
              <a:rPr lang="en"/>
              <a:t> Slater Podgorny, Karen Walker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0" y="641800"/>
            <a:ext cx="8416500" cy="535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Our Problem  </a:t>
            </a:r>
            <a:endParaRPr/>
          </a:p>
        </p:txBody>
      </p:sp>
      <p:sp>
        <p:nvSpPr>
          <p:cNvPr id="93" name="Google Shape;93;p14"/>
          <p:cNvSpPr txBox="1"/>
          <p:nvPr>
            <p:ph idx="1" type="body"/>
          </p:nvPr>
        </p:nvSpPr>
        <p:spPr>
          <a:xfrm>
            <a:off x="585900" y="1618525"/>
            <a:ext cx="3445500" cy="2889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2D3B45"/>
              </a:buClr>
              <a:buSzPts val="1200"/>
              <a:buFont typeface="Lato"/>
              <a:buChar char="●"/>
            </a:pPr>
            <a:r>
              <a:rPr lang="en" sz="1200">
                <a:solidFill>
                  <a:srgbClr val="2D3B45"/>
                </a:solidFill>
              </a:rPr>
              <a:t>M</a:t>
            </a:r>
            <a:r>
              <a:rPr lang="en" sz="1200">
                <a:solidFill>
                  <a:srgbClr val="2D3B45"/>
                </a:solidFill>
                <a:latin typeface="Lato"/>
                <a:ea typeface="Lato"/>
                <a:cs typeface="Lato"/>
                <a:sym typeface="Lato"/>
              </a:rPr>
              <a:t>ental health is being negatively impacted by decrease in youth </a:t>
            </a:r>
            <a:r>
              <a:rPr lang="en" sz="1200">
                <a:solidFill>
                  <a:srgbClr val="2D3B45"/>
                </a:solidFill>
              </a:rPr>
              <a:t>physical</a:t>
            </a:r>
            <a:r>
              <a:rPr lang="en" sz="1200">
                <a:solidFill>
                  <a:srgbClr val="2D3B45"/>
                </a:solidFill>
              </a:rPr>
              <a:t> activity </a:t>
            </a:r>
            <a:r>
              <a:rPr lang="en" sz="1200">
                <a:solidFill>
                  <a:srgbClr val="2D3B45"/>
                </a:solidFill>
                <a:latin typeface="Lato"/>
                <a:ea typeface="Lato"/>
                <a:cs typeface="Lato"/>
                <a:sym typeface="Lato"/>
              </a:rPr>
              <a:t>parti</a:t>
            </a:r>
            <a:r>
              <a:rPr lang="en" sz="1200">
                <a:solidFill>
                  <a:srgbClr val="2D3B45"/>
                </a:solidFill>
              </a:rPr>
              <a:t>cipation</a:t>
            </a:r>
            <a:endParaRPr sz="1200">
              <a:solidFill>
                <a:srgbClr val="2D3B45"/>
              </a:solidFill>
            </a:endParaRPr>
          </a:p>
          <a:p>
            <a:pPr indent="-304800" lvl="0" marL="457200" rtl="0" algn="l">
              <a:lnSpc>
                <a:spcPct val="150000"/>
              </a:lnSpc>
              <a:spcBef>
                <a:spcPts val="0"/>
              </a:spcBef>
              <a:spcAft>
                <a:spcPts val="0"/>
              </a:spcAft>
              <a:buClr>
                <a:srgbClr val="2D3B45"/>
              </a:buClr>
              <a:buSzPts val="1200"/>
              <a:buFont typeface="Lato"/>
              <a:buChar char="●"/>
            </a:pPr>
            <a:r>
              <a:rPr lang="en" sz="1200">
                <a:solidFill>
                  <a:srgbClr val="2D3B45"/>
                </a:solidFill>
              </a:rPr>
              <a:t>Suicide the leading cause of death for people within the age group of 10-24 year olds</a:t>
            </a:r>
            <a:endParaRPr sz="1200">
              <a:solidFill>
                <a:srgbClr val="2D3B45"/>
              </a:solidFill>
            </a:endParaRPr>
          </a:p>
          <a:p>
            <a:pPr indent="-304800" lvl="0" marL="457200" rtl="0" algn="l">
              <a:lnSpc>
                <a:spcPct val="150000"/>
              </a:lnSpc>
              <a:spcBef>
                <a:spcPts val="0"/>
              </a:spcBef>
              <a:spcAft>
                <a:spcPts val="0"/>
              </a:spcAft>
              <a:buClr>
                <a:srgbClr val="2D3B45"/>
              </a:buClr>
              <a:buSzPts val="1200"/>
              <a:buFont typeface="Lato"/>
              <a:buChar char="●"/>
            </a:pPr>
            <a:r>
              <a:rPr lang="en" sz="1200">
                <a:solidFill>
                  <a:srgbClr val="2D3B45"/>
                </a:solidFill>
              </a:rPr>
              <a:t>Not being dealt with effectively in Colorado</a:t>
            </a:r>
            <a:endParaRPr sz="1200">
              <a:solidFill>
                <a:srgbClr val="2D3B45"/>
              </a:solidFill>
            </a:endParaRPr>
          </a:p>
          <a:p>
            <a:pPr indent="-304800" lvl="0" marL="457200" rtl="0" algn="l">
              <a:lnSpc>
                <a:spcPct val="150000"/>
              </a:lnSpc>
              <a:spcBef>
                <a:spcPts val="0"/>
              </a:spcBef>
              <a:spcAft>
                <a:spcPts val="0"/>
              </a:spcAft>
              <a:buClr>
                <a:srgbClr val="2D3B45"/>
              </a:buClr>
              <a:buSzPts val="1200"/>
              <a:buFont typeface="Lato"/>
              <a:buChar char="●"/>
            </a:pPr>
            <a:r>
              <a:rPr lang="en" sz="1200">
                <a:solidFill>
                  <a:srgbClr val="2D3B45"/>
                </a:solidFill>
              </a:rPr>
              <a:t>Physical Activity is a effectual method in combating youth mental health issues with very impressive results</a:t>
            </a:r>
            <a:endParaRPr sz="1200">
              <a:solidFill>
                <a:srgbClr val="2D3B45"/>
              </a:solidFill>
              <a:latin typeface="Lato"/>
              <a:ea typeface="Lato"/>
              <a:cs typeface="Lato"/>
              <a:sym typeface="Lato"/>
            </a:endParaRPr>
          </a:p>
          <a:p>
            <a:pPr indent="0" lvl="0" marL="0" rtl="0" algn="l">
              <a:lnSpc>
                <a:spcPct val="200000"/>
              </a:lnSpc>
              <a:spcBef>
                <a:spcPts val="1000"/>
              </a:spcBef>
              <a:spcAft>
                <a:spcPts val="0"/>
              </a:spcAft>
              <a:buNone/>
            </a:pPr>
            <a:r>
              <a:t/>
            </a:r>
            <a:endParaRPr sz="1200">
              <a:solidFill>
                <a:srgbClr val="2D3B45"/>
              </a:solidFill>
              <a:latin typeface="Lato"/>
              <a:ea typeface="Lato"/>
              <a:cs typeface="Lato"/>
              <a:sym typeface="Lato"/>
            </a:endParaRPr>
          </a:p>
          <a:p>
            <a:pPr indent="0" lvl="0" marL="0" rtl="0" algn="l">
              <a:spcBef>
                <a:spcPts val="100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4031400" y="1177000"/>
            <a:ext cx="4950574" cy="3966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0" y="572950"/>
            <a:ext cx="9144000" cy="535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Specific Issue </a:t>
            </a:r>
            <a:endParaRPr/>
          </a:p>
        </p:txBody>
      </p:sp>
      <p:sp>
        <p:nvSpPr>
          <p:cNvPr id="100" name="Google Shape;100;p15"/>
          <p:cNvSpPr txBox="1"/>
          <p:nvPr>
            <p:ph idx="1" type="body"/>
          </p:nvPr>
        </p:nvSpPr>
        <p:spPr>
          <a:xfrm>
            <a:off x="729450" y="1370850"/>
            <a:ext cx="7688700" cy="2969100"/>
          </a:xfrm>
          <a:prstGeom prst="rect">
            <a:avLst/>
          </a:prstGeom>
        </p:spPr>
        <p:txBody>
          <a:bodyPr anchorCtr="0" anchor="t" bIns="91425" lIns="91425" spcFirstLastPara="1" rIns="91425" wrap="square" tIns="91425">
            <a:noAutofit/>
          </a:bodyPr>
          <a:lstStyle/>
          <a:p>
            <a:pPr indent="-323850" lvl="0" marL="6985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Colorado generally regarded as a healthy state</a:t>
            </a:r>
            <a:endParaRPr sz="1500">
              <a:solidFill>
                <a:srgbClr val="2D3B45"/>
              </a:solidFill>
              <a:latin typeface="Lato"/>
              <a:ea typeface="Lato"/>
              <a:cs typeface="Lato"/>
              <a:sym typeface="Lato"/>
            </a:endParaRPr>
          </a:p>
          <a:p>
            <a:pPr indent="-323850" lvl="0" marL="6985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Pockets of communities in Colorado that never get to mountains </a:t>
            </a:r>
            <a:endParaRPr sz="1500">
              <a:solidFill>
                <a:srgbClr val="2D3B45"/>
              </a:solidFill>
              <a:latin typeface="Lato"/>
              <a:ea typeface="Lato"/>
              <a:cs typeface="Lato"/>
              <a:sym typeface="Lato"/>
            </a:endParaRPr>
          </a:p>
          <a:p>
            <a:pPr indent="-323850" lvl="0" marL="9144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Urban communities </a:t>
            </a:r>
            <a:endParaRPr sz="1500">
              <a:solidFill>
                <a:srgbClr val="2D3B45"/>
              </a:solidFill>
              <a:latin typeface="Lato"/>
              <a:ea typeface="Lato"/>
              <a:cs typeface="Lato"/>
              <a:sym typeface="Lato"/>
            </a:endParaRPr>
          </a:p>
          <a:p>
            <a:pPr indent="-323850" lvl="0" marL="9144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Lower Income communities </a:t>
            </a:r>
            <a:endParaRPr sz="1500">
              <a:solidFill>
                <a:srgbClr val="2D3B45"/>
              </a:solidFill>
              <a:latin typeface="Lato"/>
              <a:ea typeface="Lato"/>
              <a:cs typeface="Lato"/>
              <a:sym typeface="Lato"/>
            </a:endParaRPr>
          </a:p>
          <a:p>
            <a:pPr indent="-323850" lvl="0" marL="6985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Harder for kids in these communities to practice consistent physical activity </a:t>
            </a:r>
            <a:endParaRPr sz="1500">
              <a:solidFill>
                <a:srgbClr val="2D3B45"/>
              </a:solidFill>
              <a:latin typeface="Lato"/>
              <a:ea typeface="Lato"/>
              <a:cs typeface="Lato"/>
              <a:sym typeface="Lato"/>
            </a:endParaRPr>
          </a:p>
          <a:p>
            <a:pPr indent="-323850" lvl="0" marL="698500" rtl="0" algn="l">
              <a:spcBef>
                <a:spcPts val="0"/>
              </a:spcBef>
              <a:spcAft>
                <a:spcPts val="0"/>
              </a:spcAft>
              <a:buClr>
                <a:srgbClr val="2D3B45"/>
              </a:buClr>
              <a:buSzPts val="1500"/>
              <a:buFont typeface="Lato"/>
              <a:buChar char="●"/>
            </a:pPr>
            <a:r>
              <a:rPr b="1" lang="en" sz="1500">
                <a:solidFill>
                  <a:srgbClr val="2D3B45"/>
                </a:solidFill>
                <a:latin typeface="Lato"/>
                <a:ea typeface="Lato"/>
                <a:cs typeface="Lato"/>
                <a:sym typeface="Lato"/>
              </a:rPr>
              <a:t>We believe that  mental health in Colorado communities is being negatively impacted by a decline in physical activity in the youth and adolescent population. </a:t>
            </a:r>
            <a:endParaRPr b="1" sz="1500">
              <a:solidFill>
                <a:srgbClr val="2D3B45"/>
              </a:solidFill>
              <a:latin typeface="Lato"/>
              <a:ea typeface="Lato"/>
              <a:cs typeface="Lato"/>
              <a:sym typeface="Lato"/>
            </a:endParaRPr>
          </a:p>
          <a:p>
            <a:pPr indent="0" lvl="0" marL="0" rtl="0" algn="l">
              <a:spcBef>
                <a:spcPts val="1000"/>
              </a:spcBef>
              <a:spcAft>
                <a:spcPts val="0"/>
              </a:spcAft>
              <a:buNone/>
            </a:pPr>
            <a:r>
              <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sz="1200">
              <a:solidFill>
                <a:srgbClr val="2D3B45"/>
              </a:solidFill>
              <a:latin typeface="Lato"/>
              <a:ea typeface="Lato"/>
              <a:cs typeface="Lato"/>
              <a:sym typeface="Lato"/>
            </a:endParaRPr>
          </a:p>
          <a:p>
            <a:pPr indent="0" lvl="0" marL="0" rtl="0" algn="l">
              <a:spcBef>
                <a:spcPts val="10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0" y="648975"/>
            <a:ext cx="9144000" cy="535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Related to our Course</a:t>
            </a:r>
            <a:endParaRPr/>
          </a:p>
        </p:txBody>
      </p:sp>
      <p:sp>
        <p:nvSpPr>
          <p:cNvPr id="106" name="Google Shape;106;p16"/>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D3B45"/>
              </a:buClr>
              <a:buSzPts val="1500"/>
              <a:buChar char="●"/>
            </a:pPr>
            <a:r>
              <a:rPr i="1" lang="en" sz="1500">
                <a:solidFill>
                  <a:srgbClr val="2D3B45"/>
                </a:solidFill>
              </a:rPr>
              <a:t>The Community Leadership Handbook, </a:t>
            </a:r>
            <a:r>
              <a:rPr lang="en" sz="1500">
                <a:solidFill>
                  <a:srgbClr val="2D3B45"/>
                </a:solidFill>
              </a:rPr>
              <a:t>author James Krile discusses: </a:t>
            </a:r>
            <a:endParaRPr sz="1500">
              <a:solidFill>
                <a:srgbClr val="2D3B45"/>
              </a:solidFill>
            </a:endParaRPr>
          </a:p>
          <a:p>
            <a:pPr indent="0" lvl="0" marL="457200" rtl="0" algn="l">
              <a:spcBef>
                <a:spcPts val="0"/>
              </a:spcBef>
              <a:spcAft>
                <a:spcPts val="0"/>
              </a:spcAft>
              <a:buNone/>
            </a:pPr>
            <a:r>
              <a:t/>
            </a:r>
            <a:endParaRPr sz="1500">
              <a:solidFill>
                <a:srgbClr val="2D3B45"/>
              </a:solidFill>
            </a:endParaRPr>
          </a:p>
          <a:p>
            <a:pPr indent="-323850" lvl="0" marL="457200" rtl="0" algn="l">
              <a:spcBef>
                <a:spcPts val="0"/>
              </a:spcBef>
              <a:spcAft>
                <a:spcPts val="0"/>
              </a:spcAft>
              <a:buClr>
                <a:srgbClr val="2D3B45"/>
              </a:buClr>
              <a:buSzPts val="1500"/>
              <a:buChar char="-"/>
            </a:pPr>
            <a:r>
              <a:rPr lang="en" sz="1500">
                <a:solidFill>
                  <a:srgbClr val="2D3B45"/>
                </a:solidFill>
              </a:rPr>
              <a:t>Importance of framing ideas</a:t>
            </a:r>
            <a:endParaRPr sz="1500">
              <a:solidFill>
                <a:srgbClr val="2D3B45"/>
              </a:solidFill>
            </a:endParaRPr>
          </a:p>
          <a:p>
            <a:pPr indent="-323850" lvl="0" marL="457200" rtl="0" algn="l">
              <a:spcBef>
                <a:spcPts val="0"/>
              </a:spcBef>
              <a:spcAft>
                <a:spcPts val="0"/>
              </a:spcAft>
              <a:buClr>
                <a:srgbClr val="2D3B45"/>
              </a:buClr>
              <a:buSzPts val="1500"/>
              <a:buChar char="-"/>
            </a:pPr>
            <a:r>
              <a:rPr lang="en" sz="1500">
                <a:solidFill>
                  <a:srgbClr val="2D3B45"/>
                </a:solidFill>
              </a:rPr>
              <a:t>Building social capital</a:t>
            </a:r>
            <a:endParaRPr sz="1500">
              <a:solidFill>
                <a:srgbClr val="2D3B45"/>
              </a:solidFill>
            </a:endParaRPr>
          </a:p>
          <a:p>
            <a:pPr indent="-323850" lvl="0" marL="457200" rtl="0" algn="l">
              <a:spcBef>
                <a:spcPts val="0"/>
              </a:spcBef>
              <a:spcAft>
                <a:spcPts val="0"/>
              </a:spcAft>
              <a:buClr>
                <a:srgbClr val="2D3B45"/>
              </a:buClr>
              <a:buSzPts val="1500"/>
              <a:buChar char="-"/>
            </a:pPr>
            <a:r>
              <a:rPr lang="en" sz="1500">
                <a:solidFill>
                  <a:srgbClr val="2D3B45"/>
                </a:solidFill>
              </a:rPr>
              <a:t>Mobilizing resources in order to create community change </a:t>
            </a:r>
            <a:endParaRPr sz="1500">
              <a:solidFill>
                <a:srgbClr val="2D3B45"/>
              </a:solidFill>
            </a:endParaRPr>
          </a:p>
          <a:p>
            <a:pPr indent="0" lvl="0" marL="0" rtl="0" algn="l">
              <a:spcBef>
                <a:spcPts val="1000"/>
              </a:spcBef>
              <a:spcAft>
                <a:spcPts val="1600"/>
              </a:spcAft>
              <a:buNone/>
            </a:pPr>
            <a:r>
              <a:t/>
            </a:r>
            <a:endParaRPr sz="3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0" y="634425"/>
            <a:ext cx="8466600" cy="535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Does this really exist? </a:t>
            </a:r>
            <a:endParaRPr/>
          </a:p>
        </p:txBody>
      </p:sp>
      <p:sp>
        <p:nvSpPr>
          <p:cNvPr id="112" name="Google Shape;112;p17"/>
          <p:cNvSpPr txBox="1"/>
          <p:nvPr>
            <p:ph idx="1" type="body"/>
          </p:nvPr>
        </p:nvSpPr>
        <p:spPr>
          <a:xfrm>
            <a:off x="729450" y="1431100"/>
            <a:ext cx="7688700" cy="3607800"/>
          </a:xfrm>
          <a:prstGeom prst="rect">
            <a:avLst/>
          </a:prstGeom>
        </p:spPr>
        <p:txBody>
          <a:bodyPr anchorCtr="0" anchor="t" bIns="91425" lIns="91425" spcFirstLastPara="1" rIns="91425" wrap="square" tIns="91425">
            <a:noAutofit/>
          </a:bodyPr>
          <a:lstStyle/>
          <a:p>
            <a:pPr indent="-323850" lvl="0" marL="6985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Steady increase in adolescents with </a:t>
            </a:r>
            <a:r>
              <a:rPr lang="en" sz="1500">
                <a:solidFill>
                  <a:srgbClr val="2D3B45"/>
                </a:solidFill>
                <a:latin typeface="Lato"/>
                <a:ea typeface="Lato"/>
                <a:cs typeface="Lato"/>
                <a:sym typeface="Lato"/>
              </a:rPr>
              <a:t>mental</a:t>
            </a:r>
            <a:r>
              <a:rPr lang="en" sz="1500">
                <a:solidFill>
                  <a:srgbClr val="2D3B45"/>
                </a:solidFill>
                <a:latin typeface="Lato"/>
                <a:ea typeface="Lato"/>
                <a:cs typeface="Lato"/>
                <a:sym typeface="Lato"/>
              </a:rPr>
              <a:t> health issues since 2005 </a:t>
            </a:r>
            <a:r>
              <a:rPr lang="en" sz="1500">
                <a:solidFill>
                  <a:srgbClr val="333333"/>
                </a:solidFill>
                <a:latin typeface="Lato"/>
                <a:ea typeface="Lato"/>
                <a:cs typeface="Lato"/>
                <a:sym typeface="Lato"/>
              </a:rPr>
              <a:t>(American Psychology Association, 2019)</a:t>
            </a:r>
            <a:endParaRPr sz="1500">
              <a:solidFill>
                <a:srgbClr val="333333"/>
              </a:solidFill>
              <a:latin typeface="Lato"/>
              <a:ea typeface="Lato"/>
              <a:cs typeface="Lato"/>
              <a:sym typeface="Lato"/>
            </a:endParaRPr>
          </a:p>
          <a:p>
            <a:pPr indent="0" lvl="0" marL="457200" rtl="0" algn="l">
              <a:spcBef>
                <a:spcPts val="0"/>
              </a:spcBef>
              <a:spcAft>
                <a:spcPts val="0"/>
              </a:spcAft>
              <a:buNone/>
            </a:pPr>
            <a:r>
              <a:t/>
            </a:r>
            <a:endParaRPr sz="1500">
              <a:solidFill>
                <a:srgbClr val="333333"/>
              </a:solidFill>
              <a:latin typeface="Lato"/>
              <a:ea typeface="Lato"/>
              <a:cs typeface="Lato"/>
              <a:sym typeface="Lato"/>
            </a:endParaRPr>
          </a:p>
          <a:p>
            <a:pPr indent="-323850" lvl="0" marL="6985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What may have caused it?</a:t>
            </a:r>
            <a:endParaRPr sz="1500">
              <a:solidFill>
                <a:srgbClr val="2D3B45"/>
              </a:solidFill>
              <a:latin typeface="Lato"/>
              <a:ea typeface="Lato"/>
              <a:cs typeface="Lato"/>
              <a:sym typeface="Lato"/>
            </a:endParaRPr>
          </a:p>
          <a:p>
            <a:pPr indent="-323850" lvl="0" marL="9144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Social media use</a:t>
            </a:r>
            <a:endParaRPr sz="1500">
              <a:solidFill>
                <a:srgbClr val="2D3B45"/>
              </a:solidFill>
            </a:endParaRPr>
          </a:p>
          <a:p>
            <a:pPr indent="-323850" lvl="0" marL="9144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Decrease</a:t>
            </a:r>
            <a:r>
              <a:rPr lang="en" sz="1500">
                <a:solidFill>
                  <a:srgbClr val="2D3B45"/>
                </a:solidFill>
                <a:latin typeface="Lato"/>
                <a:ea typeface="Lato"/>
                <a:cs typeface="Lato"/>
                <a:sym typeface="Lato"/>
              </a:rPr>
              <a:t> in sleep </a:t>
            </a:r>
            <a:endParaRPr sz="1500">
              <a:solidFill>
                <a:srgbClr val="2D3B45"/>
              </a:solidFill>
              <a:latin typeface="Lato"/>
              <a:ea typeface="Lato"/>
              <a:cs typeface="Lato"/>
              <a:sym typeface="Lato"/>
            </a:endParaRPr>
          </a:p>
          <a:p>
            <a:pPr indent="0" lvl="0" marL="0" rtl="0" algn="l">
              <a:spcBef>
                <a:spcPts val="0"/>
              </a:spcBef>
              <a:spcAft>
                <a:spcPts val="0"/>
              </a:spcAft>
              <a:buNone/>
            </a:pPr>
            <a:r>
              <a:t/>
            </a:r>
            <a:endParaRPr sz="1500">
              <a:solidFill>
                <a:srgbClr val="333333"/>
              </a:solidFill>
              <a:latin typeface="Lato"/>
              <a:ea typeface="Lato"/>
              <a:cs typeface="Lato"/>
              <a:sym typeface="Lato"/>
            </a:endParaRPr>
          </a:p>
          <a:p>
            <a:pPr indent="-323850" lvl="0" marL="698500" rtl="0" algn="l">
              <a:spcBef>
                <a:spcPts val="0"/>
              </a:spcBef>
              <a:spcAft>
                <a:spcPts val="0"/>
              </a:spcAft>
              <a:buClr>
                <a:srgbClr val="2D3B45"/>
              </a:buClr>
              <a:buSzPts val="1500"/>
              <a:buFont typeface="Lato"/>
              <a:buChar char="●"/>
            </a:pPr>
            <a:r>
              <a:rPr lang="en" sz="1500">
                <a:solidFill>
                  <a:srgbClr val="333333"/>
                </a:solidFill>
                <a:latin typeface="Lato"/>
                <a:ea typeface="Lato"/>
                <a:cs typeface="Lato"/>
                <a:sym typeface="Lato"/>
              </a:rPr>
              <a:t>Exercise </a:t>
            </a:r>
            <a:r>
              <a:rPr lang="en" sz="1500">
                <a:solidFill>
                  <a:srgbClr val="333333"/>
                </a:solidFill>
                <a:latin typeface="Lato"/>
                <a:ea typeface="Lato"/>
                <a:cs typeface="Lato"/>
                <a:sym typeface="Lato"/>
              </a:rPr>
              <a:t>reduces</a:t>
            </a:r>
            <a:r>
              <a:rPr lang="en" sz="1500">
                <a:solidFill>
                  <a:srgbClr val="333333"/>
                </a:solidFill>
                <a:latin typeface="Lato"/>
                <a:ea typeface="Lato"/>
                <a:cs typeface="Lato"/>
                <a:sym typeface="Lato"/>
              </a:rPr>
              <a:t> </a:t>
            </a:r>
            <a:r>
              <a:rPr lang="en" sz="1500">
                <a:solidFill>
                  <a:srgbClr val="333333"/>
                </a:solidFill>
                <a:latin typeface="Lato"/>
                <a:ea typeface="Lato"/>
                <a:cs typeface="Lato"/>
                <a:sym typeface="Lato"/>
              </a:rPr>
              <a:t>anxiety</a:t>
            </a:r>
            <a:r>
              <a:rPr lang="en" sz="1500">
                <a:solidFill>
                  <a:srgbClr val="333333"/>
                </a:solidFill>
                <a:latin typeface="Lato"/>
                <a:ea typeface="Lato"/>
                <a:cs typeface="Lato"/>
                <a:sym typeface="Lato"/>
              </a:rPr>
              <a:t> and </a:t>
            </a:r>
            <a:r>
              <a:rPr lang="en" sz="1500">
                <a:solidFill>
                  <a:srgbClr val="333333"/>
                </a:solidFill>
                <a:latin typeface="Lato"/>
                <a:ea typeface="Lato"/>
                <a:cs typeface="Lato"/>
                <a:sym typeface="Lato"/>
              </a:rPr>
              <a:t>depression</a:t>
            </a:r>
            <a:r>
              <a:rPr lang="en" sz="1500">
                <a:solidFill>
                  <a:srgbClr val="333333"/>
                </a:solidFill>
                <a:latin typeface="Lato"/>
                <a:ea typeface="Lato"/>
                <a:cs typeface="Lato"/>
                <a:sym typeface="Lato"/>
              </a:rPr>
              <a:t> (Sharma, Madaan, &amp; Petty, 2006)</a:t>
            </a:r>
            <a:endParaRPr sz="1500">
              <a:solidFill>
                <a:srgbClr val="333333"/>
              </a:solidFill>
              <a:latin typeface="Lato"/>
              <a:ea typeface="Lato"/>
              <a:cs typeface="Lato"/>
              <a:sym typeface="Lato"/>
            </a:endParaRPr>
          </a:p>
          <a:p>
            <a:pPr indent="-323850" lvl="0" marL="914400" rtl="0" algn="l">
              <a:spcBef>
                <a:spcPts val="0"/>
              </a:spcBef>
              <a:spcAft>
                <a:spcPts val="0"/>
              </a:spcAft>
              <a:buClr>
                <a:srgbClr val="333333"/>
              </a:buClr>
              <a:buSzPts val="1500"/>
              <a:buChar char="-"/>
            </a:pPr>
            <a:r>
              <a:rPr lang="en" sz="1500">
                <a:solidFill>
                  <a:srgbClr val="333333"/>
                </a:solidFill>
                <a:latin typeface="Lato"/>
                <a:ea typeface="Lato"/>
                <a:cs typeface="Lato"/>
                <a:sym typeface="Lato"/>
              </a:rPr>
              <a:t>Increased </a:t>
            </a:r>
            <a:r>
              <a:rPr lang="en" sz="1500">
                <a:solidFill>
                  <a:srgbClr val="333333"/>
                </a:solidFill>
              </a:rPr>
              <a:t>blood </a:t>
            </a:r>
            <a:r>
              <a:rPr lang="en" sz="1500">
                <a:solidFill>
                  <a:srgbClr val="333333"/>
                </a:solidFill>
                <a:latin typeface="Lato"/>
                <a:ea typeface="Lato"/>
                <a:cs typeface="Lato"/>
                <a:sym typeface="Lato"/>
              </a:rPr>
              <a:t>flow</a:t>
            </a:r>
            <a:endParaRPr sz="1500">
              <a:solidFill>
                <a:srgbClr val="333333"/>
              </a:solidFill>
              <a:latin typeface="Lato"/>
              <a:ea typeface="Lato"/>
              <a:cs typeface="Lato"/>
              <a:sym typeface="Lato"/>
            </a:endParaRPr>
          </a:p>
          <a:p>
            <a:pPr indent="-323850" lvl="0" marL="698500" rtl="0" algn="l">
              <a:spcBef>
                <a:spcPts val="0"/>
              </a:spcBef>
              <a:spcAft>
                <a:spcPts val="0"/>
              </a:spcAft>
              <a:buClr>
                <a:srgbClr val="333333"/>
              </a:buClr>
              <a:buSzPts val="1500"/>
              <a:buFont typeface="Lato"/>
              <a:buChar char="●"/>
            </a:pPr>
            <a:r>
              <a:rPr lang="en" sz="1500">
                <a:solidFill>
                  <a:srgbClr val="333333"/>
                </a:solidFill>
                <a:latin typeface="Lato"/>
                <a:ea typeface="Lato"/>
                <a:cs typeface="Lato"/>
                <a:sym typeface="Lato"/>
              </a:rPr>
              <a:t>Improves self esteem </a:t>
            </a:r>
            <a:endParaRPr sz="1500">
              <a:solidFill>
                <a:srgbClr val="333333"/>
              </a:solidFill>
              <a:latin typeface="Lato"/>
              <a:ea typeface="Lato"/>
              <a:cs typeface="Lato"/>
              <a:sym typeface="Lato"/>
            </a:endParaRPr>
          </a:p>
          <a:p>
            <a:pPr indent="0" lvl="0" marL="0" rtl="0" algn="l">
              <a:spcBef>
                <a:spcPts val="0"/>
              </a:spcBef>
              <a:spcAft>
                <a:spcPts val="0"/>
              </a:spcAft>
              <a:buNone/>
            </a:pPr>
            <a:r>
              <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sz="1200">
              <a:solidFill>
                <a:srgbClr val="2D3B45"/>
              </a:solidFill>
              <a:latin typeface="Lato"/>
              <a:ea typeface="Lato"/>
              <a:cs typeface="Lato"/>
              <a:sym typeface="Lato"/>
            </a:endParaRPr>
          </a:p>
          <a:p>
            <a:pPr indent="0" lvl="0" marL="0" rtl="0" algn="l">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200" y="618150"/>
            <a:ext cx="9098700" cy="512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Who have we contacted? </a:t>
            </a:r>
            <a:endParaRPr/>
          </a:p>
        </p:txBody>
      </p:sp>
      <p:sp>
        <p:nvSpPr>
          <p:cNvPr id="118" name="Google Shape;118;p18"/>
          <p:cNvSpPr txBox="1"/>
          <p:nvPr>
            <p:ph idx="1" type="body"/>
          </p:nvPr>
        </p:nvSpPr>
        <p:spPr>
          <a:xfrm>
            <a:off x="311700" y="1299400"/>
            <a:ext cx="4373400" cy="34503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1800">
                <a:solidFill>
                  <a:srgbClr val="2D3B45"/>
                </a:solidFill>
              </a:rPr>
              <a:t>Potential Partners</a:t>
            </a:r>
            <a:endParaRPr sz="1800">
              <a:solidFill>
                <a:srgbClr val="2D3B45"/>
              </a:solidFill>
              <a:latin typeface="Lato"/>
              <a:ea typeface="Lato"/>
              <a:cs typeface="Lato"/>
              <a:sym typeface="Lato"/>
            </a:endParaRPr>
          </a:p>
          <a:p>
            <a:pPr indent="-317500" lvl="0" marL="914400" rtl="0" algn="l">
              <a:lnSpc>
                <a:spcPct val="200000"/>
              </a:lnSpc>
              <a:spcBef>
                <a:spcPts val="0"/>
              </a:spcBef>
              <a:spcAft>
                <a:spcPts val="0"/>
              </a:spcAft>
              <a:buClr>
                <a:srgbClr val="2D3B45"/>
              </a:buClr>
              <a:buSzPts val="1400"/>
              <a:buFont typeface="Lato"/>
              <a:buChar char="●"/>
            </a:pPr>
            <a:r>
              <a:rPr lang="en" sz="1400">
                <a:solidFill>
                  <a:srgbClr val="2D3B45"/>
                </a:solidFill>
                <a:latin typeface="Lato"/>
                <a:ea typeface="Lato"/>
                <a:cs typeface="Lato"/>
                <a:sym typeface="Lato"/>
              </a:rPr>
              <a:t>Boys and Girls Club</a:t>
            </a:r>
            <a:endParaRPr sz="1400">
              <a:solidFill>
                <a:srgbClr val="2D3B45"/>
              </a:solidFill>
              <a:latin typeface="Lato"/>
              <a:ea typeface="Lato"/>
              <a:cs typeface="Lato"/>
              <a:sym typeface="Lato"/>
            </a:endParaRPr>
          </a:p>
          <a:p>
            <a:pPr indent="-317500" lvl="0" marL="914400" rtl="0" algn="l">
              <a:lnSpc>
                <a:spcPct val="200000"/>
              </a:lnSpc>
              <a:spcBef>
                <a:spcPts val="0"/>
              </a:spcBef>
              <a:spcAft>
                <a:spcPts val="0"/>
              </a:spcAft>
              <a:buClr>
                <a:srgbClr val="2D3B45"/>
              </a:buClr>
              <a:buSzPts val="1400"/>
              <a:buChar char="●"/>
            </a:pPr>
            <a:r>
              <a:rPr lang="en" sz="1400">
                <a:solidFill>
                  <a:srgbClr val="2D3B45"/>
                </a:solidFill>
                <a:latin typeface="Lato"/>
                <a:ea typeface="Lato"/>
                <a:cs typeface="Lato"/>
                <a:sym typeface="Lato"/>
              </a:rPr>
              <a:t>Chad Pennick</a:t>
            </a:r>
            <a:r>
              <a:rPr lang="en" sz="1400">
                <a:solidFill>
                  <a:srgbClr val="2D3B45"/>
                </a:solidFill>
              </a:rPr>
              <a:t>- Children’s Hospital</a:t>
            </a:r>
            <a:endParaRPr sz="1400">
              <a:solidFill>
                <a:srgbClr val="2D3B45"/>
              </a:solidFill>
              <a:latin typeface="Lato"/>
              <a:ea typeface="Lato"/>
              <a:cs typeface="Lato"/>
              <a:sym typeface="Lato"/>
            </a:endParaRPr>
          </a:p>
          <a:p>
            <a:pPr indent="-317500" lvl="0" marL="914400" rtl="0" algn="l">
              <a:lnSpc>
                <a:spcPct val="200000"/>
              </a:lnSpc>
              <a:spcBef>
                <a:spcPts val="0"/>
              </a:spcBef>
              <a:spcAft>
                <a:spcPts val="0"/>
              </a:spcAft>
              <a:buClr>
                <a:srgbClr val="2D3B45"/>
              </a:buClr>
              <a:buSzPts val="1400"/>
              <a:buChar char="●"/>
            </a:pPr>
            <a:r>
              <a:rPr lang="en" sz="1400">
                <a:solidFill>
                  <a:srgbClr val="2D3B45"/>
                </a:solidFill>
                <a:latin typeface="Lato"/>
                <a:ea typeface="Lato"/>
                <a:cs typeface="Lato"/>
                <a:sym typeface="Lato"/>
              </a:rPr>
              <a:t>Lauren Pieterek</a:t>
            </a:r>
            <a:r>
              <a:rPr lang="en" sz="1400">
                <a:solidFill>
                  <a:srgbClr val="2D3B45"/>
                </a:solidFill>
              </a:rPr>
              <a:t>- Girls on the Run</a:t>
            </a:r>
            <a:r>
              <a:rPr lang="en" sz="1400">
                <a:solidFill>
                  <a:srgbClr val="2D3B45"/>
                </a:solidFill>
                <a:latin typeface="Lato"/>
                <a:ea typeface="Lato"/>
                <a:cs typeface="Lato"/>
                <a:sym typeface="Lato"/>
              </a:rPr>
              <a:t> </a:t>
            </a:r>
            <a:endParaRPr sz="1400">
              <a:solidFill>
                <a:srgbClr val="2D3B45"/>
              </a:solidFill>
            </a:endParaRPr>
          </a:p>
          <a:p>
            <a:pPr indent="-317500" lvl="0" marL="914400" rtl="0" algn="l">
              <a:lnSpc>
                <a:spcPct val="200000"/>
              </a:lnSpc>
              <a:spcBef>
                <a:spcPts val="0"/>
              </a:spcBef>
              <a:spcAft>
                <a:spcPts val="0"/>
              </a:spcAft>
              <a:buClr>
                <a:srgbClr val="2D3B45"/>
              </a:buClr>
              <a:buSzPts val="1400"/>
              <a:buChar char="●"/>
            </a:pPr>
            <a:r>
              <a:rPr lang="en" sz="1400">
                <a:solidFill>
                  <a:srgbClr val="2D3B45"/>
                </a:solidFill>
              </a:rPr>
              <a:t>Frank DeAngelis - Former Columbine Principal</a:t>
            </a:r>
            <a:endParaRPr sz="1400">
              <a:solidFill>
                <a:srgbClr val="2D3B45"/>
              </a:solidFill>
            </a:endParaRPr>
          </a:p>
          <a:p>
            <a:pPr indent="0" lvl="0" marL="0" rtl="0" algn="l">
              <a:lnSpc>
                <a:spcPct val="200000"/>
              </a:lnSpc>
              <a:spcBef>
                <a:spcPts val="1000"/>
              </a:spcBef>
              <a:spcAft>
                <a:spcPts val="0"/>
              </a:spcAft>
              <a:buNone/>
            </a:pPr>
            <a:r>
              <a:t/>
            </a:r>
            <a:endParaRPr sz="1200">
              <a:solidFill>
                <a:srgbClr val="2D3B45"/>
              </a:solidFill>
            </a:endParaRPr>
          </a:p>
          <a:p>
            <a:pPr indent="0" lvl="0" marL="914400" rtl="0" algn="l">
              <a:lnSpc>
                <a:spcPct val="200000"/>
              </a:lnSpc>
              <a:spcBef>
                <a:spcPts val="1000"/>
              </a:spcBef>
              <a:spcAft>
                <a:spcPts val="0"/>
              </a:spcAft>
              <a:buNone/>
            </a:pPr>
            <a:r>
              <a:t/>
            </a:r>
            <a:endParaRPr sz="1200">
              <a:solidFill>
                <a:srgbClr val="2D3B45"/>
              </a:solidFill>
              <a:latin typeface="Lato"/>
              <a:ea typeface="Lato"/>
              <a:cs typeface="Lato"/>
              <a:sym typeface="Lato"/>
            </a:endParaRPr>
          </a:p>
          <a:p>
            <a:pPr indent="0" lvl="0" marL="457200" rtl="0" algn="l">
              <a:spcBef>
                <a:spcPts val="1000"/>
              </a:spcBef>
              <a:spcAft>
                <a:spcPts val="0"/>
              </a:spcAft>
              <a:buNone/>
            </a:pPr>
            <a:r>
              <a:t/>
            </a:r>
            <a:endParaRPr sz="1200">
              <a:solidFill>
                <a:srgbClr val="2D3B45"/>
              </a:solidFill>
              <a:latin typeface="Lato"/>
              <a:ea typeface="Lato"/>
              <a:cs typeface="Lato"/>
              <a:sym typeface="Lato"/>
            </a:endParaRPr>
          </a:p>
          <a:p>
            <a:pPr indent="0" lvl="0" marL="457200" rtl="0" algn="l">
              <a:spcBef>
                <a:spcPts val="1000"/>
              </a:spcBef>
              <a:spcAft>
                <a:spcPts val="1000"/>
              </a:spcAft>
              <a:buNone/>
            </a:pPr>
            <a:r>
              <a:t/>
            </a:r>
            <a:endParaRPr sz="1200">
              <a:solidFill>
                <a:srgbClr val="2D3B45"/>
              </a:solidFill>
              <a:latin typeface="Lato"/>
              <a:ea typeface="Lato"/>
              <a:cs typeface="Lato"/>
              <a:sym typeface="Lato"/>
            </a:endParaRPr>
          </a:p>
        </p:txBody>
      </p:sp>
      <p:sp>
        <p:nvSpPr>
          <p:cNvPr id="119" name="Google Shape;119;p18"/>
          <p:cNvSpPr txBox="1"/>
          <p:nvPr/>
        </p:nvSpPr>
        <p:spPr>
          <a:xfrm>
            <a:off x="4685100" y="1242800"/>
            <a:ext cx="4104900" cy="30204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sz="1800">
                <a:solidFill>
                  <a:srgbClr val="434343"/>
                </a:solidFill>
                <a:latin typeface="Lato"/>
                <a:ea typeface="Lato"/>
                <a:cs typeface="Lato"/>
                <a:sym typeface="Lato"/>
              </a:rPr>
              <a:t>All Stakeholders We Met With</a:t>
            </a:r>
            <a:endParaRPr sz="1800">
              <a:solidFill>
                <a:srgbClr val="434343"/>
              </a:solidFill>
              <a:latin typeface="Lato"/>
              <a:ea typeface="Lato"/>
              <a:cs typeface="Lato"/>
              <a:sym typeface="Lato"/>
            </a:endParaRPr>
          </a:p>
          <a:p>
            <a:pPr indent="-317500" lvl="0" marL="457200" rtl="0" algn="l">
              <a:lnSpc>
                <a:spcPct val="200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Kim Poast- Colorado Department of Higher Education</a:t>
            </a:r>
            <a:endParaRPr>
              <a:solidFill>
                <a:srgbClr val="434343"/>
              </a:solidFill>
              <a:latin typeface="Lato"/>
              <a:ea typeface="Lato"/>
              <a:cs typeface="Lato"/>
              <a:sym typeface="Lato"/>
            </a:endParaRPr>
          </a:p>
          <a:p>
            <a:pPr indent="-317500" lvl="0" marL="457200" rtl="0" algn="l">
              <a:lnSpc>
                <a:spcPct val="200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Dallas Davis- Rockies</a:t>
            </a:r>
            <a:endParaRPr>
              <a:solidFill>
                <a:srgbClr val="434343"/>
              </a:solidFill>
              <a:latin typeface="Lato"/>
              <a:ea typeface="Lato"/>
              <a:cs typeface="Lato"/>
              <a:sym typeface="Lato"/>
            </a:endParaRPr>
          </a:p>
          <a:p>
            <a:pPr indent="-317500" lvl="0" marL="457200" rtl="0" algn="l">
              <a:lnSpc>
                <a:spcPct val="200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Molly Cohn- JCC Denver</a:t>
            </a:r>
            <a:endParaRPr>
              <a:solidFill>
                <a:srgbClr val="434343"/>
              </a:solidFill>
              <a:latin typeface="Lato"/>
              <a:ea typeface="Lato"/>
              <a:cs typeface="Lato"/>
              <a:sym typeface="Lato"/>
            </a:endParaRPr>
          </a:p>
          <a:p>
            <a:pPr indent="-317500" lvl="0" marL="457200" rtl="0" algn="l">
              <a:lnSpc>
                <a:spcPct val="200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Kate Labore- The Road</a:t>
            </a:r>
            <a:endParaRPr>
              <a:solidFill>
                <a:srgbClr val="434343"/>
              </a:solidFill>
              <a:latin typeface="Lato"/>
              <a:ea typeface="Lato"/>
              <a:cs typeface="Lato"/>
              <a:sym typeface="Lato"/>
            </a:endParaRPr>
          </a:p>
          <a:p>
            <a:pPr indent="-317500" lvl="0" marL="457200" rtl="0" algn="l">
              <a:lnSpc>
                <a:spcPct val="200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Susan Anderson- Wheat Ridge Parks &amp; Recreation</a:t>
            </a:r>
            <a:endParaRPr>
              <a:solidFill>
                <a:srgbClr val="43434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0" y="600625"/>
            <a:ext cx="9144000" cy="535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What do people think about this problem?</a:t>
            </a:r>
            <a:endParaRPr/>
          </a:p>
        </p:txBody>
      </p:sp>
      <p:sp>
        <p:nvSpPr>
          <p:cNvPr id="125" name="Google Shape;125;p19"/>
          <p:cNvSpPr txBox="1"/>
          <p:nvPr>
            <p:ph idx="1" type="body"/>
          </p:nvPr>
        </p:nvSpPr>
        <p:spPr>
          <a:xfrm>
            <a:off x="729450" y="1408425"/>
            <a:ext cx="7688700" cy="29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D3B45"/>
                </a:solidFill>
                <a:latin typeface="Lato"/>
                <a:ea typeface="Lato"/>
                <a:cs typeface="Lato"/>
                <a:sym typeface="Lato"/>
              </a:rPr>
              <a:t>What are People Saying About Youth Sports Participation?</a:t>
            </a:r>
            <a:endParaRPr sz="1500">
              <a:solidFill>
                <a:srgbClr val="2D3B45"/>
              </a:solidFill>
              <a:latin typeface="Lato"/>
              <a:ea typeface="Lato"/>
              <a:cs typeface="Lato"/>
              <a:sym typeface="Lato"/>
            </a:endParaRPr>
          </a:p>
          <a:p>
            <a:pPr indent="-323850" lvl="0" marL="457200" rtl="0" algn="l">
              <a:spcBef>
                <a:spcPts val="1000"/>
              </a:spcBef>
              <a:spcAft>
                <a:spcPts val="0"/>
              </a:spcAft>
              <a:buClr>
                <a:srgbClr val="2D3B45"/>
              </a:buClr>
              <a:buSzPts val="1500"/>
              <a:buFont typeface="Lato"/>
              <a:buChar char="●"/>
            </a:pPr>
            <a:r>
              <a:rPr lang="en" sz="1500">
                <a:solidFill>
                  <a:srgbClr val="2D3B45"/>
                </a:solidFill>
                <a:latin typeface="Lato"/>
                <a:ea typeface="Lato"/>
                <a:cs typeface="Lato"/>
                <a:sym typeface="Lato"/>
              </a:rPr>
              <a:t>Parents</a:t>
            </a:r>
            <a:endParaRPr sz="1500">
              <a:solidFill>
                <a:srgbClr val="2D3B45"/>
              </a:solidFill>
              <a:latin typeface="Lato"/>
              <a:ea typeface="Lato"/>
              <a:cs typeface="Lato"/>
              <a:sym typeface="Lato"/>
            </a:endParaRPr>
          </a:p>
          <a:p>
            <a:pPr indent="-323850" lvl="0" marL="4572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Stakeholders</a:t>
            </a:r>
            <a:endParaRPr sz="1500">
              <a:solidFill>
                <a:srgbClr val="2D3B45"/>
              </a:solidFill>
              <a:latin typeface="Lato"/>
              <a:ea typeface="Lato"/>
              <a:cs typeface="Lato"/>
              <a:sym typeface="Lato"/>
            </a:endParaRPr>
          </a:p>
          <a:p>
            <a:pPr indent="0" lvl="0" marL="0" rtl="0" algn="l">
              <a:spcBef>
                <a:spcPts val="1000"/>
              </a:spcBef>
              <a:spcAft>
                <a:spcPts val="0"/>
              </a:spcAft>
              <a:buNone/>
            </a:pPr>
            <a:r>
              <a:rPr lang="en" sz="1500">
                <a:solidFill>
                  <a:srgbClr val="2D3B45"/>
                </a:solidFill>
                <a:latin typeface="Lato"/>
                <a:ea typeface="Lato"/>
                <a:cs typeface="Lato"/>
                <a:sym typeface="Lato"/>
              </a:rPr>
              <a:t>What is the Cause of Our Issue?</a:t>
            </a:r>
            <a:endParaRPr sz="1500">
              <a:solidFill>
                <a:srgbClr val="2D3B45"/>
              </a:solidFill>
              <a:latin typeface="Lato"/>
              <a:ea typeface="Lato"/>
              <a:cs typeface="Lato"/>
              <a:sym typeface="Lato"/>
            </a:endParaRPr>
          </a:p>
          <a:p>
            <a:pPr indent="-323850" lvl="0" marL="457200" rtl="0" algn="l">
              <a:spcBef>
                <a:spcPts val="1000"/>
              </a:spcBef>
              <a:spcAft>
                <a:spcPts val="0"/>
              </a:spcAft>
              <a:buClr>
                <a:srgbClr val="2D3B45"/>
              </a:buClr>
              <a:buSzPts val="1500"/>
              <a:buFont typeface="Lato"/>
              <a:buChar char="●"/>
            </a:pPr>
            <a:r>
              <a:rPr lang="en" sz="1500">
                <a:solidFill>
                  <a:srgbClr val="2D3B45"/>
                </a:solidFill>
                <a:latin typeface="Lato"/>
                <a:ea typeface="Lato"/>
                <a:cs typeface="Lato"/>
                <a:sym typeface="Lato"/>
              </a:rPr>
              <a:t>Participation</a:t>
            </a:r>
            <a:endParaRPr sz="1500">
              <a:solidFill>
                <a:srgbClr val="2D3B45"/>
              </a:solidFill>
              <a:latin typeface="Lato"/>
              <a:ea typeface="Lato"/>
              <a:cs typeface="Lato"/>
              <a:sym typeface="Lato"/>
            </a:endParaRPr>
          </a:p>
          <a:p>
            <a:pPr indent="-323850" lvl="0" marL="457200" rtl="0" algn="l">
              <a:spcBef>
                <a:spcPts val="0"/>
              </a:spcBef>
              <a:spcAft>
                <a:spcPts val="0"/>
              </a:spcAft>
              <a:buClr>
                <a:srgbClr val="2D3B45"/>
              </a:buClr>
              <a:buSzPts val="1500"/>
              <a:buFont typeface="Lato"/>
              <a:buChar char="●"/>
            </a:pPr>
            <a:r>
              <a:rPr lang="en" sz="1500">
                <a:solidFill>
                  <a:srgbClr val="2D3B45"/>
                </a:solidFill>
                <a:latin typeface="Lato"/>
                <a:ea typeface="Lato"/>
                <a:cs typeface="Lato"/>
                <a:sym typeface="Lato"/>
              </a:rPr>
              <a:t>Limited Variety of Sports</a:t>
            </a:r>
            <a:endParaRPr sz="1500">
              <a:solidFill>
                <a:srgbClr val="2D3B45"/>
              </a:solidFill>
              <a:latin typeface="Lato"/>
              <a:ea typeface="Lato"/>
              <a:cs typeface="Lato"/>
              <a:sym typeface="Lato"/>
            </a:endParaRPr>
          </a:p>
          <a:p>
            <a:pPr indent="0" lvl="0" marL="0" rtl="0" algn="l">
              <a:spcBef>
                <a:spcPts val="1000"/>
              </a:spcBef>
              <a:spcAft>
                <a:spcPts val="0"/>
              </a:spcAft>
              <a:buNone/>
            </a:pPr>
            <a:r>
              <a:rPr lang="en" sz="1500">
                <a:solidFill>
                  <a:srgbClr val="2D3B45"/>
                </a:solidFill>
                <a:latin typeface="Lato"/>
                <a:ea typeface="Lato"/>
                <a:cs typeface="Lato"/>
                <a:sym typeface="Lato"/>
              </a:rPr>
              <a:t>Current Conflicts Revolving Around Our Problem:</a:t>
            </a:r>
            <a:endParaRPr sz="1500">
              <a:solidFill>
                <a:srgbClr val="2D3B45"/>
              </a:solidFill>
              <a:latin typeface="Lato"/>
              <a:ea typeface="Lato"/>
              <a:cs typeface="Lato"/>
              <a:sym typeface="Lato"/>
            </a:endParaRPr>
          </a:p>
          <a:p>
            <a:pPr indent="-323850" lvl="0" marL="457200" rtl="0" algn="l">
              <a:spcBef>
                <a:spcPts val="1000"/>
              </a:spcBef>
              <a:spcAft>
                <a:spcPts val="0"/>
              </a:spcAft>
              <a:buClr>
                <a:srgbClr val="2D3B45"/>
              </a:buClr>
              <a:buSzPts val="1500"/>
              <a:buFont typeface="Lato"/>
              <a:buChar char="●"/>
            </a:pPr>
            <a:r>
              <a:rPr lang="en" sz="1500">
                <a:solidFill>
                  <a:srgbClr val="2D3B45"/>
                </a:solidFill>
                <a:latin typeface="Lato"/>
                <a:ea typeface="Lato"/>
                <a:cs typeface="Lato"/>
                <a:sym typeface="Lato"/>
              </a:rPr>
              <a:t>Social Media</a:t>
            </a:r>
            <a:endParaRPr sz="1500">
              <a:solidFill>
                <a:srgbClr val="2D3B45"/>
              </a:solidFill>
              <a:latin typeface="Lato"/>
              <a:ea typeface="Lato"/>
              <a:cs typeface="Lato"/>
              <a:sym typeface="Lato"/>
            </a:endParaRPr>
          </a:p>
          <a:p>
            <a:pPr indent="0" lvl="0" marL="0" rtl="0" algn="l">
              <a:spcBef>
                <a:spcPts val="1000"/>
              </a:spcBef>
              <a:spcAft>
                <a:spcPts val="16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0" y="642075"/>
            <a:ext cx="9144000" cy="535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Our ideas</a:t>
            </a:r>
            <a:endParaRPr/>
          </a:p>
        </p:txBody>
      </p:sp>
      <p:sp>
        <p:nvSpPr>
          <p:cNvPr id="131" name="Google Shape;131;p20"/>
          <p:cNvSpPr txBox="1"/>
          <p:nvPr>
            <p:ph idx="1" type="body"/>
          </p:nvPr>
        </p:nvSpPr>
        <p:spPr>
          <a:xfrm>
            <a:off x="727650" y="13763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2D3B45"/>
              </a:solidFill>
              <a:latin typeface="Lato"/>
              <a:ea typeface="Lato"/>
              <a:cs typeface="Lato"/>
              <a:sym typeface="Lato"/>
            </a:endParaRPr>
          </a:p>
          <a:p>
            <a:pPr indent="-342900" lvl="0" marL="457200" rtl="0" algn="l">
              <a:spcBef>
                <a:spcPts val="0"/>
              </a:spcBef>
              <a:spcAft>
                <a:spcPts val="0"/>
              </a:spcAft>
              <a:buClr>
                <a:srgbClr val="2D3B45"/>
              </a:buClr>
              <a:buSzPts val="1800"/>
              <a:buFont typeface="Lato"/>
              <a:buChar char="●"/>
            </a:pPr>
            <a:r>
              <a:rPr lang="en" sz="1800">
                <a:solidFill>
                  <a:srgbClr val="2D3B45"/>
                </a:solidFill>
                <a:latin typeface="Lato"/>
                <a:ea typeface="Lato"/>
                <a:cs typeface="Lato"/>
                <a:sym typeface="Lato"/>
              </a:rPr>
              <a:t>Develop a curriculum </a:t>
            </a:r>
            <a:endParaRPr sz="1800">
              <a:solidFill>
                <a:srgbClr val="2D3B45"/>
              </a:solidFill>
              <a:latin typeface="Lato"/>
              <a:ea typeface="Lato"/>
              <a:cs typeface="Lato"/>
              <a:sym typeface="Lato"/>
            </a:endParaRPr>
          </a:p>
          <a:p>
            <a:pPr indent="-342900" lvl="0" marL="457200" rtl="0" algn="l">
              <a:spcBef>
                <a:spcPts val="0"/>
              </a:spcBef>
              <a:spcAft>
                <a:spcPts val="0"/>
              </a:spcAft>
              <a:buClr>
                <a:srgbClr val="2D3B45"/>
              </a:buClr>
              <a:buSzPts val="1800"/>
              <a:buFont typeface="Lato"/>
              <a:buChar char="●"/>
            </a:pPr>
            <a:r>
              <a:rPr lang="en" sz="1800">
                <a:solidFill>
                  <a:srgbClr val="2D3B45"/>
                </a:solidFill>
                <a:latin typeface="Lato"/>
                <a:ea typeface="Lato"/>
                <a:cs typeface="Lato"/>
                <a:sym typeface="Lato"/>
              </a:rPr>
              <a:t>Work with an organization and test it</a:t>
            </a:r>
            <a:r>
              <a:rPr lang="en" sz="1800">
                <a:solidFill>
                  <a:srgbClr val="2D3B45"/>
                </a:solidFill>
              </a:rPr>
              <a:t>. </a:t>
            </a:r>
            <a:endParaRPr sz="1800">
              <a:solidFill>
                <a:srgbClr val="2D3B45"/>
              </a:solidFill>
              <a:latin typeface="Lato"/>
              <a:ea typeface="Lato"/>
              <a:cs typeface="Lato"/>
              <a:sym typeface="Lato"/>
            </a:endParaRPr>
          </a:p>
          <a:p>
            <a:pPr indent="-342900" lvl="0" marL="457200" rtl="0" algn="l">
              <a:spcBef>
                <a:spcPts val="0"/>
              </a:spcBef>
              <a:spcAft>
                <a:spcPts val="0"/>
              </a:spcAft>
              <a:buClr>
                <a:srgbClr val="2D3B45"/>
              </a:buClr>
              <a:buSzPts val="1800"/>
              <a:buFont typeface="Lato"/>
              <a:buChar char="●"/>
            </a:pPr>
            <a:r>
              <a:rPr lang="en" sz="1800">
                <a:solidFill>
                  <a:srgbClr val="2D3B45"/>
                </a:solidFill>
                <a:latin typeface="Lato"/>
                <a:ea typeface="Lato"/>
                <a:cs typeface="Lato"/>
                <a:sym typeface="Lato"/>
              </a:rPr>
              <a:t>Implement it into schools </a:t>
            </a:r>
            <a:r>
              <a:rPr lang="en" sz="1800">
                <a:solidFill>
                  <a:srgbClr val="2D3B45"/>
                </a:solidFill>
              </a:rPr>
              <a:t>that need it. </a:t>
            </a:r>
            <a:endParaRPr sz="1800">
              <a:solidFill>
                <a:srgbClr val="2D3B45"/>
              </a:solidFill>
              <a:latin typeface="Lato"/>
              <a:ea typeface="Lato"/>
              <a:cs typeface="Lato"/>
              <a:sym typeface="Lato"/>
            </a:endParaRPr>
          </a:p>
          <a:p>
            <a:pPr indent="0" lvl="0" marL="0" rtl="0" algn="l">
              <a:spcBef>
                <a:spcPts val="1000"/>
              </a:spcBef>
              <a:spcAft>
                <a:spcPts val="0"/>
              </a:spcAft>
              <a:buNone/>
            </a:pPr>
            <a:r>
              <a:t/>
            </a:r>
            <a:endParaRPr sz="1200">
              <a:solidFill>
                <a:srgbClr val="2D3B45"/>
              </a:solidFill>
              <a:latin typeface="Lato"/>
              <a:ea typeface="Lato"/>
              <a:cs typeface="Lato"/>
              <a:sym typeface="Lato"/>
            </a:endParaRPr>
          </a:p>
          <a:p>
            <a:pPr indent="0" lvl="0" marL="0" rtl="0" algn="l">
              <a:spcBef>
                <a:spcPts val="10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7650" y="621325"/>
            <a:ext cx="9106200" cy="535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Sources</a:t>
            </a:r>
            <a:endParaRPr/>
          </a:p>
        </p:txBody>
      </p:sp>
      <p:sp>
        <p:nvSpPr>
          <p:cNvPr id="137" name="Google Shape;137;p21"/>
          <p:cNvSpPr txBox="1"/>
          <p:nvPr>
            <p:ph idx="1" type="body"/>
          </p:nvPr>
        </p:nvSpPr>
        <p:spPr>
          <a:xfrm>
            <a:off x="727650" y="14782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rPr>
              <a:t>Mental health issues increased significantly in young adults over last decade. (2019, March 15). American Psychology Association. Retrieved from </a:t>
            </a:r>
            <a:r>
              <a:rPr lang="en" sz="1400" u="sng">
                <a:solidFill>
                  <a:schemeClr val="hlink"/>
                </a:solidFill>
                <a:hlinkClick r:id="rId3"/>
              </a:rPr>
              <a:t>https://www.sciencedaily.com/releases/2019/03/190315110908.htm</a:t>
            </a:r>
            <a:r>
              <a:rPr lang="en" sz="1400">
                <a:solidFill>
                  <a:srgbClr val="333333"/>
                </a:solidFill>
              </a:rPr>
              <a:t>.</a:t>
            </a:r>
            <a:endParaRPr sz="1400">
              <a:solidFill>
                <a:srgbClr val="333333"/>
              </a:solidFill>
            </a:endParaRPr>
          </a:p>
          <a:p>
            <a:pPr indent="0" lvl="0" marL="0" rtl="0" algn="l">
              <a:spcBef>
                <a:spcPts val="1600"/>
              </a:spcBef>
              <a:spcAft>
                <a:spcPts val="0"/>
              </a:spcAft>
              <a:buNone/>
            </a:pPr>
            <a:r>
              <a:rPr lang="en" sz="1400">
                <a:solidFill>
                  <a:srgbClr val="333333"/>
                </a:solidFill>
              </a:rPr>
              <a:t>Sharma, A., Madaan, V., &amp; Petty, F. D. (2006). Exercise for mental health. Retrieved from </a:t>
            </a:r>
            <a:r>
              <a:rPr lang="en" sz="1400" u="sng">
                <a:solidFill>
                  <a:schemeClr val="hlink"/>
                </a:solidFill>
                <a:hlinkClick r:id="rId4"/>
              </a:rPr>
              <a:t>https://www.ncbi.nlm.nih.gov/pmc/articles/PMC1470658/</a:t>
            </a:r>
            <a:r>
              <a:rPr lang="en" sz="1400">
                <a:solidFill>
                  <a:srgbClr val="333333"/>
                </a:solidFill>
              </a:rPr>
              <a:t>.</a:t>
            </a:r>
            <a:endParaRPr sz="1400">
              <a:solidFill>
                <a:srgbClr val="333333"/>
              </a:solidFill>
            </a:endParaRPr>
          </a:p>
          <a:p>
            <a:pPr indent="0" lvl="0" marL="0" rtl="0" algn="l">
              <a:spcBef>
                <a:spcPts val="1600"/>
              </a:spcBef>
              <a:spcAft>
                <a:spcPts val="0"/>
              </a:spcAft>
              <a:buNone/>
            </a:pPr>
            <a:r>
              <a:rPr lang="en" sz="1400">
                <a:solidFill>
                  <a:srgbClr val="333333"/>
                </a:solidFill>
                <a:highlight>
                  <a:srgbClr val="FFFFFF"/>
                </a:highlight>
              </a:rPr>
              <a:t>Suicide Statistics. (2019, April 16). Retrieved from </a:t>
            </a:r>
            <a:r>
              <a:rPr lang="en" sz="1400" u="sng">
                <a:solidFill>
                  <a:schemeClr val="hlink"/>
                </a:solidFill>
                <a:highlight>
                  <a:srgbClr val="FFFFFF"/>
                </a:highlight>
                <a:hlinkClick r:id="rId5"/>
              </a:rPr>
              <a:t>https://afsp.org/about-suicide/suicide-statistics/</a:t>
            </a:r>
            <a:r>
              <a:rPr lang="en" sz="1400">
                <a:solidFill>
                  <a:srgbClr val="333333"/>
                </a:solidFill>
                <a:highlight>
                  <a:srgbClr val="FFFFFF"/>
                </a:highlight>
              </a:rPr>
              <a:t>.</a:t>
            </a:r>
            <a:endParaRPr sz="1400">
              <a:solidFill>
                <a:srgbClr val="333333"/>
              </a:solidFill>
              <a:highlight>
                <a:srgbClr val="FFFFFF"/>
              </a:highlight>
            </a:endParaRPr>
          </a:p>
          <a:p>
            <a:pPr indent="0" lvl="0" marL="0" rtl="0" algn="l">
              <a:spcBef>
                <a:spcPts val="1600"/>
              </a:spcBef>
              <a:spcAft>
                <a:spcPts val="0"/>
              </a:spcAft>
              <a:buNone/>
            </a:pPr>
            <a:r>
              <a:rPr lang="en" sz="1400">
                <a:solidFill>
                  <a:srgbClr val="222222"/>
                </a:solidFill>
                <a:highlight>
                  <a:srgbClr val="FFFFFF"/>
                </a:highlight>
              </a:rPr>
              <a:t>Krile, J. F., Curphy, G. J., &amp; Lund, D. R. (2006). </a:t>
            </a:r>
            <a:r>
              <a:rPr i="1" lang="en" sz="1400">
                <a:solidFill>
                  <a:srgbClr val="222222"/>
                </a:solidFill>
                <a:highlight>
                  <a:srgbClr val="FFFFFF"/>
                </a:highlight>
              </a:rPr>
              <a:t>The community leadership handbook: Framing ideas, building relationships, and mobilizing resources</a:t>
            </a:r>
            <a:r>
              <a:rPr lang="en" sz="1400">
                <a:solidFill>
                  <a:srgbClr val="222222"/>
                </a:solidFill>
                <a:highlight>
                  <a:srgbClr val="FFFFFF"/>
                </a:highlight>
              </a:rPr>
              <a:t>. Fieldstone Alliance.</a:t>
            </a:r>
            <a:endParaRPr sz="1400">
              <a:solidFill>
                <a:srgbClr val="222222"/>
              </a:solidFill>
              <a:highlight>
                <a:srgbClr val="FFFFFF"/>
              </a:highlight>
            </a:endParaRPr>
          </a:p>
          <a:p>
            <a:pPr indent="0" lvl="0" marL="0" rtl="0" algn="l">
              <a:spcBef>
                <a:spcPts val="1600"/>
              </a:spcBef>
              <a:spcAft>
                <a:spcPts val="0"/>
              </a:spcAft>
              <a:buNone/>
            </a:pPr>
            <a:r>
              <a:t/>
            </a:r>
            <a:endParaRPr sz="10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33333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