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B2C315-C1D1-4B19-B7D6-331E131FE9E4}">
          <p14:sldIdLst>
            <p14:sldId id="256"/>
            <p14:sldId id="264"/>
            <p14:sldId id="257"/>
          </p14:sldIdLst>
        </p14:section>
        <p14:section name="Monitoring" id="{DC62F19E-1485-45B2-B4FE-16822415B372}">
          <p14:sldIdLst>
            <p14:sldId id="258"/>
            <p14:sldId id="259"/>
            <p14:sldId id="260"/>
            <p14:sldId id="261"/>
            <p14:sldId id="263"/>
            <p14:sldId id="262"/>
            <p14:sldId id="265"/>
            <p14:sldId id="266"/>
            <p14:sldId id="267"/>
          </p14:sldIdLst>
        </p14:section>
        <p14:section name="Logging" id="{F5907254-A3DB-4C21-A2D8-F52DB280ACBF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0" autoAdjust="0"/>
    <p:restoredTop sz="94695"/>
  </p:normalViewPr>
  <p:slideViewPr>
    <p:cSldViewPr snapToGrid="0">
      <p:cViewPr varScale="1">
        <p:scale>
          <a:sx n="154" d="100"/>
          <a:sy n="154" d="100"/>
        </p:scale>
        <p:origin x="14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1</a:t>
            </a:r>
            <a:r>
              <a:rPr lang="de-DE" sz="923" b="0" baseline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Tobias Jonas – Peter Kurfer – Microservices</a:t>
            </a: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Monitoring and </a:t>
            </a:r>
            <a:r>
              <a:rPr lang="de-DE" dirty="0" err="1"/>
              <a:t>Logging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E4B30F4-CF85-4483-83A5-2B0C93A2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Valuation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CC9AF0D-AE62-4711-A17C-F2DAC21CB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763" y="1570676"/>
            <a:ext cx="8697912" cy="4511986"/>
          </a:xfrm>
        </p:spPr>
      </p:pic>
    </p:spTree>
    <p:extLst>
      <p:ext uri="{BB962C8B-B14F-4D97-AF65-F5344CB8AC3E}">
        <p14:creationId xmlns:p14="http://schemas.microsoft.com/office/powerpoint/2010/main" val="116150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6023D75-BBDD-4D4B-A3C6-07A401A0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Valuation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6928C9-19CB-4657-A6CB-3C94C112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metric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just okay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r>
              <a:rPr lang="de-DE" dirty="0"/>
              <a:t>Single </a:t>
            </a:r>
            <a:r>
              <a:rPr lang="de-DE" dirty="0" err="1"/>
              <a:t>datapoints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en-US" dirty="0"/>
              <a:t>representative. It might be a better choice to trigger an alert only after several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2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536A973-44F8-4FDC-ACB4-57C03867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US" dirty="0" err="1"/>
              <a:t>ynthetic</a:t>
            </a:r>
            <a:r>
              <a:rPr lang="en-US" dirty="0"/>
              <a:t> Monitoring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2334026-57ED-40B2-954B-B998EE04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1AEA38-381F-448A-AAA2-1759C1C5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IDs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70A4B0-1993-4173-B06D-EE5191C7D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F7CB1643-029C-4AA5-BBDF-96DDB75B3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88" y="1373964"/>
            <a:ext cx="5250024" cy="43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/>
            <a:r>
              <a:rPr lang="de-DE" sz="1800" dirty="0"/>
              <a:t>Monitoring</a:t>
            </a:r>
          </a:p>
          <a:p>
            <a:pPr marL="703151" lvl="1" indent="-263525"/>
            <a:r>
              <a:rPr lang="de-DE" sz="1754" dirty="0" err="1"/>
              <a:t>Classical</a:t>
            </a:r>
            <a:r>
              <a:rPr lang="de-DE" sz="1754" dirty="0"/>
              <a:t> vs. „</a:t>
            </a:r>
            <a:r>
              <a:rPr lang="de-DE" sz="1754" dirty="0" err="1"/>
              <a:t>the</a:t>
            </a:r>
            <a:r>
              <a:rPr lang="de-DE" sz="1754" dirty="0"/>
              <a:t> </a:t>
            </a:r>
            <a:r>
              <a:rPr lang="de-DE" sz="1754" dirty="0" err="1"/>
              <a:t>new</a:t>
            </a:r>
            <a:r>
              <a:rPr lang="de-DE" sz="1754" dirty="0"/>
              <a:t> </a:t>
            </a:r>
            <a:r>
              <a:rPr lang="de-DE" sz="1754" dirty="0" err="1"/>
              <a:t>shit</a:t>
            </a:r>
            <a:r>
              <a:rPr lang="de-DE" sz="1754" dirty="0"/>
              <a:t>“</a:t>
            </a:r>
          </a:p>
          <a:p>
            <a:pPr marL="703151" lvl="1" indent="-263525"/>
            <a:r>
              <a:rPr lang="de-DE" sz="1754" dirty="0" err="1"/>
              <a:t>Active</a:t>
            </a:r>
            <a:r>
              <a:rPr lang="de-DE" sz="1754" dirty="0"/>
              <a:t> </a:t>
            </a:r>
            <a:r>
              <a:rPr lang="de-DE" sz="1754" dirty="0" err="1"/>
              <a:t>monitoring</a:t>
            </a:r>
            <a:endParaRPr lang="de-DE" sz="1754" dirty="0"/>
          </a:p>
          <a:p>
            <a:pPr marL="703151" lvl="1" indent="-263525"/>
            <a:r>
              <a:rPr lang="de-DE" sz="1754" dirty="0"/>
              <a:t>Passive </a:t>
            </a:r>
            <a:r>
              <a:rPr lang="de-DE" sz="1754" dirty="0" err="1"/>
              <a:t>monitoring</a:t>
            </a:r>
            <a:endParaRPr lang="de-DE" sz="1754" dirty="0"/>
          </a:p>
          <a:p>
            <a:pPr marL="703151" lvl="1" indent="-263525"/>
            <a:r>
              <a:rPr lang="de-DE" sz="1754" dirty="0" err="1"/>
              <a:t>Application</a:t>
            </a:r>
            <a:r>
              <a:rPr lang="de-DE" sz="1754" dirty="0"/>
              <a:t> </a:t>
            </a:r>
            <a:r>
              <a:rPr lang="de-DE" sz="1754" dirty="0" err="1"/>
              <a:t>metrics</a:t>
            </a:r>
            <a:endParaRPr lang="de-DE" sz="1754" dirty="0"/>
          </a:p>
          <a:p>
            <a:pPr marL="703151" lvl="1" indent="-263525"/>
            <a:r>
              <a:rPr lang="de-DE" sz="1754" dirty="0" err="1"/>
              <a:t>Caveats</a:t>
            </a:r>
            <a:r>
              <a:rPr lang="de-DE" sz="1754" dirty="0"/>
              <a:t> in Microservice </a:t>
            </a:r>
            <a:r>
              <a:rPr lang="de-DE" sz="1754" dirty="0" err="1"/>
              <a:t>applications</a:t>
            </a:r>
            <a:endParaRPr lang="en-US" sz="1754" dirty="0"/>
          </a:p>
          <a:p>
            <a:pPr marL="263525" indent="-263525"/>
            <a:r>
              <a:rPr lang="en-US" sz="1800" dirty="0"/>
              <a:t>Logging</a:t>
            </a:r>
            <a:endParaRPr lang="en-US" sz="1754" dirty="0"/>
          </a:p>
          <a:p>
            <a:pPr marL="263525" indent="-263525"/>
            <a:endParaRPr lang="en-US" sz="1800" dirty="0"/>
          </a:p>
          <a:p>
            <a:pPr marL="263525" indent="-263525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B49F2F-2225-48A2-BCB3-7769717B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Monitoring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804E3B-940E-4E82-9507-783F5E17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Monitoring </a:t>
            </a:r>
            <a:r>
              <a:rPr lang="de-DE" dirty="0" err="1"/>
              <a:t>has</a:t>
            </a:r>
            <a:r>
              <a:rPr lang="de-DE" dirty="0"/>
              <a:t> 2 </a:t>
            </a:r>
            <a:r>
              <a:rPr lang="de-DE" dirty="0" err="1"/>
              <a:t>objectives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soon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  <a:p>
            <a:pPr lvl="1"/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occurring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(</a:t>
            </a:r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!)</a:t>
            </a:r>
          </a:p>
          <a:p>
            <a:r>
              <a:rPr lang="de-DE" dirty="0" err="1"/>
              <a:t>You‘ve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(</a:t>
            </a:r>
            <a:r>
              <a:rPr lang="de-DE" dirty="0" err="1"/>
              <a:t>targeting</a:t>
            </a:r>
            <a:r>
              <a:rPr lang="de-DE" dirty="0"/>
              <a:t> „</a:t>
            </a:r>
            <a:r>
              <a:rPr lang="de-DE" dirty="0" err="1"/>
              <a:t>classical</a:t>
            </a:r>
            <a:r>
              <a:rPr lang="de-DE" dirty="0"/>
              <a:t>“ </a:t>
            </a:r>
            <a:r>
              <a:rPr lang="de-DE" dirty="0" err="1"/>
              <a:t>infrastructure</a:t>
            </a:r>
            <a:r>
              <a:rPr lang="de-DE" dirty="0"/>
              <a:t> like </a:t>
            </a:r>
            <a:r>
              <a:rPr lang="de-DE" dirty="0" err="1"/>
              <a:t>physical</a:t>
            </a:r>
            <a:r>
              <a:rPr lang="de-DE" dirty="0"/>
              <a:t> and virtual </a:t>
            </a:r>
            <a:r>
              <a:rPr lang="de-DE" dirty="0" err="1"/>
              <a:t>servers</a:t>
            </a:r>
            <a:r>
              <a:rPr lang="de-DE" dirty="0"/>
              <a:t>) and „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shit</a:t>
            </a:r>
            <a:r>
              <a:rPr lang="de-DE" dirty="0"/>
              <a:t>“</a:t>
            </a:r>
          </a:p>
          <a:p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both</a:t>
            </a:r>
            <a:endParaRPr lang="de-DE" dirty="0"/>
          </a:p>
          <a:p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Nagios</a:t>
            </a:r>
            <a:r>
              <a:rPr lang="de-DE" dirty="0"/>
              <a:t>/Icinga</a:t>
            </a:r>
          </a:p>
          <a:p>
            <a:pPr lvl="1"/>
            <a:r>
              <a:rPr lang="de-DE" dirty="0" err="1"/>
              <a:t>Zabbix</a:t>
            </a:r>
            <a:endParaRPr lang="de-DE" dirty="0"/>
          </a:p>
          <a:p>
            <a:pPr lvl="1"/>
            <a:r>
              <a:rPr lang="de-DE" dirty="0" err="1"/>
              <a:t>PandoraFMS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shit</a:t>
            </a:r>
            <a:r>
              <a:rPr lang="de-DE" dirty="0"/>
              <a:t>“:</a:t>
            </a:r>
          </a:p>
          <a:p>
            <a:pPr lvl="1"/>
            <a:r>
              <a:rPr lang="de-DE" dirty="0"/>
              <a:t>Prometheus &amp; </a:t>
            </a:r>
            <a:r>
              <a:rPr lang="de-DE" dirty="0" err="1"/>
              <a:t>Grafana</a:t>
            </a:r>
            <a:endParaRPr lang="de-DE" dirty="0"/>
          </a:p>
          <a:p>
            <a:pPr lvl="1"/>
            <a:r>
              <a:rPr lang="de-DE" dirty="0"/>
              <a:t>Graphite &amp; </a:t>
            </a:r>
            <a:r>
              <a:rPr lang="de-DE" dirty="0" err="1"/>
              <a:t>Grafana</a:t>
            </a:r>
            <a:endParaRPr lang="de-DE" dirty="0"/>
          </a:p>
          <a:p>
            <a:pPr lvl="1"/>
            <a:r>
              <a:rPr lang="de-DE" dirty="0"/>
              <a:t>ELK</a:t>
            </a:r>
          </a:p>
        </p:txBody>
      </p:sp>
    </p:spTree>
    <p:extLst>
      <p:ext uri="{BB962C8B-B14F-4D97-AF65-F5344CB8AC3E}">
        <p14:creationId xmlns:p14="http://schemas.microsoft.com/office/powerpoint/2010/main" val="84058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B9106D9-5470-4642-BEF7-ACAE7D28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principles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72978EF-9E4D-4C86-9E5A-9F0A9763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Almost all classical systems are supporting </a:t>
            </a:r>
            <a:r>
              <a:rPr lang="en-US" sz="1800" i="1" dirty="0"/>
              <a:t>polling</a:t>
            </a:r>
            <a:r>
              <a:rPr lang="en-US" sz="1800" dirty="0"/>
              <a:t> of metrics</a:t>
            </a:r>
          </a:p>
          <a:p>
            <a:r>
              <a:rPr lang="en-US" sz="1800" dirty="0"/>
              <a:t>A few of them also support </a:t>
            </a:r>
            <a:r>
              <a:rPr lang="en-US" sz="1800" i="1" dirty="0"/>
              <a:t>pushing</a:t>
            </a:r>
            <a:r>
              <a:rPr lang="en-US" sz="1800" dirty="0"/>
              <a:t> of metrics e.g. with a local agent on every server</a:t>
            </a:r>
          </a:p>
          <a:p>
            <a:r>
              <a:rPr lang="en-US" sz="1800" dirty="0"/>
              <a:t>Both have advantages and disadvantages (discussed later on)</a:t>
            </a:r>
          </a:p>
          <a:p>
            <a:r>
              <a:rPr lang="en-US" sz="1800" dirty="0"/>
              <a:t>None of them is a perfect solution. You’ll want to achieve a “hybrid” solution by combining both principles to get all the information you need to determine if your system is healthy</a:t>
            </a:r>
          </a:p>
        </p:txBody>
      </p:sp>
    </p:spTree>
    <p:extLst>
      <p:ext uri="{BB962C8B-B14F-4D97-AF65-F5344CB8AC3E}">
        <p14:creationId xmlns:p14="http://schemas.microsoft.com/office/powerpoint/2010/main" val="364310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C540263-EE4F-49E0-90BF-3C45F59B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monitoring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F8E4F3B-7517-43ED-8275-63B60CAB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Active monitoring (polling) has an extrinsic view of the system to monitoring (good for availability and service integrity checks e.g. is the DNS server or web server running correctly)</a:t>
            </a:r>
          </a:p>
          <a:p>
            <a:r>
              <a:rPr lang="en-US" dirty="0"/>
              <a:t>It can detect if a server or a service is available and is behaving correctly</a:t>
            </a:r>
          </a:p>
          <a:p>
            <a:r>
              <a:rPr lang="en-US" dirty="0"/>
              <a:t>It </a:t>
            </a:r>
            <a:r>
              <a:rPr lang="en-US" b="1" dirty="0"/>
              <a:t>can’t</a:t>
            </a:r>
            <a:r>
              <a:rPr lang="en-US" dirty="0"/>
              <a:t> monitor resources like CPU usage, RAM usage, disk usage, disk I/O and so on (actually a few active systems do this by connecting via WMI or SSH but that’s more a hybrid solution)</a:t>
            </a:r>
          </a:p>
          <a:p>
            <a:r>
              <a:rPr lang="en-US" dirty="0"/>
              <a:t>Active monitoring is agentless so you don’t have to deploy and configure any additional component to your servers</a:t>
            </a:r>
          </a:p>
        </p:txBody>
      </p:sp>
    </p:spTree>
    <p:extLst>
      <p:ext uri="{BB962C8B-B14F-4D97-AF65-F5344CB8AC3E}">
        <p14:creationId xmlns:p14="http://schemas.microsoft.com/office/powerpoint/2010/main" val="426647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209FF0C-D5A2-4AF9-B045-B7CE590F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Monitoring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6DE94B7-95AD-4D48-8DBC-E5325392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Passive monitoring (pushing) has an intrinsic view of the system to be monitored</a:t>
            </a:r>
          </a:p>
          <a:p>
            <a:r>
              <a:rPr lang="en-US" dirty="0"/>
              <a:t>It can detect if the actual service (in terms of </a:t>
            </a:r>
            <a:r>
              <a:rPr lang="en-US" i="1" dirty="0" err="1"/>
              <a:t>systemd</a:t>
            </a:r>
            <a:r>
              <a:rPr lang="en-US" dirty="0"/>
              <a:t> or </a:t>
            </a:r>
            <a:r>
              <a:rPr lang="en-US" i="1" dirty="0"/>
              <a:t>Windows</a:t>
            </a:r>
            <a:r>
              <a:rPr lang="en-US" dirty="0"/>
              <a:t> services) is running (e.g. Nginx, bind, IIS,…)</a:t>
            </a:r>
          </a:p>
          <a:p>
            <a:r>
              <a:rPr lang="en-US" dirty="0"/>
              <a:t>It can detect if the service is behaving correctly</a:t>
            </a:r>
          </a:p>
          <a:p>
            <a:r>
              <a:rPr lang="en-US" dirty="0"/>
              <a:t>It is able to monitor CPU usage, RAM usage, disk usage, disk I/O…</a:t>
            </a:r>
          </a:p>
          <a:p>
            <a:r>
              <a:rPr lang="en-US" dirty="0"/>
              <a:t>Passive monitoring requires a component on </a:t>
            </a:r>
            <a:r>
              <a:rPr lang="en-US" b="1" dirty="0"/>
              <a:t>every</a:t>
            </a:r>
            <a:r>
              <a:rPr lang="en-US" dirty="0"/>
              <a:t> system you want to observe</a:t>
            </a:r>
          </a:p>
          <a:p>
            <a:r>
              <a:rPr lang="en-US" dirty="0"/>
              <a:t>If the whole server fails the central system has to recognize that the system was lost (kind of active monitoring if you like)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9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82385FB-5637-4B0C-95D0-2251278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metrics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FC6CE1C-8BBC-45CF-98DE-E410809E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 the classical monitoring metrics mentioned earlier we are required to collect metrics of our application/services</a:t>
            </a:r>
          </a:p>
          <a:p>
            <a:r>
              <a:rPr lang="en-US" dirty="0"/>
              <a:t>These metrics might include:</a:t>
            </a:r>
          </a:p>
          <a:p>
            <a:pPr lvl="1"/>
            <a:r>
              <a:rPr lang="en-US" dirty="0"/>
              <a:t>Success/error response rate</a:t>
            </a:r>
          </a:p>
          <a:p>
            <a:pPr lvl="1"/>
            <a:r>
              <a:rPr lang="en-US" dirty="0"/>
              <a:t>Response time statistics (max, min, median, average)</a:t>
            </a:r>
          </a:p>
          <a:p>
            <a:pPr lvl="1"/>
            <a:r>
              <a:rPr lang="en-US" dirty="0"/>
              <a:t>memory usage</a:t>
            </a:r>
          </a:p>
          <a:p>
            <a:pPr lvl="1"/>
            <a:r>
              <a:rPr lang="en-US" dirty="0"/>
              <a:t>CPU times</a:t>
            </a:r>
          </a:p>
          <a:p>
            <a:pPr lvl="1"/>
            <a:r>
              <a:rPr lang="en-US" dirty="0"/>
              <a:t>Message bus throughput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Nor active neither passive monitoring is by default able to collect these metrics, you have to implement custom endpoints to serve these metrics, custom middleware to collect these metrics, …</a:t>
            </a:r>
          </a:p>
          <a:p>
            <a:r>
              <a:rPr lang="en-US" dirty="0"/>
              <a:t>In addition you might want to add domain specific metrics (e.g. how often is a user viewing his profile page, how long does it take to execute a search and so on) as this can help you to decide which features are more important than others and which features are never used</a:t>
            </a:r>
          </a:p>
        </p:txBody>
      </p:sp>
    </p:spTree>
    <p:extLst>
      <p:ext uri="{BB962C8B-B14F-4D97-AF65-F5344CB8AC3E}">
        <p14:creationId xmlns:p14="http://schemas.microsoft.com/office/powerpoint/2010/main" val="12470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2028-3CFA-46B7-B4C5-E0DF71E4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Caveats</a:t>
            </a:r>
            <a:r>
              <a:rPr lang="de-DE" sz="2400" dirty="0"/>
              <a:t> in Microservice </a:t>
            </a:r>
            <a:r>
              <a:rPr lang="de-DE" sz="2400" dirty="0" err="1"/>
              <a:t>applications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079AF85-6DA4-4A8C-AC83-CFA3C355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Equivalent to load balancers (see chapter 4) systems have to picked up by the monitoring when they’re started</a:t>
            </a:r>
          </a:p>
          <a:p>
            <a:r>
              <a:rPr lang="en-US" dirty="0"/>
              <a:t>Depending on the scale of your application the monitoring system has to keep track of many more systems</a:t>
            </a:r>
          </a:p>
          <a:p>
            <a:r>
              <a:rPr lang="en-US" dirty="0"/>
              <a:t>To get a high perspective, your system has to aggregate the collected information to determine if a </a:t>
            </a:r>
            <a:r>
              <a:rPr lang="en-US" i="1" dirty="0"/>
              <a:t>service</a:t>
            </a:r>
            <a:r>
              <a:rPr lang="en-US" dirty="0"/>
              <a:t> is healthy (in term of a component of your application architecture) as it might not matter if a single instance has a high load or is unavailable for a moment if there are other instances to keep your application up and running</a:t>
            </a:r>
          </a:p>
          <a:p>
            <a:r>
              <a:rPr lang="en-US" dirty="0"/>
              <a:t>To be able to analyze a certain error it’s also necessary to be able to go down the rabbit hole and inspect a single node</a:t>
            </a:r>
          </a:p>
          <a:p>
            <a:r>
              <a:rPr lang="en-US" dirty="0"/>
              <a:t>As you might have </a:t>
            </a:r>
            <a:r>
              <a:rPr lang="en-US" b="1" dirty="0"/>
              <a:t>many</a:t>
            </a:r>
            <a:r>
              <a:rPr lang="en-US" dirty="0"/>
              <a:t> servers and services the amount of collected could be huge. Your system has to be able to handle this amount of data or aggregate it to meaningful snapshots</a:t>
            </a:r>
          </a:p>
        </p:txBody>
      </p:sp>
    </p:spTree>
    <p:extLst>
      <p:ext uri="{BB962C8B-B14F-4D97-AF65-F5344CB8AC3E}">
        <p14:creationId xmlns:p14="http://schemas.microsoft.com/office/powerpoint/2010/main" val="3507999690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Office PowerPoint</Application>
  <PresentationFormat>Bildschirmpräsentation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</vt:lpstr>
      <vt:lpstr>Wingdings</vt:lpstr>
      <vt:lpstr>Zapf Dingbats</vt:lpstr>
      <vt:lpstr>service_demo</vt:lpstr>
      <vt:lpstr>Microservices</vt:lpstr>
      <vt:lpstr>PowerPoint-Präsentation</vt:lpstr>
      <vt:lpstr>Content</vt:lpstr>
      <vt:lpstr>Monitoring</vt:lpstr>
      <vt:lpstr>Monitoring principles</vt:lpstr>
      <vt:lpstr>Active monitoring</vt:lpstr>
      <vt:lpstr>Passive Monitoring</vt:lpstr>
      <vt:lpstr>Application metrics</vt:lpstr>
      <vt:lpstr>Caveats in Microservice applications</vt:lpstr>
      <vt:lpstr>Valuation</vt:lpstr>
      <vt:lpstr>Valuation</vt:lpstr>
      <vt:lpstr>Synthetic Monitoring</vt:lpstr>
      <vt:lpstr>Correlation IDs</vt:lpstr>
    </vt:vector>
  </TitlesOfParts>
  <Manager/>
  <Company>innFactory.de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subject/>
  <dc:creator>Tobias Jonas</dc:creator>
  <cp:keywords/>
  <dc:description/>
  <cp:lastModifiedBy>sINFpekurf</cp:lastModifiedBy>
  <cp:revision>150</cp:revision>
  <cp:lastPrinted>2017-10-25T20:40:39Z</cp:lastPrinted>
  <dcterms:modified xsi:type="dcterms:W3CDTF">2017-12-13T21:53:25Z</dcterms:modified>
  <cp:category/>
</cp:coreProperties>
</file>