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5" r:id="rId9"/>
    <p:sldId id="262" r:id="rId10"/>
    <p:sldId id="264" r:id="rId11"/>
    <p:sldId id="263" r:id="rId12"/>
    <p:sldId id="266" r:id="rId13"/>
    <p:sldId id="269" r:id="rId14"/>
    <p:sldId id="273" r:id="rId15"/>
    <p:sldId id="270" r:id="rId16"/>
    <p:sldId id="267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68"/>
            <p14:sldId id="257"/>
            <p14:sldId id="258"/>
            <p14:sldId id="260"/>
            <p14:sldId id="259"/>
            <p14:sldId id="261"/>
            <p14:sldId id="265"/>
            <p14:sldId id="262"/>
            <p14:sldId id="264"/>
            <p14:sldId id="263"/>
            <p14:sldId id="266"/>
            <p14:sldId id="269"/>
            <p14:sldId id="273"/>
            <p14:sldId id="270"/>
            <p14:sldId id="26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/>
    <p:restoredTop sz="86378"/>
  </p:normalViewPr>
  <p:slideViewPr>
    <p:cSldViewPr snapToGrid="0" snapToObjects="1">
      <p:cViewPr varScale="1">
        <p:scale>
          <a:sx n="140" d="100"/>
          <a:sy n="140" d="100"/>
        </p:scale>
        <p:origin x="229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Chap</a:t>
            </a: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. 2.2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P.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Clustering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(</a:t>
            </a:r>
            <a:r>
              <a:rPr lang="de-DE" dirty="0" err="1"/>
              <a:t>Swarm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21094C-3C2F-4BBB-89C3-AC7B61E1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Configuration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8A9481-22CF-4F62-91C9-17DC3CF6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</p:spPr>
        <p:txBody>
          <a:bodyPr/>
          <a:lstStyle/>
          <a:p>
            <a:r>
              <a:rPr lang="en-US" dirty="0"/>
              <a:t>Mounting configuration files into container</a:t>
            </a:r>
          </a:p>
          <a:p>
            <a:r>
              <a:rPr lang="en-US" dirty="0"/>
              <a:t>Securing sensible data like credentials, API keys, …</a:t>
            </a:r>
          </a:p>
          <a:p>
            <a:r>
              <a:rPr lang="en-US" dirty="0"/>
              <a:t>Share configuration files across multiple containers and hosts</a:t>
            </a:r>
          </a:p>
          <a:p>
            <a:r>
              <a:rPr lang="en-US" dirty="0"/>
              <a:t>Docker Swarm has special </a:t>
            </a:r>
            <a:r>
              <a:rPr lang="en-US" dirty="0" err="1"/>
              <a:t>CMDlets</a:t>
            </a:r>
            <a:r>
              <a:rPr lang="en-US" dirty="0"/>
              <a:t> for storing secrets (</a:t>
            </a:r>
            <a:r>
              <a:rPr lang="en-US" i="1" dirty="0"/>
              <a:t>docker secret</a:t>
            </a:r>
            <a:r>
              <a:rPr lang="en-US" dirty="0"/>
              <a:t>) and configuration files/values (</a:t>
            </a:r>
            <a:r>
              <a:rPr lang="en-US" i="1" dirty="0"/>
              <a:t>docker config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DA69AB3-B776-4CCB-92B5-237EBA41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- Scaling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42B6F4-5703-47B3-8D69-7976D0B5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scale services up and down</a:t>
            </a:r>
          </a:p>
          <a:p>
            <a:r>
              <a:rPr lang="en-US" i="1" dirty="0"/>
              <a:t>Optionally: scale services when load is getting higher or lower (Kubernetes)</a:t>
            </a:r>
          </a:p>
          <a:p>
            <a:r>
              <a:rPr lang="en-US" dirty="0"/>
              <a:t>Docker Swarm is able to start new containers on demand (</a:t>
            </a:r>
            <a:r>
              <a:rPr lang="en-US" i="1" dirty="0"/>
              <a:t>docker service scale </a:t>
            </a:r>
            <a:r>
              <a:rPr lang="en-US" i="1" dirty="0" err="1"/>
              <a:t>helloworld</a:t>
            </a:r>
            <a:r>
              <a:rPr lang="en-US" i="1" dirty="0"/>
              <a:t>=5</a:t>
            </a:r>
            <a:r>
              <a:rPr lang="en-US" dirty="0"/>
              <a:t>) but it does not detect if the load is getting worse so this is up to you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944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AEC6414-6181-40AA-8A80-E4055F68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E4A0855-6A32-4F73-8307-EB39D415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Raft </a:t>
            </a:r>
            <a:r>
              <a:rPr lang="en-US" dirty="0"/>
              <a:t>(consensus protocol, will be discussed later)</a:t>
            </a:r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worker</a:t>
            </a:r>
            <a:endParaRPr lang="de-DE" dirty="0"/>
          </a:p>
          <a:p>
            <a:r>
              <a:rPr lang="de-DE" dirty="0"/>
              <a:t>Managers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actively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Raft </a:t>
            </a:r>
            <a:r>
              <a:rPr lang="de-DE" dirty="0" err="1"/>
              <a:t>consensus</a:t>
            </a:r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leader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stand-by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forwarding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en-US" dirty="0"/>
          </a:p>
          <a:p>
            <a:r>
              <a:rPr lang="en-US" dirty="0"/>
              <a:t>Interactions (like starting a service) are only possible with a master 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38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9DF9FB-7842-4788-813D-A644BCA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– Setup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1D6A214-4A35-4108-8339-382A3B38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Docker </a:t>
            </a:r>
            <a:r>
              <a:rPr lang="de-DE" dirty="0" err="1"/>
              <a:t>Swarm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at least 2 </a:t>
            </a:r>
            <a:r>
              <a:rPr lang="de-DE" dirty="0" err="1"/>
              <a:t>nodes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availability</a:t>
            </a:r>
            <a:r>
              <a:rPr lang="de-DE" dirty="0"/>
              <a:t> 4 </a:t>
            </a:r>
            <a:r>
              <a:rPr lang="de-DE" dirty="0" err="1"/>
              <a:t>nodes</a:t>
            </a:r>
            <a:r>
              <a:rPr lang="de-DE" dirty="0"/>
              <a:t>)</a:t>
            </a:r>
          </a:p>
          <a:p>
            <a:r>
              <a:rPr lang="de-DE" dirty="0"/>
              <a:t>On </a:t>
            </a:r>
            <a:r>
              <a:rPr lang="de-DE" dirty="0" err="1"/>
              <a:t>machine</a:t>
            </a:r>
            <a:r>
              <a:rPr lang="de-DE" dirty="0"/>
              <a:t> 1 (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i="1" dirty="0" err="1"/>
              <a:t>master</a:t>
            </a:r>
            <a:r>
              <a:rPr lang="de-DE" dirty="0"/>
              <a:t>) </a:t>
            </a:r>
            <a:r>
              <a:rPr lang="en-US" dirty="0"/>
              <a:t>you’re initializing the swarm by running </a:t>
            </a:r>
            <a:r>
              <a:rPr lang="en-US" i="1" dirty="0"/>
              <a:t>docker swarm </a:t>
            </a:r>
            <a:r>
              <a:rPr lang="en-US" i="1" dirty="0" err="1"/>
              <a:t>init</a:t>
            </a:r>
            <a:r>
              <a:rPr lang="en-US" i="1" dirty="0"/>
              <a:t> –advertise-</a:t>
            </a:r>
            <a:r>
              <a:rPr lang="en-US" i="1" dirty="0" err="1"/>
              <a:t>addr</a:t>
            </a:r>
            <a:r>
              <a:rPr lang="en-US" i="1" dirty="0"/>
              <a:t> &lt;MASTER IP&gt;</a:t>
            </a:r>
          </a:p>
          <a:p>
            <a:r>
              <a:rPr lang="en-US" dirty="0"/>
              <a:t>To get a join token you’ve to run on the </a:t>
            </a:r>
            <a:r>
              <a:rPr lang="en-US" i="1" dirty="0"/>
              <a:t>master</a:t>
            </a:r>
            <a:r>
              <a:rPr lang="en-US" dirty="0"/>
              <a:t> </a:t>
            </a:r>
            <a:r>
              <a:rPr lang="en-US" i="1" dirty="0"/>
              <a:t>docker swarm join-token worker</a:t>
            </a:r>
            <a:r>
              <a:rPr lang="en-US" dirty="0"/>
              <a:t>. As result Docker should print the complete command to join a worker node</a:t>
            </a:r>
          </a:p>
          <a:p>
            <a:r>
              <a:rPr lang="en-US" dirty="0"/>
              <a:t>On machine 2 (let’s call it </a:t>
            </a:r>
            <a:r>
              <a:rPr lang="en-US" i="1" dirty="0"/>
              <a:t>worker</a:t>
            </a:r>
            <a:r>
              <a:rPr lang="en-US" dirty="0"/>
              <a:t>) you executed the printed command (e.g. </a:t>
            </a:r>
            <a:r>
              <a:rPr lang="en-US" i="1" dirty="0"/>
              <a:t>docker swarm join –token SWMTKN-1-49nj1cmql0jkz5s954yi3oex3nedyz0fb0xx14ie39trti4wxv-8vxv8rssmk743ojnwacrr2e7c &lt;MASTER IP:PORT&gt;</a:t>
            </a:r>
          </a:p>
          <a:p>
            <a:r>
              <a:rPr lang="de-DE" dirty="0"/>
              <a:t>A </a:t>
            </a:r>
            <a:r>
              <a:rPr lang="de-DE" dirty="0" err="1"/>
              <a:t>join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multiple </a:t>
            </a:r>
            <a:r>
              <a:rPr lang="de-DE" dirty="0" err="1"/>
              <a:t>times</a:t>
            </a:r>
            <a:r>
              <a:rPr lang="de-DE" dirty="0"/>
              <a:t> but </a:t>
            </a:r>
            <a:r>
              <a:rPr lang="de-DE" dirty="0" err="1"/>
              <a:t>it</a:t>
            </a:r>
            <a:r>
              <a:rPr lang="en-US" dirty="0"/>
              <a:t> has a lifetime so you will have to generate new ones from time to time</a:t>
            </a:r>
          </a:p>
        </p:txBody>
      </p:sp>
    </p:spTree>
    <p:extLst>
      <p:ext uri="{BB962C8B-B14F-4D97-AF65-F5344CB8AC3E}">
        <p14:creationId xmlns:p14="http://schemas.microsoft.com/office/powerpoint/2010/main" val="416121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31E4813-868A-409E-BB34-FA4C8072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Routing Mesh</a:t>
            </a:r>
          </a:p>
        </p:txBody>
      </p:sp>
      <p:pic>
        <p:nvPicPr>
          <p:cNvPr id="4098" name="Picture 2" descr="Bildergebnis für now kiss meme">
            <a:extLst>
              <a:ext uri="{FF2B5EF4-FFF2-40B4-BE49-F238E27FC236}">
                <a16:creationId xmlns:a16="http://schemas.microsoft.com/office/drawing/2014/main" id="{A09C31AA-E2BC-436E-91CF-643ED3231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02" y="1403350"/>
            <a:ext cx="4406034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4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C5A9C1-B773-4413-A3A2-472976CA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– Routing </a:t>
            </a:r>
            <a:r>
              <a:rPr lang="de-DE" dirty="0" err="1"/>
              <a:t>mesh</a:t>
            </a:r>
            <a:endParaRPr lang="en-US" dirty="0"/>
          </a:p>
        </p:txBody>
      </p:sp>
      <p:pic>
        <p:nvPicPr>
          <p:cNvPr id="3074" name="Picture 2" descr="service ingress image">
            <a:extLst>
              <a:ext uri="{FF2B5EF4-FFF2-40B4-BE49-F238E27FC236}">
                <a16:creationId xmlns:a16="http://schemas.microsoft.com/office/drawing/2014/main" id="{D6381A20-72EB-448B-BB29-07D0F603CB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89092"/>
            <a:ext cx="8697912" cy="38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DE38D14-4D62-403B-A1E2-CA43B76F2486}"/>
              </a:ext>
            </a:extLst>
          </p:cNvPr>
          <p:cNvSpPr txBox="1"/>
          <p:nvPr/>
        </p:nvSpPr>
        <p:spPr>
          <a:xfrm>
            <a:off x="259374" y="6012260"/>
            <a:ext cx="595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https://docs.docker.com/engine/swarm/ingress/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836133-3345-4532-B938-C4ECF42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Accessing services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EE0860-0C9C-4662-B78D-32CB62E5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with</a:t>
            </a:r>
            <a:r>
              <a:rPr lang="de-DE" dirty="0"/>
              <a:t> an</a:t>
            </a:r>
            <a:r>
              <a:rPr lang="en-US" dirty="0"/>
              <a:t>y local Docker container a Swarm Container publishes a port – ports which should be available from outside the swarm are published through the so called “Ingress” network</a:t>
            </a:r>
          </a:p>
          <a:p>
            <a:r>
              <a:rPr lang="en-US" dirty="0"/>
              <a:t>A port published by the ingress network is available at every node (even on worker nodes)</a:t>
            </a:r>
          </a:p>
          <a:p>
            <a:r>
              <a:rPr lang="en-US" dirty="0"/>
              <a:t>Communication between services is always possible (if they’re in the same network)</a:t>
            </a:r>
          </a:p>
          <a:p>
            <a:r>
              <a:rPr lang="en-US" dirty="0"/>
              <a:t>To resolve other services Docker Swarm uses internal DNS entries for every service, all calls are balanced over all available instances of a specific service (load balancing)</a:t>
            </a:r>
          </a:p>
        </p:txBody>
      </p:sp>
    </p:spTree>
    <p:extLst>
      <p:ext uri="{BB962C8B-B14F-4D97-AF65-F5344CB8AC3E}">
        <p14:creationId xmlns:p14="http://schemas.microsoft.com/office/powerpoint/2010/main" val="351577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FC9E86-F403-40D0-BE90-79B5DD33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– </a:t>
            </a:r>
            <a:r>
              <a:rPr lang="de-DE" dirty="0" err="1"/>
              <a:t>Deployment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691699E-9C0C-4589-95BD-A1677D286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433" y="1403350"/>
            <a:ext cx="7586571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2D8FA7D-0BFC-408B-BDF7-B7C7AC2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Deployment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EBE553EF-2F1C-412D-B039-42A57B67358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EBE553EF-2F1C-412D-B039-42A57B6735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06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4907C9-317A-410B-8CD9-A2637AD5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ildergebnis für Cluster computing meme">
            <a:extLst>
              <a:ext uri="{FF2B5EF4-FFF2-40B4-BE49-F238E27FC236}">
                <a16:creationId xmlns:a16="http://schemas.microsoft.com/office/drawing/2014/main" id="{9C4913AD-55A7-445D-B2B2-CC5451ADD4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9" y="1551716"/>
            <a:ext cx="8035451" cy="402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3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0CCED23-81F7-4840-B173-BC353E8D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004853-4EFF-4E09-A991-D3F7CBA6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clustering</a:t>
            </a:r>
          </a:p>
          <a:p>
            <a:r>
              <a:rPr lang="en-US" dirty="0"/>
              <a:t>Problems of clustering</a:t>
            </a:r>
          </a:p>
          <a:p>
            <a:r>
              <a:rPr lang="en-US" dirty="0"/>
              <a:t>Available products</a:t>
            </a:r>
          </a:p>
          <a:p>
            <a:r>
              <a:rPr lang="en-US" dirty="0"/>
              <a:t>Components of Docker cluster systems</a:t>
            </a:r>
          </a:p>
          <a:p>
            <a:pPr lvl="1"/>
            <a:r>
              <a:rPr lang="de-DE" dirty="0"/>
              <a:t>P</a:t>
            </a:r>
            <a:r>
              <a:rPr lang="en-US" dirty="0" err="1"/>
              <a:t>ersistence</a:t>
            </a:r>
            <a:endParaRPr lang="en-US" dirty="0"/>
          </a:p>
          <a:p>
            <a:pPr lvl="1"/>
            <a:r>
              <a:rPr lang="de-DE" dirty="0"/>
              <a:t>N</a:t>
            </a:r>
            <a:r>
              <a:rPr lang="en-US" dirty="0" err="1"/>
              <a:t>etworking</a:t>
            </a:r>
            <a:endParaRPr lang="en-US" dirty="0"/>
          </a:p>
          <a:p>
            <a:pPr lvl="1"/>
            <a:r>
              <a:rPr lang="de-DE" dirty="0"/>
              <a:t>C</a:t>
            </a:r>
            <a:r>
              <a:rPr lang="en-US" dirty="0" err="1"/>
              <a:t>onfiguration</a:t>
            </a:r>
            <a:endParaRPr lang="en-US" dirty="0"/>
          </a:p>
          <a:p>
            <a:r>
              <a:rPr lang="de-DE" dirty="0"/>
              <a:t>Docker </a:t>
            </a:r>
            <a:r>
              <a:rPr lang="de-DE" dirty="0" err="1"/>
              <a:t>Swarm</a:t>
            </a:r>
            <a:r>
              <a:rPr lang="de-DE" dirty="0"/>
              <a:t> Setup</a:t>
            </a:r>
          </a:p>
          <a:p>
            <a:r>
              <a:rPr lang="de-DE" dirty="0"/>
              <a:t>The „Ingress“ </a:t>
            </a:r>
            <a:r>
              <a:rPr lang="de-DE" dirty="0" err="1"/>
              <a:t>network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4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22B9AF-A2F5-4330-83DC-9EC212A5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C9E5BB-7CD8-4BC6-9704-FC9254E2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availability</a:t>
            </a:r>
            <a:endParaRPr lang="de-DE" dirty="0"/>
          </a:p>
          <a:p>
            <a:r>
              <a:rPr lang="de-DE" dirty="0" err="1"/>
              <a:t>Scalabilit</a:t>
            </a:r>
            <a:r>
              <a:rPr lang="en-US" dirty="0"/>
              <a:t>y</a:t>
            </a:r>
          </a:p>
          <a:p>
            <a:r>
              <a:rPr lang="en-US" dirty="0"/>
              <a:t>“Scale out” instead of “scale up”</a:t>
            </a:r>
          </a:p>
          <a:p>
            <a:r>
              <a:rPr lang="de-DE" dirty="0"/>
              <a:t>S</a:t>
            </a:r>
            <a:r>
              <a:rPr lang="en-US" dirty="0" err="1"/>
              <a:t>implifying</a:t>
            </a:r>
            <a:r>
              <a:rPr lang="en-US" dirty="0"/>
              <a:t> the maintenance of cluster nodes (updating, replacement, hardware maintenance,…)</a:t>
            </a:r>
          </a:p>
        </p:txBody>
      </p:sp>
    </p:spTree>
    <p:extLst>
      <p:ext uri="{BB962C8B-B14F-4D97-AF65-F5344CB8AC3E}">
        <p14:creationId xmlns:p14="http://schemas.microsoft.com/office/powerpoint/2010/main" val="390299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4B6679-95E3-4EF6-B338-D46FC2A9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clustering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F4E5D3-E91B-4881-BD51-E72A320F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On which IP/hostname is a service reachable?</a:t>
            </a:r>
          </a:p>
          <a:p>
            <a:pPr lvl="1"/>
            <a:r>
              <a:rPr lang="en-US" dirty="0"/>
              <a:t>Where are my </a:t>
            </a:r>
            <a:r>
              <a:rPr lang="en-US" dirty="0" err="1"/>
              <a:t>depandant</a:t>
            </a:r>
            <a:r>
              <a:rPr lang="en-US" dirty="0"/>
              <a:t> services reachable</a:t>
            </a:r>
          </a:p>
          <a:p>
            <a:r>
              <a:rPr lang="en-US" dirty="0"/>
              <a:t>Scaling</a:t>
            </a:r>
          </a:p>
          <a:p>
            <a:pPr lvl="1"/>
            <a:r>
              <a:rPr lang="en-US" dirty="0"/>
              <a:t>How is the load balanced on all available instances</a:t>
            </a:r>
          </a:p>
          <a:p>
            <a:pPr lvl="1"/>
            <a:r>
              <a:rPr lang="en-US" dirty="0"/>
              <a:t>When should a service scale up or down?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Secrets</a:t>
            </a:r>
          </a:p>
          <a:p>
            <a:r>
              <a:rPr lang="en-US" dirty="0"/>
              <a:t>Persistence: where’s the data?</a:t>
            </a:r>
          </a:p>
          <a:p>
            <a:pPr lvl="1"/>
            <a:r>
              <a:rPr lang="en-US" dirty="0"/>
              <a:t>NFS</a:t>
            </a:r>
          </a:p>
          <a:p>
            <a:pPr lvl="1"/>
            <a:r>
              <a:rPr lang="en-US" dirty="0"/>
              <a:t>vSphere Volumes</a:t>
            </a:r>
          </a:p>
          <a:p>
            <a:pPr lvl="1"/>
            <a:r>
              <a:rPr lang="en-US" dirty="0"/>
              <a:t>SAN storage</a:t>
            </a:r>
          </a:p>
          <a:p>
            <a:pPr marL="439626" lvl="1" indent="0">
              <a:buNone/>
            </a:pPr>
            <a:r>
              <a:rPr lang="en-US" dirty="0"/>
              <a:t>(we talk about cloud solutions later)</a:t>
            </a:r>
          </a:p>
        </p:txBody>
      </p:sp>
    </p:spTree>
    <p:extLst>
      <p:ext uri="{BB962C8B-B14F-4D97-AF65-F5344CB8AC3E}">
        <p14:creationId xmlns:p14="http://schemas.microsoft.com/office/powerpoint/2010/main" val="112813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56BD95-4EE8-4662-8177-F5539842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products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B8AF46-9D6E-452E-A9B3-85A96AF4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OpenShift</a:t>
            </a:r>
            <a:r>
              <a:rPr lang="en-US" dirty="0"/>
              <a:t> (based on Kubernetes)</a:t>
            </a:r>
          </a:p>
          <a:p>
            <a:r>
              <a:rPr lang="en-US" dirty="0"/>
              <a:t>DC/OS (Mesosphere)</a:t>
            </a:r>
          </a:p>
          <a:p>
            <a:r>
              <a:rPr lang="en-US" dirty="0"/>
              <a:t>Docker Swarm</a:t>
            </a:r>
          </a:p>
          <a:p>
            <a:r>
              <a:rPr lang="en-US" dirty="0"/>
              <a:t>Rancher</a:t>
            </a:r>
          </a:p>
          <a:p>
            <a:r>
              <a:rPr lang="en-US" dirty="0"/>
              <a:t>Nomad</a:t>
            </a:r>
          </a:p>
          <a:p>
            <a:r>
              <a:rPr lang="en-US" dirty="0" err="1"/>
              <a:t>Mantl</a:t>
            </a:r>
            <a:endParaRPr lang="en-US" dirty="0"/>
          </a:p>
          <a:p>
            <a:r>
              <a:rPr lang="de-D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87499A-DE3F-45E7-9D09-0282DE38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Persistence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85147DD-E600-4299-B7F8-6D6CD867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plenty of plugins available:</a:t>
            </a:r>
          </a:p>
          <a:p>
            <a:pPr lvl="1"/>
            <a:r>
              <a:rPr lang="en-US" dirty="0"/>
              <a:t>Azure File Storage</a:t>
            </a:r>
          </a:p>
          <a:p>
            <a:pPr lvl="1"/>
            <a:r>
              <a:rPr lang="en-US" dirty="0"/>
              <a:t>NFS</a:t>
            </a:r>
          </a:p>
          <a:p>
            <a:pPr lvl="1"/>
            <a:r>
              <a:rPr lang="en-US" dirty="0"/>
              <a:t>GCE Volumes</a:t>
            </a:r>
          </a:p>
          <a:p>
            <a:pPr lvl="1"/>
            <a:r>
              <a:rPr lang="en-US" dirty="0" err="1"/>
              <a:t>GlusterFS</a:t>
            </a:r>
            <a:endParaRPr lang="en-US" dirty="0"/>
          </a:p>
          <a:p>
            <a:pPr lvl="1"/>
            <a:r>
              <a:rPr lang="en-US" dirty="0"/>
              <a:t>SAN systems (NetApp, Nimble, </a:t>
            </a:r>
            <a:r>
              <a:rPr lang="en-US" dirty="0" err="1"/>
              <a:t>Virtuozzo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VMWare vSphere Storage</a:t>
            </a:r>
          </a:p>
          <a:p>
            <a:r>
              <a:rPr lang="en-US" dirty="0"/>
              <a:t>Most of them are trying to solve the problem that a container may run on any host so the data has to be available on any host!</a:t>
            </a:r>
          </a:p>
          <a:p>
            <a:r>
              <a:rPr lang="en-US" dirty="0"/>
              <a:t>A few are also able to control concurrent R/W access by multiple containers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GlusterFS</a:t>
            </a:r>
            <a:r>
              <a:rPr lang="en-US" dirty="0"/>
              <a:t>, VMWare)</a:t>
            </a:r>
          </a:p>
        </p:txBody>
      </p:sp>
    </p:spTree>
    <p:extLst>
      <p:ext uri="{BB962C8B-B14F-4D97-AF65-F5344CB8AC3E}">
        <p14:creationId xmlns:p14="http://schemas.microsoft.com/office/powerpoint/2010/main" val="130521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144B401-76BA-425C-B0A8-342BCB80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Persistence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24FA896-CF23-4437-8D86-305E13D4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persistence driver you want to use depends on your environment</a:t>
            </a:r>
          </a:p>
          <a:p>
            <a:r>
              <a:rPr lang="en-US" dirty="0"/>
              <a:t>Is very fast access required (databases, caches,…)?</a:t>
            </a:r>
          </a:p>
          <a:p>
            <a:r>
              <a:rPr lang="en-US" dirty="0"/>
              <a:t>Do multiple instances have to share the same data (file storages like </a:t>
            </a:r>
            <a:r>
              <a:rPr lang="en-US" dirty="0" err="1"/>
              <a:t>NextCloud</a:t>
            </a:r>
            <a:r>
              <a:rPr lang="en-US" dirty="0"/>
              <a:t>)?</a:t>
            </a:r>
          </a:p>
          <a:p>
            <a:r>
              <a:rPr lang="en-US" dirty="0"/>
              <a:t>Is there any infrastructure available (cloud native like AWS, Azure, GCE, on promise like SAN systems or a NFS server)?</a:t>
            </a:r>
          </a:p>
          <a:p>
            <a:r>
              <a:rPr lang="en-US" dirty="0"/>
              <a:t>How fast do you have to setup the cluster?</a:t>
            </a:r>
            <a:br>
              <a:rPr lang="en-US" dirty="0"/>
            </a:br>
            <a:r>
              <a:rPr lang="en-US" dirty="0"/>
              <a:t>(the setup of a NFS is much easier than a </a:t>
            </a:r>
            <a:r>
              <a:rPr lang="en-US" dirty="0" err="1"/>
              <a:t>GlusterFS</a:t>
            </a:r>
            <a:r>
              <a:rPr lang="en-US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771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CFE9BA-B159-4351-AFE3-2D155F38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Networking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53C23A-471D-47D0-A252-49A63C4B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publishing (on which cluster-node is an application reachable?)</a:t>
            </a:r>
          </a:p>
          <a:p>
            <a:pPr lvl="1"/>
            <a:r>
              <a:rPr lang="de-DE" dirty="0"/>
              <a:t>I</a:t>
            </a:r>
            <a:r>
              <a:rPr lang="en-US" dirty="0" err="1"/>
              <a:t>ngress</a:t>
            </a:r>
            <a:r>
              <a:rPr lang="en-US" dirty="0"/>
              <a:t> network in Docker Swarm</a:t>
            </a:r>
          </a:p>
          <a:p>
            <a:r>
              <a:rPr lang="en-US" dirty="0"/>
              <a:t>Communication between containers across multiple container hosts</a:t>
            </a:r>
          </a:p>
          <a:p>
            <a:pPr lvl="1"/>
            <a:r>
              <a:rPr lang="en-US" dirty="0"/>
              <a:t>Overlay networks in Docker Swarm</a:t>
            </a:r>
          </a:p>
          <a:p>
            <a:r>
              <a:rPr lang="en-US" dirty="0"/>
              <a:t>Isolation of applications against each other</a:t>
            </a:r>
            <a:br>
              <a:rPr lang="en-US" dirty="0"/>
            </a:br>
            <a:r>
              <a:rPr lang="en-US" dirty="0"/>
              <a:t>(multiple applications may need the same services but would </a:t>
            </a:r>
            <a:r>
              <a:rPr lang="de-DE" dirty="0" err="1"/>
              <a:t>interfere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Stacks and Services in Docker Swarm</a:t>
            </a:r>
          </a:p>
          <a:p>
            <a:r>
              <a:rPr lang="de-DE" dirty="0"/>
              <a:t>S</a:t>
            </a:r>
            <a:r>
              <a:rPr lang="en-US" dirty="0" err="1"/>
              <a:t>ervice</a:t>
            </a:r>
            <a:r>
              <a:rPr lang="en-US" dirty="0"/>
              <a:t> Discovery (method to access other services in an application)</a:t>
            </a:r>
          </a:p>
          <a:p>
            <a:pPr lvl="1"/>
            <a:r>
              <a:rPr lang="en-US" dirty="0"/>
              <a:t>Realized with DNS in Docker Swarm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794959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A60FE3C1-81DB-4A1E-9A2F-D1A6D6DFA72F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version: '3'\n\nservices:\n  web:\n    image: 127.0.0.1:5000/stackdemo\n    build: .\n    ports:\n      - \&quot;8000:8000\&quot;\n  redis:\n    image: redis:alpine\n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769</Words>
  <Application>Microsoft Office PowerPoint</Application>
  <PresentationFormat>Bildschirmpräsentation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</vt:lpstr>
      <vt:lpstr>Wingdings</vt:lpstr>
      <vt:lpstr>Zapf Dingbats</vt:lpstr>
      <vt:lpstr>service_demo</vt:lpstr>
      <vt:lpstr>Docker Clustering</vt:lpstr>
      <vt:lpstr>PowerPoint-Präsentation</vt:lpstr>
      <vt:lpstr>Agenda</vt:lpstr>
      <vt:lpstr>Why clustering</vt:lpstr>
      <vt:lpstr>Problems of clustering</vt:lpstr>
      <vt:lpstr>Available products</vt:lpstr>
      <vt:lpstr>Components – Persistence</vt:lpstr>
      <vt:lpstr>Components – Persistence</vt:lpstr>
      <vt:lpstr>Components – Networking</vt:lpstr>
      <vt:lpstr>Components – Configuration</vt:lpstr>
      <vt:lpstr>Components - Scaling</vt:lpstr>
      <vt:lpstr>Docker Swarm concepts</vt:lpstr>
      <vt:lpstr>Docker Swarm – Setup</vt:lpstr>
      <vt:lpstr>Docker Swarm – Routing Mesh</vt:lpstr>
      <vt:lpstr>Docker Swarm – Routing mesh</vt:lpstr>
      <vt:lpstr>Docker Swarm – Accessing services</vt:lpstr>
      <vt:lpstr>Docker Swarm – Deployment</vt:lpstr>
      <vt:lpstr>Docker Swarm –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134</cp:revision>
  <dcterms:created xsi:type="dcterms:W3CDTF">2016-11-09T22:19:26Z</dcterms:created>
  <dcterms:modified xsi:type="dcterms:W3CDTF">2017-10-19T08:22:17Z</dcterms:modified>
</cp:coreProperties>
</file>