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8" r:id="rId20"/>
    <p:sldId id="276" r:id="rId21"/>
    <p:sldId id="277" r:id="rId22"/>
    <p:sldId id="280" r:id="rId23"/>
    <p:sldId id="279" r:id="rId24"/>
    <p:sldId id="281" r:id="rId25"/>
    <p:sldId id="263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4B2C315-C1D1-4B19-B7D6-331E131FE9E4}">
          <p14:sldIdLst>
            <p14:sldId id="256"/>
            <p14:sldId id="257"/>
          </p14:sldIdLst>
        </p14:section>
        <p14:section name="Basics" id="{DC62F19E-1485-45B2-B4FE-16822415B372}">
          <p14:sldIdLst>
            <p14:sldId id="258"/>
            <p14:sldId id="259"/>
          </p14:sldIdLst>
        </p14:section>
        <p14:section name="Load Balancing strategies" id="{02DD5BCA-1A3D-4130-BBE4-F0393A40ECDF}">
          <p14:sldIdLst>
            <p14:sldId id="260"/>
            <p14:sldId id="261"/>
            <p14:sldId id="264"/>
            <p14:sldId id="265"/>
            <p14:sldId id="266"/>
            <p14:sldId id="267"/>
            <p14:sldId id="268"/>
          </p14:sldIdLst>
        </p14:section>
        <p14:section name="Network based failover" id="{0963EE44-6384-4E09-86A4-60B4BE2EA2D9}">
          <p14:sldIdLst>
            <p14:sldId id="269"/>
            <p14:sldId id="270"/>
            <p14:sldId id="271"/>
          </p14:sldIdLst>
        </p14:section>
        <p14:section name="API Gateways" id="{4F3D7352-804C-4EFC-BD4F-87172E6B0BE9}">
          <p14:sldIdLst>
            <p14:sldId id="272"/>
            <p14:sldId id="273"/>
            <p14:sldId id="274"/>
            <p14:sldId id="275"/>
          </p14:sldIdLst>
        </p14:section>
        <p14:section name="Products" id="{B3F5AE1C-9A4B-4B2A-AA50-D5B0695AA3F9}">
          <p14:sldIdLst>
            <p14:sldId id="278"/>
            <p14:sldId id="276"/>
            <p14:sldId id="277"/>
            <p14:sldId id="280"/>
            <p14:sldId id="279"/>
            <p14:sldId id="281"/>
          </p14:sldIdLst>
        </p14:section>
        <p14:section name="Comparison" id="{EB518CE0-875A-42DB-9580-21AF0AB38D75}">
          <p14:sldIdLst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10" autoAdjust="0"/>
    <p:restoredTop sz="94695"/>
  </p:normalViewPr>
  <p:slideViewPr>
    <p:cSldViewPr snapToGrid="0">
      <p:cViewPr varScale="1">
        <p:scale>
          <a:sx n="154" d="100"/>
          <a:sy n="154" d="100"/>
        </p:scale>
        <p:origin x="145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2105B6-D441-4EC0-9FA7-CF26CD0B8EA0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9E1626-1954-45D8-AE63-23C3FFC9B49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522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9374" y="250522"/>
            <a:ext cx="5753119" cy="771055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9374" y="1402915"/>
            <a:ext cx="8697057" cy="4847573"/>
          </a:xfrm>
          <a:prstGeom prst="rect">
            <a:avLst/>
          </a:prstGeom>
        </p:spPr>
        <p:txBody>
          <a:bodyPr/>
          <a:lstStyle>
            <a:lvl1pPr>
              <a:buSzPct val="100000"/>
              <a:defRPr/>
            </a:lvl1pPr>
            <a:lvl2pPr>
              <a:buSzPct val="100000"/>
              <a:defRPr/>
            </a:lvl2pPr>
            <a:lvl3pPr>
              <a:buSzPct val="100000"/>
              <a:defRPr/>
            </a:lvl3pPr>
            <a:lvl4pPr>
              <a:buSzPct val="100000"/>
              <a:defRPr/>
            </a:lvl4pPr>
            <a:lvl5pPr>
              <a:buSzPct val="100000"/>
              <a:defRPr/>
            </a:lvl5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435" y="4406901"/>
            <a:ext cx="7772400" cy="1362075"/>
          </a:xfrm>
          <a:prstGeom prst="rect">
            <a:avLst/>
          </a:prstGeom>
        </p:spPr>
        <p:txBody>
          <a:bodyPr/>
          <a:lstStyle>
            <a:lvl1pPr algn="l">
              <a:defRPr sz="3692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46"/>
            </a:lvl1pPr>
            <a:lvl2pPr marL="422041" indent="0">
              <a:buNone/>
              <a:defRPr sz="1662"/>
            </a:lvl2pPr>
            <a:lvl3pPr marL="844083" indent="0">
              <a:buNone/>
              <a:defRPr sz="1477"/>
            </a:lvl3pPr>
            <a:lvl4pPr marL="1266124" indent="0">
              <a:buNone/>
              <a:defRPr sz="1292"/>
            </a:lvl4pPr>
            <a:lvl5pPr marL="1688165" indent="0">
              <a:buNone/>
              <a:defRPr sz="1292"/>
            </a:lvl5pPr>
            <a:lvl6pPr marL="2110207" indent="0">
              <a:buNone/>
              <a:defRPr sz="1292"/>
            </a:lvl6pPr>
            <a:lvl7pPr marL="2532248" indent="0">
              <a:buNone/>
              <a:defRPr sz="1292"/>
            </a:lvl7pPr>
            <a:lvl8pPr marL="2954289" indent="0">
              <a:buNone/>
              <a:defRPr sz="1292"/>
            </a:lvl8pPr>
            <a:lvl9pPr marL="3376331" indent="0">
              <a:buNone/>
              <a:defRPr sz="1292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9375" y="265114"/>
            <a:ext cx="5697415" cy="762021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9374" y="1238251"/>
            <a:ext cx="4277457" cy="4733925"/>
          </a:xfrm>
          <a:prstGeom prst="rect">
            <a:avLst/>
          </a:prstGeo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77508" y="1238251"/>
            <a:ext cx="4278923" cy="4733925"/>
          </a:xfrm>
          <a:prstGeom prst="rect">
            <a:avLst/>
          </a:prstGeo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63769" y="262112"/>
            <a:ext cx="5543730" cy="73997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  <a:prstGeom prst="rect">
            <a:avLst/>
          </a:prstGeo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270" y="1535113"/>
            <a:ext cx="4041531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270" y="2174875"/>
            <a:ext cx="4041531" cy="3951288"/>
          </a:xfrm>
          <a:prstGeom prst="rect">
            <a:avLst/>
          </a:prstGeo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9688" y="265114"/>
            <a:ext cx="5737101" cy="812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9375" y="265114"/>
            <a:ext cx="5697415" cy="762021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259375" y="1388563"/>
            <a:ext cx="4277457" cy="48909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50816" y="1388561"/>
            <a:ext cx="4278923" cy="489094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93" name="Rectangle 9"/>
          <p:cNvSpPr>
            <a:spLocks noChangeArrowheads="1"/>
          </p:cNvSpPr>
          <p:nvPr/>
        </p:nvSpPr>
        <p:spPr bwMode="auto">
          <a:xfrm>
            <a:off x="7268308" y="1246189"/>
            <a:ext cx="1216269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de-DE" sz="1662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502" y="1412876"/>
            <a:ext cx="8036169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2"/>
            <a:endParaRPr lang="de-DE" dirty="0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07971" y="220663"/>
            <a:ext cx="5646710" cy="85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10" name="Rectangle 6"/>
          <p:cNvSpPr>
            <a:spLocks noChangeArrowheads="1"/>
          </p:cNvSpPr>
          <p:nvPr userDrawn="1"/>
        </p:nvSpPr>
        <p:spPr bwMode="auto">
          <a:xfrm>
            <a:off x="7706282" y="6480002"/>
            <a:ext cx="1076008" cy="240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0"/>
          <a:lstStyle/>
          <a:p>
            <a:pPr algn="r">
              <a:spcBef>
                <a:spcPct val="50000"/>
              </a:spcBef>
            </a:pPr>
            <a:r>
              <a:rPr lang="de-DE" sz="923" b="0">
                <a:solidFill>
                  <a:srgbClr val="FF9A00"/>
                </a:solidFill>
                <a:latin typeface="Helvetica" charset="0"/>
                <a:ea typeface="Helvetica" charset="0"/>
                <a:cs typeface="Helvetica" charset="0"/>
              </a:rPr>
              <a:t>Kap. 1</a:t>
            </a:r>
            <a:r>
              <a:rPr lang="de-DE" sz="923" b="0" baseline="0">
                <a:solidFill>
                  <a:srgbClr val="FF9A00"/>
                </a:solidFill>
                <a:latin typeface="Helvetica" charset="0"/>
                <a:ea typeface="Helvetica" charset="0"/>
                <a:cs typeface="Helvetica" charset="0"/>
              </a:rPr>
              <a:t>, S. </a:t>
            </a:r>
            <a:fld id="{D1265ACD-8CF3-4A2A-A304-86FCF731DD9B}" type="slidenum">
              <a:rPr lang="de-DE" sz="923" b="0" smtClean="0">
                <a:solidFill>
                  <a:srgbClr val="FF9A00"/>
                </a:solidFill>
                <a:latin typeface="Helvetica" charset="0"/>
                <a:ea typeface="Helvetica" charset="0"/>
                <a:cs typeface="Helvetica" charset="0"/>
              </a:rPr>
              <a:pPr algn="r">
                <a:spcBef>
                  <a:spcPct val="50000"/>
                </a:spcBef>
              </a:pPr>
              <a:t>‹Nr.›</a:t>
            </a:fld>
            <a:r>
              <a:rPr lang="de-DE" sz="923" b="0">
                <a:solidFill>
                  <a:srgbClr val="FF9A00"/>
                </a:solidFill>
                <a:latin typeface="Helvetica" charset="0"/>
                <a:ea typeface="Helvetica" charset="0"/>
                <a:cs typeface="Helvetica" charset="0"/>
              </a:rPr>
              <a:t>    </a:t>
            </a:r>
          </a:p>
        </p:txBody>
      </p:sp>
      <p:pic>
        <p:nvPicPr>
          <p:cNvPr id="11" name="Picture 7" descr="RZ_logo_FH_RGB_web3_kleiner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291" y="274638"/>
            <a:ext cx="2460380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8"/>
          <p:cNvSpPr>
            <a:spLocks noChangeArrowheads="1"/>
          </p:cNvSpPr>
          <p:nvPr userDrawn="1"/>
        </p:nvSpPr>
        <p:spPr bwMode="auto">
          <a:xfrm>
            <a:off x="307971" y="6480002"/>
            <a:ext cx="3718119" cy="240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0"/>
          <a:lstStyle/>
          <a:p>
            <a:pPr algn="l">
              <a:spcBef>
                <a:spcPct val="50000"/>
              </a:spcBef>
            </a:pPr>
            <a:r>
              <a:rPr lang="de-DE" sz="923" b="0" dirty="0">
                <a:solidFill>
                  <a:srgbClr val="FF9A00"/>
                </a:solidFill>
                <a:latin typeface="Helvetica" charset="0"/>
                <a:ea typeface="Helvetica" charset="0"/>
                <a:cs typeface="Helvetica" charset="0"/>
              </a:rPr>
              <a:t>Tobias Jonas – Peter Kurfer – Microservices</a:t>
            </a:r>
          </a:p>
        </p:txBody>
      </p:sp>
      <p:sp>
        <p:nvSpPr>
          <p:cNvPr id="13" name="Line 9"/>
          <p:cNvSpPr>
            <a:spLocks noChangeShapeType="1"/>
          </p:cNvSpPr>
          <p:nvPr userDrawn="1"/>
        </p:nvSpPr>
        <p:spPr bwMode="auto">
          <a:xfrm>
            <a:off x="341675" y="6443663"/>
            <a:ext cx="8440615" cy="0"/>
          </a:xfrm>
          <a:prstGeom prst="line">
            <a:avLst/>
          </a:prstGeom>
          <a:noFill/>
          <a:ln w="254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endParaRPr lang="de-DE" sz="1662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4" name="Line 10"/>
          <p:cNvSpPr>
            <a:spLocks noChangeShapeType="1"/>
          </p:cNvSpPr>
          <p:nvPr userDrawn="1"/>
        </p:nvSpPr>
        <p:spPr bwMode="auto">
          <a:xfrm>
            <a:off x="307971" y="1196975"/>
            <a:ext cx="8474320" cy="0"/>
          </a:xfrm>
          <a:prstGeom prst="line">
            <a:avLst/>
          </a:prstGeom>
          <a:noFill/>
          <a:ln w="254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sz="1662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724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</p:sldLayoutIdLst>
  <p:hf sldNum="0" hdr="0" dt="0"/>
  <p:txStyles>
    <p:titleStyle>
      <a:lvl1pPr algn="l" rtl="0" eaLnBrk="0" fontAlgn="base" hangingPunct="0">
        <a:spcBef>
          <a:spcPct val="50000"/>
        </a:spcBef>
        <a:spcAft>
          <a:spcPct val="0"/>
        </a:spcAft>
        <a:buClr>
          <a:srgbClr val="6699FF"/>
        </a:buClr>
        <a:buFont typeface="Zapf Dingbats" charset="2"/>
        <a:defRPr sz="2031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  <a:lvl2pPr algn="l" rtl="0" eaLnBrk="0" fontAlgn="base" hangingPunct="0">
        <a:spcBef>
          <a:spcPct val="50000"/>
        </a:spcBef>
        <a:spcAft>
          <a:spcPct val="0"/>
        </a:spcAft>
        <a:buClr>
          <a:srgbClr val="6699FF"/>
        </a:buClr>
        <a:buFont typeface="Zapf Dingbats" charset="2"/>
        <a:defRPr sz="2031">
          <a:solidFill>
            <a:schemeClr val="tx1"/>
          </a:solidFill>
          <a:latin typeface="Arial" pitchFamily="34" charset="0"/>
        </a:defRPr>
      </a:lvl2pPr>
      <a:lvl3pPr algn="l" rtl="0" eaLnBrk="0" fontAlgn="base" hangingPunct="0">
        <a:spcBef>
          <a:spcPct val="50000"/>
        </a:spcBef>
        <a:spcAft>
          <a:spcPct val="0"/>
        </a:spcAft>
        <a:buClr>
          <a:srgbClr val="6699FF"/>
        </a:buClr>
        <a:buFont typeface="Zapf Dingbats" charset="2"/>
        <a:defRPr sz="2031">
          <a:solidFill>
            <a:schemeClr val="tx1"/>
          </a:solidFill>
          <a:latin typeface="Arial" pitchFamily="34" charset="0"/>
        </a:defRPr>
      </a:lvl3pPr>
      <a:lvl4pPr algn="l" rtl="0" eaLnBrk="0" fontAlgn="base" hangingPunct="0">
        <a:spcBef>
          <a:spcPct val="50000"/>
        </a:spcBef>
        <a:spcAft>
          <a:spcPct val="0"/>
        </a:spcAft>
        <a:buClr>
          <a:srgbClr val="6699FF"/>
        </a:buClr>
        <a:buFont typeface="Zapf Dingbats" charset="2"/>
        <a:defRPr sz="2031">
          <a:solidFill>
            <a:schemeClr val="tx1"/>
          </a:solidFill>
          <a:latin typeface="Arial" pitchFamily="34" charset="0"/>
        </a:defRPr>
      </a:lvl4pPr>
      <a:lvl5pPr algn="l" rtl="0" eaLnBrk="0" fontAlgn="base" hangingPunct="0">
        <a:spcBef>
          <a:spcPct val="50000"/>
        </a:spcBef>
        <a:spcAft>
          <a:spcPct val="0"/>
        </a:spcAft>
        <a:buClr>
          <a:srgbClr val="6699FF"/>
        </a:buClr>
        <a:buFont typeface="Zapf Dingbats" charset="2"/>
        <a:defRPr sz="2031">
          <a:solidFill>
            <a:schemeClr val="tx1"/>
          </a:solidFill>
          <a:latin typeface="Arial" pitchFamily="34" charset="0"/>
        </a:defRPr>
      </a:lvl5pPr>
      <a:lvl6pPr marL="422041" algn="l" rtl="0" eaLnBrk="0" fontAlgn="base" hangingPunct="0">
        <a:spcBef>
          <a:spcPct val="50000"/>
        </a:spcBef>
        <a:spcAft>
          <a:spcPct val="0"/>
        </a:spcAft>
        <a:buClr>
          <a:srgbClr val="6699FF"/>
        </a:buClr>
        <a:buFont typeface="Zapf Dingbats" charset="2"/>
        <a:defRPr sz="2031">
          <a:solidFill>
            <a:schemeClr val="tx1"/>
          </a:solidFill>
          <a:latin typeface="Arial" pitchFamily="34" charset="0"/>
        </a:defRPr>
      </a:lvl6pPr>
      <a:lvl7pPr marL="844083" algn="l" rtl="0" eaLnBrk="0" fontAlgn="base" hangingPunct="0">
        <a:spcBef>
          <a:spcPct val="50000"/>
        </a:spcBef>
        <a:spcAft>
          <a:spcPct val="0"/>
        </a:spcAft>
        <a:buClr>
          <a:srgbClr val="6699FF"/>
        </a:buClr>
        <a:buFont typeface="Zapf Dingbats" charset="2"/>
        <a:defRPr sz="2031">
          <a:solidFill>
            <a:schemeClr val="tx1"/>
          </a:solidFill>
          <a:latin typeface="Arial" pitchFamily="34" charset="0"/>
        </a:defRPr>
      </a:lvl7pPr>
      <a:lvl8pPr marL="1266124" algn="l" rtl="0" eaLnBrk="0" fontAlgn="base" hangingPunct="0">
        <a:spcBef>
          <a:spcPct val="50000"/>
        </a:spcBef>
        <a:spcAft>
          <a:spcPct val="0"/>
        </a:spcAft>
        <a:buClr>
          <a:srgbClr val="6699FF"/>
        </a:buClr>
        <a:buFont typeface="Zapf Dingbats" charset="2"/>
        <a:defRPr sz="2031">
          <a:solidFill>
            <a:schemeClr val="tx1"/>
          </a:solidFill>
          <a:latin typeface="Arial" pitchFamily="34" charset="0"/>
        </a:defRPr>
      </a:lvl8pPr>
      <a:lvl9pPr marL="1688165" algn="l" rtl="0" eaLnBrk="0" fontAlgn="base" hangingPunct="0">
        <a:spcBef>
          <a:spcPct val="50000"/>
        </a:spcBef>
        <a:spcAft>
          <a:spcPct val="0"/>
        </a:spcAft>
        <a:buClr>
          <a:srgbClr val="6699FF"/>
        </a:buClr>
        <a:buFont typeface="Zapf Dingbats" charset="2"/>
        <a:defRPr sz="2031">
          <a:solidFill>
            <a:schemeClr val="tx1"/>
          </a:solidFill>
          <a:latin typeface="Arial" pitchFamily="34" charset="0"/>
        </a:defRPr>
      </a:lvl9pPr>
    </p:titleStyle>
    <p:bodyStyle>
      <a:lvl1pPr marL="263776" indent="-263776" algn="l" defTabSz="581773" rtl="0" eaLnBrk="0" fontAlgn="base" hangingPunct="0">
        <a:spcBef>
          <a:spcPts val="554"/>
        </a:spcBef>
        <a:spcAft>
          <a:spcPct val="0"/>
        </a:spcAft>
        <a:buClr>
          <a:srgbClr val="FFC000"/>
        </a:buClr>
        <a:buSzPct val="100000"/>
        <a:buFont typeface="Wingdings" charset="2"/>
        <a:buChar char="§"/>
        <a:tabLst>
          <a:tab pos="263776" algn="l"/>
        </a:tabLst>
        <a:defRPr sz="1846">
          <a:solidFill>
            <a:srgbClr val="000000"/>
          </a:solidFill>
          <a:latin typeface="Helvetica" charset="0"/>
          <a:ea typeface="Helvetica" charset="0"/>
          <a:cs typeface="Helvetica" charset="0"/>
        </a:defRPr>
      </a:lvl1pPr>
      <a:lvl2pPr marL="703402" indent="-263776" algn="l" defTabSz="581773" rtl="0" eaLnBrk="0" fontAlgn="base" hangingPunct="0">
        <a:spcBef>
          <a:spcPts val="0"/>
        </a:spcBef>
        <a:spcAft>
          <a:spcPct val="0"/>
        </a:spcAft>
        <a:buClr>
          <a:srgbClr val="FFC000"/>
        </a:buClr>
        <a:buSzPct val="100000"/>
        <a:buFont typeface="Wingdings" charset="2"/>
        <a:buChar char="§"/>
        <a:tabLst>
          <a:tab pos="263776" algn="l"/>
        </a:tabLst>
        <a:defRPr>
          <a:solidFill>
            <a:srgbClr val="000000"/>
          </a:solidFill>
          <a:latin typeface="Helvetica" charset="0"/>
          <a:ea typeface="Helvetica" charset="0"/>
          <a:cs typeface="Helvetica" charset="0"/>
        </a:defRPr>
      </a:lvl2pPr>
      <a:lvl3pPr marL="1090273" indent="-211021" algn="l" defTabSz="581773" rtl="0" eaLnBrk="0" fontAlgn="base" hangingPunct="0">
        <a:spcBef>
          <a:spcPts val="0"/>
        </a:spcBef>
        <a:spcAft>
          <a:spcPct val="0"/>
        </a:spcAft>
        <a:buClr>
          <a:srgbClr val="FFC000"/>
        </a:buClr>
        <a:buSzPct val="100000"/>
        <a:buFont typeface="Wingdings" charset="2"/>
        <a:buChar char="§"/>
        <a:tabLst>
          <a:tab pos="263776" algn="l"/>
        </a:tabLst>
        <a:defRPr sz="1477">
          <a:solidFill>
            <a:schemeClr val="tx1"/>
          </a:solidFill>
          <a:latin typeface="Helvetica" charset="0"/>
          <a:ea typeface="Helvetica" charset="0"/>
          <a:cs typeface="Helvetica" charset="0"/>
        </a:defRPr>
      </a:lvl3pPr>
      <a:lvl4pPr marL="1477145" indent="-211021" algn="l" defTabSz="581773" rtl="0" eaLnBrk="0" fontAlgn="base" hangingPunct="0">
        <a:spcBef>
          <a:spcPts val="0"/>
        </a:spcBef>
        <a:spcAft>
          <a:spcPct val="0"/>
        </a:spcAft>
        <a:buClr>
          <a:srgbClr val="FFC000"/>
        </a:buClr>
        <a:buSzPct val="100000"/>
        <a:buFont typeface="Wingdings" charset="2"/>
        <a:buChar char="§"/>
        <a:tabLst>
          <a:tab pos="263776" algn="l"/>
        </a:tabLst>
        <a:defRPr sz="1292">
          <a:solidFill>
            <a:schemeClr val="tx1"/>
          </a:solidFill>
          <a:latin typeface="Helvetica" charset="0"/>
          <a:ea typeface="Helvetica" charset="0"/>
          <a:cs typeface="Helvetica" charset="0"/>
        </a:defRPr>
      </a:lvl4pPr>
      <a:lvl5pPr marL="1916771" indent="-263776" algn="l" defTabSz="581773" rtl="0" eaLnBrk="0" fontAlgn="base" hangingPunct="0">
        <a:spcBef>
          <a:spcPts val="0"/>
        </a:spcBef>
        <a:spcAft>
          <a:spcPct val="0"/>
        </a:spcAft>
        <a:buClr>
          <a:srgbClr val="FFC000"/>
        </a:buClr>
        <a:buSzPct val="100000"/>
        <a:buFont typeface="Wingdings" charset="2"/>
        <a:buChar char="§"/>
        <a:tabLst>
          <a:tab pos="263776" algn="l"/>
        </a:tabLst>
        <a:defRPr sz="1292">
          <a:solidFill>
            <a:schemeClr val="tx1"/>
          </a:solidFill>
          <a:latin typeface="Helvetica" charset="0"/>
          <a:ea typeface="Helvetica" charset="0"/>
          <a:cs typeface="Helvetica" charset="0"/>
        </a:defRPr>
      </a:lvl5pPr>
      <a:lvl6pPr marL="2286057" indent="-211021" algn="l" defTabSz="581773" rtl="0" eaLnBrk="0" fontAlgn="base" hangingPunct="0">
        <a:spcBef>
          <a:spcPct val="20000"/>
        </a:spcBef>
        <a:spcAft>
          <a:spcPct val="0"/>
        </a:spcAft>
        <a:buClr>
          <a:srgbClr val="003366"/>
        </a:buClr>
        <a:buSzPct val="35000"/>
        <a:buFont typeface="Wingdings" pitchFamily="2" charset="2"/>
        <a:tabLst>
          <a:tab pos="263776" algn="l"/>
        </a:tabLst>
        <a:defRPr sz="1292">
          <a:solidFill>
            <a:schemeClr val="tx1"/>
          </a:solidFill>
          <a:latin typeface="+mn-lt"/>
        </a:defRPr>
      </a:lvl6pPr>
      <a:lvl7pPr marL="2708098" indent="-211021" algn="l" defTabSz="581773" rtl="0" eaLnBrk="0" fontAlgn="base" hangingPunct="0">
        <a:spcBef>
          <a:spcPct val="20000"/>
        </a:spcBef>
        <a:spcAft>
          <a:spcPct val="0"/>
        </a:spcAft>
        <a:buClr>
          <a:srgbClr val="003366"/>
        </a:buClr>
        <a:buSzPct val="35000"/>
        <a:buFont typeface="Wingdings" pitchFamily="2" charset="2"/>
        <a:tabLst>
          <a:tab pos="263776" algn="l"/>
        </a:tabLst>
        <a:defRPr sz="1292">
          <a:solidFill>
            <a:schemeClr val="tx1"/>
          </a:solidFill>
          <a:latin typeface="+mn-lt"/>
        </a:defRPr>
      </a:lvl7pPr>
      <a:lvl8pPr marL="3130140" indent="-211021" algn="l" defTabSz="581773" rtl="0" eaLnBrk="0" fontAlgn="base" hangingPunct="0">
        <a:spcBef>
          <a:spcPct val="20000"/>
        </a:spcBef>
        <a:spcAft>
          <a:spcPct val="0"/>
        </a:spcAft>
        <a:buClr>
          <a:srgbClr val="003366"/>
        </a:buClr>
        <a:buSzPct val="35000"/>
        <a:buFont typeface="Wingdings" pitchFamily="2" charset="2"/>
        <a:tabLst>
          <a:tab pos="263776" algn="l"/>
        </a:tabLst>
        <a:defRPr sz="1292">
          <a:solidFill>
            <a:schemeClr val="tx1"/>
          </a:solidFill>
          <a:latin typeface="+mn-lt"/>
        </a:defRPr>
      </a:lvl8pPr>
      <a:lvl9pPr marL="3552181" indent="-211021" algn="l" defTabSz="581773" rtl="0" eaLnBrk="0" fontAlgn="base" hangingPunct="0">
        <a:spcBef>
          <a:spcPct val="20000"/>
        </a:spcBef>
        <a:spcAft>
          <a:spcPct val="0"/>
        </a:spcAft>
        <a:buClr>
          <a:srgbClr val="003366"/>
        </a:buClr>
        <a:buSzPct val="35000"/>
        <a:buFont typeface="Wingdings" pitchFamily="2" charset="2"/>
        <a:tabLst>
          <a:tab pos="263776" algn="l"/>
        </a:tabLst>
        <a:defRPr sz="1292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nickcraver.com/blog/2016/02/17/stack-overflow-the-architecture-2016-edition/" TargetMode="External"/><Relationship Id="rId2" Type="http://schemas.openxmlformats.org/officeDocument/2006/relationships/hyperlink" Target="https://github.com/hashicorp/consul-template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hashicorp/consul-template" TargetMode="Externa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mantl.io/" TargetMode="Externa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traefik.io/basics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Microservices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API-Gateways</a:t>
            </a:r>
          </a:p>
        </p:txBody>
      </p:sp>
    </p:spTree>
    <p:extLst>
      <p:ext uri="{BB962C8B-B14F-4D97-AF65-F5344CB8AC3E}">
        <p14:creationId xmlns:p14="http://schemas.microsoft.com/office/powerpoint/2010/main" val="1371553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76E21201-F6C7-4F85-A600-409C39FFD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Weighted Response Time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ED1E13FA-2BEF-4825-A03E-687ABB875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Kind of health check done by the load balancer(s)</a:t>
            </a:r>
          </a:p>
          <a:p>
            <a:r>
              <a:rPr lang="en-US" dirty="0"/>
              <a:t>Uses the response time of the health check to determine the fastest server currently available</a:t>
            </a:r>
          </a:p>
          <a:p>
            <a:r>
              <a:rPr lang="en-US" dirty="0"/>
              <a:t>Whenever a node is under heavy load the response times will be longer than the response times of a node with least load.</a:t>
            </a:r>
          </a:p>
          <a:p>
            <a:r>
              <a:rPr lang="en-US" dirty="0"/>
              <a:t>Avoid overload of nodes.</a:t>
            </a:r>
          </a:p>
        </p:txBody>
      </p:sp>
    </p:spTree>
    <p:extLst>
      <p:ext uri="{BB962C8B-B14F-4D97-AF65-F5344CB8AC3E}">
        <p14:creationId xmlns:p14="http://schemas.microsoft.com/office/powerpoint/2010/main" val="2647050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CDF3C0C5-059D-4894-9FCE-2FD1B9B51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IP Hash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F18841CB-5694-4B58-8346-1284A54AC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 creates a hash of source and destination IP (unique hash key)</a:t>
            </a:r>
          </a:p>
          <a:p>
            <a:r>
              <a:rPr lang="en-US" dirty="0"/>
              <a:t>Hash key is used to determine to which node the request should be forwarded</a:t>
            </a:r>
          </a:p>
          <a:p>
            <a:r>
              <a:rPr lang="en-US" dirty="0"/>
              <a:t>When the same client sends another request the hash key can be regenerated and the client gets forwarded to the same node</a:t>
            </a:r>
          </a:p>
          <a:p>
            <a:r>
              <a:rPr lang="en-US" dirty="0"/>
              <a:t>Useful for </a:t>
            </a:r>
            <a:r>
              <a:rPr lang="en-US" dirty="0" err="1"/>
              <a:t>stateful</a:t>
            </a:r>
            <a:r>
              <a:rPr lang="en-US" dirty="0"/>
              <a:t> services (</a:t>
            </a:r>
            <a:r>
              <a:rPr lang="en-US" b="1" dirty="0"/>
              <a:t>don’t do that in microservices!</a:t>
            </a:r>
            <a:r>
              <a:rPr lang="en-US" dirty="0"/>
              <a:t>) when nodes aren’t able to sync session information because a client always gets relayed to the same node (as long as its source IP does not change)</a:t>
            </a:r>
          </a:p>
        </p:txBody>
      </p:sp>
    </p:spTree>
    <p:extLst>
      <p:ext uri="{BB962C8B-B14F-4D97-AF65-F5344CB8AC3E}">
        <p14:creationId xmlns:p14="http://schemas.microsoft.com/office/powerpoint/2010/main" val="841086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9F70E81-2C0E-411A-BF87-AD826DE0D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failover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C3F257C-4216-430A-8C7A-AF2BC05E8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But wait! If I have </a:t>
            </a:r>
            <a:r>
              <a:rPr lang="en-US" b="1" dirty="0"/>
              <a:t>1</a:t>
            </a:r>
            <a:r>
              <a:rPr lang="en-US" dirty="0"/>
              <a:t> load balancer what happens if this load balancer fails?</a:t>
            </a:r>
          </a:p>
          <a:p>
            <a:r>
              <a:rPr lang="en-US" dirty="0"/>
              <a:t>Possible solution: multiple load balancers with multiple DNS A/AAAA records to balance the load of the load balancers -&gt; but DNS does not check for availability and there are the caches…</a:t>
            </a:r>
          </a:p>
          <a:p>
            <a:r>
              <a:rPr lang="en-US" dirty="0"/>
              <a:t>Better solution: configure network based failover:</a:t>
            </a:r>
          </a:p>
          <a:p>
            <a:pPr marL="703151" lvl="1" indent="-263525"/>
            <a:r>
              <a:rPr lang="en-US" dirty="0"/>
              <a:t>Common address redundancy protocol (CARP)</a:t>
            </a:r>
          </a:p>
          <a:p>
            <a:pPr marL="703151" lvl="1" indent="-263525"/>
            <a:r>
              <a:rPr lang="en-US" i="1" dirty="0"/>
              <a:t>Gateway Load Balancing Protocol (GLBP) (just for routers)</a:t>
            </a:r>
          </a:p>
        </p:txBody>
      </p:sp>
    </p:spTree>
    <p:extLst>
      <p:ext uri="{BB962C8B-B14F-4D97-AF65-F5344CB8AC3E}">
        <p14:creationId xmlns:p14="http://schemas.microsoft.com/office/powerpoint/2010/main" val="3228580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672D31CC-86DC-47CB-AB05-096EBCF43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address redundancy protocol (CARP)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E21E9321-2E10-4787-9772-AC409B29B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Enables multiple hosts in the same LAN to share a set of IP addresses</a:t>
            </a:r>
          </a:p>
          <a:p>
            <a:r>
              <a:rPr lang="de-DE" dirty="0" err="1"/>
              <a:t>Available</a:t>
            </a:r>
            <a:r>
              <a:rPr lang="de-DE" dirty="0"/>
              <a:t> on BSD </a:t>
            </a:r>
            <a:r>
              <a:rPr lang="en-US" dirty="0"/>
              <a:t>and Linux based hosts</a:t>
            </a:r>
          </a:p>
          <a:p>
            <a:r>
              <a:rPr lang="en-US" dirty="0"/>
              <a:t>Master-slave (or more polite active-passive) based</a:t>
            </a:r>
          </a:p>
          <a:p>
            <a:r>
              <a:rPr lang="en-US" dirty="0"/>
              <a:t>One master per </a:t>
            </a:r>
            <a:r>
              <a:rPr lang="en-US" i="1" dirty="0"/>
              <a:t>group of redundancy</a:t>
            </a:r>
          </a:p>
          <a:p>
            <a:r>
              <a:rPr lang="en-US" dirty="0"/>
              <a:t>Each </a:t>
            </a:r>
            <a:r>
              <a:rPr lang="en-US" i="1" dirty="0"/>
              <a:t>group of redundancy</a:t>
            </a:r>
            <a:r>
              <a:rPr lang="en-US" dirty="0"/>
              <a:t> shares one </a:t>
            </a:r>
            <a:r>
              <a:rPr lang="en-US" i="1" dirty="0"/>
              <a:t>virtual</a:t>
            </a:r>
            <a:r>
              <a:rPr lang="en-US" dirty="0"/>
              <a:t> IP</a:t>
            </a:r>
          </a:p>
          <a:p>
            <a:r>
              <a:rPr lang="en-US" dirty="0"/>
              <a:t>A server maybe member of multiple </a:t>
            </a:r>
            <a:r>
              <a:rPr lang="en-US" i="1" dirty="0"/>
              <a:t>groups of redundancy</a:t>
            </a:r>
          </a:p>
          <a:p>
            <a:r>
              <a:rPr lang="en-US" dirty="0"/>
              <a:t>Every server needs a second unique IP address for communication (best practice is to configure two unique IP addresses: one for LAN communication and one for the communication between all members of the </a:t>
            </a:r>
            <a:r>
              <a:rPr lang="en-US" i="1" dirty="0"/>
              <a:t>group of redundancy</a:t>
            </a:r>
            <a:r>
              <a:rPr lang="en-US" dirty="0"/>
              <a:t> e.g. heartbeats)</a:t>
            </a:r>
          </a:p>
          <a:p>
            <a:r>
              <a:rPr lang="en-US" dirty="0"/>
              <a:t>Whenever the master fails a slave takes over and answers all incoming requests</a:t>
            </a:r>
          </a:p>
          <a:p>
            <a:r>
              <a:rPr lang="en-US" dirty="0"/>
              <a:t>Can be combined with DNS round robin e.g. two </a:t>
            </a:r>
            <a:r>
              <a:rPr lang="en-US" i="1" dirty="0"/>
              <a:t>groups of redundancy</a:t>
            </a:r>
            <a:r>
              <a:rPr lang="en-US" dirty="0"/>
              <a:t> with two members each to ensure that always two load balancers are available</a:t>
            </a:r>
          </a:p>
        </p:txBody>
      </p:sp>
    </p:spTree>
    <p:extLst>
      <p:ext uri="{BB962C8B-B14F-4D97-AF65-F5344CB8AC3E}">
        <p14:creationId xmlns:p14="http://schemas.microsoft.com/office/powerpoint/2010/main" val="41336647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99292CEF-BB91-4015-81A7-A27C9225D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Gateway Load Balancing Protocol (GLBP)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A94DA5F3-EA62-4FD3-A5D8-E21E58401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Proprietary protocol created by Cisco for redundant routers</a:t>
            </a:r>
          </a:p>
          <a:p>
            <a:r>
              <a:rPr lang="en-US" dirty="0"/>
              <a:t>Allows weighting parameter to be set</a:t>
            </a:r>
          </a:p>
          <a:p>
            <a:r>
              <a:rPr lang="en-US" dirty="0"/>
              <a:t>Based on the weights (in a virtual router group) ARP requests will be answered with MAC addresses pointing to different routes</a:t>
            </a:r>
          </a:p>
          <a:p>
            <a:r>
              <a:rPr lang="en-US" dirty="0"/>
              <a:t>Balances in round-robin fashion by default</a:t>
            </a:r>
          </a:p>
          <a:p>
            <a:r>
              <a:rPr lang="en-US" dirty="0"/>
              <a:t>Elects one </a:t>
            </a:r>
            <a:r>
              <a:rPr lang="en-US" i="1" dirty="0"/>
              <a:t>Active Virtual Gateway (AVG)</a:t>
            </a:r>
            <a:r>
              <a:rPr lang="en-US" dirty="0"/>
              <a:t> for each group</a:t>
            </a:r>
          </a:p>
          <a:p>
            <a:r>
              <a:rPr lang="en-US" dirty="0"/>
              <a:t>AVG assigns every listener (and itself) virtual MAC addresses which enables </a:t>
            </a:r>
            <a:r>
              <a:rPr lang="en-US" i="1" dirty="0"/>
              <a:t>Active Virtual Forwarders (AVF)</a:t>
            </a:r>
          </a:p>
          <a:p>
            <a:r>
              <a:rPr lang="en-US" dirty="0"/>
              <a:t>Each AVF is responsible to forward packages sent to its virtual MAC address</a:t>
            </a:r>
          </a:p>
        </p:txBody>
      </p:sp>
    </p:spTree>
    <p:extLst>
      <p:ext uri="{BB962C8B-B14F-4D97-AF65-F5344CB8AC3E}">
        <p14:creationId xmlns:p14="http://schemas.microsoft.com/office/powerpoint/2010/main" val="19172468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EDB0EF2-3857-40A3-88CC-C2BC9CF3B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Gateways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9120FFD7-3D50-4761-B6E9-630D07F39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API Gateways are a crucial part of every microservices environment</a:t>
            </a:r>
          </a:p>
          <a:p>
            <a:r>
              <a:rPr lang="en-US" dirty="0"/>
              <a:t>API Gateways enable a microservices environment to scale by implement load balancing (e.g. round-robin based)</a:t>
            </a:r>
          </a:p>
          <a:p>
            <a:r>
              <a:rPr lang="en-US" dirty="0"/>
              <a:t>API Gateways are the single entry point for your whole application</a:t>
            </a:r>
          </a:p>
          <a:p>
            <a:r>
              <a:rPr lang="en-US" dirty="0"/>
              <a:t>Access to specific services is managed by:</a:t>
            </a:r>
          </a:p>
          <a:p>
            <a:pPr lvl="1"/>
            <a:r>
              <a:rPr lang="en-US" dirty="0"/>
              <a:t>DNS-Host per Service (A/AAAA/</a:t>
            </a:r>
            <a:r>
              <a:rPr lang="en-US" dirty="0" err="1"/>
              <a:t>CName</a:t>
            </a:r>
            <a:r>
              <a:rPr lang="en-US" dirty="0"/>
              <a:t> e.g. ServiceA.my-domain.com)</a:t>
            </a:r>
          </a:p>
          <a:p>
            <a:pPr lvl="1"/>
            <a:r>
              <a:rPr lang="en-US" dirty="0"/>
              <a:t>Virtual Routes (e.g. gateway.my-domain.com/</a:t>
            </a:r>
            <a:r>
              <a:rPr lang="en-US" dirty="0" err="1"/>
              <a:t>ServiceA</a:t>
            </a:r>
            <a:r>
              <a:rPr lang="en-US" dirty="0"/>
              <a:t> )</a:t>
            </a:r>
          </a:p>
          <a:p>
            <a:r>
              <a:rPr lang="en-US" dirty="0"/>
              <a:t>API Gateways are a kind of server-side service discovery (usually just for client apps but it’s possible to use it also for cross service calls)</a:t>
            </a:r>
          </a:p>
          <a:p>
            <a:r>
              <a:rPr lang="en-US" dirty="0"/>
              <a:t>They also hide implementation details by optionally aggregating all internal APIs to one (or more in case of </a:t>
            </a:r>
            <a:r>
              <a:rPr lang="en-US" i="1" dirty="0"/>
              <a:t>Backends for frontends</a:t>
            </a:r>
            <a:r>
              <a:rPr lang="en-US" dirty="0"/>
              <a:t>) in the point of view of the client app(s)</a:t>
            </a:r>
          </a:p>
          <a:p>
            <a:r>
              <a:rPr lang="en-US" dirty="0"/>
              <a:t>In the case of custom API Gateways the gateway may also execute calls to multiple services and aggregate the responses answering to the client request</a:t>
            </a:r>
          </a:p>
        </p:txBody>
      </p:sp>
    </p:spTree>
    <p:extLst>
      <p:ext uri="{BB962C8B-B14F-4D97-AF65-F5344CB8AC3E}">
        <p14:creationId xmlns:p14="http://schemas.microsoft.com/office/powerpoint/2010/main" val="15032956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1A46B7E-DF40-48DC-A680-F59A81DA5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Gateways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42256F6C-355F-4AE6-BB2B-271C22B822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7148" y="1457869"/>
            <a:ext cx="5121141" cy="473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658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25BA0E6B-6DCA-43FA-BC1C-2A08C605D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Variation: Backends for frontends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F28E658D-E127-4271-9A0F-2E1878A7D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Configure a API Gateway per kind of frontend e.g.</a:t>
            </a:r>
          </a:p>
          <a:p>
            <a:pPr lvl="1"/>
            <a:r>
              <a:rPr lang="en-US" dirty="0"/>
              <a:t>One for your web app</a:t>
            </a:r>
          </a:p>
          <a:p>
            <a:pPr lvl="1"/>
            <a:r>
              <a:rPr lang="en-US" dirty="0"/>
              <a:t>One for your mobile app</a:t>
            </a:r>
          </a:p>
          <a:p>
            <a:pPr lvl="1"/>
            <a:r>
              <a:rPr lang="en-US" dirty="0"/>
              <a:t>One for all 3</a:t>
            </a:r>
            <a:r>
              <a:rPr lang="en-US" baseline="30000" dirty="0"/>
              <a:t>rd</a:t>
            </a:r>
            <a:r>
              <a:rPr lang="en-US" dirty="0"/>
              <a:t> party applications (public API)</a:t>
            </a:r>
          </a:p>
          <a:p>
            <a:r>
              <a:rPr lang="en-US" dirty="0"/>
              <a:t>The backends for frontends-pattern ensures the </a:t>
            </a:r>
            <a:r>
              <a:rPr lang="en-US" i="1" dirty="0"/>
              <a:t>optimal</a:t>
            </a:r>
            <a:r>
              <a:rPr lang="en-US" dirty="0"/>
              <a:t> API for every kind of application (e.g. </a:t>
            </a:r>
            <a:r>
              <a:rPr lang="en-US" dirty="0" err="1"/>
              <a:t>gRPC</a:t>
            </a:r>
            <a:r>
              <a:rPr lang="en-US" dirty="0"/>
              <a:t> gateway for desktop apps but RESTful API for web apps)</a:t>
            </a:r>
          </a:p>
        </p:txBody>
      </p:sp>
    </p:spTree>
    <p:extLst>
      <p:ext uri="{BB962C8B-B14F-4D97-AF65-F5344CB8AC3E}">
        <p14:creationId xmlns:p14="http://schemas.microsoft.com/office/powerpoint/2010/main" val="10921285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E13BF96A-8D7A-41BE-A64E-5F9472E5B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Backends for frontends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D43F1CB0-CA6D-4D3B-9114-3756BD13A9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0974" y="1550269"/>
            <a:ext cx="5213490" cy="45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9692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7C0DC0BF-45D5-4EF5-B08D-F3C4BBF0D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Products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0C2EBA38-2390-4C34-B630-CB65A6312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 load balancers</a:t>
            </a:r>
          </a:p>
          <a:p>
            <a:pPr lvl="1"/>
            <a:r>
              <a:rPr lang="en-US" dirty="0" err="1"/>
              <a:t>HAProxy</a:t>
            </a:r>
            <a:endParaRPr lang="en-US" dirty="0"/>
          </a:p>
          <a:p>
            <a:pPr lvl="1"/>
            <a:r>
              <a:rPr lang="en-US" dirty="0"/>
              <a:t>Nginx</a:t>
            </a:r>
          </a:p>
          <a:p>
            <a:r>
              <a:rPr lang="en-US" dirty="0"/>
              <a:t>Created for microservices</a:t>
            </a:r>
          </a:p>
          <a:p>
            <a:pPr lvl="1"/>
            <a:r>
              <a:rPr lang="en-US" dirty="0" err="1"/>
              <a:t>Traefik</a:t>
            </a:r>
            <a:endParaRPr lang="en-US" dirty="0"/>
          </a:p>
          <a:p>
            <a:pPr lvl="1"/>
            <a:r>
              <a:rPr lang="en-US" dirty="0"/>
              <a:t>Fabio</a:t>
            </a:r>
          </a:p>
        </p:txBody>
      </p:sp>
      <p:pic>
        <p:nvPicPr>
          <p:cNvPr id="2056" name="Picture 8" descr="Bildergebnis für nginx logo">
            <a:extLst>
              <a:ext uri="{FF2B5EF4-FFF2-40B4-BE49-F238E27FC236}">
                <a16:creationId xmlns:a16="http://schemas.microsoft.com/office/drawing/2014/main" id="{A96A5A8D-4930-4117-BA53-F8E15CEE81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429" y="5166532"/>
            <a:ext cx="2857500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www.haproxy.org/img/logo-med.png">
            <a:extLst>
              <a:ext uri="{FF2B5EF4-FFF2-40B4-BE49-F238E27FC236}">
                <a16:creationId xmlns:a16="http://schemas.microsoft.com/office/drawing/2014/main" id="{CD1443BE-6E54-438A-B941-E4FCE60BE5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709" y="4539528"/>
            <a:ext cx="1466850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Bildergebnis für traefik logo">
            <a:extLst>
              <a:ext uri="{FF2B5EF4-FFF2-40B4-BE49-F238E27FC236}">
                <a16:creationId xmlns:a16="http://schemas.microsoft.com/office/drawing/2014/main" id="{E3FBE22A-1B3A-4A13-B627-0259898D06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6602" y="4130351"/>
            <a:ext cx="1532287" cy="2055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Bildergebnis für fabio load balancer logo">
            <a:extLst>
              <a:ext uri="{FF2B5EF4-FFF2-40B4-BE49-F238E27FC236}">
                <a16:creationId xmlns:a16="http://schemas.microsoft.com/office/drawing/2014/main" id="{AA432BE7-9D06-4840-A42A-064FF13D0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7676" y="3081865"/>
            <a:ext cx="3143250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1167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6A4D93A-4A7A-406E-B919-36CA0765F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Content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C6E461FB-F032-4443-9B8D-5C4D9B932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3525" indent="-263525"/>
            <a:r>
              <a:rPr lang="de-DE" sz="1800" dirty="0"/>
              <a:t>Load </a:t>
            </a:r>
            <a:r>
              <a:rPr lang="de-DE" sz="1800" dirty="0" err="1"/>
              <a:t>Balancing</a:t>
            </a:r>
            <a:r>
              <a:rPr lang="de-DE" sz="1800" dirty="0"/>
              <a:t> </a:t>
            </a:r>
            <a:r>
              <a:rPr lang="de-DE" sz="1800" dirty="0" err="1"/>
              <a:t>basics</a:t>
            </a:r>
            <a:endParaRPr lang="en-US" sz="1800" dirty="0"/>
          </a:p>
          <a:p>
            <a:pPr marL="263525" indent="-263525"/>
            <a:r>
              <a:rPr lang="en-US" sz="1800" dirty="0"/>
              <a:t>Load Balancing strategies</a:t>
            </a:r>
          </a:p>
          <a:p>
            <a:pPr marL="703151" lvl="1" indent="-263525"/>
            <a:r>
              <a:rPr lang="en-US" sz="1754" dirty="0"/>
              <a:t>Round Robin</a:t>
            </a:r>
          </a:p>
          <a:p>
            <a:pPr marL="703151" lvl="1" indent="-263525"/>
            <a:r>
              <a:rPr lang="en-US" sz="1754" dirty="0"/>
              <a:t>Least Connection</a:t>
            </a:r>
          </a:p>
          <a:p>
            <a:pPr marL="703151" lvl="1" indent="-263525"/>
            <a:r>
              <a:rPr lang="en-US" sz="1754" dirty="0"/>
              <a:t>Chained Failover</a:t>
            </a:r>
          </a:p>
          <a:p>
            <a:pPr marL="703151" lvl="1" indent="-263525"/>
            <a:r>
              <a:rPr lang="en-US" sz="1754" dirty="0"/>
              <a:t>…</a:t>
            </a:r>
          </a:p>
          <a:p>
            <a:pPr marL="263525" indent="-263525"/>
            <a:r>
              <a:rPr lang="en-US" sz="1800" dirty="0"/>
              <a:t>Failover techniques</a:t>
            </a:r>
          </a:p>
          <a:p>
            <a:pPr marL="703151" lvl="1" indent="-263525"/>
            <a:r>
              <a:rPr lang="en-US" sz="1754" dirty="0"/>
              <a:t>Common address redundancy protocol (CARP)</a:t>
            </a:r>
          </a:p>
          <a:p>
            <a:pPr marL="703151" lvl="1" indent="-263525"/>
            <a:r>
              <a:rPr lang="en-US" sz="1754" dirty="0"/>
              <a:t>Gateway Load Balancing Protocol (GLBP)</a:t>
            </a:r>
          </a:p>
          <a:p>
            <a:pPr marL="263525" indent="-263525"/>
            <a:r>
              <a:rPr lang="en-US" sz="1800" dirty="0"/>
              <a:t>API gateways</a:t>
            </a:r>
          </a:p>
          <a:p>
            <a:pPr marL="263525" indent="-263525"/>
            <a:r>
              <a:rPr lang="en-US" sz="1800" dirty="0"/>
              <a:t>Products</a:t>
            </a:r>
            <a:endParaRPr lang="en-US" sz="1754" dirty="0"/>
          </a:p>
          <a:p>
            <a:pPr marL="703151" lvl="1" indent="-263525"/>
            <a:r>
              <a:rPr lang="de-DE" sz="1754" dirty="0"/>
              <a:t>T</a:t>
            </a:r>
            <a:r>
              <a:rPr lang="en-US" sz="1754" dirty="0" err="1"/>
              <a:t>raefik</a:t>
            </a:r>
            <a:endParaRPr lang="en-US" sz="1754" dirty="0"/>
          </a:p>
          <a:p>
            <a:pPr marL="703151" lvl="1" indent="-263525"/>
            <a:r>
              <a:rPr lang="en-US" sz="1754" dirty="0" err="1"/>
              <a:t>HAProxy</a:t>
            </a:r>
            <a:endParaRPr lang="en-US" sz="1754" dirty="0"/>
          </a:p>
          <a:p>
            <a:pPr marL="703151" lvl="1" indent="-263525"/>
            <a:r>
              <a:rPr lang="en-US" sz="1754" dirty="0"/>
              <a:t>…</a:t>
            </a:r>
          </a:p>
          <a:p>
            <a:pPr marL="263525" indent="-263525"/>
            <a:endParaRPr lang="en-US" sz="1800" dirty="0"/>
          </a:p>
          <a:p>
            <a:pPr marL="263525" indent="-263525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237869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46DAE0F1-50EA-41E2-AFB2-ABD8E0C40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HAProxy</a:t>
            </a:r>
            <a:endParaRPr lang="en-US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5BD79BB-91D7-43FF-8A98-BD9CAC145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374" y="1402916"/>
            <a:ext cx="8697057" cy="4655762"/>
          </a:xfrm>
        </p:spPr>
        <p:txBody>
          <a:bodyPr/>
          <a:lstStyle/>
          <a:p>
            <a:r>
              <a:rPr lang="en-US" dirty="0"/>
              <a:t>Open source (GPLv2) high availability load balancer and proxy written by Willy </a:t>
            </a:r>
            <a:r>
              <a:rPr lang="en-US" dirty="0" err="1"/>
              <a:t>Tarreau</a:t>
            </a:r>
            <a:r>
              <a:rPr lang="en-US" dirty="0"/>
              <a:t> (core contributor of the Linux kernel)</a:t>
            </a:r>
          </a:p>
          <a:p>
            <a:r>
              <a:rPr lang="en-US" dirty="0"/>
              <a:t>Initial release 2001</a:t>
            </a:r>
          </a:p>
          <a:p>
            <a:r>
              <a:rPr lang="en-US" dirty="0"/>
              <a:t>Can be configured dynamically e.g. with </a:t>
            </a:r>
            <a:r>
              <a:rPr lang="en-US" dirty="0">
                <a:hlinkClick r:id="rId2"/>
              </a:rPr>
              <a:t>consul-template</a:t>
            </a:r>
            <a:endParaRPr lang="en-US" dirty="0"/>
          </a:p>
          <a:p>
            <a:r>
              <a:rPr lang="en-US" dirty="0"/>
              <a:t>Can be used for SSL termination</a:t>
            </a:r>
          </a:p>
          <a:p>
            <a:r>
              <a:rPr lang="en-US" dirty="0"/>
              <a:t>Very good performance (dual-core servers are able to serve up to 40k requests/s and are able to saturate 2Gbit/s)</a:t>
            </a:r>
          </a:p>
          <a:p>
            <a:r>
              <a:rPr lang="en-US" dirty="0"/>
              <a:t>Used by GitHub, Bitbucket, Stack Overflow, Reddit,…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3770F31-F6D3-4D64-8DB8-A7B79E44013E}"/>
              </a:ext>
            </a:extLst>
          </p:cNvPr>
          <p:cNvSpPr txBox="1"/>
          <p:nvPr/>
        </p:nvSpPr>
        <p:spPr>
          <a:xfrm>
            <a:off x="259374" y="6058678"/>
            <a:ext cx="734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hlinkClick r:id="rId3"/>
              </a:rPr>
              <a:t>StackOverflow</a:t>
            </a:r>
            <a:r>
              <a:rPr lang="en-US" dirty="0">
                <a:hlinkClick r:id="rId3"/>
              </a:rPr>
              <a:t> architecture</a:t>
            </a:r>
            <a:endParaRPr lang="en-US" dirty="0"/>
          </a:p>
        </p:txBody>
      </p:sp>
      <p:pic>
        <p:nvPicPr>
          <p:cNvPr id="1026" name="Picture 2" descr="http://www.haproxy.org/img/logo-med.png">
            <a:extLst>
              <a:ext uri="{FF2B5EF4-FFF2-40B4-BE49-F238E27FC236}">
                <a16:creationId xmlns:a16="http://schemas.microsoft.com/office/drawing/2014/main" id="{235F0312-FE50-4964-9E96-BA0B89DA57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7776" y="5685060"/>
            <a:ext cx="1466850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08708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188C8C53-84D0-4A7D-9DBB-0551657EC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Nginx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79398D72-C129-40A4-B7F1-D00FE2157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source (BSD-like) web server which can also be used as reverse proxy, load balancer and HTTP cache</a:t>
            </a:r>
          </a:p>
          <a:p>
            <a:r>
              <a:rPr lang="en-US" dirty="0"/>
              <a:t>Developed by Igor </a:t>
            </a:r>
            <a:r>
              <a:rPr lang="en-US" dirty="0" err="1"/>
              <a:t>Sysoev</a:t>
            </a:r>
            <a:r>
              <a:rPr lang="en-US" dirty="0"/>
              <a:t> (company founded 2011)</a:t>
            </a:r>
          </a:p>
          <a:p>
            <a:r>
              <a:rPr lang="en-US" dirty="0"/>
              <a:t>Initial release 2004</a:t>
            </a:r>
          </a:p>
          <a:p>
            <a:r>
              <a:rPr lang="en-US" dirty="0"/>
              <a:t>Can be dynamically reconfigured e.g. with </a:t>
            </a:r>
            <a:r>
              <a:rPr lang="en-US" dirty="0">
                <a:hlinkClick r:id="rId2"/>
              </a:rPr>
              <a:t>consul-template</a:t>
            </a:r>
            <a:endParaRPr lang="en-US" dirty="0"/>
          </a:p>
          <a:p>
            <a:r>
              <a:rPr lang="en-US" dirty="0"/>
              <a:t>According to w³Techs 35.9% off </a:t>
            </a:r>
            <a:r>
              <a:rPr lang="en-US" b="1" dirty="0"/>
              <a:t>all</a:t>
            </a:r>
            <a:r>
              <a:rPr lang="en-US" dirty="0"/>
              <a:t> websites in the internet are hosted by Nginx (according to </a:t>
            </a:r>
            <a:r>
              <a:rPr lang="en-US" dirty="0" err="1"/>
              <a:t>Netcraft</a:t>
            </a:r>
            <a:r>
              <a:rPr lang="en-US" dirty="0"/>
              <a:t> 19%)</a:t>
            </a:r>
          </a:p>
          <a:p>
            <a:r>
              <a:rPr lang="en-US" dirty="0"/>
              <a:t>Performance compared to </a:t>
            </a:r>
            <a:r>
              <a:rPr lang="en-US" dirty="0" err="1"/>
              <a:t>HAProxy</a:t>
            </a:r>
            <a:r>
              <a:rPr lang="en-US" dirty="0"/>
              <a:t> is a little lower (~33.5k requests/s) but still 4 times better than Apache</a:t>
            </a:r>
          </a:p>
        </p:txBody>
      </p:sp>
      <p:pic>
        <p:nvPicPr>
          <p:cNvPr id="6" name="Picture 8" descr="Bildergebnis für nginx logo">
            <a:extLst>
              <a:ext uri="{FF2B5EF4-FFF2-40B4-BE49-F238E27FC236}">
                <a16:creationId xmlns:a16="http://schemas.microsoft.com/office/drawing/2014/main" id="{C9A13624-16C7-45A6-8473-9F934B379B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8751" y="5455085"/>
            <a:ext cx="2857500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8105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3F98CC49-D09C-48CF-92A4-3EB1E11BC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Fabio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A6378D7F-7E3A-43C4-B095-48E7BED3A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source (MIT) zero-</a:t>
            </a:r>
            <a:r>
              <a:rPr lang="en-US" dirty="0" err="1"/>
              <a:t>conf</a:t>
            </a:r>
            <a:r>
              <a:rPr lang="en-US" dirty="0"/>
              <a:t> load balancer</a:t>
            </a:r>
          </a:p>
          <a:p>
            <a:r>
              <a:rPr lang="en-US" dirty="0"/>
              <a:t>Developed by ebay.nl</a:t>
            </a:r>
          </a:p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GitHub release in 2015</a:t>
            </a:r>
          </a:p>
          <a:p>
            <a:r>
              <a:rPr lang="en-US" dirty="0"/>
              <a:t>Written in Go</a:t>
            </a:r>
          </a:p>
          <a:p>
            <a:r>
              <a:rPr lang="en-US" dirty="0"/>
              <a:t>Built to deploy microservices managed by Consul</a:t>
            </a:r>
          </a:p>
          <a:p>
            <a:r>
              <a:rPr lang="en-US" dirty="0"/>
              <a:t>Performance is a little bit lower than Nginx (~23k requests/s) but still a young project</a:t>
            </a:r>
          </a:p>
          <a:p>
            <a:r>
              <a:rPr lang="en-US" dirty="0"/>
              <a:t>Powers already some large websites (markplaats.nl, gumtree.com.au, www.kijiji.it)</a:t>
            </a:r>
          </a:p>
        </p:txBody>
      </p:sp>
      <p:pic>
        <p:nvPicPr>
          <p:cNvPr id="6" name="Picture 12" descr="Bildergebnis für fabio load balancer logo">
            <a:extLst>
              <a:ext uri="{FF2B5EF4-FFF2-40B4-BE49-F238E27FC236}">
                <a16:creationId xmlns:a16="http://schemas.microsoft.com/office/drawing/2014/main" id="{7F2A4FAB-30B1-4BEF-A817-F7C557CA82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3181" y="5531153"/>
            <a:ext cx="3143250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86900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06DCA23C-FE3E-4FC8-AD43-BC9E1DAB9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Traefik</a:t>
            </a:r>
            <a:endParaRPr lang="en-US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F3C381E5-2583-409D-B1D6-E57EF3250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source (MIT) reverse proxy and load balancer developed with microservices and containers in mind</a:t>
            </a:r>
          </a:p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GitHub release in 2015</a:t>
            </a:r>
          </a:p>
          <a:p>
            <a:r>
              <a:rPr lang="en-US" dirty="0"/>
              <a:t>Written in Go</a:t>
            </a:r>
          </a:p>
          <a:p>
            <a:r>
              <a:rPr lang="en-US" dirty="0"/>
              <a:t>Built-in dynamic configuration with many supported Backend (Docker, Swarm mode, Kubernetes, Marathon, Consul,…)</a:t>
            </a:r>
          </a:p>
          <a:p>
            <a:r>
              <a:rPr lang="en-US" dirty="0"/>
              <a:t>Performance compared to </a:t>
            </a:r>
            <a:r>
              <a:rPr lang="en-US" dirty="0" err="1"/>
              <a:t>HAProxy</a:t>
            </a:r>
            <a:r>
              <a:rPr lang="en-US" dirty="0"/>
              <a:t> and Nginx is a little bit lower (~28.4k requests per second) but it’s still a young project</a:t>
            </a:r>
          </a:p>
          <a:p>
            <a:r>
              <a:rPr lang="en-US" dirty="0"/>
              <a:t>Part of the </a:t>
            </a:r>
            <a:r>
              <a:rPr lang="en-US" dirty="0" err="1">
                <a:hlinkClick r:id="rId2"/>
              </a:rPr>
              <a:t>Mantl</a:t>
            </a:r>
            <a:r>
              <a:rPr lang="en-US" dirty="0"/>
              <a:t> stack</a:t>
            </a:r>
          </a:p>
        </p:txBody>
      </p:sp>
      <p:pic>
        <p:nvPicPr>
          <p:cNvPr id="6" name="Picture 10" descr="Bildergebnis für traefik logo">
            <a:extLst>
              <a:ext uri="{FF2B5EF4-FFF2-40B4-BE49-F238E27FC236}">
                <a16:creationId xmlns:a16="http://schemas.microsoft.com/office/drawing/2014/main" id="{CCCA1022-D2D7-4A11-85E7-46BCCDB069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5231" y="4366727"/>
            <a:ext cx="1532287" cy="2055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02903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E08381F-0374-436D-AF19-97E67638E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Traefik</a:t>
            </a:r>
            <a:endParaRPr lang="en-US" dirty="0"/>
          </a:p>
        </p:txBody>
      </p:sp>
      <p:pic>
        <p:nvPicPr>
          <p:cNvPr id="4098" name="Picture 2" descr="Architecture">
            <a:extLst>
              <a:ext uri="{FF2B5EF4-FFF2-40B4-BE49-F238E27FC236}">
                <a16:creationId xmlns:a16="http://schemas.microsoft.com/office/drawing/2014/main" id="{2933948A-59ED-4B0D-BD47-3E6A1800FC1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119" y="1322483"/>
            <a:ext cx="7519761" cy="4110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A5CDBF83-8541-4426-813E-FB0A57357027}"/>
              </a:ext>
            </a:extLst>
          </p:cNvPr>
          <p:cNvSpPr txBox="1"/>
          <p:nvPr/>
        </p:nvSpPr>
        <p:spPr>
          <a:xfrm>
            <a:off x="360784" y="5990253"/>
            <a:ext cx="7638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3"/>
              </a:rPr>
              <a:t>https://docs.traefik.io/basics/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5069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6B2F374-6D28-46F0-935E-FC914EAD8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Supported strategies</a:t>
            </a:r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70FDED77-3740-4912-9EE3-8BAABA049C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1673659"/>
              </p:ext>
            </p:extLst>
          </p:nvPr>
        </p:nvGraphicFramePr>
        <p:xfrm>
          <a:off x="258763" y="1403350"/>
          <a:ext cx="8697910" cy="2081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9582">
                  <a:extLst>
                    <a:ext uri="{9D8B030D-6E8A-4147-A177-3AD203B41FA5}">
                      <a16:colId xmlns:a16="http://schemas.microsoft.com/office/drawing/2014/main" val="2456329931"/>
                    </a:ext>
                  </a:extLst>
                </a:gridCol>
                <a:gridCol w="1739582">
                  <a:extLst>
                    <a:ext uri="{9D8B030D-6E8A-4147-A177-3AD203B41FA5}">
                      <a16:colId xmlns:a16="http://schemas.microsoft.com/office/drawing/2014/main" val="383407391"/>
                    </a:ext>
                  </a:extLst>
                </a:gridCol>
                <a:gridCol w="1739582">
                  <a:extLst>
                    <a:ext uri="{9D8B030D-6E8A-4147-A177-3AD203B41FA5}">
                      <a16:colId xmlns:a16="http://schemas.microsoft.com/office/drawing/2014/main" val="3140313100"/>
                    </a:ext>
                  </a:extLst>
                </a:gridCol>
                <a:gridCol w="1739582">
                  <a:extLst>
                    <a:ext uri="{9D8B030D-6E8A-4147-A177-3AD203B41FA5}">
                      <a16:colId xmlns:a16="http://schemas.microsoft.com/office/drawing/2014/main" val="1351870352"/>
                    </a:ext>
                  </a:extLst>
                </a:gridCol>
                <a:gridCol w="1739582">
                  <a:extLst>
                    <a:ext uri="{9D8B030D-6E8A-4147-A177-3AD203B41FA5}">
                      <a16:colId xmlns:a16="http://schemas.microsoft.com/office/drawing/2014/main" val="9634258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Round robin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WRR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Least connection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Sticky session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957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Traefik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888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HAProxy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3195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Nginx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5495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Fabio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330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5831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CA697F21-3885-4034-AF85-68A0E4F91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Basics</a:t>
            </a:r>
            <a:endParaRPr lang="en-US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2E24E67A-CB45-49CA-86FC-87E80EC2A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 Balancers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needed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avoid</a:t>
            </a:r>
            <a:r>
              <a:rPr lang="de-DE" dirty="0"/>
              <a:t> 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point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failures</a:t>
            </a:r>
            <a:endParaRPr lang="de-DE" dirty="0"/>
          </a:p>
          <a:p>
            <a:r>
              <a:rPr lang="de-DE" dirty="0"/>
              <a:t>Load Balancers </a:t>
            </a:r>
            <a:r>
              <a:rPr lang="de-DE" dirty="0" err="1"/>
              <a:t>distribute</a:t>
            </a:r>
            <a:r>
              <a:rPr lang="de-DE" dirty="0"/>
              <a:t> </a:t>
            </a:r>
            <a:r>
              <a:rPr lang="de-DE" dirty="0" err="1"/>
              <a:t>calls</a:t>
            </a:r>
            <a:r>
              <a:rPr lang="de-DE" dirty="0"/>
              <a:t> </a:t>
            </a:r>
            <a:r>
              <a:rPr lang="de-DE" dirty="0" err="1"/>
              <a:t>sent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them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instances</a:t>
            </a:r>
            <a:endParaRPr lang="de-DE" dirty="0"/>
          </a:p>
          <a:p>
            <a:r>
              <a:rPr lang="de-DE" dirty="0"/>
              <a:t>Load Balancers </a:t>
            </a:r>
            <a:r>
              <a:rPr lang="de-DE" dirty="0" err="1"/>
              <a:t>keep</a:t>
            </a:r>
            <a:r>
              <a:rPr lang="de-DE" dirty="0"/>
              <a:t> track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their</a:t>
            </a:r>
            <a:r>
              <a:rPr lang="de-DE" dirty="0"/>
              <a:t> </a:t>
            </a:r>
            <a:r>
              <a:rPr lang="de-DE" dirty="0" err="1"/>
              <a:t>known</a:t>
            </a:r>
            <a:r>
              <a:rPr lang="de-DE" dirty="0"/>
              <a:t> </a:t>
            </a:r>
            <a:r>
              <a:rPr lang="de-DE" dirty="0" err="1"/>
              <a:t>backends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avoid</a:t>
            </a:r>
            <a:r>
              <a:rPr lang="de-DE" dirty="0"/>
              <a:t> </a:t>
            </a:r>
            <a:r>
              <a:rPr lang="de-DE" dirty="0" err="1"/>
              <a:t>errors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a </a:t>
            </a:r>
            <a:r>
              <a:rPr lang="de-DE" dirty="0" err="1"/>
              <a:t>services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longer</a:t>
            </a:r>
            <a:r>
              <a:rPr lang="de-DE" dirty="0"/>
              <a:t> </a:t>
            </a:r>
            <a:r>
              <a:rPr lang="de-DE" dirty="0" err="1"/>
              <a:t>healthy</a:t>
            </a:r>
            <a:endParaRPr lang="de-DE" dirty="0"/>
          </a:p>
          <a:p>
            <a:r>
              <a:rPr lang="de-DE" dirty="0" err="1"/>
              <a:t>Optionally</a:t>
            </a:r>
            <a:r>
              <a:rPr lang="de-DE" dirty="0"/>
              <a:t> </a:t>
            </a:r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additional </a:t>
            </a:r>
            <a:r>
              <a:rPr lang="de-DE" dirty="0" err="1"/>
              <a:t>features</a:t>
            </a:r>
            <a:r>
              <a:rPr lang="de-DE" dirty="0"/>
              <a:t> like </a:t>
            </a:r>
            <a:r>
              <a:rPr lang="de-DE" i="1" dirty="0"/>
              <a:t>SSL </a:t>
            </a:r>
            <a:r>
              <a:rPr lang="de-DE" i="1" dirty="0" err="1"/>
              <a:t>termination</a:t>
            </a:r>
            <a:endParaRPr lang="de-DE" i="1" dirty="0"/>
          </a:p>
          <a:p>
            <a:pPr lvl="1"/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a </a:t>
            </a:r>
            <a:r>
              <a:rPr lang="de-DE" dirty="0" err="1"/>
              <a:t>few</a:t>
            </a:r>
            <a:r>
              <a:rPr lang="de-DE" dirty="0"/>
              <a:t> </a:t>
            </a:r>
            <a:r>
              <a:rPr lang="de-DE" dirty="0" err="1"/>
              <a:t>servers</a:t>
            </a:r>
            <a:r>
              <a:rPr lang="de-DE" dirty="0"/>
              <a:t> </a:t>
            </a:r>
            <a:r>
              <a:rPr lang="de-DE" dirty="0" err="1"/>
              <a:t>where</a:t>
            </a:r>
            <a:r>
              <a:rPr lang="de-DE" dirty="0"/>
              <a:t> </a:t>
            </a:r>
            <a:r>
              <a:rPr lang="de-DE" dirty="0" err="1"/>
              <a:t>certificates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exchanged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a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certificate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created</a:t>
            </a:r>
            <a:endParaRPr lang="de-DE" dirty="0"/>
          </a:p>
          <a:p>
            <a:pPr lvl="1"/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special</a:t>
            </a:r>
            <a:r>
              <a:rPr lang="de-DE" dirty="0"/>
              <a:t> </a:t>
            </a:r>
            <a:r>
              <a:rPr lang="de-DE" dirty="0" err="1"/>
              <a:t>handling</a:t>
            </a:r>
            <a:r>
              <a:rPr lang="de-DE" dirty="0"/>
              <a:t> </a:t>
            </a:r>
            <a:r>
              <a:rPr lang="de-DE" dirty="0" err="1"/>
              <a:t>required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services</a:t>
            </a:r>
            <a:r>
              <a:rPr lang="de-DE" dirty="0"/>
              <a:t> </a:t>
            </a:r>
            <a:r>
              <a:rPr lang="de-DE" dirty="0" err="1"/>
              <a:t>behind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load</a:t>
            </a:r>
            <a:r>
              <a:rPr lang="de-DE" dirty="0"/>
              <a:t> </a:t>
            </a:r>
            <a:r>
              <a:rPr lang="de-DE" dirty="0" err="1"/>
              <a:t>balancer</a:t>
            </a:r>
            <a:endParaRPr lang="de-DE" dirty="0"/>
          </a:p>
          <a:p>
            <a:pPr lvl="1"/>
            <a:r>
              <a:rPr lang="de-DE" dirty="0"/>
              <a:t>Admins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take</a:t>
            </a:r>
            <a:r>
              <a:rPr lang="de-DE" dirty="0"/>
              <a:t> care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communication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load</a:t>
            </a:r>
            <a:r>
              <a:rPr lang="de-DE" dirty="0"/>
              <a:t> </a:t>
            </a:r>
            <a:r>
              <a:rPr lang="de-DE" dirty="0" err="1"/>
              <a:t>balancer</a:t>
            </a:r>
            <a:r>
              <a:rPr lang="de-DE" dirty="0"/>
              <a:t>(s) and </a:t>
            </a:r>
            <a:r>
              <a:rPr lang="de-DE" dirty="0" err="1"/>
              <a:t>nodes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safe</a:t>
            </a:r>
            <a:r>
              <a:rPr lang="de-DE" dirty="0"/>
              <a:t> </a:t>
            </a:r>
            <a:r>
              <a:rPr lang="en-US" dirty="0"/>
              <a:t>(e.g. VLANs)</a:t>
            </a:r>
            <a:endParaRPr lang="de-DE" dirty="0"/>
          </a:p>
          <a:p>
            <a:r>
              <a:rPr lang="de-DE" dirty="0"/>
              <a:t>In Microservice </a:t>
            </a:r>
            <a:r>
              <a:rPr lang="de-DE" dirty="0" err="1"/>
              <a:t>environments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en-US" dirty="0"/>
              <a:t>’s essential that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load</a:t>
            </a:r>
            <a:r>
              <a:rPr lang="de-DE" dirty="0"/>
              <a:t> </a:t>
            </a:r>
            <a:r>
              <a:rPr lang="de-DE" dirty="0" err="1"/>
              <a:t>balancer</a:t>
            </a:r>
            <a:r>
              <a:rPr lang="en-US" dirty="0"/>
              <a:t>(s) can be reconfigured dynamically (e.g. in combination with </a:t>
            </a:r>
            <a:r>
              <a:rPr lang="en-US" dirty="0" err="1"/>
              <a:t>etcd</a:t>
            </a:r>
            <a:r>
              <a:rPr lang="en-US" dirty="0"/>
              <a:t> or Consul)</a:t>
            </a:r>
            <a:endParaRPr lang="de-DE" dirty="0"/>
          </a:p>
          <a:p>
            <a:r>
              <a:rPr lang="de-DE" dirty="0" err="1"/>
              <a:t>When</a:t>
            </a:r>
            <a:r>
              <a:rPr lang="de-DE" dirty="0"/>
              <a:t> </a:t>
            </a:r>
            <a:r>
              <a:rPr lang="en-US" dirty="0"/>
              <a:t>you’re able to scale your microservice instances but not the persistence layer of them you’re just moving the single point of failure one layer backwards!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0234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C5F7FF60-1AC2-4654-BCBE-679FE5957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SSL </a:t>
            </a:r>
            <a:r>
              <a:rPr lang="de-DE" dirty="0" err="1"/>
              <a:t>termination</a:t>
            </a:r>
            <a:endParaRPr lang="en-US" dirty="0"/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B8849743-E734-48B8-A9A1-FEBC967022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1992" y="1650175"/>
            <a:ext cx="5660015" cy="4307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277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1C0A2B60-152C-46E8-B207-D2A30F6B0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Balancing strategies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376AC323-F173-4BE5-97DE-804689130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Round-robin</a:t>
            </a:r>
          </a:p>
          <a:p>
            <a:r>
              <a:rPr lang="en-US" dirty="0"/>
              <a:t>Weighted round-robin</a:t>
            </a:r>
          </a:p>
          <a:p>
            <a:r>
              <a:rPr lang="en-US" dirty="0"/>
              <a:t>Least connection</a:t>
            </a:r>
          </a:p>
          <a:p>
            <a:r>
              <a:rPr lang="en-US" dirty="0"/>
              <a:t>Weighted least connection</a:t>
            </a:r>
          </a:p>
          <a:p>
            <a:r>
              <a:rPr lang="en-US" dirty="0"/>
              <a:t>Agent Based Adaptive Load Balancing</a:t>
            </a:r>
          </a:p>
          <a:p>
            <a:r>
              <a:rPr lang="en-US" dirty="0"/>
              <a:t>Chained Failover (Fixed Weighted)</a:t>
            </a:r>
          </a:p>
          <a:p>
            <a:r>
              <a:rPr lang="en-US" dirty="0"/>
              <a:t>Weighted Response Time</a:t>
            </a:r>
          </a:p>
          <a:p>
            <a:r>
              <a:rPr lang="en-US" dirty="0"/>
              <a:t>Source IP Hash</a:t>
            </a:r>
          </a:p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259197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9EB53BD7-63DA-4CBC-BD92-C144A7F7A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(Weighted) Round-robin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86BC655-0A0F-4E94-9083-2DA6179B9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many Round-robin algorithms</a:t>
            </a:r>
          </a:p>
          <a:p>
            <a:r>
              <a:rPr lang="en-US" dirty="0"/>
              <a:t>The simplest one is to use a FIFO queue to keep track of all available </a:t>
            </a:r>
            <a:r>
              <a:rPr lang="en-US" dirty="0" err="1"/>
              <a:t>backens</a:t>
            </a:r>
            <a:endParaRPr lang="en-US" dirty="0"/>
          </a:p>
          <a:p>
            <a:pPr marL="782526" lvl="1" indent="-342900">
              <a:buFont typeface="+mj-lt"/>
              <a:buAutoNum type="arabicPeriod"/>
            </a:pPr>
            <a:r>
              <a:rPr lang="en-US" dirty="0"/>
              <a:t>Dequeue</a:t>
            </a:r>
          </a:p>
          <a:p>
            <a:pPr marL="782526" lvl="1" indent="-342900">
              <a:buFont typeface="+mj-lt"/>
              <a:buAutoNum type="arabicPeriod"/>
            </a:pPr>
            <a:r>
              <a:rPr lang="en-US" dirty="0"/>
              <a:t>Relay request</a:t>
            </a:r>
          </a:p>
          <a:p>
            <a:pPr marL="782526" lvl="1" indent="-342900">
              <a:buFont typeface="+mj-lt"/>
              <a:buAutoNum type="arabicPeriod"/>
            </a:pPr>
            <a:r>
              <a:rPr lang="en-US" dirty="0"/>
              <a:t>Enqueue</a:t>
            </a:r>
          </a:p>
          <a:p>
            <a:r>
              <a:rPr lang="en-US" dirty="0"/>
              <a:t>Results in max-min-fairness (the longest waiting requests gets the highest priority)</a:t>
            </a:r>
          </a:p>
          <a:p>
            <a:r>
              <a:rPr lang="en-US" dirty="0"/>
              <a:t>The weighted round robin algorithm gives every backend a weight and the scheduler </a:t>
            </a:r>
            <a:r>
              <a:rPr lang="de-DE" dirty="0" err="1"/>
              <a:t>takes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weights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account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prefer</a:t>
            </a:r>
            <a:r>
              <a:rPr lang="de-DE" dirty="0"/>
              <a:t> </a:t>
            </a:r>
            <a:r>
              <a:rPr lang="de-DE" dirty="0" err="1"/>
              <a:t>servers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 </a:t>
            </a:r>
            <a:r>
              <a:rPr lang="de-DE" dirty="0" err="1"/>
              <a:t>higher</a:t>
            </a:r>
            <a:r>
              <a:rPr lang="de-DE" dirty="0"/>
              <a:t> </a:t>
            </a:r>
            <a:r>
              <a:rPr lang="de-DE" dirty="0" err="1"/>
              <a:t>weight</a:t>
            </a:r>
            <a:r>
              <a:rPr lang="de-DE" dirty="0"/>
              <a:t> </a:t>
            </a:r>
            <a:r>
              <a:rPr lang="de-DE" dirty="0" err="1"/>
              <a:t>before</a:t>
            </a:r>
            <a:r>
              <a:rPr lang="de-DE" dirty="0"/>
              <a:t> </a:t>
            </a:r>
            <a:r>
              <a:rPr lang="de-DE" dirty="0" err="1"/>
              <a:t>servers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 </a:t>
            </a:r>
            <a:r>
              <a:rPr lang="de-DE" dirty="0" err="1"/>
              <a:t>lower</a:t>
            </a:r>
            <a:r>
              <a:rPr lang="de-DE" dirty="0"/>
              <a:t> </a:t>
            </a:r>
            <a:r>
              <a:rPr lang="de-DE" dirty="0" err="1"/>
              <a:t>weight</a:t>
            </a:r>
            <a:r>
              <a:rPr lang="de-DE" dirty="0"/>
              <a:t> (e.g.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quality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service</a:t>
            </a:r>
            <a:r>
              <a:rPr lang="de-DE" dirty="0"/>
              <a:t> (QoS))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420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2C3ED8DF-5398-4AB0-ACCE-21F864C26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(Weighted) Least connection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ECC2F288-CACE-47CC-9D45-6888F9988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contrast to round-robin the least connection algorithm takes the load of every node in account.</a:t>
            </a:r>
          </a:p>
          <a:p>
            <a:r>
              <a:rPr lang="en-US" dirty="0"/>
              <a:t>The least connection algorithm relays an incoming request always to the node which has the lowest count of active connections.</a:t>
            </a:r>
          </a:p>
          <a:p>
            <a:r>
              <a:rPr lang="en-US" dirty="0"/>
              <a:t>This way nodes with a higher performance handle more requests than nodes with lower performance without the need to configure weights.</a:t>
            </a:r>
          </a:p>
          <a:p>
            <a:r>
              <a:rPr lang="en-US" dirty="0"/>
              <a:t>The weighted least connection variant enables the administrator the give nodes a weight. These weights are considered when two nodes serve the same count of active connections and the node with the higher weight is considered first.</a:t>
            </a:r>
          </a:p>
        </p:txBody>
      </p:sp>
    </p:spTree>
    <p:extLst>
      <p:ext uri="{BB962C8B-B14F-4D97-AF65-F5344CB8AC3E}">
        <p14:creationId xmlns:p14="http://schemas.microsoft.com/office/powerpoint/2010/main" val="2739369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6830B604-4DB2-4F4E-892C-F2E900FAD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Agent Based Adaptive Load Balancing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E5A7F6A4-4D52-4874-A5C8-B21DF289F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node has an local agent installed which reports real time data to the load balancer (e.g. CPU usage, memory allocation,…)</a:t>
            </a:r>
          </a:p>
          <a:p>
            <a:r>
              <a:rPr lang="en-US" dirty="0"/>
              <a:t>Load balancers takes load of every node into to account when a new request has to be relayed</a:t>
            </a:r>
          </a:p>
          <a:p>
            <a:r>
              <a:rPr lang="en-US" dirty="0"/>
              <a:t>Can be combined with weighted round-robin or weighted least connection algorithms</a:t>
            </a:r>
          </a:p>
          <a:p>
            <a:r>
              <a:rPr lang="en-US" dirty="0"/>
              <a:t>Used e.g. in Windows Terminal Server (RDS role after Server 2003)</a:t>
            </a:r>
          </a:p>
        </p:txBody>
      </p:sp>
    </p:spTree>
    <p:extLst>
      <p:ext uri="{BB962C8B-B14F-4D97-AF65-F5344CB8AC3E}">
        <p14:creationId xmlns:p14="http://schemas.microsoft.com/office/powerpoint/2010/main" val="1145375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07C46D4A-4311-4A01-9C2D-469B6DE86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Chained Failover 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F91E5338-A0A7-4771-96D7-A3D02B546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backend nodes are in a predefined chain</a:t>
            </a:r>
          </a:p>
          <a:p>
            <a:r>
              <a:rPr lang="en-US" dirty="0"/>
              <a:t>Whenever the first node can’t handle/accept another request the next node in the chain is taken into account and so on</a:t>
            </a:r>
          </a:p>
          <a:p>
            <a:r>
              <a:rPr lang="en-US" dirty="0"/>
              <a:t>Not a real load balancing protocol!</a:t>
            </a:r>
          </a:p>
        </p:txBody>
      </p:sp>
    </p:spTree>
    <p:extLst>
      <p:ext uri="{BB962C8B-B14F-4D97-AF65-F5344CB8AC3E}">
        <p14:creationId xmlns:p14="http://schemas.microsoft.com/office/powerpoint/2010/main" val="1376558654"/>
      </p:ext>
    </p:extLst>
  </p:cSld>
  <p:clrMapOvr>
    <a:masterClrMapping/>
  </p:clrMapOvr>
</p:sld>
</file>

<file path=ppt/theme/theme1.xml><?xml version="1.0" encoding="utf-8"?>
<a:theme xmlns:a="http://schemas.openxmlformats.org/drawingml/2006/main" name="service_demo">
  <a:themeElements>
    <a:clrScheme name="">
      <a:dk1>
        <a:srgbClr val="000000"/>
      </a:dk1>
      <a:lt1>
        <a:srgbClr val="FFFFFF"/>
      </a:lt1>
      <a:dk2>
        <a:srgbClr val="000000"/>
      </a:dk2>
      <a:lt2>
        <a:srgbClr val="333333"/>
      </a:lt2>
      <a:accent1>
        <a:srgbClr val="C5C1B9"/>
      </a:accent1>
      <a:accent2>
        <a:srgbClr val="0052BA"/>
      </a:accent2>
      <a:accent3>
        <a:srgbClr val="FFFFFF"/>
      </a:accent3>
      <a:accent4>
        <a:srgbClr val="000000"/>
      </a:accent4>
      <a:accent5>
        <a:srgbClr val="DFDDD9"/>
      </a:accent5>
      <a:accent6>
        <a:srgbClr val="0049A8"/>
      </a:accent6>
      <a:hlink>
        <a:srgbClr val="FF0000"/>
      </a:hlink>
      <a:folHlink>
        <a:srgbClr val="FFCC00"/>
      </a:folHlink>
    </a:clrScheme>
    <a:fontScheme name="service_dem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FF">
            <a:alpha val="50000"/>
          </a:srgbClr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tx1"/>
          </a:buClr>
          <a:buSzTx/>
          <a:buFont typeface="Wingdings" pitchFamily="2" charset="2"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FF">
            <a:alpha val="50000"/>
          </a:srgbClr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tx1"/>
          </a:buClr>
          <a:buSzTx/>
          <a:buFont typeface="Wingdings" pitchFamily="2" charset="2"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lnDef>
  </a:objectDefaults>
  <a:extraClrSchemeLst>
    <a:extraClrScheme>
      <a:clrScheme name="service_demo 1">
        <a:dk1>
          <a:srgbClr val="5F5F5F"/>
        </a:dk1>
        <a:lt1>
          <a:srgbClr val="FFFFFF"/>
        </a:lt1>
        <a:dk2>
          <a:srgbClr val="000000"/>
        </a:dk2>
        <a:lt2>
          <a:srgbClr val="333333"/>
        </a:lt2>
        <a:accent1>
          <a:srgbClr val="009999"/>
        </a:accent1>
        <a:accent2>
          <a:srgbClr val="0033CC"/>
        </a:accent2>
        <a:accent3>
          <a:srgbClr val="FFFFFF"/>
        </a:accent3>
        <a:accent4>
          <a:srgbClr val="505050"/>
        </a:accent4>
        <a:accent5>
          <a:srgbClr val="AACACA"/>
        </a:accent5>
        <a:accent6>
          <a:srgbClr val="002DB9"/>
        </a:accent6>
        <a:hlink>
          <a:srgbClr val="CC0066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1608</Words>
  <Application>Microsoft Office PowerPoint</Application>
  <PresentationFormat>Bildschirmpräsentation (4:3)</PresentationFormat>
  <Paragraphs>172</Paragraphs>
  <Slides>25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25</vt:i4>
      </vt:variant>
    </vt:vector>
  </HeadingPairs>
  <TitlesOfParts>
    <vt:vector size="31" baseType="lpstr">
      <vt:lpstr>Arial</vt:lpstr>
      <vt:lpstr>Calibri</vt:lpstr>
      <vt:lpstr>Helvetica</vt:lpstr>
      <vt:lpstr>Wingdings</vt:lpstr>
      <vt:lpstr>Zapf Dingbats</vt:lpstr>
      <vt:lpstr>service_demo</vt:lpstr>
      <vt:lpstr>Microservices</vt:lpstr>
      <vt:lpstr>Content</vt:lpstr>
      <vt:lpstr>Basics</vt:lpstr>
      <vt:lpstr>SSL termination</vt:lpstr>
      <vt:lpstr>Load Balancing strategies</vt:lpstr>
      <vt:lpstr>(Weighted) Round-robin</vt:lpstr>
      <vt:lpstr>(Weighted) Least connection</vt:lpstr>
      <vt:lpstr>Agent Based Adaptive Load Balancing</vt:lpstr>
      <vt:lpstr>Chained Failover </vt:lpstr>
      <vt:lpstr>Weighted Response Time</vt:lpstr>
      <vt:lpstr>Source IP Hash</vt:lpstr>
      <vt:lpstr>Network failover</vt:lpstr>
      <vt:lpstr>Common address redundancy protocol (CARP)</vt:lpstr>
      <vt:lpstr>Gateway Load Balancing Protocol (GLBP)</vt:lpstr>
      <vt:lpstr>API Gateways</vt:lpstr>
      <vt:lpstr>API Gateways</vt:lpstr>
      <vt:lpstr>Variation: Backends for frontends</vt:lpstr>
      <vt:lpstr>Backends for frontends</vt:lpstr>
      <vt:lpstr>Products</vt:lpstr>
      <vt:lpstr>HAProxy</vt:lpstr>
      <vt:lpstr>Nginx</vt:lpstr>
      <vt:lpstr>Fabio</vt:lpstr>
      <vt:lpstr>Traefik</vt:lpstr>
      <vt:lpstr>Traefik</vt:lpstr>
      <vt:lpstr>Supported strategies</vt:lpstr>
    </vt:vector>
  </TitlesOfParts>
  <Manager/>
  <Company>innFactory.de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Microservices</dc:title>
  <dc:subject/>
  <dc:creator>Tobias Jonas</dc:creator>
  <cp:keywords/>
  <dc:description/>
  <cp:lastModifiedBy>sINFpekurf</cp:lastModifiedBy>
  <cp:revision>131</cp:revision>
  <cp:lastPrinted>2017-10-25T20:40:39Z</cp:lastPrinted>
  <dcterms:modified xsi:type="dcterms:W3CDTF">2017-11-16T01:02:09Z</dcterms:modified>
  <cp:category/>
</cp:coreProperties>
</file>