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9" r:id="rId4"/>
    <p:sldId id="264" r:id="rId5"/>
    <p:sldId id="263" r:id="rId6"/>
    <p:sldId id="258" r:id="rId7"/>
    <p:sldId id="262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522070F0-4B4C-6E48-BF0C-7DB873EDEEBF}">
          <p14:sldIdLst>
            <p14:sldId id="256"/>
            <p14:sldId id="257"/>
            <p14:sldId id="259"/>
            <p14:sldId id="264"/>
            <p14:sldId id="263"/>
            <p14:sldId id="258"/>
            <p14:sldId id="262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/>
    <p:restoredTop sz="86298"/>
  </p:normalViewPr>
  <p:slideViewPr>
    <p:cSldViewPr snapToGrid="0" snapToObjects="1">
      <p:cViewPr>
        <p:scale>
          <a:sx n="108" d="100"/>
          <a:sy n="108" d="100"/>
        </p:scale>
        <p:origin x="1232" y="-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26" Type="http://schemas.microsoft.com/office/2015/10/relationships/revisionInfo" Target="revisionInfo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105B6-D441-4EC0-9FA7-CF26CD0B8EA0}" type="datetimeFigureOut">
              <a:rPr lang="en-US" smtClean="0"/>
              <a:t>11/22/17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1626-1954-45D8-AE63-23C3FFC9B4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4" y="250522"/>
            <a:ext cx="5753119" cy="77105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847573"/>
          </a:xfrm>
          <a:prstGeom prst="rect">
            <a:avLst/>
          </a:prstGeo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9374" y="1238251"/>
            <a:ext cx="4277457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7508" y="1238251"/>
            <a:ext cx="4278923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769" y="262112"/>
            <a:ext cx="5543730" cy="7399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88" y="265114"/>
            <a:ext cx="5737101" cy="812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9375" y="1388563"/>
            <a:ext cx="4277457" cy="48909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0816" y="1388561"/>
            <a:ext cx="4278923" cy="48909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7268308" y="1246189"/>
            <a:ext cx="1216269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02" y="1412876"/>
            <a:ext cx="8036169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2"/>
            <a:endParaRPr lang="de-DE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7971" y="220663"/>
            <a:ext cx="564671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Titelmasterformat durch Klicken bearbeiten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7706282" y="6480002"/>
            <a:ext cx="1076008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Kap. 1</a:t>
            </a:r>
            <a:r>
              <a:rPr lang="de-DE" sz="923" b="0" baseline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, S. </a:t>
            </a:r>
            <a:fld id="{D1265ACD-8CF3-4A2A-A304-86FCF731DD9B}" type="slidenum">
              <a:rPr lang="de-DE" sz="923" b="0" smtClean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pPr algn="r">
                <a:spcBef>
                  <a:spcPct val="50000"/>
                </a:spcBef>
              </a:pPr>
              <a:t>‹Nr.›</a:t>
            </a:fld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    </a:t>
            </a:r>
          </a:p>
        </p:txBody>
      </p:sp>
      <p:pic>
        <p:nvPicPr>
          <p:cNvPr id="11" name="Picture 7" descr="RZ_logo_FH_RGB_web3_kleiner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91" y="274638"/>
            <a:ext cx="246038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07971" y="6480002"/>
            <a:ext cx="3718119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spcBef>
                <a:spcPct val="50000"/>
              </a:spcBef>
            </a:pP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Tobis Jonas – Peter Kurfer – </a:t>
            </a:r>
            <a:r>
              <a:rPr lang="de-DE" sz="923" b="0" dirty="0" err="1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Microservices</a:t>
            </a:r>
            <a:endParaRPr lang="de-DE" sz="923" b="0" dirty="0">
              <a:solidFill>
                <a:srgbClr val="FF9A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3" name="Line 9"/>
          <p:cNvSpPr>
            <a:spLocks noChangeShapeType="1"/>
          </p:cNvSpPr>
          <p:nvPr userDrawn="1"/>
        </p:nvSpPr>
        <p:spPr bwMode="auto">
          <a:xfrm>
            <a:off x="341675" y="6443663"/>
            <a:ext cx="844061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de-DE" sz="1662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307971" y="1196975"/>
            <a:ext cx="847432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662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2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5pPr>
      <a:lvl6pPr marL="422041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6pPr>
      <a:lvl7pPr marL="844083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7pPr>
      <a:lvl8pPr marL="1266124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8pPr>
      <a:lvl9pPr marL="1688165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9pPr>
    </p:titleStyle>
    <p:bodyStyle>
      <a:lvl1pPr marL="263776" indent="-263776" algn="l" defTabSz="581773" rtl="0" eaLnBrk="0" fontAlgn="base" hangingPunct="0">
        <a:spcBef>
          <a:spcPts val="554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846">
          <a:solidFill>
            <a:srgbClr val="000000"/>
          </a:solidFill>
          <a:latin typeface="Helvetica" charset="0"/>
          <a:ea typeface="Helvetica" charset="0"/>
          <a:cs typeface="Helvetica" charset="0"/>
        </a:defRPr>
      </a:lvl1pPr>
      <a:lvl2pPr marL="703402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>
          <a:solidFill>
            <a:srgbClr val="000000"/>
          </a:solidFill>
          <a:latin typeface="Helvetica" charset="0"/>
          <a:ea typeface="Helvetica" charset="0"/>
          <a:cs typeface="Helvetica" charset="0"/>
        </a:defRPr>
      </a:lvl2pPr>
      <a:lvl3pPr marL="1090273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477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477145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916771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286057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6pPr>
      <a:lvl7pPr marL="2708098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7pPr>
      <a:lvl8pPr marL="3130140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8pPr>
      <a:lvl9pPr marL="3552181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wagger.io/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openapis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Communication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715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="" xmlns:a16="http://schemas.microsoft.com/office/drawing/2014/main" id="{86A4D93A-4A7A-406E-B919-36CA0765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="" xmlns:a16="http://schemas.microsoft.com/office/drawing/2014/main" id="{C6E461FB-F032-4443-9B8D-5C4D9B93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Overview</a:t>
            </a:r>
          </a:p>
          <a:p>
            <a:r>
              <a:rPr lang="en-US" sz="1800" dirty="0" smtClean="0"/>
              <a:t>Protocols and Methods</a:t>
            </a:r>
            <a:endParaRPr lang="en-US" sz="1800" dirty="0"/>
          </a:p>
          <a:p>
            <a:pPr lvl="1"/>
            <a:r>
              <a:rPr lang="en-US" sz="1662" dirty="0" smtClean="0"/>
              <a:t>REST </a:t>
            </a:r>
          </a:p>
          <a:p>
            <a:pPr lvl="1"/>
            <a:r>
              <a:rPr lang="en-US" sz="1600" dirty="0" err="1" smtClean="0"/>
              <a:t>gRPC</a:t>
            </a:r>
            <a:endParaRPr lang="en-US" sz="1600" dirty="0" smtClean="0"/>
          </a:p>
          <a:p>
            <a:pPr lvl="1"/>
            <a:r>
              <a:rPr lang="en-US" dirty="0" smtClean="0"/>
              <a:t>MQTT (in an </a:t>
            </a:r>
            <a:r>
              <a:rPr lang="en-US" dirty="0" err="1" smtClean="0"/>
              <a:t>IoT</a:t>
            </a:r>
            <a:r>
              <a:rPr lang="en-US" dirty="0" smtClean="0"/>
              <a:t> World)</a:t>
            </a:r>
          </a:p>
          <a:p>
            <a:pPr lvl="1"/>
            <a:r>
              <a:rPr lang="en-US" dirty="0" smtClean="0"/>
              <a:t>Backend 4 Frontend Pattern (REST)</a:t>
            </a:r>
          </a:p>
          <a:p>
            <a:pPr lvl="1"/>
            <a:r>
              <a:rPr lang="en-US" dirty="0" err="1" smtClean="0"/>
              <a:t>graphQL</a:t>
            </a:r>
            <a:endParaRPr lang="en-US" dirty="0" smtClean="0"/>
          </a:p>
          <a:p>
            <a:r>
              <a:rPr lang="en-US" dirty="0" smtClean="0"/>
              <a:t>Internal Service Communication</a:t>
            </a:r>
          </a:p>
          <a:p>
            <a:pPr lvl="1"/>
            <a:r>
              <a:rPr lang="en-US" dirty="0" smtClean="0"/>
              <a:t>Service Bus</a:t>
            </a:r>
          </a:p>
          <a:p>
            <a:pPr lvl="1"/>
            <a:r>
              <a:rPr lang="en-US" dirty="0" smtClean="0"/>
              <a:t>Cluster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37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– Fundamentals &amp; Best </a:t>
            </a:r>
            <a:r>
              <a:rPr lang="en-US" dirty="0" err="1" smtClean="0"/>
              <a:t>Practises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ym typeface="Wingdings"/>
              </a:rPr>
              <a:t> </a:t>
            </a:r>
            <a:r>
              <a:rPr lang="de-DE" dirty="0" smtClean="0">
                <a:sym typeface="Wingdings"/>
              </a:rPr>
              <a:t>VV </a:t>
            </a:r>
            <a:r>
              <a:rPr lang="de-DE" dirty="0">
                <a:sym typeface="Wingdings"/>
              </a:rPr>
              <a:t>Semester </a:t>
            </a:r>
            <a:r>
              <a:rPr lang="de-DE" dirty="0" smtClean="0">
                <a:sym typeface="Wingdings"/>
              </a:rPr>
              <a:t>4</a:t>
            </a:r>
            <a:endParaRPr lang="de-DE" dirty="0" smtClean="0"/>
          </a:p>
          <a:p>
            <a:r>
              <a:rPr lang="de-DE" dirty="0" smtClean="0"/>
              <a:t>Resources</a:t>
            </a:r>
          </a:p>
          <a:p>
            <a:pPr lvl="1"/>
            <a:r>
              <a:rPr lang="de-DE" dirty="0" err="1" smtClean="0"/>
              <a:t>Nouns</a:t>
            </a:r>
            <a:r>
              <a:rPr lang="de-DE" dirty="0" smtClean="0"/>
              <a:t>, not Verbs</a:t>
            </a:r>
          </a:p>
          <a:p>
            <a:pPr lvl="1"/>
            <a:r>
              <a:rPr lang="de-DE" dirty="0" err="1" smtClean="0"/>
              <a:t>Coarse</a:t>
            </a:r>
            <a:r>
              <a:rPr lang="de-DE" dirty="0" smtClean="0"/>
              <a:t> </a:t>
            </a:r>
            <a:r>
              <a:rPr lang="de-DE" dirty="0" err="1" smtClean="0"/>
              <a:t>Grained</a:t>
            </a:r>
            <a:r>
              <a:rPr lang="de-DE" dirty="0" smtClean="0"/>
              <a:t>, not Fine </a:t>
            </a:r>
            <a:r>
              <a:rPr lang="de-DE" dirty="0" err="1" smtClean="0"/>
              <a:t>Grained</a:t>
            </a:r>
            <a:endParaRPr lang="de-DE" dirty="0" smtClean="0"/>
          </a:p>
          <a:p>
            <a:pPr lvl="1"/>
            <a:r>
              <a:rPr lang="de-DE" dirty="0" err="1" smtClean="0"/>
              <a:t>Architectural</a:t>
            </a:r>
            <a:r>
              <a:rPr lang="de-DE" dirty="0" smtClean="0"/>
              <a:t> style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use-case</a:t>
            </a:r>
            <a:r>
              <a:rPr lang="de-DE" dirty="0" smtClean="0"/>
              <a:t> </a:t>
            </a:r>
            <a:r>
              <a:rPr lang="de-DE" dirty="0" err="1" smtClean="0"/>
              <a:t>scalability</a:t>
            </a:r>
            <a:endParaRPr lang="de-DE" dirty="0" smtClean="0"/>
          </a:p>
          <a:p>
            <a:r>
              <a:rPr lang="de-DE" dirty="0" smtClean="0"/>
              <a:t>Keep </a:t>
            </a:r>
            <a:r>
              <a:rPr lang="de-DE" dirty="0" err="1" smtClean="0"/>
              <a:t>It</a:t>
            </a:r>
            <a:r>
              <a:rPr lang="de-DE" dirty="0" smtClean="0"/>
              <a:t> Simple</a:t>
            </a:r>
          </a:p>
          <a:p>
            <a:pPr lvl="1"/>
            <a:r>
              <a:rPr lang="de-DE" dirty="0" smtClean="0"/>
              <a:t>Collection </a:t>
            </a:r>
            <a:r>
              <a:rPr lang="de-DE" dirty="0" err="1" smtClean="0"/>
              <a:t>Resource</a:t>
            </a:r>
            <a:r>
              <a:rPr lang="de-DE" dirty="0" smtClean="0"/>
              <a:t>   /</a:t>
            </a:r>
            <a:r>
              <a:rPr lang="de-DE" dirty="0" err="1" smtClean="0"/>
              <a:t>users</a:t>
            </a:r>
            <a:r>
              <a:rPr lang="de-DE" dirty="0" smtClean="0"/>
              <a:t>/</a:t>
            </a:r>
          </a:p>
          <a:p>
            <a:pPr lvl="1"/>
            <a:r>
              <a:rPr lang="de-DE" dirty="0" smtClean="0"/>
              <a:t>Instance </a:t>
            </a:r>
            <a:r>
              <a:rPr lang="de-DE" dirty="0" err="1" smtClean="0"/>
              <a:t>Resource</a:t>
            </a:r>
            <a:r>
              <a:rPr lang="de-DE" dirty="0" smtClean="0"/>
              <a:t>	/</a:t>
            </a:r>
            <a:r>
              <a:rPr lang="de-DE" dirty="0" err="1" smtClean="0"/>
              <a:t>users</a:t>
            </a:r>
            <a:r>
              <a:rPr lang="de-DE" dirty="0" smtClean="0"/>
              <a:t>/1</a:t>
            </a:r>
          </a:p>
          <a:p>
            <a:r>
              <a:rPr lang="de-DE" dirty="0" err="1" smtClean="0"/>
              <a:t>Behavior</a:t>
            </a:r>
            <a:endParaRPr lang="de-DE" dirty="0" smtClean="0"/>
          </a:p>
          <a:p>
            <a:pPr lvl="1"/>
            <a:r>
              <a:rPr lang="de-DE" dirty="0" smtClean="0"/>
              <a:t>GET, PUT, POST, DELETE („CRUD“), Head (Headers, </a:t>
            </a:r>
            <a:r>
              <a:rPr lang="de-DE" dirty="0" err="1" smtClean="0"/>
              <a:t>no</a:t>
            </a:r>
            <a:r>
              <a:rPr lang="de-DE" dirty="0" smtClean="0"/>
              <a:t> Body)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 HTTP </a:t>
            </a:r>
            <a:r>
              <a:rPr lang="de-DE" dirty="0" err="1" smtClean="0"/>
              <a:t>Reponse</a:t>
            </a:r>
            <a:r>
              <a:rPr lang="de-DE" dirty="0" smtClean="0"/>
              <a:t> Codes</a:t>
            </a:r>
          </a:p>
          <a:p>
            <a:r>
              <a:rPr lang="de-DE" dirty="0" smtClean="0"/>
              <a:t>Date/Time/</a:t>
            </a:r>
            <a:r>
              <a:rPr lang="de-DE" dirty="0" err="1" smtClean="0"/>
              <a:t>Timestamp</a:t>
            </a:r>
            <a:endParaRPr lang="de-DE" dirty="0" smtClean="0"/>
          </a:p>
          <a:p>
            <a:pPr lvl="1"/>
            <a:r>
              <a:rPr lang="de-DE" dirty="0" smtClean="0"/>
              <a:t>ISO 8601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UTC!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query</a:t>
            </a:r>
            <a:r>
              <a:rPr lang="de-DE" dirty="0" smtClean="0"/>
              <a:t> </a:t>
            </a:r>
            <a:r>
              <a:rPr lang="de-DE" dirty="0" err="1" smtClean="0"/>
              <a:t>params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offset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limit</a:t>
            </a:r>
            <a:endParaRPr lang="de-DE" dirty="0" smtClean="0"/>
          </a:p>
          <a:p>
            <a:r>
              <a:rPr lang="de-DE" dirty="0" smtClean="0"/>
              <a:t>....</a:t>
            </a:r>
          </a:p>
          <a:p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21071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 </a:t>
            </a:r>
            <a:r>
              <a:rPr lang="mr-IN" dirty="0" smtClean="0"/>
              <a:t>–</a:t>
            </a:r>
            <a:r>
              <a:rPr lang="de-DE" dirty="0" smtClean="0"/>
              <a:t> </a:t>
            </a:r>
            <a:r>
              <a:rPr lang="de-DE" dirty="0" err="1" smtClean="0"/>
              <a:t>Accept</a:t>
            </a:r>
            <a:r>
              <a:rPr lang="de-DE" dirty="0" smtClean="0"/>
              <a:t> CORS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/>
              <a:t>Cross-Origin </a:t>
            </a:r>
            <a:r>
              <a:rPr lang="de-DE" dirty="0" err="1"/>
              <a:t>Resource</a:t>
            </a:r>
            <a:r>
              <a:rPr lang="de-DE" dirty="0"/>
              <a:t> Sharing (CORS)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mechanism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additional HTTP </a:t>
            </a:r>
            <a:r>
              <a:rPr lang="de-DE" dirty="0" err="1"/>
              <a:t>headers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let</a:t>
            </a:r>
            <a:r>
              <a:rPr lang="de-DE" dirty="0"/>
              <a:t>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agent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permission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</a:t>
            </a:r>
            <a:r>
              <a:rPr lang="de-DE" dirty="0" err="1"/>
              <a:t>server</a:t>
            </a:r>
            <a:r>
              <a:rPr lang="de-DE" dirty="0"/>
              <a:t> on a different </a:t>
            </a:r>
            <a:r>
              <a:rPr lang="de-DE" dirty="0" err="1"/>
              <a:t>origin</a:t>
            </a:r>
            <a:r>
              <a:rPr lang="de-DE" dirty="0"/>
              <a:t> (</a:t>
            </a:r>
            <a:r>
              <a:rPr lang="de-DE" dirty="0" err="1"/>
              <a:t>domain</a:t>
            </a:r>
            <a:r>
              <a:rPr lang="de-DE" dirty="0"/>
              <a:t>)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currently</a:t>
            </a:r>
            <a:r>
              <a:rPr lang="de-DE" dirty="0"/>
              <a:t> in </a:t>
            </a:r>
            <a:r>
              <a:rPr lang="de-DE" dirty="0" err="1"/>
              <a:t>use</a:t>
            </a:r>
            <a:r>
              <a:rPr lang="de-DE" dirty="0"/>
              <a:t>.</a:t>
            </a:r>
            <a:endParaRPr lang="de-DE" dirty="0" smtClean="0"/>
          </a:p>
          <a:p>
            <a:pPr lvl="1"/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707" y="2395424"/>
            <a:ext cx="5545776" cy="385506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520977" y="6230805"/>
            <a:ext cx="2220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00" dirty="0"/>
              <a:t>https://</a:t>
            </a:r>
            <a:r>
              <a:rPr lang="de-DE" sz="600" dirty="0" err="1"/>
              <a:t>developer.mozilla.org</a:t>
            </a:r>
            <a:r>
              <a:rPr lang="de-DE" sz="600" dirty="0"/>
              <a:t>/en-US/</a:t>
            </a:r>
            <a:r>
              <a:rPr lang="de-DE" sz="600" dirty="0" err="1"/>
              <a:t>docs</a:t>
            </a:r>
            <a:r>
              <a:rPr lang="de-DE" sz="600" dirty="0"/>
              <a:t>/Web/HTTP/CORS</a:t>
            </a:r>
          </a:p>
        </p:txBody>
      </p:sp>
    </p:spTree>
    <p:extLst>
      <p:ext uri="{BB962C8B-B14F-4D97-AF65-F5344CB8AC3E}">
        <p14:creationId xmlns:p14="http://schemas.microsoft.com/office/powerpoint/2010/main" val="90307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 </a:t>
            </a:r>
            <a:r>
              <a:rPr lang="mr-IN" dirty="0" smtClean="0"/>
              <a:t>–</a:t>
            </a:r>
            <a:r>
              <a:rPr lang="de-DE" dirty="0" smtClean="0"/>
              <a:t> API Anti Patterns!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Poor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 smtClean="0"/>
          </a:p>
          <a:p>
            <a:r>
              <a:rPr lang="de-DE" dirty="0" smtClean="0"/>
              <a:t>REST APIs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ignore</a:t>
            </a:r>
            <a:r>
              <a:rPr lang="de-DE" dirty="0" smtClean="0"/>
              <a:t> HTTP </a:t>
            </a:r>
            <a:r>
              <a:rPr lang="de-DE" dirty="0" err="1" smtClean="0"/>
              <a:t>rules</a:t>
            </a:r>
            <a:endParaRPr lang="de-DE" dirty="0" smtClean="0"/>
          </a:p>
          <a:p>
            <a:r>
              <a:rPr lang="de-DE" dirty="0" err="1" smtClean="0"/>
              <a:t>Exposing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raw</a:t>
            </a:r>
            <a:r>
              <a:rPr lang="de-DE" dirty="0" smtClean="0"/>
              <a:t> </a:t>
            </a:r>
            <a:r>
              <a:rPr lang="de-DE" dirty="0" err="1" smtClean="0"/>
              <a:t>underlying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endParaRPr lang="de-DE" dirty="0" smtClean="0"/>
          </a:p>
          <a:p>
            <a:r>
              <a:rPr lang="de-DE" dirty="0" smtClean="0"/>
              <a:t>Security </a:t>
            </a:r>
            <a:r>
              <a:rPr lang="de-DE" dirty="0" err="1" smtClean="0"/>
              <a:t>complexity</a:t>
            </a:r>
            <a:endParaRPr lang="de-DE" dirty="0" smtClean="0"/>
          </a:p>
          <a:p>
            <a:r>
              <a:rPr lang="de-DE" dirty="0" err="1" smtClean="0"/>
              <a:t>Unexpected</a:t>
            </a:r>
            <a:r>
              <a:rPr lang="de-DE" dirty="0" smtClean="0"/>
              <a:t> &amp; </a:t>
            </a:r>
            <a:r>
              <a:rPr lang="de-DE" dirty="0" err="1" smtClean="0"/>
              <a:t>undocumented</a:t>
            </a:r>
            <a:r>
              <a:rPr lang="de-DE" dirty="0" smtClean="0"/>
              <a:t> </a:t>
            </a:r>
            <a:r>
              <a:rPr lang="de-DE" dirty="0" err="1" smtClean="0"/>
              <a:t>releases</a:t>
            </a:r>
            <a:endParaRPr lang="de-DE" dirty="0" smtClean="0"/>
          </a:p>
          <a:p>
            <a:r>
              <a:rPr lang="de-DE" dirty="0" smtClean="0"/>
              <a:t>Poor </a:t>
            </a:r>
            <a:r>
              <a:rPr lang="de-DE" dirty="0" err="1" smtClean="0"/>
              <a:t>developer</a:t>
            </a:r>
            <a:r>
              <a:rPr lang="de-DE" dirty="0" smtClean="0"/>
              <a:t> </a:t>
            </a:r>
            <a:r>
              <a:rPr lang="de-DE" dirty="0" err="1" smtClean="0"/>
              <a:t>expereience</a:t>
            </a:r>
            <a:endParaRPr lang="de-DE" dirty="0" smtClean="0"/>
          </a:p>
          <a:p>
            <a:r>
              <a:rPr lang="de-DE" dirty="0" smtClean="0"/>
              <a:t>Poor </a:t>
            </a:r>
            <a:r>
              <a:rPr lang="de-DE" dirty="0" err="1" smtClean="0"/>
              <a:t>documentation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293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374" y="5229355"/>
            <a:ext cx="8697057" cy="1114654"/>
          </a:xfrm>
        </p:spPr>
        <p:txBody>
          <a:bodyPr/>
          <a:lstStyle/>
          <a:p>
            <a:pPr lvl="1">
              <a:buFont typeface="Wingdings" charset="2"/>
              <a:buChar char="è"/>
            </a:pPr>
            <a:r>
              <a:rPr lang="de-DE" dirty="0" err="1" smtClean="0"/>
              <a:t>Smells</a:t>
            </a:r>
            <a:r>
              <a:rPr lang="de-DE" dirty="0" smtClean="0"/>
              <a:t> like </a:t>
            </a:r>
            <a:r>
              <a:rPr lang="de-DE" dirty="0" err="1" smtClean="0"/>
              <a:t>bad</a:t>
            </a:r>
            <a:r>
              <a:rPr lang="de-DE" dirty="0" smtClean="0"/>
              <a:t> RPC. DON‘T DO THIS!!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look</a:t>
            </a:r>
            <a:r>
              <a:rPr lang="de-DE" dirty="0" smtClean="0"/>
              <a:t> at </a:t>
            </a:r>
            <a:r>
              <a:rPr lang="de-DE" dirty="0" err="1" smtClean="0"/>
              <a:t>gRPC</a:t>
            </a:r>
            <a:r>
              <a:rPr lang="de-DE" dirty="0" smtClean="0"/>
              <a:t>!!!</a:t>
            </a:r>
          </a:p>
          <a:p>
            <a:pPr lvl="1">
              <a:buFont typeface="Wingdings" charset="2"/>
              <a:buChar char="è"/>
            </a:pPr>
            <a:r>
              <a:rPr lang="de-DE" dirty="0" smtClean="0"/>
              <a:t>I am </a:t>
            </a:r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frustrated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 </a:t>
            </a:r>
            <a:r>
              <a:rPr lang="de-DE" dirty="0" err="1" smtClean="0"/>
              <a:t>calling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HTTP-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a REST API </a:t>
            </a:r>
            <a:r>
              <a:rPr lang="mr-IN" dirty="0" smtClean="0"/>
              <a:t>–</a:t>
            </a:r>
            <a:r>
              <a:rPr lang="de-DE" dirty="0" smtClean="0"/>
              <a:t> Roy Fielding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93210" y="1385547"/>
            <a:ext cx="34319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RESTful</a:t>
            </a:r>
            <a:r>
              <a:rPr lang="de-DE" dirty="0" smtClean="0"/>
              <a:t> API</a:t>
            </a:r>
          </a:p>
          <a:p>
            <a:endParaRPr lang="de-DE" dirty="0"/>
          </a:p>
          <a:p>
            <a:r>
              <a:rPr lang="de-DE" dirty="0" smtClean="0"/>
              <a:t>GET /</a:t>
            </a:r>
            <a:r>
              <a:rPr lang="de-DE" dirty="0" err="1" smtClean="0"/>
              <a:t>user</a:t>
            </a:r>
            <a:r>
              <a:rPr lang="de-DE" dirty="0" smtClean="0"/>
              <a:t>/1</a:t>
            </a:r>
          </a:p>
          <a:p>
            <a:endParaRPr lang="de-DE" dirty="0" smtClean="0"/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username</a:t>
            </a:r>
            <a:r>
              <a:rPr lang="de-DE" dirty="0" smtClean="0"/>
              <a:t>“: „jona7o“,</a:t>
            </a:r>
          </a:p>
          <a:p>
            <a:r>
              <a:rPr lang="de-DE" dirty="0" smtClean="0"/>
              <a:t>„email“: „</a:t>
            </a:r>
            <a:r>
              <a:rPr lang="de-DE" dirty="0" err="1" smtClean="0"/>
              <a:t>tobias.jonas@fh-rosenheim.de</a:t>
            </a:r>
            <a:r>
              <a:rPr lang="de-DE" dirty="0" smtClean="0"/>
              <a:t>“,</a:t>
            </a:r>
          </a:p>
          <a:p>
            <a:r>
              <a:rPr lang="de-DE" dirty="0" smtClean="0"/>
              <a:t>...</a:t>
            </a:r>
          </a:p>
          <a:p>
            <a:r>
              <a:rPr lang="de-DE" dirty="0"/>
              <a:t>}</a:t>
            </a:r>
            <a:endParaRPr lang="de-DE" dirty="0" smtClean="0"/>
          </a:p>
        </p:txBody>
      </p:sp>
      <p:sp>
        <p:nvSpPr>
          <p:cNvPr id="5" name="Textfeld 4"/>
          <p:cNvSpPr txBox="1"/>
          <p:nvPr/>
        </p:nvSpPr>
        <p:spPr>
          <a:xfrm>
            <a:off x="4225179" y="1286815"/>
            <a:ext cx="38025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Non-</a:t>
            </a:r>
            <a:r>
              <a:rPr lang="de-DE" dirty="0" err="1" smtClean="0">
                <a:solidFill>
                  <a:srgbClr val="FF0000"/>
                </a:solidFill>
              </a:rPr>
              <a:t>RESTful</a:t>
            </a:r>
            <a:r>
              <a:rPr lang="de-DE" dirty="0" smtClean="0">
                <a:solidFill>
                  <a:srgbClr val="FF0000"/>
                </a:solidFill>
              </a:rPr>
              <a:t> API</a:t>
            </a:r>
          </a:p>
          <a:p>
            <a:endParaRPr lang="de-DE" dirty="0"/>
          </a:p>
          <a:p>
            <a:r>
              <a:rPr lang="de-DE" dirty="0" smtClean="0"/>
              <a:t>GET /</a:t>
            </a:r>
            <a:r>
              <a:rPr lang="de-DE" dirty="0" err="1" smtClean="0"/>
              <a:t>last_active_users?page</a:t>
            </a:r>
            <a:r>
              <a:rPr lang="de-DE" dirty="0" smtClean="0"/>
              <a:t>=3</a:t>
            </a:r>
          </a:p>
          <a:p>
            <a:endParaRPr lang="de-DE" dirty="0" smtClean="0"/>
          </a:p>
          <a:p>
            <a:r>
              <a:rPr lang="de-DE" dirty="0" smtClean="0"/>
              <a:t>{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users</a:t>
            </a:r>
            <a:r>
              <a:rPr lang="de-DE" dirty="0" smtClean="0"/>
              <a:t>“: [...]</a:t>
            </a:r>
          </a:p>
          <a:p>
            <a:r>
              <a:rPr lang="de-DE" dirty="0" smtClean="0"/>
              <a:t>...</a:t>
            </a:r>
          </a:p>
          <a:p>
            <a:r>
              <a:rPr lang="de-DE" dirty="0" smtClean="0"/>
              <a:t>}</a:t>
            </a:r>
            <a:endParaRPr lang="de-DE" dirty="0"/>
          </a:p>
          <a:p>
            <a:r>
              <a:rPr lang="de-DE" dirty="0" smtClean="0">
                <a:solidFill>
                  <a:srgbClr val="FF0000"/>
                </a:solidFill>
              </a:rPr>
              <a:t>/// </a:t>
            </a:r>
            <a:r>
              <a:rPr lang="de-DE" dirty="0" err="1" smtClean="0">
                <a:solidFill>
                  <a:srgbClr val="FF0000"/>
                </a:solidFill>
              </a:rPr>
              <a:t>more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shit</a:t>
            </a:r>
            <a:endParaRPr lang="de-DE" dirty="0" smtClean="0">
              <a:solidFill>
                <a:srgbClr val="FF0000"/>
              </a:solidFill>
            </a:endParaRPr>
          </a:p>
          <a:p>
            <a:r>
              <a:rPr lang="de-DE" dirty="0" smtClean="0"/>
              <a:t>/</a:t>
            </a:r>
            <a:r>
              <a:rPr lang="de-DE" dirty="0" err="1" smtClean="0"/>
              <a:t>getAccount</a:t>
            </a:r>
            <a:endParaRPr lang="de-DE" dirty="0" smtClean="0"/>
          </a:p>
          <a:p>
            <a:r>
              <a:rPr lang="de-DE" dirty="0" smtClean="0"/>
              <a:t>/</a:t>
            </a:r>
            <a:r>
              <a:rPr lang="de-DE" dirty="0" err="1" smtClean="0"/>
              <a:t>getAllAccounts</a:t>
            </a:r>
            <a:endParaRPr lang="de-DE" dirty="0" smtClean="0"/>
          </a:p>
          <a:p>
            <a:r>
              <a:rPr lang="de-DE" dirty="0" smtClean="0"/>
              <a:t>/</a:t>
            </a:r>
            <a:r>
              <a:rPr lang="de-DE" dirty="0" err="1" smtClean="0"/>
              <a:t>verifyAccountEmailAddress</a:t>
            </a:r>
            <a:endParaRPr lang="de-DE" dirty="0" smtClean="0"/>
          </a:p>
          <a:p>
            <a:r>
              <a:rPr lang="de-DE" dirty="0" smtClean="0"/>
              <a:t>/</a:t>
            </a:r>
            <a:r>
              <a:rPr lang="de-DE" dirty="0" err="1" smtClean="0"/>
              <a:t>searchGroupsByName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4607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REST </a:t>
            </a:r>
            <a:r>
              <a:rPr lang="mr-IN" dirty="0" smtClean="0"/>
              <a:t>–</a:t>
            </a:r>
            <a:r>
              <a:rPr lang="de-DE" dirty="0" smtClean="0"/>
              <a:t> </a:t>
            </a:r>
            <a:r>
              <a:rPr lang="de-DE" dirty="0" err="1" smtClean="0"/>
              <a:t>OpenAPI</a:t>
            </a:r>
            <a:r>
              <a:rPr lang="de-DE" dirty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API </a:t>
            </a:r>
            <a:r>
              <a:rPr lang="de-DE" dirty="0" err="1" smtClean="0"/>
              <a:t>documentation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Framework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describing</a:t>
            </a:r>
            <a:r>
              <a:rPr lang="de-DE" dirty="0" smtClean="0"/>
              <a:t> APIs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discovery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APIs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humans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machines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swagger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API Endpoints </a:t>
            </a:r>
            <a:endParaRPr lang="de-DE" dirty="0" smtClean="0"/>
          </a:p>
          <a:p>
            <a:r>
              <a:rPr lang="de-DE" dirty="0" smtClean="0"/>
              <a:t>YAML </a:t>
            </a:r>
            <a:r>
              <a:rPr lang="de-DE" dirty="0" err="1" smtClean="0"/>
              <a:t>or</a:t>
            </a:r>
            <a:r>
              <a:rPr lang="de-DE" dirty="0" smtClean="0"/>
              <a:t> JSON </a:t>
            </a:r>
            <a:r>
              <a:rPr lang="de-DE" dirty="0" err="1" smtClean="0"/>
              <a:t>file</a:t>
            </a:r>
            <a:endParaRPr lang="de-DE" dirty="0"/>
          </a:p>
          <a:p>
            <a:endParaRPr lang="de-DE" dirty="0" smtClean="0">
              <a:hlinkClick r:id="rId2"/>
            </a:endParaRPr>
          </a:p>
          <a:p>
            <a:endParaRPr lang="de-DE" dirty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endParaRPr lang="de-DE" dirty="0" smtClean="0">
              <a:hlinkClick r:id="rId2"/>
            </a:endParaRPr>
          </a:p>
          <a:p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://www.openapis.org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pPr marL="263776" lvl="1">
              <a:spcBef>
                <a:spcPts val="554"/>
              </a:spcBef>
            </a:pPr>
            <a:r>
              <a:rPr lang="de-DE" dirty="0" err="1" smtClean="0"/>
              <a:t>Swagger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API </a:t>
            </a:r>
            <a:r>
              <a:rPr lang="de-DE" dirty="0" smtClean="0"/>
              <a:t>Tool</a:t>
            </a:r>
          </a:p>
          <a:p>
            <a:pPr lvl="1"/>
            <a:r>
              <a:rPr lang="de-DE" dirty="0">
                <a:hlinkClick r:id="rId3"/>
              </a:rPr>
              <a:t>https://swagger.io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49" y="3211913"/>
            <a:ext cx="4257382" cy="30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gRPC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gRPC</a:t>
            </a:r>
            <a:r>
              <a:rPr lang="de-DE" dirty="0" smtClean="0"/>
              <a:t> </a:t>
            </a:r>
            <a:r>
              <a:rPr lang="de-DE" dirty="0" err="1" smtClean="0"/>
              <a:t>stands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gRPC</a:t>
            </a:r>
            <a:r>
              <a:rPr lang="de-DE" dirty="0" smtClean="0"/>
              <a:t> (Remote </a:t>
            </a:r>
            <a:r>
              <a:rPr lang="de-DE" dirty="0" err="1" smtClean="0"/>
              <a:t>Procedure</a:t>
            </a:r>
            <a:r>
              <a:rPr lang="de-DE" dirty="0" smtClean="0"/>
              <a:t> Calls)</a:t>
            </a:r>
            <a:endParaRPr lang="de-DE" dirty="0"/>
          </a:p>
          <a:p>
            <a:r>
              <a:rPr lang="de-DE" dirty="0" smtClean="0"/>
              <a:t>A high </a:t>
            </a:r>
            <a:r>
              <a:rPr lang="de-DE" dirty="0" err="1" smtClean="0"/>
              <a:t>performance</a:t>
            </a:r>
            <a:r>
              <a:rPr lang="de-DE" dirty="0" smtClean="0"/>
              <a:t>,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purpose</a:t>
            </a:r>
            <a:r>
              <a:rPr lang="de-DE" dirty="0" smtClean="0"/>
              <a:t>, </a:t>
            </a:r>
            <a:r>
              <a:rPr lang="de-DE" dirty="0" err="1" smtClean="0"/>
              <a:t>feature-rich</a:t>
            </a:r>
            <a:r>
              <a:rPr lang="de-DE" dirty="0" smtClean="0"/>
              <a:t> RPC </a:t>
            </a:r>
            <a:r>
              <a:rPr lang="de-DE" dirty="0" err="1" smtClean="0"/>
              <a:t>framework</a:t>
            </a:r>
            <a:r>
              <a:rPr lang="de-DE" dirty="0" smtClean="0"/>
              <a:t> (RPC </a:t>
            </a:r>
            <a:r>
              <a:rPr lang="de-DE" dirty="0" smtClean="0">
                <a:sym typeface="Wingdings"/>
              </a:rPr>
              <a:t> 4. Semester VV Prof. </a:t>
            </a:r>
            <a:r>
              <a:rPr lang="de-DE" dirty="0" err="1" smtClean="0">
                <a:sym typeface="Wingdings"/>
              </a:rPr>
              <a:t>Beneken</a:t>
            </a:r>
            <a:r>
              <a:rPr lang="de-DE" dirty="0" smtClean="0">
                <a:sym typeface="Wingdings"/>
              </a:rPr>
              <a:t>)</a:t>
            </a:r>
            <a:endParaRPr lang="de-DE" dirty="0">
              <a:sym typeface="Wingdings"/>
            </a:endParaRPr>
          </a:p>
          <a:p>
            <a:r>
              <a:rPr lang="de-DE" dirty="0" smtClean="0">
                <a:sym typeface="Wingdings"/>
              </a:rPr>
              <a:t>Part </a:t>
            </a:r>
            <a:r>
              <a:rPr lang="de-DE" dirty="0" err="1" smtClean="0">
                <a:sym typeface="Wingdings"/>
              </a:rPr>
              <a:t>of</a:t>
            </a:r>
            <a:r>
              <a:rPr lang="de-DE" dirty="0" smtClean="0">
                <a:sym typeface="Wingdings"/>
              </a:rPr>
              <a:t> Cloud Native Computing </a:t>
            </a:r>
            <a:r>
              <a:rPr lang="de-DE" dirty="0" err="1" smtClean="0">
                <a:sym typeface="Wingdings"/>
              </a:rPr>
              <a:t>Foundation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cncf.io</a:t>
            </a:r>
            <a:endParaRPr lang="de-DE" dirty="0">
              <a:sym typeface="Wingdings"/>
            </a:endParaRPr>
          </a:p>
          <a:p>
            <a:r>
              <a:rPr lang="de-DE" dirty="0" smtClean="0">
                <a:sym typeface="Wingdings"/>
              </a:rPr>
              <a:t>HTTP/2 </a:t>
            </a:r>
            <a:r>
              <a:rPr lang="de-DE" dirty="0" err="1" smtClean="0">
                <a:sym typeface="Wingdings"/>
              </a:rPr>
              <a:t>and</a:t>
            </a:r>
            <a:r>
              <a:rPr lang="de-DE" dirty="0" smtClean="0">
                <a:sym typeface="Wingdings"/>
              </a:rPr>
              <a:t> mobile </a:t>
            </a:r>
            <a:r>
              <a:rPr lang="de-DE" dirty="0" err="1" smtClean="0">
                <a:sym typeface="Wingdings"/>
              </a:rPr>
              <a:t>first</a:t>
            </a:r>
            <a:endParaRPr lang="de-DE" dirty="0">
              <a:sym typeface="Wingdings"/>
            </a:endParaRPr>
          </a:p>
          <a:p>
            <a:r>
              <a:rPr lang="de-DE" dirty="0" smtClean="0">
                <a:sym typeface="Wingdings"/>
              </a:rPr>
              <a:t>Open </a:t>
            </a:r>
            <a:r>
              <a:rPr lang="de-DE" dirty="0" err="1" smtClean="0">
                <a:sym typeface="Wingdings"/>
              </a:rPr>
              <a:t>sourced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version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of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Stubby</a:t>
            </a:r>
            <a:r>
              <a:rPr lang="de-DE" dirty="0" smtClean="0">
                <a:sym typeface="Wingdings"/>
              </a:rPr>
              <a:t> RPC </a:t>
            </a:r>
            <a:r>
              <a:rPr lang="de-DE" dirty="0" err="1" smtClean="0">
                <a:sym typeface="Wingdings"/>
              </a:rPr>
              <a:t>used</a:t>
            </a:r>
            <a:r>
              <a:rPr lang="de-DE" dirty="0" smtClean="0">
                <a:sym typeface="Wingdings"/>
              </a:rPr>
              <a:t> in Google</a:t>
            </a:r>
            <a:endParaRPr lang="de-DE" dirty="0">
              <a:sym typeface="Wingdings"/>
            </a:endParaRPr>
          </a:p>
          <a:p>
            <a:r>
              <a:rPr lang="de-DE" dirty="0" err="1" smtClean="0"/>
              <a:t>gRPC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RMI</a:t>
            </a:r>
          </a:p>
          <a:p>
            <a:r>
              <a:rPr lang="de-DE" dirty="0" err="1" smtClean="0"/>
              <a:t>Abstractions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practices</a:t>
            </a:r>
            <a:r>
              <a:rPr lang="de-DE" dirty="0" smtClean="0"/>
              <a:t> on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design RPCs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gRPC</a:t>
            </a:r>
            <a:r>
              <a:rPr lang="de-DE" dirty="0" smtClean="0"/>
              <a:t> in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23.11.2017</a:t>
            </a:r>
          </a:p>
        </p:txBody>
      </p:sp>
    </p:spTree>
    <p:extLst>
      <p:ext uri="{BB962C8B-B14F-4D97-AF65-F5344CB8AC3E}">
        <p14:creationId xmlns:p14="http://schemas.microsoft.com/office/powerpoint/2010/main" val="198158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MQTT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MQTT: Message Queue </a:t>
            </a:r>
            <a:r>
              <a:rPr lang="en-US" dirty="0" err="1" smtClean="0"/>
              <a:t>TelemetryTransport</a:t>
            </a:r>
            <a:endParaRPr lang="en-US" dirty="0" smtClean="0"/>
          </a:p>
          <a:p>
            <a:r>
              <a:rPr lang="en-US" dirty="0" smtClean="0"/>
              <a:t>Very </a:t>
            </a:r>
            <a:r>
              <a:rPr lang="en-US" dirty="0" err="1" smtClean="0"/>
              <a:t>lightweigth</a:t>
            </a:r>
            <a:r>
              <a:rPr lang="en-US" dirty="0" smtClean="0"/>
              <a:t> messaging protocol </a:t>
            </a:r>
            <a:r>
              <a:rPr lang="mr-IN" dirty="0" smtClean="0"/>
              <a:t>–</a:t>
            </a:r>
            <a:r>
              <a:rPr lang="en-US" dirty="0" smtClean="0"/>
              <a:t> used in </a:t>
            </a:r>
            <a:r>
              <a:rPr lang="en-US" dirty="0" err="1" smtClean="0"/>
              <a:t>IoT</a:t>
            </a:r>
            <a:r>
              <a:rPr lang="en-US" dirty="0" smtClean="0"/>
              <a:t> World</a:t>
            </a:r>
          </a:p>
          <a:p>
            <a:r>
              <a:rPr lang="en-US" dirty="0" smtClean="0"/>
              <a:t>Publish/Subscribe Architecture</a:t>
            </a:r>
          </a:p>
          <a:p>
            <a:r>
              <a:rPr lang="en-US" dirty="0" smtClean="0"/>
              <a:t>3 QOS Levels higher </a:t>
            </a:r>
            <a:endParaRPr lang="de-DE" dirty="0"/>
          </a:p>
          <a:p>
            <a:pPr lvl="1"/>
            <a:r>
              <a:rPr lang="en-US" dirty="0" smtClean="0"/>
              <a:t>higher level </a:t>
            </a:r>
            <a:r>
              <a:rPr lang="en-US" dirty="0" smtClean="0">
                <a:sym typeface="Wingdings"/>
              </a:rPr>
              <a:t> more server resources needed</a:t>
            </a:r>
          </a:p>
          <a:p>
            <a:pPr lvl="1"/>
            <a:r>
              <a:rPr lang="en-US" dirty="0" smtClean="0">
                <a:sym typeface="Wingdings"/>
              </a:rPr>
              <a:t>higher level  more bandwidth needed</a:t>
            </a:r>
            <a:endParaRPr lang="en-US" dirty="0" smtClean="0"/>
          </a:p>
          <a:p>
            <a:r>
              <a:rPr lang="en-US" dirty="0" smtClean="0"/>
              <a:t>A lot of clients on a single server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smtClean="0"/>
              <a:t>MQTT in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/>
              <a:t>23.11.2017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6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rvice_demo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C5C1B9"/>
      </a:accent1>
      <a:accent2>
        <a:srgbClr val="0052BA"/>
      </a:accent2>
      <a:accent3>
        <a:srgbClr val="FFFFFF"/>
      </a:accent3>
      <a:accent4>
        <a:srgbClr val="000000"/>
      </a:accent4>
      <a:accent5>
        <a:srgbClr val="DFDDD9"/>
      </a:accent5>
      <a:accent6>
        <a:srgbClr val="0049A8"/>
      </a:accent6>
      <a:hlink>
        <a:srgbClr val="FF0000"/>
      </a:hlink>
      <a:folHlink>
        <a:srgbClr val="FFCC00"/>
      </a:folHlink>
    </a:clrScheme>
    <a:fontScheme name="service_dem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ervice_demo 1">
        <a:dk1>
          <a:srgbClr val="5F5F5F"/>
        </a:dk1>
        <a:lt1>
          <a:srgbClr val="FFFFFF"/>
        </a:lt1>
        <a:dk2>
          <a:srgbClr val="000000"/>
        </a:dk2>
        <a:lt2>
          <a:srgbClr val="333333"/>
        </a:lt2>
        <a:accent1>
          <a:srgbClr val="009999"/>
        </a:accent1>
        <a:accent2>
          <a:srgbClr val="0033CC"/>
        </a:accent2>
        <a:accent3>
          <a:srgbClr val="FFFFFF"/>
        </a:accent3>
        <a:accent4>
          <a:srgbClr val="505050"/>
        </a:accent4>
        <a:accent5>
          <a:srgbClr val="AACACA"/>
        </a:accent5>
        <a:accent6>
          <a:srgbClr val="002DB9"/>
        </a:accent6>
        <a:hlink>
          <a:srgbClr val="CC00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397</Words>
  <Application>Microsoft Macintosh PowerPoint</Application>
  <PresentationFormat>Bildschirmpräsentation (4:3)</PresentationFormat>
  <Paragraphs>109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Calibri</vt:lpstr>
      <vt:lpstr>Helvetica</vt:lpstr>
      <vt:lpstr>Wingdings</vt:lpstr>
      <vt:lpstr>Zapf Dingbats</vt:lpstr>
      <vt:lpstr>Arial</vt:lpstr>
      <vt:lpstr>service_demo</vt:lpstr>
      <vt:lpstr>Microservices</vt:lpstr>
      <vt:lpstr>Content</vt:lpstr>
      <vt:lpstr>REST – Fundamentals &amp; Best Practises</vt:lpstr>
      <vt:lpstr>REST – Accept CORS</vt:lpstr>
      <vt:lpstr>REST – API Anti Patterns! </vt:lpstr>
      <vt:lpstr>REST</vt:lpstr>
      <vt:lpstr>REST – OpenAPI as API documentation</vt:lpstr>
      <vt:lpstr>gRPC</vt:lpstr>
      <vt:lpstr>MQTT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riko493</dc:creator>
  <cp:lastModifiedBy>Tobias Jonas</cp:lastModifiedBy>
  <cp:revision>89</cp:revision>
  <dcterms:created xsi:type="dcterms:W3CDTF">2016-11-09T22:19:26Z</dcterms:created>
  <dcterms:modified xsi:type="dcterms:W3CDTF">2017-11-22T12:22:08Z</dcterms:modified>
</cp:coreProperties>
</file>