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57"/>
            <p14:sldId id="258"/>
            <p14:sldId id="259"/>
            <p14:sldId id="260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5"/>
    <p:restoredTop sz="86378"/>
  </p:normalViewPr>
  <p:slideViewPr>
    <p:cSldViewPr snapToGrid="0" snapToObjects="1">
      <p:cViewPr varScale="1">
        <p:scale>
          <a:sx n="140" d="100"/>
          <a:sy n="140" d="100"/>
        </p:scale>
        <p:origin x="150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1626-1954-45D8-AE63-23C3FFC9B4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 dirty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Chap</a:t>
            </a: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2.1</a:t>
            </a:r>
            <a:r>
              <a:rPr lang="de-DE" sz="923" b="0" baseline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de-DE" sz="923" b="0" baseline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P.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Tobias </a:t>
            </a: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Jonas – Peter Kurfer – </a:t>
            </a:r>
            <a:r>
              <a:rPr lang="de-DE" sz="923" b="0" dirty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Microservices</a:t>
            </a:r>
            <a:endParaRPr lang="de-DE" sz="923" b="0" dirty="0">
              <a:solidFill>
                <a:srgbClr val="FF9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userguide/storagedriver/imagesandcontainers/#container-and-layer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.composieux.fr/article/run-a-symfony-application-using-docker-and-docker-compose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hints.io/docker-compose" TargetMode="External"/><Relationship Id="rId2" Type="http://schemas.openxmlformats.org/officeDocument/2006/relationships/hyperlink" Target="https://docs.docker.com/compose/compose-file/compose-file-v2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ovex.de/blog/docker-an-introduction-to-easy-containeriza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group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Microservices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 and provisioning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BD693B0-19D5-4B68-8B8B-980F6FD3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CLI – Basics</a:t>
            </a:r>
            <a:endParaRPr lang="en-US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2D09463-5B0D-4EA2-A4AA-1BF237BF8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803626"/>
              </p:ext>
            </p:extLst>
          </p:nvPr>
        </p:nvGraphicFramePr>
        <p:xfrm>
          <a:off x="258762" y="1403350"/>
          <a:ext cx="8537220" cy="4912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610">
                  <a:extLst>
                    <a:ext uri="{9D8B030D-6E8A-4147-A177-3AD203B41FA5}">
                      <a16:colId xmlns:a16="http://schemas.microsoft.com/office/drawing/2014/main" val="3848042468"/>
                    </a:ext>
                  </a:extLst>
                </a:gridCol>
                <a:gridCol w="4268610">
                  <a:extLst>
                    <a:ext uri="{9D8B030D-6E8A-4147-A177-3AD203B41FA5}">
                      <a16:colId xmlns:a16="http://schemas.microsoft.com/office/drawing/2014/main" val="265515444"/>
                    </a:ext>
                  </a:extLst>
                </a:gridCol>
              </a:tblGrid>
              <a:tr h="439098">
                <a:tc>
                  <a:txBody>
                    <a:bodyPr/>
                    <a:lstStyle/>
                    <a:p>
                      <a:r>
                        <a:rPr lang="en-US" dirty="0" err="1"/>
                        <a:t>CMDlet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82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--help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already guess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running docker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7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existing containers (including stopped)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54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local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2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run</a:t>
                      </a:r>
                      <a:r>
                        <a:rPr lang="de-DE" dirty="0"/>
                        <a:t> –</a:t>
                      </a:r>
                      <a:r>
                        <a:rPr lang="de-DE" dirty="0" err="1"/>
                        <a:t>ti</a:t>
                      </a:r>
                      <a:r>
                        <a:rPr lang="de-DE" dirty="0"/>
                        <a:t> </a:t>
                      </a:r>
                      <a:r>
                        <a:rPr lang="en-US" dirty="0"/>
                        <a:t>&lt;image[:version]&gt;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 a </a:t>
                      </a:r>
                      <a:r>
                        <a:rPr lang="de-DE" dirty="0" err="1"/>
                        <a:t>new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interactive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run</a:t>
                      </a:r>
                      <a:r>
                        <a:rPr lang="de-DE" dirty="0"/>
                        <a:t> </a:t>
                      </a:r>
                      <a:r>
                        <a:rPr lang="en-US" dirty="0"/>
                        <a:t>–d &lt;image[:version]&gt;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a new container in </a:t>
                      </a:r>
                      <a:r>
                        <a:rPr lang="en-US" dirty="0" err="1"/>
                        <a:t>deamon</a:t>
                      </a:r>
                      <a:r>
                        <a:rPr lang="en-US" dirty="0"/>
                        <a:t> mode (in background)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70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rm</a:t>
                      </a:r>
                      <a:r>
                        <a:rPr lang="en-US" dirty="0"/>
                        <a:t> &lt;container id/name&gt;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an existing container if it is stopped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6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rm</a:t>
                      </a:r>
                      <a:r>
                        <a:rPr lang="en-US" dirty="0"/>
                        <a:t> –f &lt;container id/name&gt;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an existing container even it is still running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8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exec –</a:t>
                      </a:r>
                      <a:r>
                        <a:rPr lang="en-US" dirty="0" err="1"/>
                        <a:t>ti</a:t>
                      </a:r>
                      <a:r>
                        <a:rPr lang="en-US" dirty="0"/>
                        <a:t> &lt;container id/name&gt;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Attaches a Bash instance to a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492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77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8483F6-722D-42BD-86DC-82E88195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CLI – Basics</a:t>
            </a:r>
            <a:endParaRPr lang="en-US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48F12EEA-7A9F-4E84-881E-E337D373D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426842"/>
              </p:ext>
            </p:extLst>
          </p:nvPr>
        </p:nvGraphicFramePr>
        <p:xfrm>
          <a:off x="258763" y="1403350"/>
          <a:ext cx="8697912" cy="1710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1990419010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1714808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CMDlet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3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rmi</a:t>
                      </a:r>
                      <a:r>
                        <a:rPr lang="en-US" dirty="0"/>
                        <a:t> &lt;image 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Removes a local container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80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stop &lt;container id/name&gt;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Stops a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1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commit &lt;container id/name&gt; [repository[:tag]]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55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17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F411014-FC56-4D37-B1CD-4F671A99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 – Build u. Registry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FE2FEDD-7514-4531-9E78-4C1449803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490542"/>
              </p:ext>
            </p:extLst>
          </p:nvPr>
        </p:nvGraphicFramePr>
        <p:xfrm>
          <a:off x="258763" y="1403350"/>
          <a:ext cx="8697912" cy="2535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2655087824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256473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CMDlet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6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build [[registry/]user/image 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container based on a </a:t>
                      </a:r>
                      <a:r>
                        <a:rPr lang="en-US" dirty="0" err="1"/>
                        <a:t>Dockerfile</a:t>
                      </a:r>
                      <a:r>
                        <a:rPr lang="en-US" dirty="0"/>
                        <a:t> in the same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90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build [[registry/]user/image </a:t>
                      </a:r>
                      <a:r>
                        <a:rPr lang="en-US" dirty="0" err="1"/>
                        <a:t>name:tag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container based on a </a:t>
                      </a:r>
                      <a:r>
                        <a:rPr lang="en-US" dirty="0" err="1"/>
                        <a:t>Dockerfile</a:t>
                      </a:r>
                      <a:r>
                        <a:rPr lang="en-US" dirty="0"/>
                        <a:t> and add a tag to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1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push [[registry/]user/image 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 a built image to a registry (default is Docker Hub)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9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login [registry 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to a private Docker registry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6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7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BF3329D-1CB1-41D7-ADDE-53FF9331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pic>
        <p:nvPicPr>
          <p:cNvPr id="1026" name="Picture 2" descr="Docker image layers">
            <a:extLst>
              <a:ext uri="{FF2B5EF4-FFF2-40B4-BE49-F238E27FC236}">
                <a16:creationId xmlns:a16="http://schemas.microsoft.com/office/drawing/2014/main" id="{B2852923-B09A-464B-96AB-25FD1C8A41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12" y="1866724"/>
            <a:ext cx="5170213" cy="359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40D7E79-0A9A-4516-80B2-6FB72812EF94}"/>
              </a:ext>
            </a:extLst>
          </p:cNvPr>
          <p:cNvSpPr txBox="1"/>
          <p:nvPr/>
        </p:nvSpPr>
        <p:spPr>
          <a:xfrm>
            <a:off x="259374" y="6163986"/>
            <a:ext cx="850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737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38046A4-1B43-448F-9F0F-9DCE8710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</a:t>
            </a:r>
            <a:r>
              <a:rPr lang="de-DE" dirty="0" err="1"/>
              <a:t>images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3CAB46B-52A8-4BB4-AE52-F1EDDAEF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Images </a:t>
            </a:r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en-US" dirty="0"/>
              <a:t>(more or less) layers</a:t>
            </a:r>
            <a:endParaRPr lang="de-DE" dirty="0"/>
          </a:p>
          <a:p>
            <a:r>
              <a:rPr lang="de-DE" dirty="0"/>
              <a:t>Every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snapshot</a:t>
            </a:r>
            <a:r>
              <a:rPr lang="de-DE" dirty="0"/>
              <a:t> and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removed</a:t>
            </a:r>
            <a:endParaRPr lang="en-US" dirty="0"/>
          </a:p>
          <a:p>
            <a:r>
              <a:rPr lang="de-DE" dirty="0" err="1"/>
              <a:t>It</a:t>
            </a:r>
            <a:r>
              <a:rPr lang="en-US" dirty="0"/>
              <a:t>’s possible to inspect how a specific layer was created (more on that later)</a:t>
            </a:r>
          </a:p>
          <a:p>
            <a:r>
              <a:rPr lang="en-US" dirty="0"/>
              <a:t>At last each layer isn’t more than a .tar.gz archive which will be applied to the base image when a container is created</a:t>
            </a:r>
          </a:p>
          <a:p>
            <a:r>
              <a:rPr lang="en-US" dirty="0"/>
              <a:t>If a image has to be rebuilt, </a:t>
            </a:r>
            <a:r>
              <a:rPr lang="de-DE" dirty="0"/>
              <a:t>Docker </a:t>
            </a:r>
            <a:r>
              <a:rPr lang="de-DE" dirty="0" err="1"/>
              <a:t>recognizes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aren‘t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keeping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409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FB3585B-9B35-4B36-B218-31A60126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Docker </a:t>
            </a:r>
            <a:r>
              <a:rPr lang="de-DE" dirty="0" err="1"/>
              <a:t>images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22137B7-DBFA-4C69-BB2C-9EC558A0A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Docker </a:t>
            </a:r>
            <a:r>
              <a:rPr lang="de-DE" dirty="0" err="1"/>
              <a:t>images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Create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, do all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installing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via </a:t>
            </a:r>
            <a:r>
              <a:rPr lang="de-DE" dirty="0" err="1"/>
              <a:t>bash</a:t>
            </a:r>
            <a:r>
              <a:rPr lang="de-DE" dirty="0"/>
              <a:t> and </a:t>
            </a:r>
            <a:r>
              <a:rPr lang="de-DE" i="1" dirty="0" err="1"/>
              <a:t>commit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pPr lvl="1"/>
            <a:r>
              <a:rPr lang="de-DE" dirty="0"/>
              <a:t>Create a </a:t>
            </a:r>
            <a:r>
              <a:rPr lang="de-DE" i="1" dirty="0" err="1"/>
              <a:t>Dockerfile</a:t>
            </a:r>
            <a:r>
              <a:rPr lang="de-DE" dirty="0"/>
              <a:t>, </a:t>
            </a:r>
            <a:r>
              <a:rPr lang="de-DE" dirty="0" err="1"/>
              <a:t>describe</a:t>
            </a:r>
            <a:r>
              <a:rPr lang="de-DE" dirty="0"/>
              <a:t> all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and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Docker CLI</a:t>
            </a:r>
          </a:p>
          <a:p>
            <a:r>
              <a:rPr lang="de-DE" dirty="0"/>
              <a:t>Most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Dockerfiles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and </a:t>
            </a:r>
            <a:r>
              <a:rPr lang="de-DE" dirty="0" err="1"/>
              <a:t>recreate</a:t>
            </a:r>
            <a:r>
              <a:rPr lang="de-DE" dirty="0"/>
              <a:t> an </a:t>
            </a:r>
            <a:r>
              <a:rPr lang="de-DE" dirty="0" err="1"/>
              <a:t>image</a:t>
            </a:r>
            <a:r>
              <a:rPr lang="de-DE" dirty="0"/>
              <a:t>,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acceptable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/>
              <a:t>proof-of-concepts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14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A07F3-306F-4AA7-915C-597538F8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–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BeakerX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310DA27B-5901-49C6-9C79-7F39E01A72B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8763" y="1403350"/>
              <a:ext cx="8697912" cy="48466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310DA27B-5901-49C6-9C79-7F39E01A72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763" y="1403350"/>
                <a:ext cx="8697912" cy="4846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71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0680A1-C0FE-493E-8D2C-96FB2384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– Basics</a:t>
            </a: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4906C80B-A7DE-4E26-845D-2D7A48EAB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902385"/>
              </p:ext>
            </p:extLst>
          </p:nvPr>
        </p:nvGraphicFramePr>
        <p:xfrm>
          <a:off x="258763" y="1403350"/>
          <a:ext cx="8697912" cy="4927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521">
                  <a:extLst>
                    <a:ext uri="{9D8B030D-6E8A-4147-A177-3AD203B41FA5}">
                      <a16:colId xmlns:a16="http://schemas.microsoft.com/office/drawing/2014/main" val="4179664450"/>
                    </a:ext>
                  </a:extLst>
                </a:gridCol>
                <a:gridCol w="4589391">
                  <a:extLst>
                    <a:ext uri="{9D8B030D-6E8A-4147-A177-3AD203B41FA5}">
                      <a16:colId xmlns:a16="http://schemas.microsoft.com/office/drawing/2014/main" val="768462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30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FROM &lt;image&gt;[:tag]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Declares base image which will be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5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RUN &lt;</a:t>
                      </a:r>
                      <a:r>
                        <a:rPr lang="de-DE" dirty="0" err="1"/>
                        <a:t>command</a:t>
                      </a:r>
                      <a:r>
                        <a:rPr lang="de-DE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to run while building the container (creates a new 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70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CMD [ „</a:t>
                      </a:r>
                      <a:r>
                        <a:rPr lang="de-DE" dirty="0" err="1"/>
                        <a:t>executable</a:t>
                      </a:r>
                      <a:r>
                        <a:rPr lang="de-DE" dirty="0"/>
                        <a:t>“, „param1“, „param2“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a default command when a new container is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4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EXPOSE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 a port which will be exposed by the container (e.g. 80 for Nginx)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1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ENV &lt;</a:t>
                      </a:r>
                      <a:r>
                        <a:rPr lang="de-DE" dirty="0" err="1"/>
                        <a:t>key</a:t>
                      </a:r>
                      <a:r>
                        <a:rPr lang="de-DE" dirty="0"/>
                        <a:t>&gt; &lt;</a:t>
                      </a:r>
                      <a:r>
                        <a:rPr lang="de-DE" dirty="0" err="1"/>
                        <a:t>value</a:t>
                      </a:r>
                      <a:r>
                        <a:rPr lang="de-DE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 an environment variable for the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6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ADD &lt;</a:t>
                      </a:r>
                      <a:r>
                        <a:rPr lang="de-DE" dirty="0" err="1"/>
                        <a:t>src</a:t>
                      </a:r>
                      <a:r>
                        <a:rPr lang="de-DE" dirty="0"/>
                        <a:t>&gt; &lt;</a:t>
                      </a:r>
                      <a:r>
                        <a:rPr lang="de-DE" dirty="0" err="1"/>
                        <a:t>dest</a:t>
                      </a:r>
                      <a:r>
                        <a:rPr lang="de-DE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files or directories from local or remote URLs into the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8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files or directories from local URLs into the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7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ENTRYPOINT [ „</a:t>
                      </a:r>
                      <a:r>
                        <a:rPr lang="de-DE" dirty="0" err="1"/>
                        <a:t>executable</a:t>
                      </a:r>
                      <a:r>
                        <a:rPr lang="de-DE" dirty="0"/>
                        <a:t>“, „param1“, „param2“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 the </a:t>
                      </a:r>
                      <a:r>
                        <a:rPr lang="en-US" dirty="0" err="1"/>
                        <a:t>entrypoint</a:t>
                      </a:r>
                      <a:r>
                        <a:rPr lang="en-US" dirty="0"/>
                        <a:t> of the container when it’s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70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83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B0B359-5B37-4553-A72E-90A818DB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– Basics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BB7D1C6-72DF-4F74-A1FD-D7E23A840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30145"/>
              </p:ext>
            </p:extLst>
          </p:nvPr>
        </p:nvGraphicFramePr>
        <p:xfrm>
          <a:off x="258763" y="1403350"/>
          <a:ext cx="8697912" cy="3684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3368871101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3885861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9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VOLUME [ “/data”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mount point to share data between the host and a container or between containers (persistence!)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0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&lt;user&gt;[:group]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the user context (and optionally the group) for all following RUN, CMD and ENTRYPOINT in the </a:t>
                      </a:r>
                      <a:r>
                        <a:rPr lang="en-US" dirty="0" err="1"/>
                        <a:t>Dockerfile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87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WORKDIR /path/to/</a:t>
                      </a:r>
                      <a:r>
                        <a:rPr lang="en-US" dirty="0" err="1"/>
                        <a:t>workdir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working directory for every following RUN, CMD, ENTRYPOINT, ADD or COPY command, can be used multiple times in one </a:t>
                      </a:r>
                      <a:r>
                        <a:rPr lang="en-US" dirty="0" err="1"/>
                        <a:t>Dockerfile</a:t>
                      </a:r>
                      <a:r>
                        <a:rPr lang="en-US" dirty="0"/>
                        <a:t>, the directory will be created if it does not exist, the path can also </a:t>
                      </a:r>
                      <a:r>
                        <a:rPr lang="en-US"/>
                        <a:t>be relative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49204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3886AA8-AD2D-42D9-9E0A-B776AE342C41}"/>
              </a:ext>
            </a:extLst>
          </p:cNvPr>
          <p:cNvSpPr txBox="1"/>
          <p:nvPr/>
        </p:nvSpPr>
        <p:spPr>
          <a:xfrm>
            <a:off x="258763" y="5970895"/>
            <a:ext cx="835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https://docs.docker.com/engine/reference/builder/</a:t>
            </a:r>
          </a:p>
        </p:txBody>
      </p:sp>
    </p:spTree>
    <p:extLst>
      <p:ext uri="{BB962C8B-B14F-4D97-AF65-F5344CB8AC3E}">
        <p14:creationId xmlns:p14="http://schemas.microsoft.com/office/powerpoint/2010/main" val="3922777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2F044AE-3CD7-412D-9F46-1AB8286B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pic>
        <p:nvPicPr>
          <p:cNvPr id="1026" name="Picture 2" descr="https://www.baptiste-donaux.fr/tutoriel-symfony-docker-compose-v2/cover.png">
            <a:extLst>
              <a:ext uri="{FF2B5EF4-FFF2-40B4-BE49-F238E27FC236}">
                <a16:creationId xmlns:a16="http://schemas.microsoft.com/office/drawing/2014/main" id="{3FF6CC7F-E191-4A89-9FA3-4F1515BCEA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99" y="1549021"/>
            <a:ext cx="4464024" cy="439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32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E976A19-7089-442F-B70E-49CE29F7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09E681F-A55B-4D0E-A5E3-11FC7120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vs. </a:t>
            </a:r>
            <a:r>
              <a:rPr lang="de-DE" dirty="0" err="1"/>
              <a:t>virtuali</a:t>
            </a:r>
            <a:r>
              <a:rPr lang="en-US" dirty="0" err="1"/>
              <a:t>zation</a:t>
            </a:r>
            <a:endParaRPr lang="en-US" dirty="0"/>
          </a:p>
          <a:p>
            <a:r>
              <a:rPr lang="en-US" dirty="0"/>
              <a:t>Linux containers</a:t>
            </a:r>
          </a:p>
          <a:p>
            <a:r>
              <a:rPr lang="en-US" dirty="0"/>
              <a:t>LXC vs. Docker</a:t>
            </a:r>
          </a:p>
          <a:p>
            <a:r>
              <a:rPr lang="en-US" dirty="0"/>
              <a:t>History of Docker</a:t>
            </a:r>
          </a:p>
          <a:p>
            <a:r>
              <a:rPr lang="de-DE" dirty="0"/>
              <a:t>W</a:t>
            </a:r>
            <a:r>
              <a:rPr lang="en-US" dirty="0" err="1"/>
              <a:t>hy</a:t>
            </a:r>
            <a:r>
              <a:rPr lang="en-US" dirty="0"/>
              <a:t> Docker?</a:t>
            </a:r>
          </a:p>
          <a:p>
            <a:r>
              <a:rPr lang="en-US" dirty="0"/>
              <a:t>Docker CLI</a:t>
            </a:r>
          </a:p>
          <a:p>
            <a:r>
              <a:rPr lang="en-US" dirty="0"/>
              <a:t>Docker images</a:t>
            </a:r>
          </a:p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Docker-Compose</a:t>
            </a:r>
          </a:p>
        </p:txBody>
      </p:sp>
    </p:spTree>
    <p:extLst>
      <p:ext uri="{BB962C8B-B14F-4D97-AF65-F5344CB8AC3E}">
        <p14:creationId xmlns:p14="http://schemas.microsoft.com/office/powerpoint/2010/main" val="132806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4816E36-ECC9-49EF-8274-EFFF15E4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pic>
        <p:nvPicPr>
          <p:cNvPr id="2050" name="Picture 2" descr="Schéma des conteneurs">
            <a:extLst>
              <a:ext uri="{FF2B5EF4-FFF2-40B4-BE49-F238E27FC236}">
                <a16:creationId xmlns:a16="http://schemas.microsoft.com/office/drawing/2014/main" id="{3C6C378E-69E1-46E2-9BC9-D271AB12CE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98716"/>
            <a:ext cx="8697912" cy="385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3673F1E-5A2F-4F6E-B36C-0A7371E0D142}"/>
              </a:ext>
            </a:extLst>
          </p:cNvPr>
          <p:cNvSpPr txBox="1"/>
          <p:nvPr/>
        </p:nvSpPr>
        <p:spPr>
          <a:xfrm>
            <a:off x="258763" y="6066851"/>
            <a:ext cx="841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5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7C7E06E-1C11-4749-A4F6-4E775151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E464DB5-4E8A-41DD-85E4-E4A30E1C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to create multi-container applications</a:t>
            </a:r>
          </a:p>
          <a:p>
            <a:r>
              <a:rPr lang="en-US" dirty="0"/>
              <a:t>Define all </a:t>
            </a:r>
            <a:r>
              <a:rPr lang="en-US" i="1" dirty="0"/>
              <a:t>services</a:t>
            </a:r>
            <a:r>
              <a:rPr lang="en-US" dirty="0"/>
              <a:t> the application consists of</a:t>
            </a:r>
          </a:p>
          <a:p>
            <a:r>
              <a:rPr lang="en-US" dirty="0"/>
              <a:t>Separate </a:t>
            </a:r>
            <a:r>
              <a:rPr lang="en-US" i="1" dirty="0"/>
              <a:t>services</a:t>
            </a:r>
            <a:r>
              <a:rPr lang="en-US" dirty="0"/>
              <a:t> optionally in multiple </a:t>
            </a:r>
            <a:r>
              <a:rPr lang="en-US" i="1" dirty="0"/>
              <a:t>networks</a:t>
            </a:r>
            <a:endParaRPr lang="en-US" dirty="0"/>
          </a:p>
          <a:p>
            <a:r>
              <a:rPr lang="en-US" dirty="0"/>
              <a:t>Configure </a:t>
            </a:r>
            <a:r>
              <a:rPr lang="en-US" i="1" dirty="0"/>
              <a:t>services</a:t>
            </a:r>
            <a:r>
              <a:rPr lang="en-US" dirty="0"/>
              <a:t> (set environment variables, expose ports, mount volumes and so on)</a:t>
            </a:r>
          </a:p>
          <a:p>
            <a:r>
              <a:rPr lang="en-US" dirty="0"/>
              <a:t>Start and stop a multi-container application by running a single command (docker-compose up/down)</a:t>
            </a:r>
          </a:p>
          <a:p>
            <a:r>
              <a:rPr lang="en-US" dirty="0"/>
              <a:t>An extended version is used to deploy multi-container applications to Docker Swarm</a:t>
            </a:r>
          </a:p>
          <a:p>
            <a:r>
              <a:rPr lang="de-DE" dirty="0"/>
              <a:t>Other Docker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formats</a:t>
            </a:r>
            <a:r>
              <a:rPr lang="de-DE" dirty="0"/>
              <a:t> (e.g. </a:t>
            </a:r>
            <a:r>
              <a:rPr lang="de-DE" dirty="0" err="1"/>
              <a:t>Pod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in </a:t>
            </a:r>
            <a:r>
              <a:rPr lang="de-DE" dirty="0" err="1"/>
              <a:t>Kubernetes</a:t>
            </a:r>
            <a:r>
              <a:rPr lang="de-DE" dirty="0"/>
              <a:t>)</a:t>
            </a:r>
          </a:p>
          <a:p>
            <a:r>
              <a:rPr lang="de-DE" dirty="0" err="1"/>
              <a:t>Docs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https://docs.docker.com/compose/compose-file/compose-file-v2/</a:t>
            </a:r>
            <a:endParaRPr lang="de-DE" dirty="0"/>
          </a:p>
          <a:p>
            <a:r>
              <a:rPr lang="de-DE" dirty="0" err="1"/>
              <a:t>Cheatsheet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https://devhints.io/docker-compose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91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A112DF-183C-4292-8D81-B225193D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– Example </a:t>
            </a:r>
            <a:r>
              <a:rPr lang="en-US" dirty="0" err="1"/>
              <a:t>Symfony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D337641E-FA97-464A-B62B-9A71EB2C26BA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8763" y="1403350"/>
              <a:ext cx="8697912" cy="48466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D337641E-FA97-464A-B62B-9A71EB2C26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763" y="1403350"/>
                <a:ext cx="8697912" cy="4846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5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1A661C5-477F-490B-B6A5-60B61537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Virtuali</a:t>
            </a:r>
            <a:r>
              <a:rPr lang="en-US" dirty="0" err="1"/>
              <a:t>zation</a:t>
            </a:r>
            <a:r>
              <a:rPr lang="en-US" dirty="0"/>
              <a:t> vs. container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61CE8C-1333-48A0-847D-30A313F566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89" y="1403350"/>
            <a:ext cx="7389860" cy="48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D2D9336-6772-40DA-8FC0-FD0FCDFDEB44}"/>
              </a:ext>
            </a:extLst>
          </p:cNvPr>
          <p:cNvSpPr txBox="1"/>
          <p:nvPr/>
        </p:nvSpPr>
        <p:spPr>
          <a:xfrm>
            <a:off x="259374" y="6065322"/>
            <a:ext cx="872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https://www.inovex.de/blog/docker-an-introduction-to-easy-containerization/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0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8A3BB3B-DC62-445E-B95E-EE84AD11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Virtuali</a:t>
            </a:r>
            <a:r>
              <a:rPr lang="en-US" dirty="0" err="1"/>
              <a:t>zation</a:t>
            </a:r>
            <a:r>
              <a:rPr lang="en-US" dirty="0"/>
              <a:t> vs. container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B62956D-C578-4F1B-A598-F0A84BA1D7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de-DE" dirty="0"/>
              <a:t>Many </a:t>
            </a:r>
            <a:r>
              <a:rPr lang="de-DE" dirty="0" err="1"/>
              <a:t>excellent</a:t>
            </a:r>
            <a:r>
              <a:rPr lang="de-DE" dirty="0"/>
              <a:t> </a:t>
            </a:r>
            <a:r>
              <a:rPr lang="de-DE" dirty="0" err="1"/>
              <a:t>hypervisors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lvl="1"/>
            <a:r>
              <a:rPr lang="de-DE" dirty="0" err="1"/>
              <a:t>Feels</a:t>
            </a:r>
            <a:r>
              <a:rPr lang="de-DE" dirty="0"/>
              <a:t> like „</a:t>
            </a:r>
            <a:r>
              <a:rPr lang="de-DE" dirty="0" err="1"/>
              <a:t>regular</a:t>
            </a:r>
            <a:r>
              <a:rPr lang="de-DE" dirty="0"/>
              <a:t>“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administrators</a:t>
            </a:r>
            <a:r>
              <a:rPr lang="de-DE" dirty="0"/>
              <a:t> and </a:t>
            </a:r>
            <a:r>
              <a:rPr lang="de-DE" dirty="0" err="1"/>
              <a:t>devs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Resource overhead for every virtual machine</a:t>
            </a:r>
          </a:p>
          <a:p>
            <a:pPr lvl="1"/>
            <a:r>
              <a:rPr lang="en-US" dirty="0"/>
              <a:t>Takes longer to setup if no special tools are used (Puppet, Chef, etc.)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408CC6-3204-4687-B7F1-A89A55BE67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Lower resource overhead</a:t>
            </a:r>
          </a:p>
          <a:p>
            <a:pPr lvl="1"/>
            <a:r>
              <a:rPr lang="en-US" dirty="0"/>
              <a:t>Very fast setup when container are prebuilt</a:t>
            </a:r>
          </a:p>
          <a:p>
            <a:pPr lvl="1"/>
            <a:r>
              <a:rPr lang="en-US" dirty="0"/>
              <a:t>Isolation of every container</a:t>
            </a:r>
          </a:p>
          <a:p>
            <a:pPr lvl="1"/>
            <a:r>
              <a:rPr lang="en-US" dirty="0"/>
              <a:t>Stable environment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Training of </a:t>
            </a:r>
            <a:r>
              <a:rPr lang="en-US" dirty="0" err="1"/>
              <a:t>devs</a:t>
            </a:r>
            <a:r>
              <a:rPr lang="en-US" dirty="0"/>
              <a:t> and admins required</a:t>
            </a:r>
          </a:p>
          <a:p>
            <a:pPr lvl="1"/>
            <a:r>
              <a:rPr lang="en-US" dirty="0"/>
              <a:t>Getting complex if cluster is required (Kubernetes, DC/OS, Swarm)</a:t>
            </a:r>
          </a:p>
          <a:p>
            <a:pPr lvl="1"/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1152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089FE-A4B0-463B-8E04-ABD90839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containers (LXC)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5A039A-C7F7-47D1-B757-076B861F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Linux </a:t>
            </a:r>
            <a:r>
              <a:rPr lang="de-DE" dirty="0" err="1">
                <a:hlinkClick r:id="rId2"/>
              </a:rPr>
              <a:t>cgroups</a:t>
            </a:r>
            <a:r>
              <a:rPr lang="de-DE" dirty="0"/>
              <a:t> </a:t>
            </a:r>
            <a:r>
              <a:rPr lang="en-US" dirty="0"/>
              <a:t>(kernel feature to manage resources and application isolation)</a:t>
            </a:r>
          </a:p>
          <a:p>
            <a:r>
              <a:rPr lang="en-US" dirty="0"/>
              <a:t>Initial release 2008</a:t>
            </a:r>
          </a:p>
          <a:p>
            <a:r>
              <a:rPr lang="en-US" dirty="0"/>
              <a:t>Docker uses the same concepts as LXC! (in fact LXC is one of the available drivers for the Docker engine)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3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OTLSHAPE_M_4312abfab1864f0ba6a177ecd5b12837_Connector1">
            <a:extLst>
              <a:ext uri="{FF2B5EF4-FFF2-40B4-BE49-F238E27FC236}">
                <a16:creationId xmlns:a16="http://schemas.microsoft.com/office/drawing/2014/main" id="{E676AB5B-8D1C-4414-98C3-53E808FB000E}"/>
              </a:ext>
            </a:extLst>
          </p:cNvPr>
          <p:cNvCxnSpPr/>
          <p:nvPr>
            <p:custDataLst>
              <p:tags r:id="rId2"/>
            </p:custDataLst>
          </p:nvPr>
        </p:nvCxnSpPr>
        <p:spPr bwMode="auto">
          <a:xfrm>
            <a:off x="8159993" y="3429000"/>
            <a:ext cx="0" cy="783209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B20E1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0" name="OTLSHAPE_M_4d37b81b8284425f964a9ccd2f56fe44_Connector1">
            <a:extLst>
              <a:ext uri="{FF2B5EF4-FFF2-40B4-BE49-F238E27FC236}">
                <a16:creationId xmlns:a16="http://schemas.microsoft.com/office/drawing/2014/main" id="{AC8BCC95-028B-4262-A830-55C861283957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6250921" y="3429000"/>
            <a:ext cx="0" cy="442172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FEBA0A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9" name="OTLSHAPE_M_8f2803e81cb04863b7b4a392856684d8_Connector1">
            <a:extLst>
              <a:ext uri="{FF2B5EF4-FFF2-40B4-BE49-F238E27FC236}">
                <a16:creationId xmlns:a16="http://schemas.microsoft.com/office/drawing/2014/main" id="{23396893-B7DC-45EA-B797-BE3DD8024D45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4056913" y="3429000"/>
            <a:ext cx="0" cy="979974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1AAA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8" name="OTLSHAPE_M_8867bf2f3c16471b9cb9ff838ecbe8b3_Connector1">
            <a:extLst>
              <a:ext uri="{FF2B5EF4-FFF2-40B4-BE49-F238E27FC236}">
                <a16:creationId xmlns:a16="http://schemas.microsoft.com/office/drawing/2014/main" id="{6D70DE62-8469-401C-A8E1-9A6D13AF5518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1281635" y="3429000"/>
            <a:ext cx="0" cy="442172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2F3699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7" name="OTLSHAPE_M_7a7a047bb05440c191b41f61b58b1100_Connector1">
            <a:extLst>
              <a:ext uri="{FF2B5EF4-FFF2-40B4-BE49-F238E27FC236}">
                <a16:creationId xmlns:a16="http://schemas.microsoft.com/office/drawing/2014/main" id="{D2F4A24A-B816-475C-AEC5-FC51C8F8D9BE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8091609" y="2264791"/>
            <a:ext cx="0" cy="783209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EA161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6" name="OTLSHAPE_M_d9c49e598953423c9e7714cc0b43921b_Connector1">
            <a:extLst>
              <a:ext uri="{FF2B5EF4-FFF2-40B4-BE49-F238E27FC236}">
                <a16:creationId xmlns:a16="http://schemas.microsoft.com/office/drawing/2014/main" id="{9F6806E3-79B2-4B1C-997D-67CC4D0185FF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4660978" y="2520569"/>
            <a:ext cx="0" cy="527431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96D6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5" name="OTLSHAPE_M_58ae8fd90b384bad909af40b16ee3c4b_Connector1">
            <a:extLst>
              <a:ext uri="{FF2B5EF4-FFF2-40B4-BE49-F238E27FC236}">
                <a16:creationId xmlns:a16="http://schemas.microsoft.com/office/drawing/2014/main" id="{52AB0F00-D2A3-43FF-AE8F-B2D7A2452B60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2660726" y="1982766"/>
            <a:ext cx="0" cy="1065234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02B2E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4" name="OTLSHAPE_M_d76b1022959b48e6a7433c7b80693750_Connector1">
            <a:extLst>
              <a:ext uri="{FF2B5EF4-FFF2-40B4-BE49-F238E27FC236}">
                <a16:creationId xmlns:a16="http://schemas.microsoft.com/office/drawing/2014/main" id="{5D70925F-53ED-4F31-902A-D6FED65BFA29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1047987" y="2605828"/>
            <a:ext cx="0" cy="442172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6F3198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5" name="OTLSHAPE_TB_00000000000000000000000000000000_LeftEndCaps">
            <a:extLst>
              <a:ext uri="{FF2B5EF4-FFF2-40B4-BE49-F238E27FC236}">
                <a16:creationId xmlns:a16="http://schemas.microsoft.com/office/drawing/2014/main" id="{67A6D425-B273-4DAB-94F9-849B7A148DBF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2013</a:t>
            </a:r>
          </a:p>
        </p:txBody>
      </p:sp>
      <p:sp>
        <p:nvSpPr>
          <p:cNvPr id="366" name="OTLSHAPE_TB_00000000000000000000000000000000_RightEndCaps">
            <a:extLst>
              <a:ext uri="{FF2B5EF4-FFF2-40B4-BE49-F238E27FC236}">
                <a16:creationId xmlns:a16="http://schemas.microsoft.com/office/drawing/2014/main" id="{08364A87-867C-42D3-A75E-B0EA2A39C12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363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367" name="OTLSHAPE_TB_00000000000000000000000000000000_ScaleContainer">
            <a:extLst>
              <a:ext uri="{FF2B5EF4-FFF2-40B4-BE49-F238E27FC236}">
                <a16:creationId xmlns:a16="http://schemas.microsoft.com/office/drawing/2014/main" id="{826E353F-2274-43BD-AEF2-0EE6AEF2AD43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33365" y="3048000"/>
            <a:ext cx="7289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68" name="OTLSHAPE_TB_00000000000000000000000000000000_ElapsedTime" hidden="1">
            <a:extLst>
              <a:ext uri="{FF2B5EF4-FFF2-40B4-BE49-F238E27FC236}">
                <a16:creationId xmlns:a16="http://schemas.microsoft.com/office/drawing/2014/main" id="{A22F3678-48A0-4235-8287-C76F5262C548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CCFF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69" name="OTLSHAPE_TB_00000000000000000000000000000000_TodayMarkerShape" hidden="1">
            <a:extLst>
              <a:ext uri="{FF2B5EF4-FFF2-40B4-BE49-F238E27FC236}">
                <a16:creationId xmlns:a16="http://schemas.microsoft.com/office/drawing/2014/main" id="{96E60F15-6145-43C2-87C4-6953C69AA92C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878937" y="3429000"/>
            <a:ext cx="108857" cy="127000"/>
          </a:xfrm>
          <a:prstGeom prst="triangle">
            <a:avLst/>
          </a:prstGeom>
          <a:solidFill>
            <a:srgbClr val="CCFF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70" name="OTLSHAPE_TB_00000000000000000000000000000000_TodayMarkerText" hidden="1">
            <a:extLst>
              <a:ext uri="{FF2B5EF4-FFF2-40B4-BE49-F238E27FC236}">
                <a16:creationId xmlns:a16="http://schemas.microsoft.com/office/drawing/2014/main" id="{77FC4B63-8C7E-46DF-AC78-EF1CCEAACAB2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33365" y="3556000"/>
            <a:ext cx="379848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Heute</a:t>
            </a:r>
          </a:p>
        </p:txBody>
      </p:sp>
      <p:sp>
        <p:nvSpPr>
          <p:cNvPr id="371" name="OTLSHAPE_TB_00000000000000000000000000000000_TimescaleInterval1">
            <a:extLst>
              <a:ext uri="{FF2B5EF4-FFF2-40B4-BE49-F238E27FC236}">
                <a16:creationId xmlns:a16="http://schemas.microsoft.com/office/drawing/2014/main" id="{3AE47012-6B2C-453D-A6ED-0CC98283130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96865" y="31454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cxnSp>
        <p:nvCxnSpPr>
          <p:cNvPr id="372" name="OTLSHAPE_TB_00000000000000000000000000000000_Separator1">
            <a:extLst>
              <a:ext uri="{FF2B5EF4-FFF2-40B4-BE49-F238E27FC236}">
                <a16:creationId xmlns:a16="http://schemas.microsoft.com/office/drawing/2014/main" id="{D5395826-F2E4-4889-820E-14BB0182C9D3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>
            <a:off x="1964834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3" name="OTLSHAPE_TB_00000000000000000000000000000000_TimescaleInterval2">
            <a:extLst>
              <a:ext uri="{FF2B5EF4-FFF2-40B4-BE49-F238E27FC236}">
                <a16:creationId xmlns:a16="http://schemas.microsoft.com/office/drawing/2014/main" id="{34339389-F8CD-4A45-A44C-948AEA66A1D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028334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74" name="OTLSHAPE_TB_00000000000000000000000000000000_Separator2">
            <a:extLst>
              <a:ext uri="{FF2B5EF4-FFF2-40B4-BE49-F238E27FC236}">
                <a16:creationId xmlns:a16="http://schemas.microsoft.com/office/drawing/2014/main" id="{4D3B6E16-5E4A-46DC-811B-4C4AAC72FFAF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3013399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5" name="OTLSHAPE_TB_00000000000000000000000000000000_TimescaleInterval3">
            <a:extLst>
              <a:ext uri="{FF2B5EF4-FFF2-40B4-BE49-F238E27FC236}">
                <a16:creationId xmlns:a16="http://schemas.microsoft.com/office/drawing/2014/main" id="{A42B5028-43A9-4C94-96E0-59DED79C197E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076899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2014</a:t>
            </a:r>
          </a:p>
        </p:txBody>
      </p:sp>
      <p:cxnSp>
        <p:nvCxnSpPr>
          <p:cNvPr id="376" name="OTLSHAPE_TB_00000000000000000000000000000000_Separator3">
            <a:extLst>
              <a:ext uri="{FF2B5EF4-FFF2-40B4-BE49-F238E27FC236}">
                <a16:creationId xmlns:a16="http://schemas.microsoft.com/office/drawing/2014/main" id="{AAEB9DE1-ACEC-4AB8-A73F-389E0E8F374B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4044868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7" name="OTLSHAPE_TB_00000000000000000000000000000000_TimescaleInterval4">
            <a:extLst>
              <a:ext uri="{FF2B5EF4-FFF2-40B4-BE49-F238E27FC236}">
                <a16:creationId xmlns:a16="http://schemas.microsoft.com/office/drawing/2014/main" id="{AA9088C2-89EB-40FF-ADC8-4F869BE4BFC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108368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78" name="OTLSHAPE_TB_00000000000000000000000000000000_Separator4">
            <a:extLst>
              <a:ext uri="{FF2B5EF4-FFF2-40B4-BE49-F238E27FC236}">
                <a16:creationId xmlns:a16="http://schemas.microsoft.com/office/drawing/2014/main" id="{0497F3E3-A524-4C8D-B439-49AAF7DE157E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5093433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9" name="OTLSHAPE_TB_00000000000000000000000000000000_TimescaleInterval5">
            <a:extLst>
              <a:ext uri="{FF2B5EF4-FFF2-40B4-BE49-F238E27FC236}">
                <a16:creationId xmlns:a16="http://schemas.microsoft.com/office/drawing/2014/main" id="{3DAE28C4-4017-49BA-93AF-93178E75C026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156933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2015</a:t>
            </a:r>
          </a:p>
        </p:txBody>
      </p:sp>
      <p:cxnSp>
        <p:nvCxnSpPr>
          <p:cNvPr id="380" name="OTLSHAPE_TB_00000000000000000000000000000000_Separator5">
            <a:extLst>
              <a:ext uri="{FF2B5EF4-FFF2-40B4-BE49-F238E27FC236}">
                <a16:creationId xmlns:a16="http://schemas.microsoft.com/office/drawing/2014/main" id="{18CFC266-8CDB-4E00-9655-802F44BD4B7E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6124902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1" name="OTLSHAPE_TB_00000000000000000000000000000000_TimescaleInterval6">
            <a:extLst>
              <a:ext uri="{FF2B5EF4-FFF2-40B4-BE49-F238E27FC236}">
                <a16:creationId xmlns:a16="http://schemas.microsoft.com/office/drawing/2014/main" id="{382A997D-C389-4D7A-975D-F78E1CABA583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188402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82" name="OTLSHAPE_TB_00000000000000000000000000000000_Separator6">
            <a:extLst>
              <a:ext uri="{FF2B5EF4-FFF2-40B4-BE49-F238E27FC236}">
                <a16:creationId xmlns:a16="http://schemas.microsoft.com/office/drawing/2014/main" id="{4C667BC4-7C02-42C1-9335-960E20DAF924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7173467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3" name="OTLSHAPE_TB_00000000000000000000000000000000_TimescaleInterval7">
            <a:extLst>
              <a:ext uri="{FF2B5EF4-FFF2-40B4-BE49-F238E27FC236}">
                <a16:creationId xmlns:a16="http://schemas.microsoft.com/office/drawing/2014/main" id="{A90B07B5-08C9-4AAE-AE65-AF18D783AEFA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7236967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392" name="OTLSHAPE_M_d76b1022959b48e6a7433c7b80693750_Title">
            <a:extLst>
              <a:ext uri="{FF2B5EF4-FFF2-40B4-BE49-F238E27FC236}">
                <a16:creationId xmlns:a16="http://schemas.microsoft.com/office/drawing/2014/main" id="{CB375259-FE1D-4237-884A-2B64175FDB74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237" y="2493857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Initial Commit</a:t>
            </a:r>
          </a:p>
        </p:txBody>
      </p:sp>
      <p:sp>
        <p:nvSpPr>
          <p:cNvPr id="393" name="OTLSHAPE_M_d76b1022959b48e6a7433c7b80693750_Date">
            <a:extLst>
              <a:ext uri="{FF2B5EF4-FFF2-40B4-BE49-F238E27FC236}">
                <a16:creationId xmlns:a16="http://schemas.microsoft.com/office/drawing/2014/main" id="{81070C6C-0243-4C70-976A-9DBFA6501834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237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1/19/2013</a:t>
            </a:r>
          </a:p>
        </p:txBody>
      </p:sp>
      <p:sp>
        <p:nvSpPr>
          <p:cNvPr id="394" name="OTLSHAPE_M_d76b1022959b48e6a7433c7b80693750_Shape">
            <a:extLst>
              <a:ext uri="{FF2B5EF4-FFF2-40B4-BE49-F238E27FC236}">
                <a16:creationId xmlns:a16="http://schemas.microsoft.com/office/drawing/2014/main" id="{8ADB59C3-A07B-40BE-A1BC-42D080B31823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 rot="16200000">
            <a:off x="1073387" y="2605828"/>
            <a:ext cx="165100" cy="165100"/>
          </a:xfrm>
          <a:prstGeom prst="flowChartMerge">
            <a:avLst/>
          </a:prstGeom>
          <a:solidFill>
            <a:srgbClr val="6F31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5" name="OTLSHAPE_M_58ae8fd90b384bad909af40b16ee3c4b_Title">
            <a:extLst>
              <a:ext uri="{FF2B5EF4-FFF2-40B4-BE49-F238E27FC236}">
                <a16:creationId xmlns:a16="http://schemas.microsoft.com/office/drawing/2014/main" id="{04795704-B23B-4DA7-854A-E1817E2CAE0E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882976" y="1870795"/>
            <a:ext cx="220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Rebranding of dotCloud to Docker Inc.</a:t>
            </a:r>
          </a:p>
        </p:txBody>
      </p:sp>
      <p:sp>
        <p:nvSpPr>
          <p:cNvPr id="396" name="OTLSHAPE_M_58ae8fd90b384bad909af40b16ee3c4b_Date">
            <a:extLst>
              <a:ext uri="{FF2B5EF4-FFF2-40B4-BE49-F238E27FC236}">
                <a16:creationId xmlns:a16="http://schemas.microsoft.com/office/drawing/2014/main" id="{C02274FC-CD0E-4F2D-86CE-444576FCEF2B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2882976" y="205401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10/29/2013</a:t>
            </a:r>
          </a:p>
        </p:txBody>
      </p:sp>
      <p:sp>
        <p:nvSpPr>
          <p:cNvPr id="397" name="OTLSHAPE_M_58ae8fd90b384bad909af40b16ee3c4b_Shape">
            <a:extLst>
              <a:ext uri="{FF2B5EF4-FFF2-40B4-BE49-F238E27FC236}">
                <a16:creationId xmlns:a16="http://schemas.microsoft.com/office/drawing/2014/main" id="{DB977110-C4A1-4D73-90CC-1CB01241C6C3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 rot="16200000">
            <a:off x="2686126" y="1982766"/>
            <a:ext cx="165100" cy="165100"/>
          </a:xfrm>
          <a:prstGeom prst="flowChartMerge">
            <a:avLst/>
          </a:prstGeom>
          <a:solidFill>
            <a:srgbClr val="02B2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8" name="OTLSHAPE_M_d9c49e598953423c9e7714cc0b43921b_Title">
            <a:extLst>
              <a:ext uri="{FF2B5EF4-FFF2-40B4-BE49-F238E27FC236}">
                <a16:creationId xmlns:a16="http://schemas.microsoft.com/office/drawing/2014/main" id="{4A8BF938-818A-4F5B-B34C-341284C9B7F3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4883228" y="2323338"/>
            <a:ext cx="2324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Microsoft announces Docker support in Windows Server 2016</a:t>
            </a:r>
          </a:p>
        </p:txBody>
      </p:sp>
      <p:sp>
        <p:nvSpPr>
          <p:cNvPr id="399" name="OTLSHAPE_M_d9c49e598953423c9e7714cc0b43921b_Date">
            <a:extLst>
              <a:ext uri="{FF2B5EF4-FFF2-40B4-BE49-F238E27FC236}">
                <a16:creationId xmlns:a16="http://schemas.microsoft.com/office/drawing/2014/main" id="{FDEBEE63-36A8-4708-869A-342BFDA4276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4883228" y="2677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10/15/2014</a:t>
            </a:r>
          </a:p>
        </p:txBody>
      </p:sp>
      <p:sp>
        <p:nvSpPr>
          <p:cNvPr id="400" name="OTLSHAPE_M_d9c49e598953423c9e7714cc0b43921b_Shape">
            <a:extLst>
              <a:ext uri="{FF2B5EF4-FFF2-40B4-BE49-F238E27FC236}">
                <a16:creationId xmlns:a16="http://schemas.microsoft.com/office/drawing/2014/main" id="{EBBED0CB-1B30-46FD-ABB2-6A6B675666F6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 rot="16200000">
            <a:off x="4686378" y="2520569"/>
            <a:ext cx="165100" cy="165100"/>
          </a:xfrm>
          <a:prstGeom prst="flowChartMerge">
            <a:avLst/>
          </a:prstGeom>
          <a:solidFill>
            <a:srgbClr val="96D64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1" name="OTLSHAPE_M_7a7a047bb05440c191b41f61b58b1100_Title">
            <a:extLst>
              <a:ext uri="{FF2B5EF4-FFF2-40B4-BE49-F238E27FC236}">
                <a16:creationId xmlns:a16="http://schemas.microsoft.com/office/drawing/2014/main" id="{4D644355-C480-4AF0-91BD-A95BF00D5E9F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8313859" y="1811782"/>
            <a:ext cx="774700" cy="8525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Native Docker support with Hyper-V on Windows</a:t>
            </a:r>
          </a:p>
        </p:txBody>
      </p:sp>
      <p:sp>
        <p:nvSpPr>
          <p:cNvPr id="402" name="OTLSHAPE_M_7a7a047bb05440c191b41f61b58b1100_Date">
            <a:extLst>
              <a:ext uri="{FF2B5EF4-FFF2-40B4-BE49-F238E27FC236}">
                <a16:creationId xmlns:a16="http://schemas.microsoft.com/office/drawing/2014/main" id="{79767BEF-7CAF-4F3E-9E9F-722839D70AB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8313859" y="2677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6/8/2016</a:t>
            </a:r>
          </a:p>
        </p:txBody>
      </p:sp>
      <p:sp>
        <p:nvSpPr>
          <p:cNvPr id="403" name="OTLSHAPE_M_7a7a047bb05440c191b41f61b58b1100_Shape">
            <a:extLst>
              <a:ext uri="{FF2B5EF4-FFF2-40B4-BE49-F238E27FC236}">
                <a16:creationId xmlns:a16="http://schemas.microsoft.com/office/drawing/2014/main" id="{5DE2511A-D478-4E22-969C-A3D9353322F3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 rot="16200000">
            <a:off x="8117009" y="2264791"/>
            <a:ext cx="165100" cy="165100"/>
          </a:xfrm>
          <a:prstGeom prst="flowChartMerge">
            <a:avLst/>
          </a:prstGeom>
          <a:solidFill>
            <a:srgbClr val="EA161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4" name="OTLSHAPE_M_8867bf2f3c16471b9cb9ff838ecbe8b3_Title">
            <a:extLst>
              <a:ext uri="{FF2B5EF4-FFF2-40B4-BE49-F238E27FC236}">
                <a16:creationId xmlns:a16="http://schemas.microsoft.com/office/drawing/2014/main" id="{CBD392D0-8636-4314-ACBD-21BFE210DAE7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503885" y="3812625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First announcement</a:t>
            </a:r>
          </a:p>
        </p:txBody>
      </p:sp>
      <p:sp>
        <p:nvSpPr>
          <p:cNvPr id="405" name="OTLSHAPE_M_8867bf2f3c16471b9cb9ff838ecbe8b3_Date">
            <a:extLst>
              <a:ext uri="{FF2B5EF4-FFF2-40B4-BE49-F238E27FC236}">
                <a16:creationId xmlns:a16="http://schemas.microsoft.com/office/drawing/2014/main" id="{BED0D52F-5658-4467-9EBE-A1EAAF6EEDD3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503885" y="3644900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3/1/2013</a:t>
            </a:r>
          </a:p>
        </p:txBody>
      </p:sp>
      <p:sp>
        <p:nvSpPr>
          <p:cNvPr id="406" name="OTLSHAPE_M_8867bf2f3c16471b9cb9ff838ecbe8b3_Shape">
            <a:extLst>
              <a:ext uri="{FF2B5EF4-FFF2-40B4-BE49-F238E27FC236}">
                <a16:creationId xmlns:a16="http://schemas.microsoft.com/office/drawing/2014/main" id="{F844F371-1D3B-47A5-9F9B-C53F7591EF16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 rot="16200000">
            <a:off x="1307035" y="3706072"/>
            <a:ext cx="165100" cy="165100"/>
          </a:xfrm>
          <a:prstGeom prst="flowChartMerge">
            <a:avLst/>
          </a:prstGeom>
          <a:solidFill>
            <a:srgbClr val="2F3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7" name="OTLSHAPE_M_8f2803e81cb04863b7b4a392856684d8_Title">
            <a:extLst>
              <a:ext uri="{FF2B5EF4-FFF2-40B4-BE49-F238E27FC236}">
                <a16:creationId xmlns:a16="http://schemas.microsoft.com/office/drawing/2014/main" id="{97C9C821-6D5A-458E-814C-5ED6396D7DD9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279163" y="4265168"/>
            <a:ext cx="2438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Microsoft, Red Hat, IBM, Docker,... joined the Kubernetes Project</a:t>
            </a:r>
          </a:p>
        </p:txBody>
      </p:sp>
      <p:sp>
        <p:nvSpPr>
          <p:cNvPr id="408" name="OTLSHAPE_M_8f2803e81cb04863b7b4a392856684d8_Date">
            <a:extLst>
              <a:ext uri="{FF2B5EF4-FFF2-40B4-BE49-F238E27FC236}">
                <a16:creationId xmlns:a16="http://schemas.microsoft.com/office/drawing/2014/main" id="{C10BD07E-8049-4450-8F80-6B1EF18DA1D2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4279163" y="4097443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7/1/2014</a:t>
            </a:r>
          </a:p>
        </p:txBody>
      </p:sp>
      <p:sp>
        <p:nvSpPr>
          <p:cNvPr id="409" name="OTLSHAPE_M_8f2803e81cb04863b7b4a392856684d8_Shape">
            <a:extLst>
              <a:ext uri="{FF2B5EF4-FFF2-40B4-BE49-F238E27FC236}">
                <a16:creationId xmlns:a16="http://schemas.microsoft.com/office/drawing/2014/main" id="{D174C355-286F-4129-8496-ED8C71615D6A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 rot="16200000">
            <a:off x="4082313" y="4243874"/>
            <a:ext cx="165100" cy="165100"/>
          </a:xfrm>
          <a:prstGeom prst="flowChartMerge">
            <a:avLst/>
          </a:prstGeom>
          <a:solidFill>
            <a:srgbClr val="1AAA4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10" name="OTLSHAPE_M_4d37b81b8284425f964a9ccd2f56fe44_Title">
            <a:extLst>
              <a:ext uri="{FF2B5EF4-FFF2-40B4-BE49-F238E27FC236}">
                <a16:creationId xmlns:a16="http://schemas.microsoft.com/office/drawing/2014/main" id="{B7FA1BE2-40B2-4310-99D6-9F9E5BB963D0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6473171" y="3812625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First Kubernetes version</a:t>
            </a:r>
          </a:p>
        </p:txBody>
      </p:sp>
      <p:sp>
        <p:nvSpPr>
          <p:cNvPr id="411" name="OTLSHAPE_M_4d37b81b8284425f964a9ccd2f56fe44_Date">
            <a:extLst>
              <a:ext uri="{FF2B5EF4-FFF2-40B4-BE49-F238E27FC236}">
                <a16:creationId xmlns:a16="http://schemas.microsoft.com/office/drawing/2014/main" id="{101D087A-90F9-4842-9B7E-F23074822496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473171" y="36449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7/21/2015</a:t>
            </a:r>
          </a:p>
        </p:txBody>
      </p:sp>
      <p:sp>
        <p:nvSpPr>
          <p:cNvPr id="412" name="OTLSHAPE_M_4d37b81b8284425f964a9ccd2f56fe44_Shape">
            <a:extLst>
              <a:ext uri="{FF2B5EF4-FFF2-40B4-BE49-F238E27FC236}">
                <a16:creationId xmlns:a16="http://schemas.microsoft.com/office/drawing/2014/main" id="{99168CD6-D22B-4BA2-8389-B5A511CD7F6F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 rot="16200000">
            <a:off x="6276321" y="3706072"/>
            <a:ext cx="165100" cy="165100"/>
          </a:xfrm>
          <a:prstGeom prst="flowChartMerge">
            <a:avLst/>
          </a:prstGeom>
          <a:solidFill>
            <a:srgbClr val="FEBA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13" name="OTLSHAPE_M_4312abfab1864f0ba6a177ecd5b12837_Title">
            <a:extLst>
              <a:ext uri="{FF2B5EF4-FFF2-40B4-BE49-F238E27FC236}">
                <a16:creationId xmlns:a16="http://schemas.microsoft.com/office/drawing/2014/main" id="{F764AD61-945B-4B43-948A-11D53DB87FC4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8382243" y="3812625"/>
            <a:ext cx="698500" cy="8525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Docker Swarm is built in with Docker 1.12</a:t>
            </a:r>
          </a:p>
        </p:txBody>
      </p:sp>
      <p:sp>
        <p:nvSpPr>
          <p:cNvPr id="414" name="OTLSHAPE_M_4312abfab1864f0ba6a177ecd5b12837_Date">
            <a:extLst>
              <a:ext uri="{FF2B5EF4-FFF2-40B4-BE49-F238E27FC236}">
                <a16:creationId xmlns:a16="http://schemas.microsoft.com/office/drawing/2014/main" id="{4DEA8795-A176-424A-8002-4831A37F6FAC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8382243" y="36449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6/20/2016</a:t>
            </a:r>
          </a:p>
        </p:txBody>
      </p:sp>
      <p:sp>
        <p:nvSpPr>
          <p:cNvPr id="415" name="OTLSHAPE_M_4312abfab1864f0ba6a177ecd5b12837_Shape">
            <a:extLst>
              <a:ext uri="{FF2B5EF4-FFF2-40B4-BE49-F238E27FC236}">
                <a16:creationId xmlns:a16="http://schemas.microsoft.com/office/drawing/2014/main" id="{E0DB9FE4-9D86-4E74-AF4D-CBC4962DA5B4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 rot="16200000">
            <a:off x="8185393" y="4047109"/>
            <a:ext cx="165100" cy="165100"/>
          </a:xfrm>
          <a:prstGeom prst="flowChartMerge">
            <a:avLst/>
          </a:prstGeom>
          <a:solidFill>
            <a:srgbClr val="B20E1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" name="Titel 38">
            <a:extLst>
              <a:ext uri="{FF2B5EF4-FFF2-40B4-BE49-F238E27FC236}">
                <a16:creationId xmlns:a16="http://schemas.microsoft.com/office/drawing/2014/main" id="{D86B0062-89D4-4E5E-B075-BA444180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Docker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710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9891E03-0C89-47E7-9EAC-4087A080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blog.cloud66.com/content/images/2015/05/56291573.jpg">
            <a:extLst>
              <a:ext uri="{FF2B5EF4-FFF2-40B4-BE49-F238E27FC236}">
                <a16:creationId xmlns:a16="http://schemas.microsoft.com/office/drawing/2014/main" id="{5ED9CB51-3B53-4F8B-8491-6DD620E657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563" y="2006221"/>
            <a:ext cx="6091436" cy="331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9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19EDB1C-CDDB-4E32-8A50-5C7B0E8F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Docker</a:t>
            </a:r>
            <a:r>
              <a:rPr lang="en-US" dirty="0"/>
              <a:t>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ECE57B-E038-495C-80A3-3209959F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after talking about pros and cons, alternative products and the history…why is Docker “the new shit”?</a:t>
            </a:r>
          </a:p>
          <a:p>
            <a:r>
              <a:rPr lang="en-US" dirty="0"/>
              <a:t>No more time consuming setup of servers: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Configurations</a:t>
            </a:r>
          </a:p>
          <a:p>
            <a:pPr lvl="1"/>
            <a:r>
              <a:rPr lang="en-US" dirty="0"/>
              <a:t>Documentation for administrators</a:t>
            </a:r>
          </a:p>
          <a:p>
            <a:r>
              <a:rPr lang="en-US" dirty="0"/>
              <a:t>Every application/component can be packed in a container</a:t>
            </a:r>
          </a:p>
          <a:p>
            <a:r>
              <a:rPr lang="en-US" dirty="0"/>
              <a:t>Upgrades of containers are fast (if done right)</a:t>
            </a:r>
          </a:p>
          <a:p>
            <a:r>
              <a:rPr lang="en-US" dirty="0"/>
              <a:t>Developers do not need to setup a heavy development environment but just start a view containers (Docker-Compose!)</a:t>
            </a:r>
          </a:p>
          <a:p>
            <a:r>
              <a:rPr lang="en-US" dirty="0"/>
              <a:t>Administrators “just” pull the containers for production</a:t>
            </a:r>
          </a:p>
          <a:p>
            <a:r>
              <a:rPr lang="en-US" dirty="0"/>
              <a:t>Containers can easily scale out (think of 5 containers of the same service instead of just 1)</a:t>
            </a:r>
          </a:p>
          <a:p>
            <a:r>
              <a:rPr lang="en-US" dirty="0"/>
              <a:t>Rollback of an entire application/a single component is possible by switching the container version</a:t>
            </a:r>
          </a:p>
        </p:txBody>
      </p:sp>
    </p:spTree>
    <p:extLst>
      <p:ext uri="{BB962C8B-B14F-4D97-AF65-F5344CB8AC3E}">
        <p14:creationId xmlns:p14="http://schemas.microsoft.com/office/powerpoint/2010/main" val="77318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A5BBFD-5899-4410-B755-E197B1C4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 in Microservices?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F97F406-7987-4196-8FD6-377F17304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container</a:t>
            </a:r>
            <a:r>
              <a:rPr lang="de-DE" dirty="0"/>
              <a:t> per </a:t>
            </a:r>
            <a:r>
              <a:rPr lang="de-DE" dirty="0" err="1"/>
              <a:t>service</a:t>
            </a:r>
            <a:endParaRPr lang="de-DE" dirty="0"/>
          </a:p>
          <a:p>
            <a:r>
              <a:rPr lang="de-DE" dirty="0" err="1"/>
              <a:t>Scale</a:t>
            </a:r>
            <a:r>
              <a:rPr lang="de-DE" dirty="0"/>
              <a:t> out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deploying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containers</a:t>
            </a:r>
            <a:endParaRPr lang="de-DE" dirty="0"/>
          </a:p>
          <a:p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en-US" dirty="0"/>
              <a:t>&amp;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  <a:p>
            <a:pPr lvl="1"/>
            <a:r>
              <a:rPr lang="de-DE" dirty="0"/>
              <a:t>E.g.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containers</a:t>
            </a:r>
            <a:endParaRPr lang="de-DE" dirty="0"/>
          </a:p>
          <a:p>
            <a:pPr lvl="1"/>
            <a:r>
              <a:rPr lang="de-DE" dirty="0"/>
              <a:t>Deploy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, </a:t>
            </a:r>
            <a:r>
              <a:rPr lang="de-DE" dirty="0" err="1"/>
              <a:t>staging</a:t>
            </a:r>
            <a:r>
              <a:rPr lang="de-DE" dirty="0"/>
              <a:t> (and </a:t>
            </a:r>
            <a:r>
              <a:rPr lang="de-DE" dirty="0" err="1"/>
              <a:t>production</a:t>
            </a:r>
            <a:r>
              <a:rPr lang="de-DE" dirty="0"/>
              <a:t>) </a:t>
            </a:r>
            <a:r>
              <a:rPr lang="de-DE" dirty="0" err="1"/>
              <a:t>environments</a:t>
            </a:r>
            <a:r>
              <a:rPr lang="de-DE" dirty="0"/>
              <a:t>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you‘re</a:t>
            </a:r>
            <a:r>
              <a:rPr lang="de-DE" dirty="0"/>
              <a:t> </a:t>
            </a:r>
            <a:r>
              <a:rPr lang="de-DE" dirty="0" err="1"/>
              <a:t>building</a:t>
            </a:r>
            <a:endParaRPr lang="de-DE" dirty="0"/>
          </a:p>
          <a:p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eco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and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chapter</a:t>
            </a:r>
            <a:r>
              <a:rPr lang="de-DE" dirty="0"/>
              <a:t> 4)</a:t>
            </a:r>
          </a:p>
          <a:p>
            <a:r>
              <a:rPr lang="de-DE" dirty="0"/>
              <a:t>Clustering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(Docker </a:t>
            </a:r>
            <a:r>
              <a:rPr lang="de-DE" dirty="0" err="1"/>
              <a:t>Swarm</a:t>
            </a:r>
            <a:r>
              <a:rPr lang="de-DE" dirty="0"/>
              <a:t>, </a:t>
            </a:r>
            <a:r>
              <a:rPr lang="de-DE" dirty="0" err="1"/>
              <a:t>Kubernetes</a:t>
            </a:r>
            <a:r>
              <a:rPr lang="de-DE" dirty="0"/>
              <a:t>, DC/OS </a:t>
            </a:r>
            <a:r>
              <a:rPr lang="de-DE" dirty="0" err="1"/>
              <a:t>Mesos</a:t>
            </a:r>
            <a:r>
              <a:rPr lang="de-DE" dirty="0"/>
              <a:t>,…)</a:t>
            </a:r>
          </a:p>
        </p:txBody>
      </p:sp>
    </p:spTree>
    <p:extLst>
      <p:ext uri="{BB962C8B-B14F-4D97-AF65-F5344CB8AC3E}">
        <p14:creationId xmlns:p14="http://schemas.microsoft.com/office/powerpoint/2010/main" val="2160212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iJTdGFuZGFyZCIsIklzVGVtcGxhdGUiOmZhbHNlLCJWZXJzaW9uIjp7IiRpZCI6IjIiLCJWZXJzaW9uIjoiMy4xLjAiLCJPcmlnaW5hbEFzc2VtYmx5VmVyc2lvbiI6IjMuMTYuMDU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A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CIsIlNoYXBlIjowLCJTaGFwZVRoaWNrbmVzcyI6MSwiRHVyYXRpb25Gb3JtYXQiOjAsIkluY2x1ZGVOb25Xb3JraW5nRGF5c0luRHVyYXRpb24iOmZhbHN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E5MiwiRyI6ODAsIkIiOjc3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QXV0b1NpemUiOjAsIkZvcmVncm91bmQiOnsiJGlkIjoiOTAiLCJDb2xvciI6eyIkaWQiOiI5MSIsIkEiOjI1NSwiUiI6MTkyLCJHIjo4MCwiQiI6Nzd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cy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MiIsIlNoYXBlU3R5bGUiOmZhbHNlLCJUaXRsZVN0eWxlIjpmYWxzZSwiRGF0ZVN0eWxlIjpmYWxzZSwiSG9yaXpvbnRhbENvbm5lY3RvclN0eWxlIjpmYWxzZSwiVmVydGljYWxDb25uZWN0b3JTdHlsZSI6ZmFsc2UsIlBlcmNlbnRhZ2VDb21wbGV0ZVNoYXBlT3BhY2l0eSI6ZmFsc2UsIlNoYXBlIjpmYWxzZSwiU2hhcGVUaGlja25lc3M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zIiwiU3RhcnREYXRlIjoiMDAwMS0wMS0wMVQwMDowMDowMCIsIkVuZERhdGUiOiIwMDAxLTAxLTAxVDAwOjAwOjAwIiwiRm9ybWF0IjoiTU1NIiwiVHlwZSI6MiwiQXV0b0RhdGVSYW5nZSI6dHJ1ZSwiV29ya2luZ0RheXMiOjEyNywiVG9kYXlNYXJrZXJUZXh0IjoiSGV1dGUiLCJBdXRvU2NhbGVUeXBlIjp0cnVlfSwiTWlsZXN0b25lcyI6W3siJGlkIjoiMTI0IiwiRGF0ZSI6IjIwMTMtMDEtMTlUMjM6NTk6MDBaIiwiU3R5bGUiOnsiJGlkIjoiMTI1IiwiU2hhcGUiOjIsIkNvbm5lY3Rvck1hcmdpbiI6eyIkcmVmIjoiNTQifSwiQ29ubmVjdG9yU3R5bGUiOnsiJGlkIjoiMTI2IiwiTGluZUNvbG9yIjp7IiRpZCI6IjEyNyIsIiR0eXBlIjoiTkxSRS5Db21tb24uRG9tLlNvbGlkQ29sb3JCcnVzaCwgTkxSRS5Db21tb24iLCJDb2xvciI6eyIkaWQiOiIxMjgiLCJBIjoxMjcsIlIiOjExMSwiRyI6NDksIkIiOjE1Mn19LCJMaW5lV2VpZ2h0IjoxLjAsIkxpbmVUeXBlIjowLCJQYXJlbnRTdHlsZSI6eyIkcmVmIjoiNTUifX0sIklzQmVsb3dUaW1lYmFuZCI6ZmFsc2UsIkhpZGVEYXRlIjpmYWxzZSwiU2hhcGVTaXplIjoxLCJTcGFjaW5nIjoxLjAsIlBhZGRpbmciOnsiJHJlZiI6IjU4In0sIlNoYXBlU3R5bGUiOnsiJGlkIjoiMTI5IiwiTWFyZ2luIjp7IiRyZWYiOiI2MCJ9LCJQYWRkaW5nIjp7IiRyZWYiOiI2MSJ9LCJCYWNrZ3JvdW5kIjp7IiRpZCI6IjEzMCIsIkNvbG9yIjp7IiRpZCI6IjEzMSIsIkEiOjI1NSwiUiI6MTExLCJHIjo0OSwiQiI6MTUyfX0sIklzVmlzaWJsZSI6dHJ1ZSwiV2lkdGgiOjE4LjAsIkhlaWdodCI6MjA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UiLCJMaW5lQ29sb3IiOm51bGwsIkxpbmVXZWlnaHQiOjAuMCwiTGluZVR5cGUiOjAsIlBhcmVudFN0eWxlIjpudWxsfSwiUGFyZW50U3R5bGUiOnsiJHJlZiI6IjY1In19LCJEYXRlU3R5bGUiOnsiJGlkIjoiMTM2IiwiRm9udFNldHRpbmdzIjp7IiRpZCI6IjEz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O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mQ3NmIxMDIyLTk1OWItNDhlNi1hNzQzLTNjN2I4MDY5Mzc1MCIsIkltcG9ydElkIjpudWxsLCJUaXRsZSI6IkluaXRpYWwgQ29tbWl0IiwiTm90ZSI6bnVsbCwiSHlwZXJsaW5rIjpudWxsLCJJc0NoYW5nZWQiOmZhbHNlLCJJc05ldyI6ZmFsc2V9LHsiJGlkIjoiMTM5IiwiRGF0ZSI6IjIwMTMtMDMtMDFUMjM6NTk6MDBaIiwiU3R5bGUiOnsiJGlkIjoiMTQwIiwiU2hhcGUiOjIsIkNvbm5lY3Rvck1hcmdpbiI6eyIkcmVmIjoiNTQifSwiQ29ubmVjdG9yU3R5bGUiOnsiJGlkIjoiMTQxIiwiTGluZUNvbG9yIjp7IiRpZCI6IjE0MiIsIiR0eXBlIjoiTkxSRS5Db21tb24uRG9tLlNvbGlkQ29sb3JCcnVzaCwgTkxSRS5Db21tb24iLCJDb2xvciI6eyIkaWQiOiIxNDMiLCJBIjoxMjcsIlIiOjQ3LCJHIjo1NCwiQiI6MTUzfX0sIkxpbmVXZWlnaHQiOjEuMCwiTGluZVR5cGUiOjAsIlBhcmVudFN0eWxlIjp7IiRyZWYiOiI1NSJ9fSwiSXNCZWxvd1RpbWViYW5kIjp0cnVlLCJIaWRlRGF0ZSI6ZmFsc2UsIlNoYXBlU2l6ZSI6MSwiU3BhY2luZyI6MS4wLCJQYWRkaW5nIjp7IiRyZWYiOiI1OCJ9LCJTaGFwZVN0eWxlIjp7IiRpZCI6IjE0NCIsIk1hcmdpbiI6eyIkcmVmIjoiNjAifSwiUGFkZGluZyI6eyIkcmVmIjoiNjEifSwiQmFja2dyb3VuZCI6eyIkaWQiOiIxNDUiLCJDb2xvciI6eyIkaWQiOiIxNDYiLCJBIjoyNTUsIlIiOjQ3LCJHIjo1NCwiQiI6MTUzfX0sIklzVmlzaWJsZSI6dHJ1ZSwiV2lkdGgiOjE4LjAsIkhlaWdodCI6MjAuMCwiQm9yZGVyU3R5bGUiOnsiJGlkIjoiMTQ3IiwiTGluZUNvbG9yIjp7IiRyZWYiOiI2MyJ9LCJMaW5lV2VpZ2h0IjowLjAsIkxpbmVUeXBlIjowLCJQYXJlbnRTdHlsZSI6eyIkcmVmIjoiNjIifX0sIlBhcmVudFN0eWxlIjp7IiRyZWYiOiI1OSJ9fSwiVGl0bGVTdHlsZSI6eyIkaWQiOiIxNDgiLCJGb250U2V0dGluZ3MiOnsiJGlkIjoiMTQ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AiLCJMaW5lQ29sb3IiOm51bGwsIkxpbmVXZWlnaHQiOjAuMCwiTGluZVR5cGUiOjAsIlBhcmVudFN0eWxlIjpudWxsfSwiUGFyZW50U3R5bGUiOnsiJHJlZiI6IjY1In19LCJEYXRlU3R5bGUiOnsiJGlkIjoiMTUxIiwiRm9udFNldHRpbmdzIjp7IiRpZCI6IjE1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g4NjdiZjJmLTNjMTYtNDcxYi05Y2I5LWZmODM4ZWNiZThiMyIsIkltcG9ydElkIjpudWxsLCJUaXRsZSI6IkZpcnN0IGFubm91bmNlbWVudCIsIk5vdGUiOm51bGwsIkh5cGVybGluayI6bnVsbCwiSXNDaGFuZ2VkIjpmYWxzZSwiSXNOZXciOmZhbHNlfSx7IiRpZCI6IjE1NCIsIkRhdGUiOiIyMDEzLTEwLTI5VDIzOjU5OjAwWiIsIlN0eWxlIjp7IiRpZCI6IjE1NSIsIlNoYXBlIjoyLCJDb25uZWN0b3JNYXJnaW4iOnsiJHJlZiI6IjU0In0sIkNvbm5lY3RvclN0eWxlIjp7IiRpZCI6IjE1NiIsIkxpbmVDb2xvciI6eyIkaWQiOiIxNTciLCIkdHlwZSI6Ik5MUkUuQ29tbW9uLkRvbS5Tb2xpZENvbG9yQnJ1c2gsIE5MUkUuQ29tbW9uIiwiQ29sb3IiOnsiJGlkIjoiMTU4IiwiQSI6MTI3LCJSIjoyLCJHIjoxNzgsIkIiOjIzOH19LCJMaW5lV2VpZ2h0IjoxLjAsIkxpbmVUeXBlIjowLCJQYXJlbnRTdHlsZSI6eyIkcmVmIjoiNTUifX0sIklzQmVsb3dUaW1lYmFuZCI6ZmFsc2UsIkhpZGVEYXRlIjpmYWxzZSwiU2hhcGVTaXplIjoxLCJTcGFjaW5nIjoxLjAsIlBhZGRpbmciOnsiJHJlZiI6IjU4In0sIlNoYXBlU3R5bGUiOnsiJGlkIjoiMTU5IiwiTWFyZ2luIjp7IiRyZWYiOiI2MCJ9LCJQYWRkaW5nIjp7IiRyZWYiOiI2MSJ9LCJCYWNrZ3JvdW5kIjp7IiRpZCI6IjE2MCIsIkNvbG9yIjp7IiRpZCI6IjE2MSIsIkEiOjI1NSwiUiI6MiwiRyI6MTc4LCJCIjoyMzh9fSwiSXNWaXNpYmxlIjp0cnVlLCJXaWR0aCI6MTguMCwiSGVpZ2h0IjoyMC4wLCJCb3JkZXJTdHlsZSI6eyIkaWQiOiIxNjIiLCJMaW5lQ29sb3IiOnsiJHJlZiI6IjYzIn0sIkxpbmVXZWlnaHQiOjAuMCwiTGluZVR5cGUiOjAsIlBhcmVudFN0eWxlIjp7IiRyZWYiOiI2MiJ9fSwiUGFyZW50U3R5bGUiOnsiJHJlZiI6IjU5In19LCJUaXRsZVN0eWxlIjp7IiRpZCI6IjE2MyIsIkZvbnRTZXR0aW5ncyI6eyIkaWQiOiIxNjQ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SIsIkxpbmVDb2xvciI6bnVsbCwiTGluZVdlaWdodCI6MC4wLCJMaW5lVHlwZSI6MCwiUGFyZW50U3R5bGUiOm51bGx9LCJQYXJlbnRTdHlsZSI6eyIkcmVmIjoiNjUifX0sIkRhdGVTdHlsZSI6eyIkaWQiOiIxNjYiLCJGb250U2V0dGluZ3MiOnsiJGlkIjoiMTY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4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NThhZThmZDktMGIzOC00YmFkLTkwOWEtZjQwYjE2ZWUzYzRiIiwiSW1wb3J0SWQiOm51bGwsIlRpdGxlIjoiUmVicmFuZGluZyBvZiBkb3RDbG91ZCB0byBEb2NrZXIgSW5jLiIsIk5vdGUiOm51bGwsIkh5cGVybGluayI6bnVsbCwiSXNDaGFuZ2VkIjpmYWxzZSwiSXNOZXciOmZhbHNlfSx7IiRpZCI6IjE2OSIsIkRhdGUiOiIyMDE0LTA3LTAxVDIzOjU5OjAwWiIsIlN0eWxlIjp7IiRpZCI6IjE3MCIsIlNoYXBlIjoyLCJDb25uZWN0b3JNYXJnaW4iOnsiJHJlZiI6IjU0In0sIkNvbm5lY3RvclN0eWxlIjp7IiRpZCI6IjE3MSIsIkxpbmVDb2xvciI6eyIkaWQiOiIxNzIiLCIkdHlwZSI6Ik5MUkUuQ29tbW9uLkRvbS5Tb2xpZENvbG9yQnJ1c2gsIE5MUkUuQ29tbW9uIiwiQ29sb3IiOnsiJGlkIjoiMTczIiwiQSI6MTI3LCJSIjoyNiwiRyI6MTcwLCJCIjo2Nn19LCJMaW5lV2VpZ2h0IjoxLjAsIkxpbmVUeXBlIjowLCJQYXJlbnRTdHlsZSI6eyIkcmVmIjoiNTUifX0sIklzQmVsb3dUaW1lYmFuZCI6dHJ1ZSwiSGlkZURhdGUiOmZhbHNlLCJTaGFwZVNpemUiOjEsIlNwYWNpbmciOjEuMCwiUGFkZGluZyI6eyIkcmVmIjoiNTgifSwiU2hhcGVTdHlsZSI6eyIkaWQiOiIxNzQiLCJNYXJnaW4iOnsiJHJlZiI6IjYwIn0sIlBhZGRpbmciOnsiJHJlZiI6IjYxIn0sIkJhY2tncm91bmQiOnsiJGlkIjoiMTc1IiwiQ29sb3IiOnsiJGlkIjoiMTc2IiwiQSI6MjU1LCJSIjoyNiwiRyI6MTcwLCJCIjo2Nn19LCJJc1Zpc2libGUiOnRydWUsIldpZHRoIjoxOC4wLCJIZWlnaHQiOjIwLjAsIkJvcmRlclN0eWxlIjp7IiRpZCI6IjE3NyIsIkxpbmVDb2xvciI6eyIkcmVmIjoiNjMifSwiTGluZVdlaWdodCI6MC4wLCJMaW5lVHlwZSI6MCwiUGFyZW50U3R5bGUiOnsiJHJlZiI6IjYyIn19LCJQYXJlbnRTdHlsZSI6eyIkcmVmIjoiNTkifX0sIlRpdGxlU3R5bGUiOnsiJGlkIjoiMTc4IiwiRm9udFNldHRpbmdzIjp7IiRpZCI6IjE3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gwIiwiTGluZUNvbG9yIjpudWxsLCJMaW5lV2VpZ2h0IjowLjAsIkxpbmVUeXBlIjowLCJQYXJlbnRTdHlsZSI6bnVsbH0sIlBhcmVudFN0eWxlIjp7IiRyZWYiOiI2NSJ9fSwiRGF0ZVN0eWxlIjp7IiRpZCI6IjE4MSIsIkZvbnRTZXR0aW5ncyI6eyIkaWQiOiIxOD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4ZjI4MDNlOC0xY2IwLTQ4NjMtYjdiNC1hMzkyODU2Njg0ZDgiLCJJbXBvcnRJZCI6bnVsbCwiVGl0bGUiOiJNaWNyb3NvZnQsIFJlZCBIYXQsIElCTSwgRG9ja2VyLC4uLiBqb2luZWQgdGhlIEt1YmVybmV0ZXMgUHJvamVjdCIsIk5vdGUiOm51bGwsIkh5cGVybGluayI6bnVsbCwiSXNDaGFuZ2VkIjpmYWxzZSwiSXNOZXciOmZhbHNlfSx7IiRpZCI6IjE4NCIsIkRhdGUiOiIyMDE0LTEwLTE1VDIzOjU5OjAwWiIsIlN0eWxlIjp7IiRpZCI6IjE4NSIsIlNoYXBlIjoyLCJDb25uZWN0b3JNYXJnaW4iOnsiJHJlZiI6IjU0In0sIkNvbm5lY3RvclN0eWxlIjp7IiRpZCI6IjE4NiIsIkxpbmVDb2xvciI6eyIkaWQiOiIxODciLCIkdHlwZSI6Ik5MUkUuQ29tbW9uLkRvbS5Tb2xpZENvbG9yQnJ1c2gsIE5MUkUuQ29tbW9uIiwiQ29sb3IiOnsiJGlkIjoiMTg4IiwiQSI6MTI3LCJSIjoxNTAsIkciOjIxNCwiQiI6NjZ9fSwiTGluZVdlaWdodCI6MS4wLCJMaW5lVHlwZSI6MCwiUGFyZW50U3R5bGUiOnsiJHJlZiI6IjU1In19LCJJc0JlbG93VGltZWJhbmQiOmZhbHNlLCJIaWRlRGF0ZSI6ZmFsc2UsIlNoYXBlU2l6ZSI6MSwiU3BhY2luZyI6MS4wLCJQYWRkaW5nIjp7IiRyZWYiOiI1OCJ9LCJTaGFwZVN0eWxlIjp7IiRpZCI6IjE4OSIsIk1hcmdpbiI6eyIkcmVmIjoiNjAifSwiUGFkZGluZyI6eyIkcmVmIjoiNjEifSwiQmFja2dyb3VuZCI6eyIkaWQiOiIxOTAiLCJDb2xvciI6eyIkaWQiOiIxOTEiLCJBIjoyNTUsIlIiOjE1MCwiRyI6MjE0LCJCIjo2Nn19LCJJc1Zpc2libGUiOnRydWUsIldpZHRoIjoxOC4wLCJIZWlnaHQiOjIwLjAsIkJvcmRlclN0eWxlIjp7IiRpZCI6IjE5MiIsIkxpbmVDb2xvciI6eyIkcmVmIjoiNjMifSwiTGluZVdlaWdodCI6MC4wLCJMaW5lVHlwZSI6MCwiUGFyZW50U3R5bGUiOnsiJHJlZiI6IjYyIn19LCJQYXJlbnRTdHlsZSI6eyIkcmVmIjoiNTkifX0sIlRpdGxlU3R5bGUiOnsiJGlkIjoiMTkzIiwiRm9udFNldHRpbmdzIjp7IiRpZCI6IjE5N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1IiwiTGluZUNvbG9yIjpudWxsLCJMaW5lV2VpZ2h0IjowLjAsIkxpbmVUeXBlIjowLCJQYXJlbnRTdHlsZSI6bnVsbH0sIlBhcmVudFN0eWxlIjp7IiRyZWYiOiI2NSJ9fSwiRGF0ZVN0eWxlIjp7IiRpZCI6IjE5NiIsIkZvbnRTZXR0aW5ncyI6eyIkaWQiOiIxOT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Tg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JkOWM0OWU1OS04OTUzLTQyM2MtOWU3Ny0xNGNjMGI0MzkyMWIiLCJJbXBvcnRJZCI6bnVsbCwiVGl0bGUiOiJNaWNyb3NvZnQgYW5ub3VuY2VzIERvY2tlciBzdXBwb3J0IGluIFdpbmRvd3MgU2VydmVyIDIwMTYiLCJOb3RlIjpudWxsLCJIeXBlcmxpbmsiOm51bGwsIklzQ2hhbmdlZCI6ZmFsc2UsIklzTmV3IjpmYWxzZX0seyIkaWQiOiIxOTkiLCJEYXRlIjoiMjAxNS0wNy0yMVQyMzo1OTowMFoiLCJTdHlsZSI6eyIkaWQiOiIyMDAiLCJTaGFwZSI6MiwiQ29ubmVjdG9yTWFyZ2luIjp7IiRyZWYiOiI1NCJ9LCJDb25uZWN0b3JTdHlsZSI6eyIkaWQiOiIyMDEiLCJMaW5lQ29sb3IiOnsiJGlkIjoiMjAyIiwiJHR5cGUiOiJOTFJFLkNvbW1vbi5Eb20uU29saWRDb2xvckJydXNoLCBOTFJFLkNvbW1vbiIsIkNvbG9yIjp7IiRpZCI6IjIwMyIsIkEiOjEyNywiUiI6MjU0LCJHIjoxODYsIkIiOjEwfX0sIkxpbmVXZWlnaHQiOjEuMCwiTGluZVR5cGUiOjAsIlBhcmVudFN0eWxlIjp7IiRyZWYiOiI1NSJ9fSwiSXNCZWxvd1RpbWViYW5kIjp0cnVlLCJIaWRlRGF0ZSI6ZmFsc2UsIlNoYXBlU2l6ZSI6MSwiU3BhY2luZyI6MS4wLCJQYWRkaW5nIjp7IiRyZWYiOiI1OCJ9LCJTaGFwZVN0eWxlIjp7IiRpZCI6IjIwNCIsIk1hcmdpbiI6eyIkcmVmIjoiNjAifSwiUGFkZGluZyI6eyIkcmVmIjoiNjEifSwiQmFja2dyb3VuZCI6eyIkaWQiOiIyMDUiLCJDb2xvciI6eyIkaWQiOiIyMDYiLCJBIjoyNTUsIlIiOjI1NCwiRyI6MTg2LCJCIjoxMH19LCJJc1Zpc2libGUiOnRydWUsIldpZHRoIjoxOC4wLCJIZWlnaHQiOjIwLjAsIkJvcmRlclN0eWxlIjp7IiRpZCI6IjIwNyIsIkxpbmVDb2xvciI6eyIkcmVmIjoiNjMifSwiTGluZVdlaWdodCI6MC4wLCJMaW5lVHlwZSI6MCwiUGFyZW50U3R5bGUiOnsiJHJlZiI6IjYyIn19LCJQYXJlbnRTdHlsZSI6eyIkcmVmIjoiNTkifX0sIlRpdGxlU3R5bGUiOnsiJGlkIjoiMjA4IiwiRm9udFNldHRpbmdzIjp7IiRpZCI6IjIw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EwIiwiTGluZUNvbG9yIjpudWxsLCJMaW5lV2VpZ2h0IjowLjAsIkxpbmVUeXBlIjowLCJQYXJlbnRTdHlsZSI6bnVsbH0sIlBhcmVudFN0eWxlIjp7IiRyZWYiOiI2NSJ9fSwiRGF0ZVN0eWxlIjp7IiRpZCI6IjIxMSIsIkZvbnRTZXR0aW5ncyI6eyIkaWQiOiIyMT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T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0ZDM3YjgxYi04Mjg0LTQyNWYtOTY0YS05Y2NkMmY1NmZlNDQiLCJJbXBvcnRJZCI6bnVsbCwiVGl0bGUiOiJGaXJzdCBLdWJlcm5ldGVzIHZlcnNpb24iLCJOb3RlIjpudWxsLCJIeXBlcmxpbmsiOm51bGwsIklzQ2hhbmdlZCI6ZmFsc2UsIklzTmV3IjpmYWxzZX0seyIkaWQiOiIyMTQiLCJEYXRlIjoiMjAxNi0wNi0wOFQyMzo1OTowMFoiLCJTdHlsZSI6eyIkaWQiOiIyMTUiLCJTaGFwZSI6MiwiQ29ubmVjdG9yTWFyZ2luIjp7IiRyZWYiOiI1NCJ9LCJDb25uZWN0b3JTdHlsZSI6eyIkaWQiOiIyMTYiLCJMaW5lQ29sb3IiOnsiJGlkIjoiMjE3IiwiJHR5cGUiOiJOTFJFLkNvbW1vbi5Eb20uU29saWRDb2xvckJydXNoLCBOTFJFLkNvbW1vbiIsIkNvbG9yIjp7IiRpZCI6IjIxOCIsIkEiOjEyNywiUiI6MjM0LCJHIjoyMiwiQiI6MzB9fSwiTGluZVdlaWdodCI6MS4wLCJMaW5lVHlwZSI6MCwiUGFyZW50U3R5bGUiOnsiJHJlZiI6IjU1In19LCJJc0JlbG93VGltZWJhbmQiOmZhbHNlLCJIaWRlRGF0ZSI6ZmFsc2UsIlNoYXBlU2l6ZSI6MSwiU3BhY2luZyI6MS4wLCJQYWRkaW5nIjp7IiRyZWYiOiI1OCJ9LCJTaGFwZVN0eWxlIjp7IiRpZCI6IjIxOSIsIk1hcmdpbiI6eyIkcmVmIjoiNjAifSwiUGFkZGluZyI6eyIkcmVmIjoiNjEifSwiQmFja2dyb3VuZCI6eyIkaWQiOiIyMjAiLCJDb2xvciI6eyIkaWQiOiIyMjEiLCJBIjoyNTUsIlIiOjIzNCwiRyI6MjIsIkIiOjMwfX0sIklzVmlzaWJsZSI6dHJ1ZSwiV2lkdGgiOjE4LjAsIkhlaWdodCI6MjAuMCwiQm9yZGVyU3R5bGUiOnsiJGlkIjoiMjIyIiwiTGluZUNvbG9yIjp7IiRyZWYiOiI2MyJ9LCJMaW5lV2VpZ2h0IjowLjAsIkxpbmVUeXBlIjowLCJQYXJlbnRTdHlsZSI6eyIkcmVmIjoiNjIifX0sIlBhcmVudFN0eWxlIjp7IiRyZWYiOiI1OSJ9fSwiVGl0bGVTdHlsZSI6eyIkaWQiOiIyMjMiLCJGb250U2V0dGluZ3MiOnsiJGlkIjoiMjI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jUiLCJMaW5lQ29sb3IiOm51bGwsIkxpbmVXZWlnaHQiOjAuMCwiTGluZVR5cGUiOjAsIlBhcmVudFN0eWxlIjpudWxsfSwiUGFyZW50U3R5bGUiOnsiJHJlZiI6IjY1In19LCJEYXRlU3R5bGUiOnsiJGlkIjoiMjI2IiwiRm9udFNldHRpbmdzIjp7IiRpZCI6IjIy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yO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dhN2EwNDdiLWIwNTQtNDBjMS05MWI0LTFmNjFiNThiMTEwMCIsIkltcG9ydElkIjpudWxsLCJUaXRsZSI6Ik5hdGl2ZSBEb2NrZXIgc3VwcG9ydCB3aXRoIEh5cGVyLVYgb24gV2luZG93cyIsIk5vdGUiOm51bGwsIkh5cGVybGluayI6bnVsbCwiSXNDaGFuZ2VkIjpmYWxzZSwiSXNOZXciOmZhbHNlfSx7IiRpZCI6IjIyOSIsIkRhdGUiOiIyMDE2LTA2LTIwVDIzOjU5OjAwWiIsIlN0eWxlIjp7IiRpZCI6IjIzMCIsIlNoYXBlIjoyLCJDb25uZWN0b3JNYXJnaW4iOnsiJHJlZiI6IjU0In0sIkNvbm5lY3RvclN0eWxlIjp7IiRpZCI6IjIzMSIsIkxpbmVDb2xvciI6eyIkaWQiOiIyMzIiLCIkdHlwZSI6Ik5MUkUuQ29tbW9uLkRvbS5Tb2xpZENvbG9yQnJ1c2gsIE5MUkUuQ29tbW9uIiwiQ29sb3IiOnsiJGlkIjoiMjMzIiwiQSI6MTI3LCJSIjoxNzgsIkciOjE0LCJCIjoxOH19LCJMaW5lV2VpZ2h0IjoxLjAsIkxpbmVUeXBlIjowLCJQYXJlbnRTdHlsZSI6eyIkcmVmIjoiNTUifX0sIklzQmVsb3dUaW1lYmFuZCI6dHJ1ZSwiSGlkZURhdGUiOmZhbHNlLCJTaGFwZVNpemUiOjEsIlNwYWNpbmciOjEuMCwiUGFkZGluZyI6eyIkcmVmIjoiNTgifSwiU2hhcGVTdHlsZSI6eyIkaWQiOiIyMzQiLCJNYXJnaW4iOnsiJHJlZiI6IjYwIn0sIlBhZGRpbmciOnsiJHJlZiI6IjYxIn0sIkJhY2tncm91bmQiOnsiJGlkIjoiMjM1IiwiQ29sb3IiOnsiJGlkIjoiMjM2IiwiQSI6MjU1LCJSIjoxNzgsIkciOjE0LCJCIjoxOH19LCJJc1Zpc2libGUiOnRydWUsIldpZHRoIjoxOC4wLCJIZWlnaHQiOjIwLjAsIkJvcmRlclN0eWxlIjp7IiRpZCI6IjIzNyIsIkxpbmVDb2xvciI6eyIkcmVmIjoiNjMifSwiTGluZVdlaWdodCI6MC4wLCJMaW5lVHlwZSI6MCwiUGFyZW50U3R5bGUiOnsiJHJlZiI6IjYyIn19LCJQYXJlbnRTdHlsZSI6eyIkcmVmIjoiNTkifX0sIlRpdGxlU3R5bGUiOnsiJGlkIjoiMjM4IiwiRm9udFNldHRpbmdzIjp7IiRpZCI6IjIz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QwIiwiTGluZUNvbG9yIjpudWxsLCJMaW5lV2VpZ2h0IjowLjAsIkxpbmVUeXBlIjowLCJQYXJlbnRTdHlsZSI6bnVsbH0sIlBhcmVudFN0eWxlIjp7IiRyZWYiOiI2NSJ9fSwiRGF0ZVN0eWxlIjp7IiRpZCI6IjI0MSIsIkZvbnRTZXR0aW5ncyI6eyIkaWQiOiIyND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D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0MzEyYWJmYS1iMTg2LTRmMGItYTZhMS03N2VjZDViMTI4MzciLCJJbXBvcnRJZCI6bnVsbCwiVGl0bGUiOiJEb2NrZXIgU3dhcm0gaXMgYnVpbHQgaW4gd2l0aCBEb2NrZXIgMS4xMiIsIk5vdGUiOm51bGwsIkh5cGVybGluayI6bnVsbCwiSXNDaGFuZ2VkIjpmYWxzZSwiSXNOZXciOmZhbHNlfV0sIlRhc2tzIjpbXSwiTXNQcm9qZWN0SXRlbXNUcmVlIjp7IiRpZCI6IjI0NCIsIlJvb3QiOnsiSW1wb3J0SWQiOm51bGwsIklzSW1wb3J0ZWQiOmZhbHNlLCJDaGlsZHJlbiI6W119fSwiTWV0YWRhdGEiOnsiJGlkIjoiMjQ1In0sIlNldHRpbmdzIjp7IiRpZCI6IjI0NiIsIkltcGFPcHRpb25zIjp7IiRpZCI6IjI0Ny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Db25maWd1cmF0aW9uIjp7IiRpZCI6IjI0OCIsIlVzZVRpbWUiOmZhbHNlLCJXb3JrRGF5U3RhcnQiOiIwMDowMDowMCIsIldvcmtEYXlFbmQiOiIyMzo1OTowMCJ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webextension1.xml><?xml version="1.0" encoding="utf-8"?>
<we:webextension xmlns:we="http://schemas.microsoft.com/office/webextensions/webextension/2010/11" id="{C7503F24-31A4-44F9-8697-76BB9F70E0F7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FROM beakerx-base:latest\n\nMAINTAINER BeakerX Feedback &lt;beakerx-feedback@twosigma.com&gt;\n\nENV SHELL /bin/bash\nENV NB_UID 1000\nENV HOME /home/$NB_USER\n\nCOPY docker/setup.sh /home/beakerx\nCOPY docker/start.sh /usr/local/bin/\nCOPY docker/start-notebook.sh /usr/local/bin/\nCOPY docker/start-singleuser.sh /usr/local/bin/\nCOPY docker/jupyter_notebook_config.py /etc/jupyter/\n\nCOPY / $HOME\n\nRUN chown -R beakerx:beakerx /home/beakerx\n\nUSER $NB_USER\nWORKDIR $HOME\n\nRUN /home/beakerx/setup.sh\n\nEXPOSE 8888\n\nCMD [\&quot;start-notebook.sh\&quot;]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A264BF3-3A84-484B-8EF3-F3C756A4FAC9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application:\n    image: symfony/code\n    volumes:\n        - symfony:/var/www/symfony\n        - logs/symfony:/var/www/symfony/app/logs\n    tty: true\ndb:\n    image: mysql\n    ports:\n        - 3306:3306\n    environment:\n        MYSQL_ROOT_PASSWORD: root\n        MYSQL_DATABASE: symfony\n        MYSQL_USER: root\n        MYSQL_PASSWORD: root\nphp:\n    image: symfony/php-fpm\n    expose:\n        - 9000:9000\n    volumes_from:\n        - application\n    links:\n        - db\nnginx:\n    image: symfony/nginx\n    ports:\n        - 80:80\n    links:\n        - php\n    volumes_from:\n        - application\n    volumes:\n        - logs/nginx/:/var/log/nginx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1288</Words>
  <Application>Microsoft Office PowerPoint</Application>
  <PresentationFormat>Bildschirmpräsentation (4:3)</PresentationFormat>
  <Paragraphs>180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Helvetica</vt:lpstr>
      <vt:lpstr>Wingdings</vt:lpstr>
      <vt:lpstr>Zapf Dingbats</vt:lpstr>
      <vt:lpstr>service_demo</vt:lpstr>
      <vt:lpstr>Microservices</vt:lpstr>
      <vt:lpstr>Agenda</vt:lpstr>
      <vt:lpstr>Virtualization vs. container</vt:lpstr>
      <vt:lpstr>Virtualization vs. container</vt:lpstr>
      <vt:lpstr>Linux containers (LXC)</vt:lpstr>
      <vt:lpstr>History of Docker</vt:lpstr>
      <vt:lpstr>PowerPoint-Präsentation</vt:lpstr>
      <vt:lpstr>Why Docker?</vt:lpstr>
      <vt:lpstr>Why Docker in Microservices?</vt:lpstr>
      <vt:lpstr>Docker CLI – Basics</vt:lpstr>
      <vt:lpstr>Docker CLI – Basics</vt:lpstr>
      <vt:lpstr>Docker CLI – Build u. Registry</vt:lpstr>
      <vt:lpstr>Docker images</vt:lpstr>
      <vt:lpstr>Docker images</vt:lpstr>
      <vt:lpstr>Creating new Docker images</vt:lpstr>
      <vt:lpstr>Dockerfile – Beispiel BeakerX</vt:lpstr>
      <vt:lpstr>Dockerfile – Basics</vt:lpstr>
      <vt:lpstr>Dockerfile – Basics</vt:lpstr>
      <vt:lpstr>Docker-Compose</vt:lpstr>
      <vt:lpstr>Docker-Compose</vt:lpstr>
      <vt:lpstr>Docker-Compose</vt:lpstr>
      <vt:lpstr>Docker-Compose – Example Symfony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riko493</dc:creator>
  <cp:lastModifiedBy>sINFpekurf</cp:lastModifiedBy>
  <cp:revision>110</cp:revision>
  <dcterms:created xsi:type="dcterms:W3CDTF">2016-11-09T22:19:26Z</dcterms:created>
  <dcterms:modified xsi:type="dcterms:W3CDTF">2017-10-31T20:21:03Z</dcterms:modified>
</cp:coreProperties>
</file>