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0" r:id="rId26"/>
    <p:sldId id="272" r:id="rId27"/>
    <p:sldId id="273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</p14:sldIdLst>
        </p14:section>
        <p14:section name="Basics" id="{4D228115-CAE8-4A9E-9BA4-ABFEF0ACF867}">
          <p14:sldIdLst>
            <p14:sldId id="258"/>
            <p14:sldId id="260"/>
            <p14:sldId id="262"/>
            <p14:sldId id="259"/>
            <p14:sldId id="261"/>
          </p14:sldIdLst>
        </p14:section>
        <p14:section name="Service registration" id="{FFB47E9F-88F5-44EA-BF30-901365C643A7}">
          <p14:sldIdLst>
            <p14:sldId id="271"/>
          </p14:sldIdLst>
        </p14:section>
        <p14:section name="Service discovery systems" id="{094849C0-60D6-4AF7-9FC2-B6CC42690BB2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Gossip" id="{81D200A5-BFBA-4F7D-804C-9A1B642F3828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sul architecture" id="{3523DE6A-ED91-480D-B4AC-7C491F4D3A52}">
          <p14:sldIdLst>
            <p14:sldId id="270"/>
            <p14:sldId id="272"/>
            <p14:sldId id="273"/>
          </p14:sldIdLst>
        </p14:section>
        <p14:section name="Recap" id="{6E8A6290-EFB2-48FA-B094-7F895444F66C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 varScale="1">
        <p:scale>
          <a:sx n="154" d="100"/>
          <a:sy n="154" d="100"/>
        </p:scale>
        <p:origin x="21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~ is like dependency injection for network 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B.1 and B.2 are two instances of the same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wants to talk to an instance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resolves one or all healthy instances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can contact service B (if it’s aware of the API)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keeper.apach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eurek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asdas/research/dsn02-swim.pdf" TargetMode="External"/><Relationship Id="rId2" Type="http://schemas.openxmlformats.org/officeDocument/2006/relationships/hyperlink" Target="https://en.wikipedia.org/wiki/Gossip_protoco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isajournal.springeropen.com/articles/10.1186/1869-0238-4-1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.io/docs/internals/architecture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dproject.io/" TargetMode="External"/><Relationship Id="rId2" Type="http://schemas.openxmlformats.org/officeDocument/2006/relationships/hyperlink" Target="https://github.com/gliderlabs/registrator+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lb/fabio" TargetMode="External"/><Relationship Id="rId4" Type="http://schemas.openxmlformats.org/officeDocument/2006/relationships/hyperlink" Target="https://www.vaultproject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nomad" TargetMode="External"/><Relationship Id="rId2" Type="http://schemas.openxmlformats.org/officeDocument/2006/relationships/hyperlink" Target="https://github.com/gliderlabs/registra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XT_record" TargetMode="External"/><Relationship Id="rId2" Type="http://schemas.openxmlformats.org/officeDocument/2006/relationships/hyperlink" Target="https://en.wikipedia.org/wiki/SRV_reco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DNS_record_types" TargetMode="External"/><Relationship Id="rId4" Type="http://schemas.openxmlformats.org/officeDocument/2006/relationships/hyperlink" Target="https://en.wikipedia.org/wiki/NAPTR_rec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8B0DF3-F45D-4CF6-A083-8A04FA0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5C7C0-4AF8-4194-B801-3BFCD128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(or AAAA) can be used to locate services (a single A record may contain multiple IP addresses e.g. amazon.com )</a:t>
            </a:r>
          </a:p>
          <a:p>
            <a:r>
              <a:rPr lang="en-US" dirty="0"/>
              <a:t>SRV records are even better because SRV records also store the port of service</a:t>
            </a:r>
          </a:p>
          <a:p>
            <a:r>
              <a:rPr lang="en-US" dirty="0"/>
              <a:t>Every instance has to register itself at a DNS server or a 3</a:t>
            </a:r>
            <a:r>
              <a:rPr lang="en-US" baseline="30000" dirty="0"/>
              <a:t>rd</a:t>
            </a:r>
            <a:r>
              <a:rPr lang="en-US" dirty="0"/>
              <a:t> party service has to look for new instances and register them within a DNS server</a:t>
            </a:r>
          </a:p>
          <a:p>
            <a:r>
              <a:rPr lang="en-US" dirty="0"/>
              <a:t>Developers and administrators are required to create a common schema for service naming</a:t>
            </a:r>
          </a:p>
        </p:txBody>
      </p:sp>
    </p:spTree>
    <p:extLst>
      <p:ext uri="{BB962C8B-B14F-4D97-AF65-F5344CB8AC3E}">
        <p14:creationId xmlns:p14="http://schemas.microsoft.com/office/powerpoint/2010/main" val="41755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EFB31E-5954-4752-B338-E61941C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naming schemas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440BC4-D9EA-44B9-B031-5907BC50C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90983"/>
              </p:ext>
            </p:extLst>
          </p:nvPr>
        </p:nvGraphicFramePr>
        <p:xfrm>
          <a:off x="258763" y="1403350"/>
          <a:ext cx="8697912" cy="241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078423072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71300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2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&gt;-&lt;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environments share the same domain/DNS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0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Subdomain per environment (e.g. </a:t>
                      </a:r>
                      <a:r>
                        <a:rPr lang="en-US" dirty="0" err="1"/>
                        <a:t>test.domain.tld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staging.domain.tld</a:t>
                      </a:r>
                      <a:r>
                        <a:rPr lang="en-US" dirty="0"/>
                        <a:t>, keep prod on </a:t>
                      </a:r>
                      <a:r>
                        <a:rPr lang="en-US" dirty="0" err="1"/>
                        <a:t>domain.tld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env-domain.tld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domains and DNS servers per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3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3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ED98FD-7F02-40FC-8B03-BAE9C6E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9760BC-0AAF-4878-980F-4CA34C716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Pros:</a:t>
            </a:r>
          </a:p>
          <a:p>
            <a:r>
              <a:rPr lang="en-US" sz="1850" dirty="0"/>
              <a:t>Very easy to implement</a:t>
            </a:r>
          </a:p>
          <a:p>
            <a:r>
              <a:rPr lang="en-US" sz="1850" dirty="0"/>
              <a:t>No special software required</a:t>
            </a:r>
          </a:p>
          <a:p>
            <a:r>
              <a:rPr lang="en-US" sz="1850" dirty="0"/>
              <a:t>Most stacks already support DNS queries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1556A4-C785-41BA-BFAC-70D7CAEEE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Cons:</a:t>
            </a:r>
          </a:p>
          <a:p>
            <a:r>
              <a:rPr lang="en-US" sz="1850" dirty="0"/>
              <a:t>TTL of entries (stale entries)</a:t>
            </a:r>
          </a:p>
          <a:p>
            <a:r>
              <a:rPr lang="en-US" sz="1850" dirty="0"/>
              <a:t>Many points where DNS caching happens, difficult to invalidate if services are ephemeral</a:t>
            </a:r>
          </a:p>
          <a:p>
            <a:r>
              <a:rPr lang="en-US" sz="1850" dirty="0"/>
              <a:t>Dynamic registration difficult in self hosted environments (most DNS servers don’t have REST APIs)</a:t>
            </a:r>
          </a:p>
        </p:txBody>
      </p:sp>
    </p:spTree>
    <p:extLst>
      <p:ext uri="{BB962C8B-B14F-4D97-AF65-F5344CB8AC3E}">
        <p14:creationId xmlns:p14="http://schemas.microsoft.com/office/powerpoint/2010/main" val="370167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817DFC3-0C20-4368-8487-6F44712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7D212A-76D7-4929-BC6F-395843CA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4251436"/>
          </a:xfrm>
        </p:spPr>
        <p:txBody>
          <a:bodyPr/>
          <a:lstStyle/>
          <a:p>
            <a:r>
              <a:rPr lang="en-US" dirty="0"/>
              <a:t>One of the oldest tools which can be used for service discovery</a:t>
            </a:r>
          </a:p>
          <a:p>
            <a:r>
              <a:rPr lang="en-US" dirty="0"/>
              <a:t>Developed as part of the Hadoop project</a:t>
            </a:r>
          </a:p>
          <a:p>
            <a:r>
              <a:rPr lang="en-US" dirty="0"/>
              <a:t>Open-source – part of the Apache foundation</a:t>
            </a:r>
          </a:p>
          <a:p>
            <a:r>
              <a:rPr lang="en-US" dirty="0"/>
              <a:t>Hierarchical key-value store</a:t>
            </a:r>
          </a:p>
          <a:p>
            <a:r>
              <a:rPr lang="en-US" dirty="0"/>
              <a:t>Relies on running multiple nodes (recommended at least 3 nodes)</a:t>
            </a:r>
          </a:p>
          <a:p>
            <a:r>
              <a:rPr lang="en-US" dirty="0"/>
              <a:t>Can also be used as configuration store</a:t>
            </a:r>
          </a:p>
          <a:p>
            <a:r>
              <a:rPr lang="en-US" dirty="0"/>
              <a:t>Clients may subscribe to one or multiple keys to get notified when:</a:t>
            </a:r>
          </a:p>
          <a:p>
            <a:pPr lvl="1"/>
            <a:r>
              <a:rPr lang="en-US" dirty="0"/>
              <a:t>A new key was created</a:t>
            </a:r>
          </a:p>
          <a:p>
            <a:pPr lvl="1"/>
            <a:r>
              <a:rPr lang="en-US" dirty="0"/>
              <a:t>A key was deleted</a:t>
            </a:r>
          </a:p>
          <a:p>
            <a:pPr lvl="1"/>
            <a:r>
              <a:rPr lang="en-US" dirty="0"/>
              <a:t>A value was changed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Also used for Kafka, Cassandra,…</a:t>
            </a:r>
          </a:p>
          <a:p>
            <a:r>
              <a:rPr lang="en-US" dirty="0"/>
              <a:t>REST interface, client libraries available for many languages/</a:t>
            </a:r>
            <a:br>
              <a:rPr lang="en-US" dirty="0"/>
            </a:br>
            <a:r>
              <a:rPr lang="en-US" dirty="0"/>
              <a:t>frameworks</a:t>
            </a:r>
          </a:p>
        </p:txBody>
      </p:sp>
      <p:pic>
        <p:nvPicPr>
          <p:cNvPr id="2050" name="Picture 2" descr="Bildergebnis für zooKeeper logo">
            <a:extLst>
              <a:ext uri="{FF2B5EF4-FFF2-40B4-BE49-F238E27FC236}">
                <a16:creationId xmlns:a16="http://schemas.microsoft.com/office/drawing/2014/main" id="{0A546701-32B1-407B-A718-43EB04B3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1" y="4337712"/>
            <a:ext cx="1345585" cy="19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EA6A472-AD9F-48AF-A21E-3A7B98D0F854}"/>
              </a:ext>
            </a:extLst>
          </p:cNvPr>
          <p:cNvSpPr txBox="1"/>
          <p:nvPr/>
        </p:nvSpPr>
        <p:spPr>
          <a:xfrm>
            <a:off x="259374" y="6035691"/>
            <a:ext cx="67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https://zookeeper.apache.org/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1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777060-C700-4D15-96AD-72B80BBC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EABD47-3743-405D-BD95-CCAE9DB5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419387"/>
          </a:xfrm>
        </p:spPr>
        <p:txBody>
          <a:bodyPr/>
          <a:lstStyle/>
          <a:p>
            <a:r>
              <a:rPr lang="en-US" dirty="0"/>
              <a:t>Developed by Netflix for their own microservice architecture/platform as open-source project (Apache 2.0 license)</a:t>
            </a:r>
          </a:p>
          <a:p>
            <a:r>
              <a:rPr lang="en-US" dirty="0"/>
              <a:t>Very targeted (in opposite to </a:t>
            </a:r>
            <a:r>
              <a:rPr lang="en-US" dirty="0" err="1"/>
              <a:t>ZooKeeper</a:t>
            </a:r>
            <a:r>
              <a:rPr lang="en-US" dirty="0"/>
              <a:t> and Consul)</a:t>
            </a:r>
          </a:p>
          <a:p>
            <a:r>
              <a:rPr lang="en-US" dirty="0"/>
              <a:t>Provides basic load balancing capabilities (round-robin lookup for services)</a:t>
            </a:r>
          </a:p>
          <a:p>
            <a:r>
              <a:rPr lang="en-US" dirty="0"/>
              <a:t>Java and REST API available</a:t>
            </a:r>
          </a:p>
          <a:p>
            <a:r>
              <a:rPr lang="en-US" dirty="0"/>
              <a:t>Clients have to register themselves (Netflix uses Eureka in every component so this isn’t a big deal for them); problematic in polyglot environments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77CEE-940F-469D-B1C5-26D7335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98722" y="5455085"/>
            <a:ext cx="1185904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378694-F093-4E9C-AA50-000A32EC5511}"/>
              </a:ext>
            </a:extLst>
          </p:cNvPr>
          <p:cNvSpPr txBox="1"/>
          <p:nvPr/>
        </p:nvSpPr>
        <p:spPr>
          <a:xfrm>
            <a:off x="259374" y="6018974"/>
            <a:ext cx="60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https://github.com/Netflix/eureka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E3EF20-DD8C-42B3-AA6B-5F94CB91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A33E4C-B047-49AA-9AF8-8DEC643D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(in Go) as open-source project (Mozilla open-source license)</a:t>
            </a:r>
          </a:p>
          <a:p>
            <a:r>
              <a:rPr lang="en-US" dirty="0"/>
              <a:t>Can be used as configuration store</a:t>
            </a:r>
          </a:p>
          <a:p>
            <a:r>
              <a:rPr lang="en-US" dirty="0"/>
              <a:t>Developed to serve as service discovery (unlike </a:t>
            </a:r>
            <a:r>
              <a:rPr lang="en-US" dirty="0" err="1"/>
              <a:t>etcd</a:t>
            </a:r>
            <a:r>
              <a:rPr lang="en-US" dirty="0"/>
              <a:t> or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r>
              <a:rPr lang="en-US" dirty="0"/>
              <a:t>HTTP (RESTful) </a:t>
            </a:r>
            <a:r>
              <a:rPr lang="en-US" b="1" dirty="0"/>
              <a:t>and</a:t>
            </a:r>
            <a:r>
              <a:rPr lang="en-US" dirty="0"/>
              <a:t> DNS API (can be used as drop in replacement for an already existing DNS based solution)</a:t>
            </a:r>
          </a:p>
          <a:p>
            <a:r>
              <a:rPr lang="en-US" dirty="0"/>
              <a:t>Built-in functionality for health checks (HTTP checks, TCP checks, check for running Docker containers or custom scripts) to detect unhealthy services and exclude them from the discovery</a:t>
            </a:r>
          </a:p>
          <a:p>
            <a:r>
              <a:rPr lang="en-US" dirty="0"/>
              <a:t>Highly fault tolerant</a:t>
            </a:r>
          </a:p>
          <a:p>
            <a:r>
              <a:rPr lang="en-US" dirty="0"/>
              <a:t>Based on a Gossip protocol (Serf)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312D08-72D4-441A-A1D3-B78C96D4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26" y="5468610"/>
            <a:ext cx="1822400" cy="7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5A845A-4D01-4379-8A13-ED9ABC17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44599A-F4A2-42DB-A629-57718793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388285"/>
          </a:xfrm>
        </p:spPr>
        <p:txBody>
          <a:bodyPr/>
          <a:lstStyle/>
          <a:p>
            <a:r>
              <a:rPr lang="en-US" dirty="0"/>
              <a:t>In Consul used to manage membership and broadcast messages</a:t>
            </a:r>
          </a:p>
          <a:p>
            <a:r>
              <a:rPr lang="en-US" dirty="0"/>
              <a:t>In Consul (Serf) based on Scalable Weakly-consistent Infection-style Process Group Membership Protocol (SWIM)</a:t>
            </a:r>
          </a:p>
          <a:p>
            <a:r>
              <a:rPr lang="en-US" dirty="0"/>
              <a:t>A gossip protocol satisfies the following conditions:</a:t>
            </a:r>
          </a:p>
          <a:p>
            <a:pPr lvl="1"/>
            <a:r>
              <a:rPr lang="en-US" dirty="0"/>
              <a:t>Periodic, pairwise, inter-process (or network) interactions</a:t>
            </a:r>
          </a:p>
          <a:p>
            <a:pPr lvl="1"/>
            <a:r>
              <a:rPr lang="en-US" dirty="0"/>
              <a:t>The information exchanged during these interactions is of bounded size</a:t>
            </a:r>
          </a:p>
          <a:p>
            <a:pPr lvl="1"/>
            <a:r>
              <a:rPr lang="en-US" dirty="0"/>
              <a:t>Agents are synchronizing their state when they interact with each other</a:t>
            </a:r>
          </a:p>
          <a:p>
            <a:pPr lvl="1"/>
            <a:r>
              <a:rPr lang="en-US" dirty="0"/>
              <a:t>Reliable communication is </a:t>
            </a:r>
            <a:r>
              <a:rPr lang="en-US" b="1" dirty="0"/>
              <a:t>not</a:t>
            </a:r>
            <a:r>
              <a:rPr lang="en-US" dirty="0"/>
              <a:t> assumed</a:t>
            </a:r>
          </a:p>
          <a:p>
            <a:pPr lvl="1"/>
            <a:r>
              <a:rPr lang="en-US" dirty="0"/>
              <a:t>The frequency of the interactions is low compared to typical message latencies so that the protocol costs are negligible.</a:t>
            </a:r>
          </a:p>
          <a:p>
            <a:pPr lvl="1"/>
            <a:r>
              <a:rPr lang="en-US" dirty="0"/>
              <a:t>There is some form of randomness in the peer selection. Peers might be selected from the full set of nodes or from a smaller set of neighbors.</a:t>
            </a:r>
          </a:p>
          <a:p>
            <a:pPr lvl="1"/>
            <a:r>
              <a:rPr lang="en-US" dirty="0"/>
              <a:t>Due to the replication there is an implicit redundancy of the delivered information.</a:t>
            </a:r>
          </a:p>
          <a:p>
            <a:pPr marL="439626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https://en.wikipedia.org/wiki/Gossip_protocol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766A81-D3E9-41AD-9CA4-67BF44C0F28B}"/>
              </a:ext>
            </a:extLst>
          </p:cNvPr>
          <p:cNvSpPr txBox="1"/>
          <p:nvPr/>
        </p:nvSpPr>
        <p:spPr>
          <a:xfrm>
            <a:off x="259374" y="6077339"/>
            <a:ext cx="76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SWIM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4134D7-0A1F-4B64-BA3F-BBA721AA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 – schema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3CFFB9-FE27-42EB-A4AE-B2862775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33" y="1368813"/>
            <a:ext cx="3661533" cy="412037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406B736-8D72-46CA-958D-8A535FF6420E}"/>
              </a:ext>
            </a:extLst>
          </p:cNvPr>
          <p:cNvSpPr txBox="1"/>
          <p:nvPr/>
        </p:nvSpPr>
        <p:spPr>
          <a:xfrm>
            <a:off x="2724539" y="5489186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https://jisajournal.springeropen.com/articles/10.1186/1869-0238-4-14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0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C21CC9-D865-4CF0-9629-36DDFE8C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92" y="2633746"/>
            <a:ext cx="2731416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D3AF38-EE0B-48A8-92F6-36E1F2CD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2691900"/>
            <a:ext cx="2754082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/>
              <a:t>Underlying concepts</a:t>
            </a:r>
          </a:p>
          <a:p>
            <a:pPr marL="703151" lvl="1" indent="-263525"/>
            <a:r>
              <a:rPr lang="en-US" sz="1754" dirty="0"/>
              <a:t>Client-side discovery</a:t>
            </a:r>
          </a:p>
          <a:p>
            <a:pPr marL="703151" lvl="1" indent="-263525"/>
            <a:r>
              <a:rPr lang="en-US" sz="1754" dirty="0"/>
              <a:t>Server-side discovery</a:t>
            </a:r>
          </a:p>
          <a:p>
            <a:pPr marL="263525" indent="-263525"/>
            <a:r>
              <a:rPr lang="en-US" sz="1800" dirty="0"/>
              <a:t>Service registration</a:t>
            </a:r>
          </a:p>
          <a:p>
            <a:pPr marL="263525" indent="-263525"/>
            <a:r>
              <a:rPr lang="en-US" sz="1800" dirty="0"/>
              <a:t>DNS</a:t>
            </a:r>
          </a:p>
          <a:p>
            <a:pPr marL="263525" indent="-263525"/>
            <a:r>
              <a:rPr lang="en-US" sz="1800" dirty="0"/>
              <a:t>Key value stores</a:t>
            </a:r>
          </a:p>
          <a:p>
            <a:pPr marL="263525" indent="-263525"/>
            <a:r>
              <a:rPr lang="en-US" sz="1800" dirty="0"/>
              <a:t>Specialized products (consul)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FEA362-0097-433F-B654-721DFF11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BA60415-D7D3-4909-8F52-E1F2284A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AC4356-5FD8-47C3-96FF-71B9E8AA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929" y="1519689"/>
            <a:ext cx="2760141" cy="38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C8BE07F-6F33-4EAD-8610-9E24067D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20" y="2691900"/>
            <a:ext cx="3116760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7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F61F8D-D4C5-4C79-A289-9049537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 remarks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8C3599-ABBC-49C7-87B5-25FE1237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query should “age out” after a given time to reduce traffic</a:t>
            </a:r>
          </a:p>
          <a:p>
            <a:r>
              <a:rPr lang="en-US" dirty="0"/>
              <a:t>If there are many search queries a maximum of data that may be exchanged during one “gossip” has to be defined</a:t>
            </a:r>
          </a:p>
          <a:p>
            <a:r>
              <a:rPr lang="en-US" dirty="0"/>
              <a:t>Given a frequency of 10 gossips per second, a maximum of 30 rounds of gossip per search query and a network of 25.000 machines a query would take just about 3 seconds!</a:t>
            </a:r>
          </a:p>
        </p:txBody>
      </p:sp>
    </p:spTree>
    <p:extLst>
      <p:ext uri="{BB962C8B-B14F-4D97-AF65-F5344CB8AC3E}">
        <p14:creationId xmlns:p14="http://schemas.microsoft.com/office/powerpoint/2010/main" val="358073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4843DF-CCA1-490D-B901-991BF248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pic>
        <p:nvPicPr>
          <p:cNvPr id="5122" name="Picture 2" descr="https://www.consul.io/assets/images/consul-arch-420ce04a.png">
            <a:extLst>
              <a:ext uri="{FF2B5EF4-FFF2-40B4-BE49-F238E27FC236}">
                <a16:creationId xmlns:a16="http://schemas.microsoft.com/office/drawing/2014/main" id="{366D6474-FF5A-44B2-A8CA-0E849B107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26" y="1403350"/>
            <a:ext cx="4674986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2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815440-F08E-4138-895D-3EEAFCB2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 – glossary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3444207-DE9E-448B-A513-998C7A4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4096"/>
              </p:ext>
            </p:extLst>
          </p:nvPr>
        </p:nvGraphicFramePr>
        <p:xfrm>
          <a:off x="258763" y="1403350"/>
          <a:ext cx="8697912" cy="352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111665583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69376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agent is the long running daemon on every member of the Consul cluster. May be a client or server node (differences in WAN gossip)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Forwards all RPC calls to a server. Only participates in LAN gossip.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0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set of responsibilities compared to the client (Raft quorum, maintaining cluster state,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3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private, low latency, high </a:t>
                      </a:r>
                      <a:r>
                        <a:rPr lang="en-US" dirty="0" err="1"/>
                        <a:t>bandwith</a:t>
                      </a:r>
                      <a:r>
                        <a:rPr lang="en-US" dirty="0"/>
                        <a:t> areal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2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ECEE2B-4ADC-4555-81F3-9E2E8AF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348E7-981C-49D1-9393-4592607D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3735142"/>
          </a:xfrm>
        </p:spPr>
        <p:txBody>
          <a:bodyPr/>
          <a:lstStyle/>
          <a:p>
            <a:r>
              <a:rPr lang="en-US" dirty="0"/>
              <a:t>Expected to be 3 to 5 </a:t>
            </a:r>
            <a:r>
              <a:rPr lang="en-US" i="1" dirty="0"/>
              <a:t>server</a:t>
            </a:r>
            <a:r>
              <a:rPr lang="en-US" dirty="0"/>
              <a:t> instances per datacenter</a:t>
            </a:r>
          </a:p>
          <a:p>
            <a:r>
              <a:rPr lang="en-US" dirty="0"/>
              <a:t>All nodes of a datacenter participate in the LAN gossip to determine which nodes are servers, doing heartbeats,…</a:t>
            </a:r>
          </a:p>
          <a:p>
            <a:r>
              <a:rPr lang="en-US" dirty="0"/>
              <a:t>All nodes in the </a:t>
            </a:r>
            <a:r>
              <a:rPr lang="en-US" i="1" dirty="0"/>
              <a:t>server</a:t>
            </a:r>
            <a:r>
              <a:rPr lang="en-US" dirty="0"/>
              <a:t> mode are part of a single Raft peer set to elect a single leader per datacenter. The leader is responsible for all queries and transactions in the datacenter</a:t>
            </a:r>
          </a:p>
          <a:p>
            <a:r>
              <a:rPr lang="en-US" i="1" dirty="0"/>
              <a:t>Server </a:t>
            </a:r>
            <a:r>
              <a:rPr lang="en-US" dirty="0"/>
              <a:t>nodes are also participating in the WAN gossip pool. The WAN gossip pool exists to allow the datacenters to discover each other and is optimized for high-latency. Furthermore it’s required for cross-datacenter queries.</a:t>
            </a:r>
          </a:p>
          <a:p>
            <a:r>
              <a:rPr lang="en-US" dirty="0"/>
              <a:t>There’s no data replication between data centers. Queries are always forwarded to the leader of the remote datacenter!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26D728-A4F7-46FF-A2A3-8EBAAB528003}"/>
              </a:ext>
            </a:extLst>
          </p:cNvPr>
          <p:cNvSpPr txBox="1"/>
          <p:nvPr/>
        </p:nvSpPr>
        <p:spPr>
          <a:xfrm>
            <a:off x="259374" y="6052457"/>
            <a:ext cx="59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https://www.consul.io/docs/internals/architecture.html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8919BF-8297-4EE2-B774-A68D2DBE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advantages and disadvantages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460069-9192-4838-B768-CF712F16C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Pro</a:t>
            </a:r>
          </a:p>
          <a:p>
            <a:r>
              <a:rPr lang="en-US" sz="1850" dirty="0"/>
              <a:t>Specialized for service discovery (has an understanding for services and instances)</a:t>
            </a:r>
          </a:p>
          <a:p>
            <a:r>
              <a:rPr lang="en-US" sz="1850" dirty="0"/>
              <a:t>Many tools available which </a:t>
            </a:r>
            <a:r>
              <a:rPr lang="en-US" sz="1850" dirty="0" err="1"/>
              <a:t>intergrate</a:t>
            </a:r>
            <a:r>
              <a:rPr lang="en-US" sz="1850" dirty="0"/>
              <a:t> well with Consul (</a:t>
            </a:r>
            <a:r>
              <a:rPr lang="en-US" sz="1850" dirty="0" err="1">
                <a:hlinkClick r:id="rId2"/>
              </a:rPr>
              <a:t>registrator</a:t>
            </a:r>
            <a:r>
              <a:rPr lang="en-US" sz="1850" dirty="0"/>
              <a:t>, </a:t>
            </a:r>
            <a:r>
              <a:rPr lang="en-US" sz="1850" dirty="0">
                <a:hlinkClick r:id="rId3"/>
              </a:rPr>
              <a:t>Nomad</a:t>
            </a:r>
            <a:r>
              <a:rPr lang="en-US" sz="1850" dirty="0"/>
              <a:t>, </a:t>
            </a:r>
            <a:r>
              <a:rPr lang="en-US" sz="1850" dirty="0">
                <a:hlinkClick r:id="rId4"/>
              </a:rPr>
              <a:t>Vault</a:t>
            </a:r>
            <a:r>
              <a:rPr lang="en-US" sz="1850" dirty="0"/>
              <a:t>, </a:t>
            </a:r>
            <a:r>
              <a:rPr lang="en-US" sz="1850" dirty="0">
                <a:hlinkClick r:id="rId5"/>
              </a:rPr>
              <a:t>Fabio</a:t>
            </a:r>
            <a:r>
              <a:rPr lang="en-US" sz="1850" dirty="0"/>
              <a:t>)</a:t>
            </a:r>
          </a:p>
          <a:p>
            <a:r>
              <a:rPr lang="en-US" sz="1850" dirty="0"/>
              <a:t>Integrated health checks</a:t>
            </a:r>
          </a:p>
          <a:p>
            <a:r>
              <a:rPr lang="en-US" sz="1850" dirty="0"/>
              <a:t>DNS interface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481750-5FD9-452A-AB08-9F6D3F4B9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Con</a:t>
            </a:r>
          </a:p>
          <a:p>
            <a:r>
              <a:rPr lang="en-US" sz="1850" dirty="0"/>
              <a:t>Weak consistent</a:t>
            </a:r>
          </a:p>
          <a:p>
            <a:r>
              <a:rPr lang="en-US" sz="1850" dirty="0"/>
              <a:t>Client has balance traffic himself – Consul only tells him which instances are healthy or not</a:t>
            </a:r>
          </a:p>
          <a:p>
            <a:r>
              <a:rPr lang="en-US" sz="1850" dirty="0"/>
              <a:t>Training required – developers may train themselves but they have to understand the concept to avoid pitfalls</a:t>
            </a:r>
          </a:p>
        </p:txBody>
      </p:sp>
    </p:spTree>
    <p:extLst>
      <p:ext uri="{BB962C8B-B14F-4D97-AF65-F5344CB8AC3E}">
        <p14:creationId xmlns:p14="http://schemas.microsoft.com/office/powerpoint/2010/main" val="321510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ADE15A-3A03-4CB3-A3A9-2A409B20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4AC5CF-10EE-4132-86BF-F1936010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can be used for many tasks:</a:t>
            </a:r>
          </a:p>
          <a:p>
            <a:pPr lvl="1"/>
            <a:r>
              <a:rPr lang="en-US" dirty="0"/>
              <a:t>Service resolution for cross service communication</a:t>
            </a:r>
          </a:p>
          <a:p>
            <a:pPr lvl="1"/>
            <a:r>
              <a:rPr lang="en-US" dirty="0"/>
              <a:t>Dynamic load balancing configuration</a:t>
            </a:r>
          </a:p>
          <a:p>
            <a:pPr lvl="1"/>
            <a:r>
              <a:rPr lang="en-US" dirty="0"/>
              <a:t>Dynamic monitoring configuration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Static configuration files (forget about this…)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Dynamic solutions</a:t>
            </a:r>
          </a:p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Client-side discovery</a:t>
            </a:r>
          </a:p>
          <a:p>
            <a:pPr lvl="1"/>
            <a:r>
              <a:rPr lang="en-US" dirty="0"/>
              <a:t>Server-side discovery</a:t>
            </a:r>
          </a:p>
          <a:p>
            <a:r>
              <a:rPr lang="en-US" dirty="0"/>
              <a:t>Additionally a few products also include:</a:t>
            </a:r>
          </a:p>
          <a:p>
            <a:pPr lvl="1"/>
            <a:r>
              <a:rPr lang="en-US" dirty="0"/>
              <a:t>Configuration stores</a:t>
            </a:r>
          </a:p>
          <a:p>
            <a:pPr lvl="1"/>
            <a:r>
              <a:rPr lang="en-US" dirty="0"/>
              <a:t>Health checks (basically a kind of monitoring)</a:t>
            </a:r>
          </a:p>
          <a:p>
            <a:pPr lvl="1"/>
            <a:r>
              <a:rPr lang="en-US" dirty="0"/>
              <a:t>Events on changes (e.g. new services, changes in the configuration store…)</a:t>
            </a:r>
          </a:p>
        </p:txBody>
      </p:sp>
    </p:spTree>
    <p:extLst>
      <p:ext uri="{BB962C8B-B14F-4D97-AF65-F5344CB8AC3E}">
        <p14:creationId xmlns:p14="http://schemas.microsoft.com/office/powerpoint/2010/main" val="33834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B64B0C-C466-4ABA-B2FF-44AFDEEA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8D4FCCC-A13F-4D86-98EF-7660D00F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62" y="2554069"/>
            <a:ext cx="5171513" cy="25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1CCD5D-658A-4699-89E8-E623D2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D683C6-5CF2-4E48-821C-0CC08BA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de-DE" b="1" dirty="0"/>
              <a:t>Problem:</a:t>
            </a:r>
          </a:p>
          <a:p>
            <a:r>
              <a:rPr lang="de-DE" dirty="0"/>
              <a:t>Service A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0" indent="0">
              <a:buNone/>
            </a:pPr>
            <a:r>
              <a:rPr lang="de-DE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Service A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router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address</a:t>
            </a:r>
            <a:r>
              <a:rPr lang="de-DE" dirty="0"/>
              <a:t> and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A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We‘ll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API </a:t>
            </a:r>
            <a:r>
              <a:rPr lang="de-DE" dirty="0" err="1"/>
              <a:t>gateways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9E9382-4991-4267-A0A1-8BC7D2FF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4C1127-4C66-4781-8639-6B60D974D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112" y="2369976"/>
            <a:ext cx="7175776" cy="26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03E26-4BE4-4A34-B4BC-3DF2ECB0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9B326C8-A58B-4CFE-9D75-FD2483D9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Service A wants to contact service B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asks the service registry for one or all known instances of service B (depends on the kind of service registry)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uses response of the service registry to contact service B directly (assuming service A is aware of the API of service B)</a:t>
            </a:r>
          </a:p>
        </p:txBody>
      </p:sp>
    </p:spTree>
    <p:extLst>
      <p:ext uri="{BB962C8B-B14F-4D97-AF65-F5344CB8AC3E}">
        <p14:creationId xmlns:p14="http://schemas.microsoft.com/office/powerpoint/2010/main" val="29750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905E53-3762-4961-A94D-089EDC62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9BFEF-7E95-49EB-B493-5B8DA149C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Self registration</a:t>
            </a:r>
          </a:p>
          <a:p>
            <a:r>
              <a:rPr lang="en-US" sz="1850" dirty="0"/>
              <a:t>Every client/service registers himself at the service registry</a:t>
            </a:r>
          </a:p>
          <a:p>
            <a:r>
              <a:rPr lang="en-US" sz="1850" dirty="0"/>
              <a:t>Every client has to deregister himself on failures or when quitting</a:t>
            </a:r>
          </a:p>
          <a:p>
            <a:r>
              <a:rPr lang="en-US" sz="1850" dirty="0"/>
              <a:t>Every client has to deal with the API of the service registry himself</a:t>
            </a:r>
          </a:p>
          <a:p>
            <a:r>
              <a:rPr lang="en-US" sz="1850" dirty="0"/>
              <a:t>E.g. Netflix Eureka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9B74B5-BD4E-499C-A2D2-0524EDD1E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3</a:t>
            </a:r>
            <a:r>
              <a:rPr lang="en-US" sz="1850" b="1" baseline="30000" dirty="0"/>
              <a:t>rd</a:t>
            </a:r>
            <a:r>
              <a:rPr lang="en-US" sz="1850" b="1" dirty="0"/>
              <a:t> party registration</a:t>
            </a:r>
          </a:p>
          <a:p>
            <a:r>
              <a:rPr lang="en-US" sz="1850" dirty="0"/>
              <a:t>Clients/services are registered by a external instance</a:t>
            </a:r>
          </a:p>
          <a:p>
            <a:r>
              <a:rPr lang="en-US" sz="1850" dirty="0"/>
              <a:t>Whenever a client exits the external component deregisters him</a:t>
            </a:r>
          </a:p>
          <a:p>
            <a:r>
              <a:rPr lang="en-US" sz="1850" dirty="0"/>
              <a:t>The external component has to monitor every known service to ensure that it’s still available</a:t>
            </a:r>
          </a:p>
          <a:p>
            <a:r>
              <a:rPr lang="en-US" sz="1850" dirty="0"/>
              <a:t>E.g. </a:t>
            </a:r>
            <a:r>
              <a:rPr lang="en-US" sz="1850" dirty="0" err="1">
                <a:hlinkClick r:id="rId2"/>
              </a:rPr>
              <a:t>registrator</a:t>
            </a:r>
            <a:r>
              <a:rPr lang="en-US" sz="1850" dirty="0">
                <a:hlinkClick r:id="rId2"/>
              </a:rPr>
              <a:t> (Docker)</a:t>
            </a:r>
            <a:r>
              <a:rPr lang="en-US" sz="1850" dirty="0"/>
              <a:t>, </a:t>
            </a:r>
            <a:r>
              <a:rPr lang="en-US" sz="1850" dirty="0">
                <a:hlinkClick r:id="rId3"/>
              </a:rPr>
              <a:t>Nomad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850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2F7BE6-23FA-4CEB-9C6C-DB48303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record types (selection)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709F564-7D78-4966-A112-0F693C78F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86488"/>
              </p:ext>
            </p:extLst>
          </p:nvPr>
        </p:nvGraphicFramePr>
        <p:xfrm>
          <a:off x="258763" y="1403350"/>
          <a:ext cx="8697912" cy="313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604">
                  <a:extLst>
                    <a:ext uri="{9D8B030D-6E8A-4147-A177-3AD203B41FA5}">
                      <a16:colId xmlns:a16="http://schemas.microsoft.com/office/drawing/2014/main" val="3153866009"/>
                    </a:ext>
                  </a:extLst>
                </a:gridCol>
                <a:gridCol w="6406308">
                  <a:extLst>
                    <a:ext uri="{9D8B030D-6E8A-4147-A177-3AD203B41FA5}">
                      <a16:colId xmlns:a16="http://schemas.microsoft.com/office/drawing/2014/main" val="417485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5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or 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entries (e.g. www.google.de – IPv4: 172.217.21.35 and IPv6: 2a00:1450:4016:80d::2003)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Alias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host </a:t>
                      </a:r>
                      <a:r>
                        <a:rPr lang="de-DE" dirty="0" err="1"/>
                        <a:t>entr</a:t>
                      </a:r>
                      <a:r>
                        <a:rPr lang="en-US" dirty="0"/>
                        <a:t>y (e.g. www.fh-rosenheim.de and fh-rosenheim.de)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location record (includes port of the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carries machine-readable data (often used e.g. for domain validation in Azure, C&amp;C servers,…)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NAPTR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Authority Pointer – allows regular-expression-based rewriting of domain names (e.g. to form URIs)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0571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1D5A8F8-BD07-4851-BA8B-04211C9A2FF1}"/>
              </a:ext>
            </a:extLst>
          </p:cNvPr>
          <p:cNvSpPr txBox="1"/>
          <p:nvPr/>
        </p:nvSpPr>
        <p:spPr>
          <a:xfrm>
            <a:off x="258763" y="6071119"/>
            <a:ext cx="77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https://en.wikipedia.org/wiki/List_of_DNS_record_types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7191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Bildschirmpräsentation (4:3)</PresentationFormat>
  <Paragraphs>188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Content</vt:lpstr>
      <vt:lpstr>Introduction</vt:lpstr>
      <vt:lpstr>Server-side service discovery</vt:lpstr>
      <vt:lpstr>Server-side service discovery</vt:lpstr>
      <vt:lpstr>Client-side service discovery</vt:lpstr>
      <vt:lpstr>Client-side service discovery</vt:lpstr>
      <vt:lpstr>Service registration</vt:lpstr>
      <vt:lpstr>DNS – record types (selection)</vt:lpstr>
      <vt:lpstr>DNS as service registry</vt:lpstr>
      <vt:lpstr>DNS – naming schemas</vt:lpstr>
      <vt:lpstr>DNS as service registry</vt:lpstr>
      <vt:lpstr>ZooKeeper</vt:lpstr>
      <vt:lpstr>Eureka</vt:lpstr>
      <vt:lpstr>Consul</vt:lpstr>
      <vt:lpstr>Gossip protocol</vt:lpstr>
      <vt:lpstr>Gossip protocol – schema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 remarks</vt:lpstr>
      <vt:lpstr>Consul architecture</vt:lpstr>
      <vt:lpstr>Consul architecture – glossary</vt:lpstr>
      <vt:lpstr>Consul architecture</vt:lpstr>
      <vt:lpstr>Consul advantages and disadvantages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98</cp:revision>
  <cp:lastPrinted>2017-10-25T20:40:39Z</cp:lastPrinted>
  <dcterms:modified xsi:type="dcterms:W3CDTF">2017-11-09T09:42:06Z</dcterms:modified>
  <cp:category/>
</cp:coreProperties>
</file>