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4"/>
  </p:notesMasterIdLst>
  <p:sldIdLst>
    <p:sldId id="256" r:id="rId2"/>
    <p:sldId id="257" r:id="rId3"/>
    <p:sldId id="258" r:id="rId4"/>
    <p:sldId id="260" r:id="rId5"/>
    <p:sldId id="262" r:id="rId6"/>
    <p:sldId id="259" r:id="rId7"/>
    <p:sldId id="261" r:id="rId8"/>
    <p:sldId id="27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4" r:id="rId26"/>
    <p:sldId id="285" r:id="rId27"/>
    <p:sldId id="286" r:id="rId28"/>
    <p:sldId id="287" r:id="rId29"/>
    <p:sldId id="270" r:id="rId30"/>
    <p:sldId id="272" r:id="rId31"/>
    <p:sldId id="273" r:id="rId32"/>
    <p:sldId id="283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inführung" id="{522070F0-4B4C-6E48-BF0C-7DB873EDEEBF}">
          <p14:sldIdLst>
            <p14:sldId id="256"/>
            <p14:sldId id="257"/>
          </p14:sldIdLst>
        </p14:section>
        <p14:section name="Basics" id="{4D228115-CAE8-4A9E-9BA4-ABFEF0ACF867}">
          <p14:sldIdLst>
            <p14:sldId id="258"/>
            <p14:sldId id="260"/>
            <p14:sldId id="262"/>
            <p14:sldId id="259"/>
            <p14:sldId id="261"/>
          </p14:sldIdLst>
        </p14:section>
        <p14:section name="Service registration" id="{FFB47E9F-88F5-44EA-BF30-901365C643A7}">
          <p14:sldIdLst>
            <p14:sldId id="271"/>
          </p14:sldIdLst>
        </p14:section>
        <p14:section name="Service discovery systems" id="{094849C0-60D6-4AF7-9FC2-B6CC42690BB2}">
          <p14:sldIdLst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  <p14:section name="Gossip" id="{81D200A5-BFBA-4F7D-804C-9A1B642F3828}">
          <p14:sldIdLst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Raft" id="{E39A66A6-FB85-46D9-B59A-7036E61C0950}">
          <p14:sldIdLst>
            <p14:sldId id="284"/>
            <p14:sldId id="285"/>
            <p14:sldId id="286"/>
            <p14:sldId id="287"/>
          </p14:sldIdLst>
        </p14:section>
        <p14:section name="Consul architecture" id="{3523DE6A-ED91-480D-B4AC-7C491F4D3A52}">
          <p14:sldIdLst>
            <p14:sldId id="270"/>
            <p14:sldId id="272"/>
            <p14:sldId id="273"/>
          </p14:sldIdLst>
        </p14:section>
        <p14:section name="Recap" id="{6E8A6290-EFB2-48FA-B094-7F895444F66C}">
          <p14:sldIdLst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21"/>
    <p:restoredTop sz="94695"/>
  </p:normalViewPr>
  <p:slideViewPr>
    <p:cSldViewPr snapToGrid="0">
      <p:cViewPr varScale="1">
        <p:scale>
          <a:sx n="81" d="100"/>
          <a:sy n="81" d="100"/>
        </p:scale>
        <p:origin x="108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2105B6-D441-4EC0-9FA7-CF26CD0B8EA0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E1626-1954-45D8-AE63-23C3FFC9B49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22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~ is like dependency injection for network applications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E1626-1954-45D8-AE63-23C3FFC9B49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24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B.1 and B.2 are two instances of the same 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Service A wants to talk to an instance of service 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Service A resolves one or all healthy instances of service 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Service A can contact service B (if it’s aware of the API)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E1626-1954-45D8-AE63-23C3FFC9B49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96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374" y="250522"/>
            <a:ext cx="5753119" cy="77105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9374" y="1402915"/>
            <a:ext cx="8697057" cy="4847573"/>
          </a:xfrm>
          <a:prstGeom prst="rect">
            <a:avLst/>
          </a:prstGeom>
        </p:spPr>
        <p:txBody>
          <a:bodyPr/>
          <a:lstStyle>
            <a:lvl1pPr>
              <a:buSzPct val="100000"/>
              <a:defRPr/>
            </a:lvl1pPr>
            <a:lvl2pPr>
              <a:buSzPct val="100000"/>
              <a:defRPr/>
            </a:lvl2pPr>
            <a:lvl3pPr>
              <a:buSzPct val="100000"/>
              <a:defRPr/>
            </a:lvl3pPr>
            <a:lvl4pPr>
              <a:buSzPct val="100000"/>
              <a:defRPr/>
            </a:lvl4pPr>
            <a:lvl5pPr>
              <a:buSzPct val="100000"/>
              <a:defRPr/>
            </a:lvl5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435" y="4406901"/>
            <a:ext cx="7772400" cy="1362075"/>
          </a:xfrm>
          <a:prstGeom prst="rect">
            <a:avLst/>
          </a:prstGeom>
        </p:spPr>
        <p:txBody>
          <a:bodyPr/>
          <a:lstStyle>
            <a:lvl1pPr algn="l">
              <a:defRPr sz="3692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46"/>
            </a:lvl1pPr>
            <a:lvl2pPr marL="422041" indent="0">
              <a:buNone/>
              <a:defRPr sz="1662"/>
            </a:lvl2pPr>
            <a:lvl3pPr marL="844083" indent="0">
              <a:buNone/>
              <a:defRPr sz="1477"/>
            </a:lvl3pPr>
            <a:lvl4pPr marL="1266124" indent="0">
              <a:buNone/>
              <a:defRPr sz="1292"/>
            </a:lvl4pPr>
            <a:lvl5pPr marL="1688165" indent="0">
              <a:buNone/>
              <a:defRPr sz="1292"/>
            </a:lvl5pPr>
            <a:lvl6pPr marL="2110207" indent="0">
              <a:buNone/>
              <a:defRPr sz="1292"/>
            </a:lvl6pPr>
            <a:lvl7pPr marL="2532248" indent="0">
              <a:buNone/>
              <a:defRPr sz="1292"/>
            </a:lvl7pPr>
            <a:lvl8pPr marL="2954289" indent="0">
              <a:buNone/>
              <a:defRPr sz="1292"/>
            </a:lvl8pPr>
            <a:lvl9pPr marL="3376331" indent="0">
              <a:buNone/>
              <a:defRPr sz="1292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375" y="265114"/>
            <a:ext cx="5697415" cy="762021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9374" y="1238251"/>
            <a:ext cx="4277457" cy="4733925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77508" y="1238251"/>
            <a:ext cx="4278923" cy="4733925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3769" y="262112"/>
            <a:ext cx="5543730" cy="73997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  <a:prstGeom prst="rect">
            <a:avLst/>
          </a:prstGeo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270" y="1535113"/>
            <a:ext cx="4041531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270" y="2174875"/>
            <a:ext cx="4041531" cy="3951288"/>
          </a:xfrm>
          <a:prstGeom prst="rect">
            <a:avLst/>
          </a:prstGeo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9688" y="265114"/>
            <a:ext cx="5737101" cy="812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375" y="265114"/>
            <a:ext cx="5697415" cy="762021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59375" y="1388563"/>
            <a:ext cx="4277457" cy="48909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50816" y="1388561"/>
            <a:ext cx="4278923" cy="489094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93" name="Rectangle 9"/>
          <p:cNvSpPr>
            <a:spLocks noChangeArrowheads="1"/>
          </p:cNvSpPr>
          <p:nvPr/>
        </p:nvSpPr>
        <p:spPr bwMode="auto">
          <a:xfrm>
            <a:off x="7268308" y="1246189"/>
            <a:ext cx="1216269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de-DE" sz="1662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502" y="1412876"/>
            <a:ext cx="8036169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2"/>
            <a:endParaRPr lang="de-DE" dirty="0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07971" y="220663"/>
            <a:ext cx="5646710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7706282" y="6480002"/>
            <a:ext cx="1076008" cy="240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/>
          <a:lstStyle/>
          <a:p>
            <a:pPr algn="r">
              <a:spcBef>
                <a:spcPct val="50000"/>
              </a:spcBef>
            </a:pPr>
            <a:r>
              <a:rPr lang="de-DE" sz="923" b="0">
                <a:solidFill>
                  <a:srgbClr val="FF9A00"/>
                </a:solidFill>
                <a:latin typeface="Helvetica" charset="0"/>
                <a:ea typeface="Helvetica" charset="0"/>
                <a:cs typeface="Helvetica" charset="0"/>
              </a:rPr>
              <a:t>Kap. 1</a:t>
            </a:r>
            <a:r>
              <a:rPr lang="de-DE" sz="923" b="0" baseline="0">
                <a:solidFill>
                  <a:srgbClr val="FF9A00"/>
                </a:solidFill>
                <a:latin typeface="Helvetica" charset="0"/>
                <a:ea typeface="Helvetica" charset="0"/>
                <a:cs typeface="Helvetica" charset="0"/>
              </a:rPr>
              <a:t>, S. </a:t>
            </a:r>
            <a:fld id="{D1265ACD-8CF3-4A2A-A304-86FCF731DD9B}" type="slidenum">
              <a:rPr lang="de-DE" sz="923" b="0" smtClean="0">
                <a:solidFill>
                  <a:srgbClr val="FF9A00"/>
                </a:solidFill>
                <a:latin typeface="Helvetica" charset="0"/>
                <a:ea typeface="Helvetica" charset="0"/>
                <a:cs typeface="Helvetica" charset="0"/>
              </a:rPr>
              <a:pPr algn="r">
                <a:spcBef>
                  <a:spcPct val="50000"/>
                </a:spcBef>
              </a:pPr>
              <a:t>‹Nr.›</a:t>
            </a:fld>
            <a:r>
              <a:rPr lang="de-DE" sz="923" b="0">
                <a:solidFill>
                  <a:srgbClr val="FF9A00"/>
                </a:solidFill>
                <a:latin typeface="Helvetica" charset="0"/>
                <a:ea typeface="Helvetica" charset="0"/>
                <a:cs typeface="Helvetica" charset="0"/>
              </a:rPr>
              <a:t>    </a:t>
            </a:r>
          </a:p>
        </p:txBody>
      </p:sp>
      <p:pic>
        <p:nvPicPr>
          <p:cNvPr id="11" name="Picture 7" descr="RZ_logo_FH_RGB_web3_kleiner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291" y="274638"/>
            <a:ext cx="2460380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8"/>
          <p:cNvSpPr>
            <a:spLocks noChangeArrowheads="1"/>
          </p:cNvSpPr>
          <p:nvPr userDrawn="1"/>
        </p:nvSpPr>
        <p:spPr bwMode="auto">
          <a:xfrm>
            <a:off x="307971" y="6480002"/>
            <a:ext cx="3718119" cy="240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/>
          <a:lstStyle/>
          <a:p>
            <a:pPr algn="l">
              <a:spcBef>
                <a:spcPct val="50000"/>
              </a:spcBef>
            </a:pPr>
            <a:r>
              <a:rPr lang="de-DE" sz="923" b="0" dirty="0">
                <a:solidFill>
                  <a:srgbClr val="FF9A00"/>
                </a:solidFill>
                <a:latin typeface="Helvetica" charset="0"/>
                <a:ea typeface="Helvetica" charset="0"/>
                <a:cs typeface="Helvetica" charset="0"/>
              </a:rPr>
              <a:t>Tobias Jonas – Peter Kurfer – Microservices</a:t>
            </a:r>
          </a:p>
        </p:txBody>
      </p:sp>
      <p:sp>
        <p:nvSpPr>
          <p:cNvPr id="13" name="Line 9"/>
          <p:cNvSpPr>
            <a:spLocks noChangeShapeType="1"/>
          </p:cNvSpPr>
          <p:nvPr userDrawn="1"/>
        </p:nvSpPr>
        <p:spPr bwMode="auto">
          <a:xfrm>
            <a:off x="341675" y="6443663"/>
            <a:ext cx="8440615" cy="0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de-DE" sz="1662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4" name="Line 10"/>
          <p:cNvSpPr>
            <a:spLocks noChangeShapeType="1"/>
          </p:cNvSpPr>
          <p:nvPr userDrawn="1"/>
        </p:nvSpPr>
        <p:spPr bwMode="auto">
          <a:xfrm>
            <a:off x="307971" y="1196975"/>
            <a:ext cx="8474320" cy="0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sz="1662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72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</p:sldLayoutIdLst>
  <p:hf sldNum="0" hdr="0" dt="0"/>
  <p:txStyles>
    <p:titleStyle>
      <a:lvl1pPr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2pPr>
      <a:lvl3pPr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3pPr>
      <a:lvl4pPr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4pPr>
      <a:lvl5pPr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5pPr>
      <a:lvl6pPr marL="422041"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6pPr>
      <a:lvl7pPr marL="844083"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7pPr>
      <a:lvl8pPr marL="1266124"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8pPr>
      <a:lvl9pPr marL="1688165"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9pPr>
    </p:titleStyle>
    <p:bodyStyle>
      <a:lvl1pPr marL="263776" indent="-263776" algn="l" defTabSz="581773" rtl="0" eaLnBrk="0" fontAlgn="base" hangingPunct="0">
        <a:spcBef>
          <a:spcPts val="554"/>
        </a:spcBef>
        <a:spcAft>
          <a:spcPct val="0"/>
        </a:spcAft>
        <a:buClr>
          <a:srgbClr val="FFC000"/>
        </a:buClr>
        <a:buSzPct val="100000"/>
        <a:buFont typeface="Wingdings" charset="2"/>
        <a:buChar char="§"/>
        <a:tabLst>
          <a:tab pos="263776" algn="l"/>
        </a:tabLst>
        <a:defRPr sz="1846">
          <a:solidFill>
            <a:srgbClr val="000000"/>
          </a:solidFill>
          <a:latin typeface="Helvetica" charset="0"/>
          <a:ea typeface="Helvetica" charset="0"/>
          <a:cs typeface="Helvetica" charset="0"/>
        </a:defRPr>
      </a:lvl1pPr>
      <a:lvl2pPr marL="703402" indent="-263776" algn="l" defTabSz="581773" rtl="0" eaLnBrk="0" fontAlgn="base" hangingPunct="0">
        <a:spcBef>
          <a:spcPts val="0"/>
        </a:spcBef>
        <a:spcAft>
          <a:spcPct val="0"/>
        </a:spcAft>
        <a:buClr>
          <a:srgbClr val="FFC000"/>
        </a:buClr>
        <a:buSzPct val="100000"/>
        <a:buFont typeface="Wingdings" charset="2"/>
        <a:buChar char="§"/>
        <a:tabLst>
          <a:tab pos="263776" algn="l"/>
        </a:tabLst>
        <a:defRPr>
          <a:solidFill>
            <a:srgbClr val="000000"/>
          </a:solidFill>
          <a:latin typeface="Helvetica" charset="0"/>
          <a:ea typeface="Helvetica" charset="0"/>
          <a:cs typeface="Helvetica" charset="0"/>
        </a:defRPr>
      </a:lvl2pPr>
      <a:lvl3pPr marL="1090273" indent="-211021" algn="l" defTabSz="581773" rtl="0" eaLnBrk="0" fontAlgn="base" hangingPunct="0">
        <a:spcBef>
          <a:spcPts val="0"/>
        </a:spcBef>
        <a:spcAft>
          <a:spcPct val="0"/>
        </a:spcAft>
        <a:buClr>
          <a:srgbClr val="FFC000"/>
        </a:buClr>
        <a:buSzPct val="100000"/>
        <a:buFont typeface="Wingdings" charset="2"/>
        <a:buChar char="§"/>
        <a:tabLst>
          <a:tab pos="263776" algn="l"/>
        </a:tabLst>
        <a:defRPr sz="1477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477145" indent="-211021" algn="l" defTabSz="581773" rtl="0" eaLnBrk="0" fontAlgn="base" hangingPunct="0">
        <a:spcBef>
          <a:spcPts val="0"/>
        </a:spcBef>
        <a:spcAft>
          <a:spcPct val="0"/>
        </a:spcAft>
        <a:buClr>
          <a:srgbClr val="FFC000"/>
        </a:buClr>
        <a:buSzPct val="100000"/>
        <a:buFont typeface="Wingdings" charset="2"/>
        <a:buChar char="§"/>
        <a:tabLst>
          <a:tab pos="263776" algn="l"/>
        </a:tabLst>
        <a:defRPr sz="1292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1916771" indent="-263776" algn="l" defTabSz="581773" rtl="0" eaLnBrk="0" fontAlgn="base" hangingPunct="0">
        <a:spcBef>
          <a:spcPts val="0"/>
        </a:spcBef>
        <a:spcAft>
          <a:spcPct val="0"/>
        </a:spcAft>
        <a:buClr>
          <a:srgbClr val="FFC000"/>
        </a:buClr>
        <a:buSzPct val="100000"/>
        <a:buFont typeface="Wingdings" charset="2"/>
        <a:buChar char="§"/>
        <a:tabLst>
          <a:tab pos="263776" algn="l"/>
        </a:tabLst>
        <a:defRPr sz="1292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286057" indent="-211021" algn="l" defTabSz="58177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SzPct val="35000"/>
        <a:buFont typeface="Wingdings" pitchFamily="2" charset="2"/>
        <a:tabLst>
          <a:tab pos="263776" algn="l"/>
        </a:tabLst>
        <a:defRPr sz="1292">
          <a:solidFill>
            <a:schemeClr val="tx1"/>
          </a:solidFill>
          <a:latin typeface="+mn-lt"/>
        </a:defRPr>
      </a:lvl6pPr>
      <a:lvl7pPr marL="2708098" indent="-211021" algn="l" defTabSz="58177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SzPct val="35000"/>
        <a:buFont typeface="Wingdings" pitchFamily="2" charset="2"/>
        <a:tabLst>
          <a:tab pos="263776" algn="l"/>
        </a:tabLst>
        <a:defRPr sz="1292">
          <a:solidFill>
            <a:schemeClr val="tx1"/>
          </a:solidFill>
          <a:latin typeface="+mn-lt"/>
        </a:defRPr>
      </a:lvl7pPr>
      <a:lvl8pPr marL="3130140" indent="-211021" algn="l" defTabSz="58177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SzPct val="35000"/>
        <a:buFont typeface="Wingdings" pitchFamily="2" charset="2"/>
        <a:tabLst>
          <a:tab pos="263776" algn="l"/>
        </a:tabLst>
        <a:defRPr sz="1292">
          <a:solidFill>
            <a:schemeClr val="tx1"/>
          </a:solidFill>
          <a:latin typeface="+mn-lt"/>
        </a:defRPr>
      </a:lvl8pPr>
      <a:lvl9pPr marL="3552181" indent="-211021" algn="l" defTabSz="58177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SzPct val="35000"/>
        <a:buFont typeface="Wingdings" pitchFamily="2" charset="2"/>
        <a:tabLst>
          <a:tab pos="263776" algn="l"/>
        </a:tabLst>
        <a:defRPr sz="1292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zookeeper.apache.org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tflix/eureka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cornell.edu/~asdas/research/dsn02-swim.pdf" TargetMode="External"/><Relationship Id="rId2" Type="http://schemas.openxmlformats.org/officeDocument/2006/relationships/hyperlink" Target="https://en.wikipedia.org/wiki/Gossip_protocol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jisajournal.springeropen.com/articles/10.1186/1869-0238-4-14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raft.github.io/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Raft_(computer_science)" TargetMode="Externa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nsul.io/docs/internals/architecture.html" TargetMode="Externa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omadproject.io/" TargetMode="External"/><Relationship Id="rId2" Type="http://schemas.openxmlformats.org/officeDocument/2006/relationships/hyperlink" Target="https://github.com/gliderlabs/registrator+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fabiolb/fabio" TargetMode="External"/><Relationship Id="rId4" Type="http://schemas.openxmlformats.org/officeDocument/2006/relationships/hyperlink" Target="https://www.vaultproject.io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shicorp/nomad" TargetMode="External"/><Relationship Id="rId2" Type="http://schemas.openxmlformats.org/officeDocument/2006/relationships/hyperlink" Target="https://github.com/gliderlabs/registrator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XT_record" TargetMode="External"/><Relationship Id="rId2" Type="http://schemas.openxmlformats.org/officeDocument/2006/relationships/hyperlink" Target="https://en.wikipedia.org/wiki/SRV_record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n.wikipedia.org/wiki/List_of_DNS_record_types" TargetMode="External"/><Relationship Id="rId4" Type="http://schemas.openxmlformats.org/officeDocument/2006/relationships/hyperlink" Target="https://en.wikipedia.org/wiki/NAPTR_recor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Microservices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Service Discovery</a:t>
            </a:r>
          </a:p>
        </p:txBody>
      </p:sp>
    </p:spTree>
    <p:extLst>
      <p:ext uri="{BB962C8B-B14F-4D97-AF65-F5344CB8AC3E}">
        <p14:creationId xmlns:p14="http://schemas.microsoft.com/office/powerpoint/2010/main" val="137155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D8B0DF3-F45D-4CF6-A083-8A04FA062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as service registry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765C7C0-4AF8-4194-B801-3BFCD1286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(or AAAA) can be used to locate services (a single A record may contain multiple IP addresses e.g. amazon.com )</a:t>
            </a:r>
          </a:p>
          <a:p>
            <a:r>
              <a:rPr lang="en-US" dirty="0"/>
              <a:t>SRV records are even better because SRV records also store the port of service</a:t>
            </a:r>
          </a:p>
          <a:p>
            <a:r>
              <a:rPr lang="en-US" dirty="0"/>
              <a:t>Every instance has to register itself at a DNS server or a 3</a:t>
            </a:r>
            <a:r>
              <a:rPr lang="en-US" baseline="30000" dirty="0"/>
              <a:t>rd</a:t>
            </a:r>
            <a:r>
              <a:rPr lang="en-US" dirty="0"/>
              <a:t> party service has to look for new instances and register them within a DNS server</a:t>
            </a:r>
          </a:p>
          <a:p>
            <a:r>
              <a:rPr lang="en-US" dirty="0"/>
              <a:t>Developers and administrators are required to create a common schema for service naming</a:t>
            </a:r>
          </a:p>
        </p:txBody>
      </p:sp>
    </p:spTree>
    <p:extLst>
      <p:ext uri="{BB962C8B-B14F-4D97-AF65-F5344CB8AC3E}">
        <p14:creationId xmlns:p14="http://schemas.microsoft.com/office/powerpoint/2010/main" val="4175524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AEFB31E-5954-4752-B338-E61941CCF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– naming schemas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9A440BC4-D9EA-44B9-B031-5907BC50C1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1490983"/>
              </p:ext>
            </p:extLst>
          </p:nvPr>
        </p:nvGraphicFramePr>
        <p:xfrm>
          <a:off x="258763" y="1403350"/>
          <a:ext cx="8697912" cy="2418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8956">
                  <a:extLst>
                    <a:ext uri="{9D8B030D-6E8A-4147-A177-3AD203B41FA5}">
                      <a16:colId xmlns:a16="http://schemas.microsoft.com/office/drawing/2014/main" val="1078423072"/>
                    </a:ext>
                  </a:extLst>
                </a:gridCol>
                <a:gridCol w="4348956">
                  <a:extLst>
                    <a:ext uri="{9D8B030D-6E8A-4147-A177-3AD203B41FA5}">
                      <a16:colId xmlns:a16="http://schemas.microsoft.com/office/drawing/2014/main" val="27130071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Schema 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828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  <a:r>
                        <a:rPr lang="en-US" dirty="0" err="1"/>
                        <a:t>servicename</a:t>
                      </a:r>
                      <a:r>
                        <a:rPr lang="en-US" dirty="0"/>
                        <a:t>&gt;-&lt;</a:t>
                      </a:r>
                      <a:r>
                        <a:rPr lang="en-US" dirty="0" err="1"/>
                        <a:t>env</a:t>
                      </a:r>
                      <a:r>
                        <a:rPr lang="en-US" dirty="0"/>
                        <a:t>&gt;.</a:t>
                      </a:r>
                      <a:r>
                        <a:rPr lang="en-US" dirty="0" err="1"/>
                        <a:t>domain.tld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environments share the same domain/DNS 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103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  <a:r>
                        <a:rPr lang="en-US" dirty="0" err="1"/>
                        <a:t>servicename</a:t>
                      </a:r>
                      <a:r>
                        <a:rPr lang="en-US" dirty="0"/>
                        <a:t>&gt;.&lt;</a:t>
                      </a:r>
                      <a:r>
                        <a:rPr lang="en-US" dirty="0" err="1"/>
                        <a:t>env</a:t>
                      </a:r>
                      <a:r>
                        <a:rPr lang="en-US" dirty="0"/>
                        <a:t>&gt;.</a:t>
                      </a:r>
                      <a:r>
                        <a:rPr lang="en-US" dirty="0" err="1"/>
                        <a:t>domain.tld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Subdomain per environment (e.g. </a:t>
                      </a:r>
                      <a:r>
                        <a:rPr lang="en-US" dirty="0" err="1"/>
                        <a:t>test.domain.tld</a:t>
                      </a:r>
                      <a:r>
                        <a:rPr lang="en-US" dirty="0"/>
                        <a:t> and </a:t>
                      </a:r>
                      <a:r>
                        <a:rPr lang="en-US" dirty="0" err="1"/>
                        <a:t>staging.domain.tld</a:t>
                      </a:r>
                      <a:r>
                        <a:rPr lang="en-US" dirty="0"/>
                        <a:t>, keep prod on </a:t>
                      </a:r>
                      <a:r>
                        <a:rPr lang="en-US" dirty="0" err="1"/>
                        <a:t>domain.tld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63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  <a:r>
                        <a:rPr lang="en-US" dirty="0" err="1"/>
                        <a:t>servicename</a:t>
                      </a:r>
                      <a:r>
                        <a:rPr lang="en-US" dirty="0"/>
                        <a:t>&gt;.</a:t>
                      </a:r>
                      <a:r>
                        <a:rPr lang="en-US" dirty="0" err="1"/>
                        <a:t>env-domain.tld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Separate domains and DNS servers per environment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333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3535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7ED98FD-7F02-40FC-8B03-BAE9C6E9D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as service registry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39760BC-0AAF-4878-980F-4CA34C7160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50" b="1" dirty="0"/>
              <a:t>Pros:</a:t>
            </a:r>
          </a:p>
          <a:p>
            <a:r>
              <a:rPr lang="en-US" sz="1850" dirty="0"/>
              <a:t>Very easy to implement</a:t>
            </a:r>
          </a:p>
          <a:p>
            <a:r>
              <a:rPr lang="en-US" sz="1850" dirty="0"/>
              <a:t>No special software required</a:t>
            </a:r>
          </a:p>
          <a:p>
            <a:r>
              <a:rPr lang="en-US" sz="1850" dirty="0"/>
              <a:t>Most stacks already support DNS queries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71556A4-C785-41BA-BFAC-70D7CAEEE15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50" b="1" dirty="0"/>
              <a:t>Cons:</a:t>
            </a:r>
          </a:p>
          <a:p>
            <a:r>
              <a:rPr lang="en-US" sz="1850" dirty="0"/>
              <a:t>TTL of entries (stale entries)</a:t>
            </a:r>
          </a:p>
          <a:p>
            <a:r>
              <a:rPr lang="en-US" sz="1850" dirty="0"/>
              <a:t>Many points where DNS caching happens, difficult to invalidate if services are ephemeral</a:t>
            </a:r>
          </a:p>
          <a:p>
            <a:r>
              <a:rPr lang="en-US" sz="1850" dirty="0"/>
              <a:t>Dynamic registration difficult in self hosted environments (most DNS servers don’t have REST APIs)</a:t>
            </a:r>
          </a:p>
        </p:txBody>
      </p:sp>
    </p:spTree>
    <p:extLst>
      <p:ext uri="{BB962C8B-B14F-4D97-AF65-F5344CB8AC3E}">
        <p14:creationId xmlns:p14="http://schemas.microsoft.com/office/powerpoint/2010/main" val="3701674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6817DFC3-0C20-4368-8487-6F44712CB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ZooKeeper</a:t>
            </a:r>
            <a:endParaRPr lang="en-US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37D212A-76D7-4929-BC6F-395843CA6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374" y="1402916"/>
            <a:ext cx="8697057" cy="4251436"/>
          </a:xfrm>
        </p:spPr>
        <p:txBody>
          <a:bodyPr/>
          <a:lstStyle/>
          <a:p>
            <a:r>
              <a:rPr lang="en-US" dirty="0"/>
              <a:t>One of the oldest tools which can be used for service discovery</a:t>
            </a:r>
          </a:p>
          <a:p>
            <a:r>
              <a:rPr lang="en-US" dirty="0"/>
              <a:t>Developed as part of the Hadoop project</a:t>
            </a:r>
          </a:p>
          <a:p>
            <a:r>
              <a:rPr lang="en-US" dirty="0"/>
              <a:t>Open-source – part of the Apache foundation</a:t>
            </a:r>
          </a:p>
          <a:p>
            <a:r>
              <a:rPr lang="en-US" dirty="0"/>
              <a:t>Hierarchical key-value store</a:t>
            </a:r>
          </a:p>
          <a:p>
            <a:r>
              <a:rPr lang="en-US" dirty="0"/>
              <a:t>Relies on running multiple nodes (recommended at least 3 nodes)</a:t>
            </a:r>
          </a:p>
          <a:p>
            <a:r>
              <a:rPr lang="en-US" dirty="0"/>
              <a:t>Can also be used as configuration store</a:t>
            </a:r>
          </a:p>
          <a:p>
            <a:r>
              <a:rPr lang="en-US" dirty="0"/>
              <a:t>Clients may subscribe to one or multiple keys to get notified when:</a:t>
            </a:r>
          </a:p>
          <a:p>
            <a:pPr lvl="1"/>
            <a:r>
              <a:rPr lang="en-US" dirty="0"/>
              <a:t>A new key was created</a:t>
            </a:r>
          </a:p>
          <a:p>
            <a:pPr lvl="1"/>
            <a:r>
              <a:rPr lang="en-US" dirty="0"/>
              <a:t>A key was deleted</a:t>
            </a:r>
          </a:p>
          <a:p>
            <a:pPr lvl="1"/>
            <a:r>
              <a:rPr lang="en-US" dirty="0"/>
              <a:t>A value was changed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Also used for Kafka, Cassandra,…</a:t>
            </a:r>
          </a:p>
          <a:p>
            <a:r>
              <a:rPr lang="en-US" dirty="0"/>
              <a:t>REST interface, client libraries available for many languages/</a:t>
            </a:r>
            <a:br>
              <a:rPr lang="en-US" dirty="0"/>
            </a:br>
            <a:r>
              <a:rPr lang="en-US" dirty="0"/>
              <a:t>frameworks</a:t>
            </a:r>
          </a:p>
        </p:txBody>
      </p:sp>
      <p:pic>
        <p:nvPicPr>
          <p:cNvPr id="2050" name="Picture 2" descr="Bildergebnis für zooKeeper logo">
            <a:extLst>
              <a:ext uri="{FF2B5EF4-FFF2-40B4-BE49-F238E27FC236}">
                <a16:creationId xmlns:a16="http://schemas.microsoft.com/office/drawing/2014/main" id="{0A546701-32B1-407B-A718-43EB04B34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9041" y="4337712"/>
            <a:ext cx="1345585" cy="191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AEA6A472-AD9F-48AF-A21E-3A7B98D0F854}"/>
              </a:ext>
            </a:extLst>
          </p:cNvPr>
          <p:cNvSpPr txBox="1"/>
          <p:nvPr/>
        </p:nvSpPr>
        <p:spPr>
          <a:xfrm>
            <a:off x="259374" y="6035691"/>
            <a:ext cx="6711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https://zookeeper.apache.org/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218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1777060-C700-4D15-96AD-72B80BBC2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Eureka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1EABD47-3743-405D-BD95-CCAE9DB55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374" y="1402915"/>
            <a:ext cx="8697057" cy="4419387"/>
          </a:xfrm>
        </p:spPr>
        <p:txBody>
          <a:bodyPr/>
          <a:lstStyle/>
          <a:p>
            <a:r>
              <a:rPr lang="en-US" dirty="0"/>
              <a:t>Developed by Netflix for their own microservice architecture/platform as open-source project (Apache 2.0 license)</a:t>
            </a:r>
          </a:p>
          <a:p>
            <a:r>
              <a:rPr lang="en-US" dirty="0"/>
              <a:t>Very targeted (in opposite to </a:t>
            </a:r>
            <a:r>
              <a:rPr lang="en-US" dirty="0" err="1"/>
              <a:t>ZooKeeper</a:t>
            </a:r>
            <a:r>
              <a:rPr lang="en-US" dirty="0"/>
              <a:t> and Consul)</a:t>
            </a:r>
          </a:p>
          <a:p>
            <a:r>
              <a:rPr lang="en-US" dirty="0"/>
              <a:t>Provides basic load balancing capabilities (round-robin lookup for services)</a:t>
            </a:r>
          </a:p>
          <a:p>
            <a:r>
              <a:rPr lang="en-US" dirty="0"/>
              <a:t>Java and REST API available</a:t>
            </a:r>
          </a:p>
          <a:p>
            <a:r>
              <a:rPr lang="en-US" dirty="0"/>
              <a:t>Clients have to register themselves (Netflix uses Eureka in every component so this isn’t a big deal for them); problematic in polyglot environments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0F77CEE-940F-469D-B1C5-26D733533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698722" y="5455085"/>
            <a:ext cx="1185904" cy="1191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B2378694-F093-4E9C-AA50-000A32EC5511}"/>
              </a:ext>
            </a:extLst>
          </p:cNvPr>
          <p:cNvSpPr txBox="1"/>
          <p:nvPr/>
        </p:nvSpPr>
        <p:spPr>
          <a:xfrm>
            <a:off x="259374" y="6018974"/>
            <a:ext cx="6058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https://github.com/Netflix/eureka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12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1E3EF20-DD8C-42B3-AA6B-5F94CB91B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Consul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2A33E4C-B047-49AA-9AF8-8DEC643DD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Developed by </a:t>
            </a:r>
            <a:r>
              <a:rPr lang="en-US" dirty="0" err="1"/>
              <a:t>Hashicorp</a:t>
            </a:r>
            <a:r>
              <a:rPr lang="en-US" dirty="0"/>
              <a:t> (in Go) as open-source project (Mozilla open-source license)</a:t>
            </a:r>
          </a:p>
          <a:p>
            <a:r>
              <a:rPr lang="en-US" dirty="0"/>
              <a:t>Can be used as configuration store</a:t>
            </a:r>
          </a:p>
          <a:p>
            <a:r>
              <a:rPr lang="en-US" dirty="0"/>
              <a:t>Developed to serve as service discovery (unlike </a:t>
            </a:r>
            <a:r>
              <a:rPr lang="en-US" dirty="0" err="1"/>
              <a:t>etcd</a:t>
            </a:r>
            <a:r>
              <a:rPr lang="en-US" dirty="0"/>
              <a:t> or </a:t>
            </a:r>
            <a:r>
              <a:rPr lang="en-US" dirty="0" err="1"/>
              <a:t>ZooKeeper</a:t>
            </a:r>
            <a:r>
              <a:rPr lang="en-US" dirty="0"/>
              <a:t>)</a:t>
            </a:r>
          </a:p>
          <a:p>
            <a:r>
              <a:rPr lang="en-US" dirty="0"/>
              <a:t>HTTP (RESTful) </a:t>
            </a:r>
            <a:r>
              <a:rPr lang="en-US" b="1" dirty="0"/>
              <a:t>and</a:t>
            </a:r>
            <a:r>
              <a:rPr lang="en-US" dirty="0"/>
              <a:t> DNS API (can be used as drop in replacement for an already existing DNS based solution)</a:t>
            </a:r>
          </a:p>
          <a:p>
            <a:r>
              <a:rPr lang="en-US" dirty="0"/>
              <a:t>Built-in functionality for health checks (HTTP checks, TCP checks, check for running Docker containers or custom scripts) to detect unhealthy services and exclude them from the discovery</a:t>
            </a:r>
          </a:p>
          <a:p>
            <a:r>
              <a:rPr lang="en-US" dirty="0"/>
              <a:t>Highly fault tolerant</a:t>
            </a:r>
          </a:p>
          <a:p>
            <a:r>
              <a:rPr lang="en-US" dirty="0"/>
              <a:t>Based on a Gossip protocol (Serf)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7312D08-72D4-441A-A1D3-B78C96D4A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2226" y="5468610"/>
            <a:ext cx="1822400" cy="78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366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C5A845A-4D01-4379-8A13-ED9ABC171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Gossip protocol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744599A-F4A2-42DB-A629-577187936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374" y="1402915"/>
            <a:ext cx="8697057" cy="4388285"/>
          </a:xfrm>
        </p:spPr>
        <p:txBody>
          <a:bodyPr/>
          <a:lstStyle/>
          <a:p>
            <a:r>
              <a:rPr lang="en-US" dirty="0"/>
              <a:t>In Consul used to manage membership and broadcast messages</a:t>
            </a:r>
          </a:p>
          <a:p>
            <a:r>
              <a:rPr lang="en-US" dirty="0"/>
              <a:t>In Consul (Serf) based on Scalable Weakly-consistent Infection-style Process Group Membership Protocol (SWIM)</a:t>
            </a:r>
          </a:p>
          <a:p>
            <a:r>
              <a:rPr lang="en-US" dirty="0"/>
              <a:t>A gossip protocol satisfies the following conditions:</a:t>
            </a:r>
          </a:p>
          <a:p>
            <a:pPr lvl="1"/>
            <a:r>
              <a:rPr lang="en-US" dirty="0"/>
              <a:t>Periodic, pairwise, inter-process (or network) interactions</a:t>
            </a:r>
          </a:p>
          <a:p>
            <a:pPr lvl="1"/>
            <a:r>
              <a:rPr lang="en-US" dirty="0"/>
              <a:t>The information exchanged during these interactions is of bounded size</a:t>
            </a:r>
          </a:p>
          <a:p>
            <a:pPr lvl="1"/>
            <a:r>
              <a:rPr lang="en-US" dirty="0"/>
              <a:t>Agents are synchronizing their state when they interact with each other</a:t>
            </a:r>
          </a:p>
          <a:p>
            <a:pPr lvl="1"/>
            <a:r>
              <a:rPr lang="en-US" dirty="0"/>
              <a:t>Reliable communication is </a:t>
            </a:r>
            <a:r>
              <a:rPr lang="en-US" b="1" dirty="0"/>
              <a:t>not</a:t>
            </a:r>
            <a:r>
              <a:rPr lang="en-US" dirty="0"/>
              <a:t> assumed</a:t>
            </a:r>
          </a:p>
          <a:p>
            <a:pPr lvl="1"/>
            <a:r>
              <a:rPr lang="en-US" dirty="0"/>
              <a:t>The frequency of the interactions is low compared to typical message latencies so that the protocol costs are negligible.</a:t>
            </a:r>
          </a:p>
          <a:p>
            <a:pPr lvl="1"/>
            <a:r>
              <a:rPr lang="en-US" dirty="0"/>
              <a:t>There is some form of randomness in the peer selection. Peers might be selected from the full set of nodes or from a smaller set of neighbors.</a:t>
            </a:r>
          </a:p>
          <a:p>
            <a:pPr lvl="1"/>
            <a:r>
              <a:rPr lang="en-US" dirty="0"/>
              <a:t>Due to the replication there is an implicit redundancy of the delivered information.</a:t>
            </a:r>
          </a:p>
          <a:p>
            <a:pPr marL="439626" lvl="1" indent="0">
              <a:buNone/>
            </a:pPr>
            <a:r>
              <a:rPr lang="en-US" dirty="0"/>
              <a:t>Source: </a:t>
            </a:r>
            <a:r>
              <a:rPr lang="en-US" dirty="0">
                <a:hlinkClick r:id="rId2"/>
              </a:rPr>
              <a:t>https://en.wikipedia.org/wiki/Gossip_protocol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2766A81-D3E9-41AD-9CA4-67BF44C0F28B}"/>
              </a:ext>
            </a:extLst>
          </p:cNvPr>
          <p:cNvSpPr txBox="1"/>
          <p:nvPr/>
        </p:nvSpPr>
        <p:spPr>
          <a:xfrm>
            <a:off x="259374" y="6077339"/>
            <a:ext cx="766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SWIM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057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A4134D7-0A1F-4B64-BA3F-BBA721AAF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Gossip protocol – schema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433CFFB9-FE27-42EB-A4AE-B286277510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1233" y="1368813"/>
            <a:ext cx="3661533" cy="4120373"/>
          </a:xfr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B406B736-8D72-46CA-958D-8A535FF6420E}"/>
              </a:ext>
            </a:extLst>
          </p:cNvPr>
          <p:cNvSpPr txBox="1"/>
          <p:nvPr/>
        </p:nvSpPr>
        <p:spPr>
          <a:xfrm>
            <a:off x="2724539" y="5489186"/>
            <a:ext cx="3694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https://jisajournal.springeropen.com/articles/10.1186/1869-0238-4-14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201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F28A347-988B-476B-8BC8-D4C40A50C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Gossip example – document search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74C21CC9-D865-4CF0-9629-36DDFE8C5E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6292" y="2633746"/>
            <a:ext cx="2731416" cy="147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722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F28A347-988B-476B-8BC8-D4C40A50C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Gossip example – document search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DD3AF38-EE0B-48A8-92F6-36E1F2CDC2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4959" y="2691900"/>
            <a:ext cx="2754082" cy="147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899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6A4D93A-4A7A-406E-B919-36CA0765F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6E461FB-F032-4443-9B8D-5C4D9B932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3525" indent="-263525"/>
            <a:r>
              <a:rPr lang="en-US" sz="1800" dirty="0"/>
              <a:t>Underlying concepts</a:t>
            </a:r>
          </a:p>
          <a:p>
            <a:pPr marL="703151" lvl="1" indent="-263525"/>
            <a:r>
              <a:rPr lang="en-US" sz="1754" dirty="0"/>
              <a:t>Client-side discovery</a:t>
            </a:r>
          </a:p>
          <a:p>
            <a:pPr marL="703151" lvl="1" indent="-263525"/>
            <a:r>
              <a:rPr lang="en-US" sz="1754" dirty="0"/>
              <a:t>Server-side discovery</a:t>
            </a:r>
          </a:p>
          <a:p>
            <a:pPr marL="263525" indent="-263525"/>
            <a:r>
              <a:rPr lang="en-US" sz="1800" dirty="0"/>
              <a:t>Service registration</a:t>
            </a:r>
          </a:p>
          <a:p>
            <a:pPr marL="263525" indent="-263525"/>
            <a:r>
              <a:rPr lang="en-US" sz="1800" dirty="0"/>
              <a:t>DNS</a:t>
            </a:r>
          </a:p>
          <a:p>
            <a:pPr marL="263525" indent="-263525"/>
            <a:r>
              <a:rPr lang="en-US" sz="1800" dirty="0"/>
              <a:t>Key value stores</a:t>
            </a:r>
          </a:p>
          <a:p>
            <a:pPr marL="263525" indent="-263525"/>
            <a:r>
              <a:rPr lang="en-US" sz="1800" dirty="0"/>
              <a:t>Specialized products (consul)</a:t>
            </a:r>
          </a:p>
          <a:p>
            <a:pPr marL="263525" indent="-263525"/>
            <a:endParaRPr lang="en-US" sz="1800" dirty="0"/>
          </a:p>
          <a:p>
            <a:pPr marL="263525" indent="-263525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237869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F28A347-988B-476B-8BC8-D4C40A50C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Gossip example – document search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31FEA362-0097-433F-B654-721DFF1136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4959" y="1523880"/>
            <a:ext cx="2754082" cy="381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854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F28A347-988B-476B-8BC8-D4C40A50C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Gossip example – document search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FBA60415-D7D3-4909-8F52-E1F2284A07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4959" y="1523880"/>
            <a:ext cx="2754082" cy="381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604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F28A347-988B-476B-8BC8-D4C40A50C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Gossip example – document search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0AC4356-5FD8-47C3-96FF-71B9E8AA1A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1929" y="1519689"/>
            <a:ext cx="2760141" cy="381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1944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F28A347-988B-476B-8BC8-D4C40A50C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Gossip example – document search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FC8BE07F-6F33-4EAD-8610-9E24067D0A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3620" y="2691900"/>
            <a:ext cx="3116760" cy="147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2799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CF61F8D-D4C5-4C79-A289-9049537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Gossip example – document search remarks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98C3599-ABBC-49C7-87B5-25FE12370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search query should “age out” after a given time to reduce traffic</a:t>
            </a:r>
          </a:p>
          <a:p>
            <a:r>
              <a:rPr lang="en-US" dirty="0"/>
              <a:t>If there are many search queries a maximum of data that may be exchanged during one “gossip” has to be defined</a:t>
            </a:r>
          </a:p>
          <a:p>
            <a:r>
              <a:rPr lang="en-US" dirty="0"/>
              <a:t>Given a frequency of 10 gossips per second, a maximum of 30 rounds of gossip per search query and a network of 25.000 machines a query would take just about 3 seconds!</a:t>
            </a:r>
          </a:p>
        </p:txBody>
      </p:sp>
    </p:spTree>
    <p:extLst>
      <p:ext uri="{BB962C8B-B14F-4D97-AF65-F5344CB8AC3E}">
        <p14:creationId xmlns:p14="http://schemas.microsoft.com/office/powerpoint/2010/main" val="35807380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1057325-E8DE-4F5B-8D97-E77B3637F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Raft consensus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C23F837-9E83-4C0F-82A9-EC16E3539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374" y="1402915"/>
            <a:ext cx="8697057" cy="4225989"/>
          </a:xfrm>
        </p:spPr>
        <p:txBody>
          <a:bodyPr/>
          <a:lstStyle/>
          <a:p>
            <a:r>
              <a:rPr lang="en-US" dirty="0"/>
              <a:t>Designed as an easier alternative to </a:t>
            </a:r>
            <a:r>
              <a:rPr lang="en-US" dirty="0" err="1"/>
              <a:t>Paxos</a:t>
            </a:r>
            <a:endParaRPr lang="en-US" dirty="0"/>
          </a:p>
          <a:p>
            <a:r>
              <a:rPr lang="en-US" dirty="0"/>
              <a:t>Uses leader election to achieve consensus</a:t>
            </a:r>
          </a:p>
          <a:p>
            <a:r>
              <a:rPr lang="en-US" dirty="0"/>
              <a:t>Models a distributed state machine</a:t>
            </a:r>
          </a:p>
          <a:p>
            <a:pPr lvl="1"/>
            <a:r>
              <a:rPr lang="en-US" dirty="0"/>
              <a:t>Every node is a state machine</a:t>
            </a:r>
          </a:p>
          <a:p>
            <a:pPr lvl="1"/>
            <a:r>
              <a:rPr lang="en-US" dirty="0"/>
              <a:t>All nodes have to apply the same commands in the same order to stay in sync (same resulting state/transition)</a:t>
            </a:r>
          </a:p>
          <a:p>
            <a:r>
              <a:rPr lang="en-US" dirty="0"/>
              <a:t>Just one leader in a Raft cluster, all other nodes are followers</a:t>
            </a:r>
          </a:p>
          <a:p>
            <a:r>
              <a:rPr lang="en-US" dirty="0"/>
              <a:t>Leader is responsible for the log replication to all followers</a:t>
            </a:r>
          </a:p>
          <a:p>
            <a:r>
              <a:rPr lang="en-US" dirty="0"/>
              <a:t>Followers are expecting a heartbeat within a given timeout otherwise they suspect the leader failing</a:t>
            </a:r>
          </a:p>
          <a:p>
            <a:r>
              <a:rPr lang="en-US" dirty="0"/>
              <a:t>If a leader fails a new leader is elected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D9022BD-C420-4005-B440-D84B9702326E}"/>
              </a:ext>
            </a:extLst>
          </p:cNvPr>
          <p:cNvSpPr txBox="1"/>
          <p:nvPr/>
        </p:nvSpPr>
        <p:spPr>
          <a:xfrm>
            <a:off x="259374" y="6010242"/>
            <a:ext cx="4583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Visualization:</a:t>
            </a:r>
            <a:r>
              <a:rPr lang="en-US" dirty="0">
                <a:hlinkClick r:id="rId2"/>
              </a:rPr>
              <a:t> https://raft.github.io/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6288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261E491-9753-4C4B-90AB-12D86C796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Raft leader election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5E818FF-D691-45FB-9FBC-F2D9CB414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Leader election is started by a candidate server (a server that wasn’t contacted by the leader within the timeout period)</a:t>
            </a:r>
          </a:p>
          <a:p>
            <a:r>
              <a:rPr lang="en-US" dirty="0"/>
              <a:t>Candidate increments the term number (serial for periods where a leader was elected) and proposes itself as the new leader and sends a message to all other servers requesting their vote</a:t>
            </a:r>
          </a:p>
          <a:p>
            <a:r>
              <a:rPr lang="en-US" dirty="0"/>
              <a:t>If candidate gets a response with a term number at least as large as his current term number the election is defeated and the candidate is switching in follower mode</a:t>
            </a:r>
          </a:p>
          <a:p>
            <a:r>
              <a:rPr lang="en-US" dirty="0"/>
              <a:t>If the candidate server gets a majority of votes he’s getting the new leader</a:t>
            </a:r>
          </a:p>
          <a:p>
            <a:r>
              <a:rPr lang="en-US" dirty="0"/>
              <a:t>If neither happens (split vote) a new term is getting started (resulting in a new election)</a:t>
            </a:r>
          </a:p>
        </p:txBody>
      </p:sp>
    </p:spTree>
    <p:extLst>
      <p:ext uri="{BB962C8B-B14F-4D97-AF65-F5344CB8AC3E}">
        <p14:creationId xmlns:p14="http://schemas.microsoft.com/office/powerpoint/2010/main" val="36114401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104C2C2-2138-49D1-B561-2AB6F197E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replication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791FCA1A-2DDF-4A16-BFAF-D09A894DC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Leader replicates received requests (commands for the state machine) to all followers</a:t>
            </a:r>
          </a:p>
          <a:p>
            <a:r>
              <a:rPr lang="en-US" dirty="0"/>
              <a:t>Leader appends the command to his log as a new entry and sends a </a:t>
            </a:r>
            <a:r>
              <a:rPr lang="en-US" i="1" dirty="0" err="1"/>
              <a:t>AppendEntry</a:t>
            </a:r>
            <a:r>
              <a:rPr lang="en-US" dirty="0"/>
              <a:t> to the followers</a:t>
            </a:r>
          </a:p>
          <a:p>
            <a:r>
              <a:rPr lang="en-US" dirty="0"/>
              <a:t>When the leader receives confirmation of a majority of his followers he applies the entry to his state machine (request is considered </a:t>
            </a:r>
            <a:r>
              <a:rPr lang="en-US" i="1" dirty="0"/>
              <a:t>committed</a:t>
            </a:r>
            <a:r>
              <a:rPr lang="en-US" dirty="0"/>
              <a:t> )</a:t>
            </a:r>
          </a:p>
          <a:p>
            <a:r>
              <a:rPr lang="en-US" dirty="0"/>
              <a:t>When a follower learns that an entry was applied by the leader he applies the entry to his local state machine</a:t>
            </a:r>
          </a:p>
          <a:p>
            <a:r>
              <a:rPr lang="en-US" dirty="0"/>
              <a:t>In case of a leader crash the new leader enforces a replication of his log to all followers. To get a consistent state the leader compares his log with every log of the followers, takes the latest where they agree and replaces all following entries with his own</a:t>
            </a:r>
          </a:p>
        </p:txBody>
      </p:sp>
    </p:spTree>
    <p:extLst>
      <p:ext uri="{BB962C8B-B14F-4D97-AF65-F5344CB8AC3E}">
        <p14:creationId xmlns:p14="http://schemas.microsoft.com/office/powerpoint/2010/main" val="26780693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85D5D78-6525-441F-B478-7B7FEAB02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Raft – safety rules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76DCB89E-F577-4A62-90C6-59C7E6A3E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374" y="1402915"/>
            <a:ext cx="8697057" cy="4119111"/>
          </a:xfrm>
        </p:spPr>
        <p:txBody>
          <a:bodyPr/>
          <a:lstStyle/>
          <a:p>
            <a:r>
              <a:rPr lang="en-US" b="1" dirty="0"/>
              <a:t>Election safety </a:t>
            </a:r>
            <a:r>
              <a:rPr lang="en-US" dirty="0"/>
              <a:t>(at most one leader can be elected in a given term)</a:t>
            </a:r>
            <a:endParaRPr lang="en-US" b="1" dirty="0"/>
          </a:p>
          <a:p>
            <a:r>
              <a:rPr lang="en-US" b="1" dirty="0"/>
              <a:t>Leader Append-Only </a:t>
            </a:r>
            <a:r>
              <a:rPr lang="en-US" dirty="0"/>
              <a:t>(a leader can only append new entries to its logs - it can neither overwrite nor delete entries)</a:t>
            </a:r>
          </a:p>
          <a:p>
            <a:r>
              <a:rPr lang="en-US" b="1" dirty="0"/>
              <a:t>Log Matching</a:t>
            </a:r>
            <a:r>
              <a:rPr lang="en-US" dirty="0"/>
              <a:t> (if two logs contain an entry with the same index and term, then the logs are identical in all entries up through the given index)</a:t>
            </a:r>
          </a:p>
          <a:p>
            <a:r>
              <a:rPr lang="en-US" b="1" dirty="0"/>
              <a:t>Leader Completeness</a:t>
            </a:r>
            <a:r>
              <a:rPr lang="en-US" dirty="0"/>
              <a:t> (if a log entry is committed in a given term then it will be present in the logs of the leaders since this term)</a:t>
            </a:r>
          </a:p>
          <a:p>
            <a:r>
              <a:rPr lang="en-US" b="1" dirty="0"/>
              <a:t>State Machine Safety </a:t>
            </a:r>
            <a:r>
              <a:rPr lang="en-US" dirty="0"/>
              <a:t>( if a server has applied a particular log entry to its state machine, then no other server may apply a different command for the same log)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2BC7F6D-45C6-4608-9AAB-93E49A3C3B98}"/>
              </a:ext>
            </a:extLst>
          </p:cNvPr>
          <p:cNvSpPr txBox="1"/>
          <p:nvPr/>
        </p:nvSpPr>
        <p:spPr>
          <a:xfrm>
            <a:off x="259374" y="6056416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https://en.wikipedia.org/wiki/Raft_(computer_science)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6325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D4843DF-CCA1-490D-B901-991BF2487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Consul architecture</a:t>
            </a:r>
          </a:p>
        </p:txBody>
      </p:sp>
      <p:pic>
        <p:nvPicPr>
          <p:cNvPr id="5122" name="Picture 2" descr="https://www.consul.io/assets/images/consul-arch-420ce04a.png">
            <a:extLst>
              <a:ext uri="{FF2B5EF4-FFF2-40B4-BE49-F238E27FC236}">
                <a16:creationId xmlns:a16="http://schemas.microsoft.com/office/drawing/2014/main" id="{366D6474-FF5A-44B2-A8CA-0E849B107B7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226" y="1403350"/>
            <a:ext cx="4674986" cy="484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9725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DADE15A-3A03-4CB3-A3A9-2A409B206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64AC5CF-10EE-4132-86BF-F19360108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Service discovery can be used for many tasks:</a:t>
            </a:r>
          </a:p>
          <a:p>
            <a:pPr lvl="1"/>
            <a:r>
              <a:rPr lang="en-US" dirty="0"/>
              <a:t>Service resolution for cross service communication</a:t>
            </a:r>
          </a:p>
          <a:p>
            <a:pPr lvl="1"/>
            <a:r>
              <a:rPr lang="en-US" dirty="0"/>
              <a:t>Dynamic load balancing configuration</a:t>
            </a:r>
          </a:p>
          <a:p>
            <a:pPr lvl="1"/>
            <a:r>
              <a:rPr lang="en-US" dirty="0"/>
              <a:t>Dynamic monitoring configuration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Approaches:</a:t>
            </a:r>
          </a:p>
          <a:p>
            <a:pPr lvl="1"/>
            <a:r>
              <a:rPr lang="en-US" dirty="0"/>
              <a:t>Static configuration files (forget about this…)</a:t>
            </a:r>
          </a:p>
          <a:p>
            <a:pPr lvl="1"/>
            <a:r>
              <a:rPr lang="en-US" dirty="0"/>
              <a:t>DNS</a:t>
            </a:r>
          </a:p>
          <a:p>
            <a:pPr lvl="1"/>
            <a:r>
              <a:rPr lang="en-US" dirty="0"/>
              <a:t>Dynamic solutions</a:t>
            </a:r>
          </a:p>
          <a:p>
            <a:r>
              <a:rPr lang="en-US" dirty="0"/>
              <a:t>Patterns:</a:t>
            </a:r>
          </a:p>
          <a:p>
            <a:pPr lvl="1"/>
            <a:r>
              <a:rPr lang="en-US" dirty="0"/>
              <a:t>Client-side discovery</a:t>
            </a:r>
          </a:p>
          <a:p>
            <a:pPr lvl="1"/>
            <a:r>
              <a:rPr lang="en-US" dirty="0"/>
              <a:t>Server-side discovery</a:t>
            </a:r>
          </a:p>
          <a:p>
            <a:r>
              <a:rPr lang="en-US" dirty="0"/>
              <a:t>Additionally a few products also include:</a:t>
            </a:r>
          </a:p>
          <a:p>
            <a:pPr lvl="1"/>
            <a:r>
              <a:rPr lang="en-US" dirty="0"/>
              <a:t>Configuration stores</a:t>
            </a:r>
          </a:p>
          <a:p>
            <a:pPr lvl="1"/>
            <a:r>
              <a:rPr lang="en-US" dirty="0"/>
              <a:t>Health checks (basically a kind of monitoring)</a:t>
            </a:r>
          </a:p>
          <a:p>
            <a:pPr lvl="1"/>
            <a:r>
              <a:rPr lang="en-US" dirty="0"/>
              <a:t>Events on changes (e.g. new services, changes in the configuration store…)</a:t>
            </a:r>
          </a:p>
        </p:txBody>
      </p:sp>
    </p:spTree>
    <p:extLst>
      <p:ext uri="{BB962C8B-B14F-4D97-AF65-F5344CB8AC3E}">
        <p14:creationId xmlns:p14="http://schemas.microsoft.com/office/powerpoint/2010/main" val="33834039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1815440-F08E-4138-895D-3EEAFCB22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Consul architecture – glossary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E3444207-DE9E-448B-A513-998C7A45DE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654096"/>
              </p:ext>
            </p:extLst>
          </p:nvPr>
        </p:nvGraphicFramePr>
        <p:xfrm>
          <a:off x="258763" y="1403350"/>
          <a:ext cx="8697912" cy="35229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8956">
                  <a:extLst>
                    <a:ext uri="{9D8B030D-6E8A-4147-A177-3AD203B41FA5}">
                      <a16:colId xmlns:a16="http://schemas.microsoft.com/office/drawing/2014/main" val="1111665583"/>
                    </a:ext>
                  </a:extLst>
                </a:gridCol>
                <a:gridCol w="4348956">
                  <a:extLst>
                    <a:ext uri="{9D8B030D-6E8A-4147-A177-3AD203B41FA5}">
                      <a16:colId xmlns:a16="http://schemas.microsoft.com/office/drawing/2014/main" val="2693763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591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 agent is the long running daemon on every member of the Consul cluster. May be a client or server node (differences in WAN gossip)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506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Forwards all RPC calls to a server. Only participates in LAN gossip.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804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Expanded set of responsibilities compared to the client (Raft quorum, maintaining cluster state, …)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532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Defines a private, low latency, high </a:t>
                      </a:r>
                      <a:r>
                        <a:rPr lang="en-US" dirty="0" err="1"/>
                        <a:t>bandwith</a:t>
                      </a:r>
                      <a:r>
                        <a:rPr lang="en-US" dirty="0"/>
                        <a:t> areal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925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55744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4ECEE2B-4ADC-4555-81F3-9E2E8AF38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Consul architecture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29348E7-981C-49D1-9393-4592607D9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374" y="1402916"/>
            <a:ext cx="8697057" cy="3735142"/>
          </a:xfrm>
        </p:spPr>
        <p:txBody>
          <a:bodyPr/>
          <a:lstStyle/>
          <a:p>
            <a:r>
              <a:rPr lang="en-US" dirty="0"/>
              <a:t>Expected to be 3 to 5 </a:t>
            </a:r>
            <a:r>
              <a:rPr lang="en-US" i="1" dirty="0"/>
              <a:t>server</a:t>
            </a:r>
            <a:r>
              <a:rPr lang="en-US" dirty="0"/>
              <a:t> instances per datacenter</a:t>
            </a:r>
          </a:p>
          <a:p>
            <a:r>
              <a:rPr lang="en-US" dirty="0"/>
              <a:t>All nodes of a datacenter participate in the LAN gossip to determine which nodes are servers, doing heartbeats,…</a:t>
            </a:r>
          </a:p>
          <a:p>
            <a:r>
              <a:rPr lang="en-US" dirty="0"/>
              <a:t>All nodes in the </a:t>
            </a:r>
            <a:r>
              <a:rPr lang="en-US" i="1" dirty="0"/>
              <a:t>server</a:t>
            </a:r>
            <a:r>
              <a:rPr lang="en-US" dirty="0"/>
              <a:t> mode are part of a single Raft peer set to elect a single leader per datacenter. The leader is responsible for all queries and transactions in the datacenter</a:t>
            </a:r>
          </a:p>
          <a:p>
            <a:r>
              <a:rPr lang="en-US" i="1" dirty="0"/>
              <a:t>Server </a:t>
            </a:r>
            <a:r>
              <a:rPr lang="en-US" dirty="0"/>
              <a:t>nodes are also participating in the WAN gossip pool. The WAN gossip pool exists to allow the datacenters to discover each other and is optimized for high-latency. Furthermore it’s required for cross-datacenter queries.</a:t>
            </a:r>
          </a:p>
          <a:p>
            <a:r>
              <a:rPr lang="en-US" dirty="0"/>
              <a:t>There’s no data replication between data centers. Queries are always forwarded to the leader of the remote datacenter!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826D728-A4F7-46FF-A2A3-8EBAAB528003}"/>
              </a:ext>
            </a:extLst>
          </p:cNvPr>
          <p:cNvSpPr txBox="1"/>
          <p:nvPr/>
        </p:nvSpPr>
        <p:spPr>
          <a:xfrm>
            <a:off x="259374" y="6052457"/>
            <a:ext cx="5903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https://www.consul.io/docs/internals/architecture.html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989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D8919BF-8297-4EE2-B774-A68D2DBE6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Consul advantages and disadvantages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D460069-9192-4838-B768-CF712F16CB7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50" b="1" dirty="0"/>
              <a:t>Pro</a:t>
            </a:r>
          </a:p>
          <a:p>
            <a:r>
              <a:rPr lang="en-US" sz="1850" dirty="0"/>
              <a:t>Specialized for service discovery (has an understanding for services and instances)</a:t>
            </a:r>
          </a:p>
          <a:p>
            <a:r>
              <a:rPr lang="en-US" sz="1850" dirty="0"/>
              <a:t>Many tools available which </a:t>
            </a:r>
            <a:r>
              <a:rPr lang="en-US" sz="1850" dirty="0" err="1"/>
              <a:t>intergrate</a:t>
            </a:r>
            <a:r>
              <a:rPr lang="en-US" sz="1850" dirty="0"/>
              <a:t> well with Consul (</a:t>
            </a:r>
            <a:r>
              <a:rPr lang="en-US" sz="1850" dirty="0" err="1">
                <a:hlinkClick r:id="rId2"/>
              </a:rPr>
              <a:t>registrator</a:t>
            </a:r>
            <a:r>
              <a:rPr lang="en-US" sz="1850" dirty="0"/>
              <a:t>, </a:t>
            </a:r>
            <a:r>
              <a:rPr lang="en-US" sz="1850" dirty="0">
                <a:hlinkClick r:id="rId3"/>
              </a:rPr>
              <a:t>Nomad</a:t>
            </a:r>
            <a:r>
              <a:rPr lang="en-US" sz="1850" dirty="0"/>
              <a:t>, </a:t>
            </a:r>
            <a:r>
              <a:rPr lang="en-US" sz="1850" dirty="0">
                <a:hlinkClick r:id="rId4"/>
              </a:rPr>
              <a:t>Vault</a:t>
            </a:r>
            <a:r>
              <a:rPr lang="en-US" sz="1850" dirty="0"/>
              <a:t>, </a:t>
            </a:r>
            <a:r>
              <a:rPr lang="en-US" sz="1850" dirty="0">
                <a:hlinkClick r:id="rId5"/>
              </a:rPr>
              <a:t>Fabio</a:t>
            </a:r>
            <a:r>
              <a:rPr lang="en-US" sz="1850" dirty="0"/>
              <a:t>)</a:t>
            </a:r>
          </a:p>
          <a:p>
            <a:r>
              <a:rPr lang="en-US" sz="1850" dirty="0"/>
              <a:t>Integrated health checks</a:t>
            </a:r>
          </a:p>
          <a:p>
            <a:r>
              <a:rPr lang="en-US" sz="1850" dirty="0"/>
              <a:t>DNS interface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2481750-5FD9-452A-AB08-9F6D3F4B94E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50" b="1" dirty="0"/>
              <a:t>Con</a:t>
            </a:r>
          </a:p>
          <a:p>
            <a:r>
              <a:rPr lang="en-US" sz="1850" dirty="0"/>
              <a:t>Weak consistent</a:t>
            </a:r>
          </a:p>
          <a:p>
            <a:r>
              <a:rPr lang="en-US" sz="1850" dirty="0"/>
              <a:t>Client has balance traffic himself – Consul only tells him which instances are healthy or not</a:t>
            </a:r>
          </a:p>
          <a:p>
            <a:r>
              <a:rPr lang="en-US" sz="1850" dirty="0"/>
              <a:t>Training required – developers may train themselves but they have to understand the concept to avoid pitfalls</a:t>
            </a:r>
          </a:p>
        </p:txBody>
      </p:sp>
    </p:spTree>
    <p:extLst>
      <p:ext uri="{BB962C8B-B14F-4D97-AF65-F5344CB8AC3E}">
        <p14:creationId xmlns:p14="http://schemas.microsoft.com/office/powerpoint/2010/main" val="3215109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BB64B0C-C466-4ABA-B2FF-44AFDEEAB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Server-side service discovery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38D4FCCC-A13F-4D86-98EF-7660D00FDD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1962" y="2554069"/>
            <a:ext cx="5171513" cy="254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288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EB1CCD5D-658A-4699-89E8-E623D2359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Server-side service discovery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6D683C6-5CF2-4E48-821C-0CC08BADF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Context:</a:t>
            </a:r>
          </a:p>
          <a:p>
            <a:r>
              <a:rPr lang="en-US" dirty="0"/>
              <a:t>Services are registered at a central service registry</a:t>
            </a:r>
          </a:p>
          <a:p>
            <a:pPr marL="0" indent="0">
              <a:buNone/>
            </a:pPr>
            <a:r>
              <a:rPr lang="de-DE" b="1" dirty="0"/>
              <a:t>Problem:</a:t>
            </a:r>
          </a:p>
          <a:p>
            <a:r>
              <a:rPr lang="de-DE" dirty="0"/>
              <a:t>Service A </a:t>
            </a:r>
            <a:r>
              <a:rPr lang="de-DE" dirty="0" err="1"/>
              <a:t>wants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contact</a:t>
            </a:r>
            <a:r>
              <a:rPr lang="de-DE" dirty="0"/>
              <a:t> </a:t>
            </a:r>
            <a:r>
              <a:rPr lang="de-DE" dirty="0" err="1"/>
              <a:t>service</a:t>
            </a:r>
            <a:r>
              <a:rPr lang="de-DE" dirty="0"/>
              <a:t> B</a:t>
            </a:r>
          </a:p>
          <a:p>
            <a:pPr marL="0" indent="0">
              <a:buNone/>
            </a:pPr>
            <a:r>
              <a:rPr lang="de-DE" b="1" dirty="0"/>
              <a:t>Solution: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Service A </a:t>
            </a:r>
            <a:r>
              <a:rPr lang="de-DE" dirty="0" err="1"/>
              <a:t>contacts</a:t>
            </a:r>
            <a:r>
              <a:rPr lang="de-DE" dirty="0"/>
              <a:t> </a:t>
            </a:r>
            <a:r>
              <a:rPr lang="de-DE" dirty="0" err="1"/>
              <a:t>router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router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a </a:t>
            </a:r>
            <a:r>
              <a:rPr lang="de-DE" dirty="0" err="1"/>
              <a:t>service</a:t>
            </a:r>
            <a:r>
              <a:rPr lang="de-DE" dirty="0"/>
              <a:t> </a:t>
            </a:r>
            <a:r>
              <a:rPr lang="de-DE" dirty="0" err="1"/>
              <a:t>registry</a:t>
            </a:r>
            <a:r>
              <a:rPr lang="de-DE" dirty="0"/>
              <a:t> </a:t>
            </a:r>
            <a:r>
              <a:rPr lang="de-DE" dirty="0" err="1"/>
              <a:t>itself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contacts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service</a:t>
            </a:r>
            <a:r>
              <a:rPr lang="de-DE" dirty="0"/>
              <a:t> </a:t>
            </a:r>
            <a:r>
              <a:rPr lang="de-DE" dirty="0" err="1"/>
              <a:t>registry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an </a:t>
            </a:r>
            <a:r>
              <a:rPr lang="de-DE" dirty="0" err="1"/>
              <a:t>address</a:t>
            </a:r>
            <a:r>
              <a:rPr lang="de-DE" dirty="0"/>
              <a:t> and </a:t>
            </a:r>
            <a:r>
              <a:rPr lang="de-DE" dirty="0" err="1"/>
              <a:t>port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service</a:t>
            </a:r>
            <a:r>
              <a:rPr lang="de-DE" dirty="0"/>
              <a:t> B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Router </a:t>
            </a:r>
            <a:r>
              <a:rPr lang="de-DE" dirty="0" err="1"/>
              <a:t>redirects</a:t>
            </a:r>
            <a:r>
              <a:rPr lang="de-DE" dirty="0"/>
              <a:t> </a:t>
            </a:r>
            <a:r>
              <a:rPr lang="de-DE" dirty="0" err="1"/>
              <a:t>request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instance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service</a:t>
            </a:r>
            <a:r>
              <a:rPr lang="de-DE" dirty="0"/>
              <a:t> B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Router </a:t>
            </a:r>
            <a:r>
              <a:rPr lang="de-DE" dirty="0" err="1"/>
              <a:t>redirects</a:t>
            </a:r>
            <a:r>
              <a:rPr lang="de-DE" dirty="0"/>
              <a:t> </a:t>
            </a:r>
            <a:r>
              <a:rPr lang="de-DE" dirty="0" err="1"/>
              <a:t>response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service</a:t>
            </a:r>
            <a:r>
              <a:rPr lang="de-DE" dirty="0"/>
              <a:t> A</a:t>
            </a:r>
          </a:p>
          <a:p>
            <a:pPr marL="457200" indent="-457200">
              <a:buFont typeface="+mj-lt"/>
              <a:buAutoNum type="arabicPeriod"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We‘ll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a </a:t>
            </a:r>
            <a:r>
              <a:rPr lang="de-DE" dirty="0" err="1"/>
              <a:t>look</a:t>
            </a:r>
            <a:r>
              <a:rPr lang="de-DE" dirty="0"/>
              <a:t> at server-</a:t>
            </a:r>
            <a:r>
              <a:rPr lang="de-DE" dirty="0" err="1"/>
              <a:t>side</a:t>
            </a:r>
            <a:r>
              <a:rPr lang="de-DE" dirty="0"/>
              <a:t> </a:t>
            </a:r>
            <a:r>
              <a:rPr lang="de-DE" dirty="0" err="1"/>
              <a:t>service</a:t>
            </a:r>
            <a:r>
              <a:rPr lang="de-DE" dirty="0"/>
              <a:t> </a:t>
            </a:r>
            <a:r>
              <a:rPr lang="de-DE" dirty="0" err="1"/>
              <a:t>discovery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in </a:t>
            </a:r>
            <a:r>
              <a:rPr lang="de-DE" dirty="0" err="1"/>
              <a:t>combination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API </a:t>
            </a:r>
            <a:r>
              <a:rPr lang="de-DE" dirty="0" err="1"/>
              <a:t>gateways</a:t>
            </a:r>
            <a:r>
              <a:rPr lang="de-DE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893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39E9382-4991-4267-A0A1-8BC7D2FF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Client-side service discovery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E54C1127-4C66-4781-8639-6B60D974D5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84112" y="2369976"/>
            <a:ext cx="7175776" cy="261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833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B203E26-4BE4-4A34-B4BC-3DF2ECB0E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Client-side service discovery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9B326C8-A58B-4CFE-9D75-FD2483D92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Context:</a:t>
            </a:r>
          </a:p>
          <a:p>
            <a:r>
              <a:rPr lang="en-US" dirty="0"/>
              <a:t>Services are registered at a central service registry</a:t>
            </a:r>
          </a:p>
          <a:p>
            <a:pPr marL="0" indent="0">
              <a:buNone/>
            </a:pPr>
            <a:r>
              <a:rPr lang="en-US" b="1" dirty="0"/>
              <a:t>Problem:</a:t>
            </a:r>
          </a:p>
          <a:p>
            <a:r>
              <a:rPr lang="en-US" dirty="0"/>
              <a:t>Service A wants to contact service B</a:t>
            </a:r>
          </a:p>
          <a:p>
            <a:pPr marL="0" indent="0">
              <a:buNone/>
            </a:pPr>
            <a:r>
              <a:rPr lang="en-US" b="1" dirty="0"/>
              <a:t>Solution: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Service A asks the service registry for one or all known instances of service B (depends on the kind of service registry)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Service A uses response of the service registry to contact service B directly (assuming service A is aware of the API of service B)</a:t>
            </a:r>
          </a:p>
        </p:txBody>
      </p:sp>
    </p:spTree>
    <p:extLst>
      <p:ext uri="{BB962C8B-B14F-4D97-AF65-F5344CB8AC3E}">
        <p14:creationId xmlns:p14="http://schemas.microsoft.com/office/powerpoint/2010/main" val="2975097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8905E53-3762-4961-A94D-089EDC623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registration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F39BFEF-7E95-49EB-B493-5B8DA149C3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50" b="1" dirty="0"/>
              <a:t>Self registration</a:t>
            </a:r>
          </a:p>
          <a:p>
            <a:r>
              <a:rPr lang="en-US" sz="1850" dirty="0"/>
              <a:t>Every client/service registers himself at the service registry</a:t>
            </a:r>
          </a:p>
          <a:p>
            <a:r>
              <a:rPr lang="en-US" sz="1850" dirty="0"/>
              <a:t>Every client has to deregister himself on failures or when quitting</a:t>
            </a:r>
          </a:p>
          <a:p>
            <a:r>
              <a:rPr lang="en-US" sz="1850" dirty="0"/>
              <a:t>Every client has to deal with the API of the service registry himself</a:t>
            </a:r>
          </a:p>
          <a:p>
            <a:r>
              <a:rPr lang="en-US" sz="1850" dirty="0"/>
              <a:t>E.g. Netflix Eureka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719B74B5-BD4E-499C-A2D2-0524EDD1E7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50" b="1" dirty="0"/>
              <a:t>3</a:t>
            </a:r>
            <a:r>
              <a:rPr lang="en-US" sz="1850" b="1" baseline="30000" dirty="0"/>
              <a:t>rd</a:t>
            </a:r>
            <a:r>
              <a:rPr lang="en-US" sz="1850" b="1" dirty="0"/>
              <a:t> party registration</a:t>
            </a:r>
          </a:p>
          <a:p>
            <a:r>
              <a:rPr lang="en-US" sz="1850" dirty="0"/>
              <a:t>Clients/services are registered by a external instance</a:t>
            </a:r>
          </a:p>
          <a:p>
            <a:r>
              <a:rPr lang="en-US" sz="1850" dirty="0"/>
              <a:t>Whenever a client exits the external component deregisters him</a:t>
            </a:r>
          </a:p>
          <a:p>
            <a:r>
              <a:rPr lang="en-US" sz="1850" dirty="0"/>
              <a:t>The external component has to monitor every known service to ensure that it’s still available</a:t>
            </a:r>
          </a:p>
          <a:p>
            <a:r>
              <a:rPr lang="en-US" sz="1850" dirty="0"/>
              <a:t>E.g. </a:t>
            </a:r>
            <a:r>
              <a:rPr lang="en-US" sz="1850" dirty="0" err="1">
                <a:hlinkClick r:id="rId2"/>
              </a:rPr>
              <a:t>registrator</a:t>
            </a:r>
            <a:r>
              <a:rPr lang="en-US" sz="1850" dirty="0">
                <a:hlinkClick r:id="rId2"/>
              </a:rPr>
              <a:t> (Docker)</a:t>
            </a:r>
            <a:r>
              <a:rPr lang="en-US" sz="1850" dirty="0"/>
              <a:t>, </a:t>
            </a:r>
            <a:r>
              <a:rPr lang="en-US" sz="1850" dirty="0">
                <a:hlinkClick r:id="rId3"/>
              </a:rPr>
              <a:t>Nomad</a:t>
            </a:r>
            <a:endParaRPr lang="en-US" sz="1850" dirty="0"/>
          </a:p>
        </p:txBody>
      </p:sp>
    </p:spTree>
    <p:extLst>
      <p:ext uri="{BB962C8B-B14F-4D97-AF65-F5344CB8AC3E}">
        <p14:creationId xmlns:p14="http://schemas.microsoft.com/office/powerpoint/2010/main" val="985076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02F7BE6-23FA-4CEB-9C6C-DB48303C3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– record types (selection)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C709F564-7D78-4966-A112-0F693C78F0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4386488"/>
              </p:ext>
            </p:extLst>
          </p:nvPr>
        </p:nvGraphicFramePr>
        <p:xfrm>
          <a:off x="258763" y="1403350"/>
          <a:ext cx="8697912" cy="3133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1604">
                  <a:extLst>
                    <a:ext uri="{9D8B030D-6E8A-4147-A177-3AD203B41FA5}">
                      <a16:colId xmlns:a16="http://schemas.microsoft.com/office/drawing/2014/main" val="3153866009"/>
                    </a:ext>
                  </a:extLst>
                </a:gridCol>
                <a:gridCol w="6406308">
                  <a:extLst>
                    <a:ext uri="{9D8B030D-6E8A-4147-A177-3AD203B41FA5}">
                      <a16:colId xmlns:a16="http://schemas.microsoft.com/office/drawing/2014/main" val="41748562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Record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958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 or AAAA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Host entries (e.g. www.google.de – IPv4: 172.217.21.35 and IPv6: 2a00:1450:4016:80d::2003)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894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CNAME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Alias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a host </a:t>
                      </a:r>
                      <a:r>
                        <a:rPr lang="de-DE" dirty="0" err="1"/>
                        <a:t>entr</a:t>
                      </a:r>
                      <a:r>
                        <a:rPr lang="en-US" dirty="0"/>
                        <a:t>y (e.g. www.fh-rosenheim.de and fh-rosenheim.de)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17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/>
                        </a:rPr>
                        <a:t>SRV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Service location record (includes port of the service)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032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TXT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Often carries machine-readable data (often used e.g. for domain validation in Azure, C&amp;C servers,…)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627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4"/>
                        </a:rPr>
                        <a:t>NAPTR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 Authority Pointer – allows regular-expression-based rewriting of domain names (e.g. to form URIs)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405713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41D5A8F8-BD07-4851-BA8B-04211C9A2FF1}"/>
              </a:ext>
            </a:extLst>
          </p:cNvPr>
          <p:cNvSpPr txBox="1"/>
          <p:nvPr/>
        </p:nvSpPr>
        <p:spPr>
          <a:xfrm>
            <a:off x="258763" y="6071119"/>
            <a:ext cx="7750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/>
              </a:rPr>
              <a:t>https://en.wikipedia.org/wiki/List_of_DNS_record_types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497191"/>
      </p:ext>
    </p:extLst>
  </p:cSld>
  <p:clrMapOvr>
    <a:masterClrMapping/>
  </p:clrMapOvr>
</p:sld>
</file>

<file path=ppt/theme/theme1.xml><?xml version="1.0" encoding="utf-8"?>
<a:theme xmlns:a="http://schemas.openxmlformats.org/drawingml/2006/main" name="service_demo">
  <a:themeElements>
    <a:clrScheme name="">
      <a:dk1>
        <a:srgbClr val="000000"/>
      </a:dk1>
      <a:lt1>
        <a:srgbClr val="FFFFFF"/>
      </a:lt1>
      <a:dk2>
        <a:srgbClr val="000000"/>
      </a:dk2>
      <a:lt2>
        <a:srgbClr val="333333"/>
      </a:lt2>
      <a:accent1>
        <a:srgbClr val="C5C1B9"/>
      </a:accent1>
      <a:accent2>
        <a:srgbClr val="0052BA"/>
      </a:accent2>
      <a:accent3>
        <a:srgbClr val="FFFFFF"/>
      </a:accent3>
      <a:accent4>
        <a:srgbClr val="000000"/>
      </a:accent4>
      <a:accent5>
        <a:srgbClr val="DFDDD9"/>
      </a:accent5>
      <a:accent6>
        <a:srgbClr val="0049A8"/>
      </a:accent6>
      <a:hlink>
        <a:srgbClr val="FF0000"/>
      </a:hlink>
      <a:folHlink>
        <a:srgbClr val="FFCC00"/>
      </a:folHlink>
    </a:clrScheme>
    <a:fontScheme name="service_dem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>
            <a:alpha val="50000"/>
          </a:srgb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>
            <a:alpha val="50000"/>
          </a:srgb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service_demo 1">
        <a:dk1>
          <a:srgbClr val="5F5F5F"/>
        </a:dk1>
        <a:lt1>
          <a:srgbClr val="FFFFFF"/>
        </a:lt1>
        <a:dk2>
          <a:srgbClr val="000000"/>
        </a:dk2>
        <a:lt2>
          <a:srgbClr val="333333"/>
        </a:lt2>
        <a:accent1>
          <a:srgbClr val="009999"/>
        </a:accent1>
        <a:accent2>
          <a:srgbClr val="0033CC"/>
        </a:accent2>
        <a:accent3>
          <a:srgbClr val="FFFFFF"/>
        </a:accent3>
        <a:accent4>
          <a:srgbClr val="505050"/>
        </a:accent4>
        <a:accent5>
          <a:srgbClr val="AACACA"/>
        </a:accent5>
        <a:accent6>
          <a:srgbClr val="002DB9"/>
        </a:accent6>
        <a:hlink>
          <a:srgbClr val="CC0066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2055</Words>
  <Application>Microsoft Office PowerPoint</Application>
  <PresentationFormat>Bildschirmpräsentation (4:3)</PresentationFormat>
  <Paragraphs>218</Paragraphs>
  <Slides>32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32</vt:i4>
      </vt:variant>
    </vt:vector>
  </HeadingPairs>
  <TitlesOfParts>
    <vt:vector size="38" baseType="lpstr">
      <vt:lpstr>Arial</vt:lpstr>
      <vt:lpstr>Calibri</vt:lpstr>
      <vt:lpstr>Helvetica</vt:lpstr>
      <vt:lpstr>Wingdings</vt:lpstr>
      <vt:lpstr>Zapf Dingbats</vt:lpstr>
      <vt:lpstr>service_demo</vt:lpstr>
      <vt:lpstr>Microservices</vt:lpstr>
      <vt:lpstr>Content</vt:lpstr>
      <vt:lpstr>Introduction</vt:lpstr>
      <vt:lpstr>Server-side service discovery</vt:lpstr>
      <vt:lpstr>Server-side service discovery</vt:lpstr>
      <vt:lpstr>Client-side service discovery</vt:lpstr>
      <vt:lpstr>Client-side service discovery</vt:lpstr>
      <vt:lpstr>Service registration</vt:lpstr>
      <vt:lpstr>DNS – record types (selection)</vt:lpstr>
      <vt:lpstr>DNS as service registry</vt:lpstr>
      <vt:lpstr>DNS – naming schemas</vt:lpstr>
      <vt:lpstr>DNS as service registry</vt:lpstr>
      <vt:lpstr>ZooKeeper</vt:lpstr>
      <vt:lpstr>Eureka</vt:lpstr>
      <vt:lpstr>Consul</vt:lpstr>
      <vt:lpstr>Gossip protocol</vt:lpstr>
      <vt:lpstr>Gossip protocol – schema</vt:lpstr>
      <vt:lpstr>Gossip example – document search</vt:lpstr>
      <vt:lpstr>Gossip example – document search</vt:lpstr>
      <vt:lpstr>Gossip example – document search</vt:lpstr>
      <vt:lpstr>Gossip example – document search</vt:lpstr>
      <vt:lpstr>Gossip example – document search</vt:lpstr>
      <vt:lpstr>Gossip example – document search</vt:lpstr>
      <vt:lpstr>Gossip example – document search remarks</vt:lpstr>
      <vt:lpstr>Raft consensus</vt:lpstr>
      <vt:lpstr>Raft leader election</vt:lpstr>
      <vt:lpstr>Log replication</vt:lpstr>
      <vt:lpstr>Raft – safety rules</vt:lpstr>
      <vt:lpstr>Consul architecture</vt:lpstr>
      <vt:lpstr>Consul architecture – glossary</vt:lpstr>
      <vt:lpstr>Consul architecture</vt:lpstr>
      <vt:lpstr>Consul advantages and disadvantages</vt:lpstr>
    </vt:vector>
  </TitlesOfParts>
  <Manager/>
  <Company>innFactory.de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Microservices</dc:title>
  <dc:subject/>
  <dc:creator>Tobias Jonas</dc:creator>
  <cp:keywords/>
  <dc:description/>
  <cp:lastModifiedBy>sINFpekurf</cp:lastModifiedBy>
  <cp:revision>103</cp:revision>
  <cp:lastPrinted>2017-10-25T20:40:39Z</cp:lastPrinted>
  <dcterms:modified xsi:type="dcterms:W3CDTF">2017-11-09T11:49:08Z</dcterms:modified>
  <cp:category/>
</cp:coreProperties>
</file>