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0"/>
  </p:notesMasterIdLst>
  <p:sldIdLst>
    <p:sldId id="256" r:id="rId2"/>
    <p:sldId id="264" r:id="rId3"/>
    <p:sldId id="257" r:id="rId4"/>
    <p:sldId id="258" r:id="rId5"/>
    <p:sldId id="259" r:id="rId6"/>
    <p:sldId id="260" r:id="rId7"/>
    <p:sldId id="261" r:id="rId8"/>
    <p:sldId id="263" r:id="rId9"/>
    <p:sldId id="273" r:id="rId10"/>
    <p:sldId id="262" r:id="rId11"/>
    <p:sldId id="265" r:id="rId12"/>
    <p:sldId id="266" r:id="rId13"/>
    <p:sldId id="267" r:id="rId14"/>
    <p:sldId id="268" r:id="rId15"/>
    <p:sldId id="270" r:id="rId16"/>
    <p:sldId id="271" r:id="rId17"/>
    <p:sldId id="269"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4B2C315-C1D1-4B19-B7D6-331E131FE9E4}">
          <p14:sldIdLst>
            <p14:sldId id="256"/>
            <p14:sldId id="264"/>
            <p14:sldId id="257"/>
          </p14:sldIdLst>
        </p14:section>
        <p14:section name="Monitoring" id="{DC62F19E-1485-45B2-B4FE-16822415B372}">
          <p14:sldIdLst>
            <p14:sldId id="258"/>
            <p14:sldId id="259"/>
            <p14:sldId id="260"/>
            <p14:sldId id="261"/>
            <p14:sldId id="263"/>
            <p14:sldId id="273"/>
            <p14:sldId id="262"/>
            <p14:sldId id="265"/>
            <p14:sldId id="266"/>
            <p14:sldId id="267"/>
          </p14:sldIdLst>
        </p14:section>
        <p14:section name="Logging" id="{F5907254-A3DB-4C21-A2D8-F52DB280ACBF}">
          <p14:sldIdLst>
            <p14:sldId id="268"/>
            <p14:sldId id="270"/>
            <p14:sldId id="271"/>
            <p14:sldId id="269"/>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10" autoAdjust="0"/>
    <p:restoredTop sz="94695"/>
  </p:normalViewPr>
  <p:slideViewPr>
    <p:cSldViewPr snapToGrid="0">
      <p:cViewPr varScale="1">
        <p:scale>
          <a:sx n="108" d="100"/>
          <a:sy n="108" d="100"/>
        </p:scale>
        <p:origin x="190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2105B6-D441-4EC0-9FA7-CF26CD0B8EA0}" type="datetimeFigureOut">
              <a:rPr lang="en-US" smtClean="0"/>
              <a:t>12/14/2017</a:t>
            </a:fld>
            <a:endParaRPr lang="en-US"/>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E1626-1954-45D8-AE63-23C3FFC9B491}" type="slidenum">
              <a:rPr lang="en-US" smtClean="0"/>
              <a:t>‹Nr.›</a:t>
            </a:fld>
            <a:endParaRPr lang="en-US"/>
          </a:p>
        </p:txBody>
      </p:sp>
    </p:spTree>
    <p:extLst>
      <p:ext uri="{BB962C8B-B14F-4D97-AF65-F5344CB8AC3E}">
        <p14:creationId xmlns:p14="http://schemas.microsoft.com/office/powerpoint/2010/main" val="4286522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9374" y="250522"/>
            <a:ext cx="5753119" cy="771055"/>
          </a:xfrm>
          <a:prstGeom prst="rect">
            <a:avLst/>
          </a:prstGeom>
        </p:spPr>
        <p:txBody>
          <a:bodyPr/>
          <a:lstStyle/>
          <a:p>
            <a:r>
              <a:rPr lang="de-DE"/>
              <a:t>Titelmasterformat durch Klicken bearbeiten</a:t>
            </a:r>
          </a:p>
        </p:txBody>
      </p:sp>
      <p:sp>
        <p:nvSpPr>
          <p:cNvPr id="3" name="Inhaltsplatzhalter 2"/>
          <p:cNvSpPr>
            <a:spLocks noGrp="1"/>
          </p:cNvSpPr>
          <p:nvPr>
            <p:ph idx="1"/>
          </p:nvPr>
        </p:nvSpPr>
        <p:spPr>
          <a:xfrm>
            <a:off x="259374" y="1402915"/>
            <a:ext cx="8697057" cy="4847573"/>
          </a:xfrm>
          <a:prstGeom prst="rect">
            <a:avLst/>
          </a:prstGeom>
        </p:spPr>
        <p:txBody>
          <a:bodyPr/>
          <a:lstStyle>
            <a:lvl1pPr>
              <a:buSzPct val="100000"/>
              <a:defRPr/>
            </a:lvl1pPr>
            <a:lvl2pPr>
              <a:buSzPct val="100000"/>
              <a:defRPr/>
            </a:lvl2pPr>
            <a:lvl3pPr>
              <a:buSzPct val="100000"/>
              <a:defRPr/>
            </a:lvl3pPr>
            <a:lvl4pPr>
              <a:buSzPct val="100000"/>
              <a:defRPr/>
            </a:lvl4pPr>
            <a:lvl5pPr>
              <a:buSzPct val="100000"/>
              <a:defRPr/>
            </a:lvl5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435" y="4406901"/>
            <a:ext cx="7772400" cy="1362075"/>
          </a:xfrm>
          <a:prstGeom prst="rect">
            <a:avLst/>
          </a:prstGeom>
        </p:spPr>
        <p:txBody>
          <a:bodyPr/>
          <a:lstStyle>
            <a:lvl1pPr algn="l">
              <a:defRPr sz="3692" b="1" cap="all"/>
            </a:lvl1pPr>
          </a:lstStyle>
          <a:p>
            <a:r>
              <a:rPr lang="de-DE"/>
              <a:t>Titelmasterformat durch Klicken bearbeiten</a:t>
            </a:r>
          </a:p>
        </p:txBody>
      </p:sp>
      <p:sp>
        <p:nvSpPr>
          <p:cNvPr id="3" name="Textplatzhalter 2"/>
          <p:cNvSpPr>
            <a:spLocks noGrp="1"/>
          </p:cNvSpPr>
          <p:nvPr>
            <p:ph type="body" idx="1"/>
          </p:nvPr>
        </p:nvSpPr>
        <p:spPr>
          <a:xfrm>
            <a:off x="722435" y="2906713"/>
            <a:ext cx="7772400" cy="1500187"/>
          </a:xfrm>
          <a:prstGeom prst="rect">
            <a:avLst/>
          </a:prstGeo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de-DE"/>
              <a:t>Textmasterformate durch Klicken bearbeiten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259375" y="265114"/>
            <a:ext cx="5697415" cy="762021"/>
          </a:xfrm>
          <a:prstGeom prst="rect">
            <a:avLst/>
          </a:prstGeom>
        </p:spPr>
        <p:txBody>
          <a:bodyPr/>
          <a:lstStyle/>
          <a:p>
            <a:r>
              <a:rPr lang="de-DE"/>
              <a:t>Titelmasterformat durch Klicken bearbeiten</a:t>
            </a:r>
          </a:p>
        </p:txBody>
      </p:sp>
      <p:sp>
        <p:nvSpPr>
          <p:cNvPr id="3" name="Inhaltsplatzhalter 2"/>
          <p:cNvSpPr>
            <a:spLocks noGrp="1"/>
          </p:cNvSpPr>
          <p:nvPr>
            <p:ph sz="half" idx="1"/>
          </p:nvPr>
        </p:nvSpPr>
        <p:spPr>
          <a:xfrm>
            <a:off x="259374" y="1238251"/>
            <a:ext cx="4277457" cy="4733925"/>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77508" y="1238251"/>
            <a:ext cx="4278923" cy="4733925"/>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263769" y="262112"/>
            <a:ext cx="5543730" cy="739970"/>
          </a:xfrm>
          <a:prstGeom prst="rect">
            <a:avLst/>
          </a:prstGeo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066"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066"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270" y="1535113"/>
            <a:ext cx="4041531" cy="639762"/>
          </a:xfrm>
          <a:prstGeom prst="rect">
            <a:avLst/>
          </a:prstGeo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de-DE"/>
              <a:t>Textmasterformate durch Klicken bearbeiten</a:t>
            </a:r>
          </a:p>
        </p:txBody>
      </p:sp>
      <p:sp>
        <p:nvSpPr>
          <p:cNvPr id="6" name="Inhaltsplatzhalter 5"/>
          <p:cNvSpPr>
            <a:spLocks noGrp="1"/>
          </p:cNvSpPr>
          <p:nvPr>
            <p:ph sz="quarter" idx="4"/>
          </p:nvPr>
        </p:nvSpPr>
        <p:spPr>
          <a:xfrm>
            <a:off x="4645270" y="2174875"/>
            <a:ext cx="4041531" cy="3951288"/>
          </a:xfrm>
          <a:prstGeom prst="rect">
            <a:avLst/>
          </a:prstGeo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19688" y="265114"/>
            <a:ext cx="5737101" cy="812125"/>
          </a:xfrm>
          <a:prstGeom prst="rect">
            <a:avLst/>
          </a:prstGeom>
        </p:spPr>
        <p:txBody>
          <a:bodyPr/>
          <a:lstStyle/>
          <a:p>
            <a:r>
              <a:rPr lang="de-DE"/>
              <a:t>Titelmasterformat durch Klicken bearbeiten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59375" y="265114"/>
            <a:ext cx="5697415" cy="762021"/>
          </a:xfrm>
          <a:prstGeom prst="rect">
            <a:avLst/>
          </a:prstGeom>
        </p:spPr>
        <p:txBody>
          <a:bodyPr/>
          <a:lstStyle/>
          <a:p>
            <a:r>
              <a:rPr lang="de-DE"/>
              <a:t>Titelmasterformat durch Klicken bearbeiten</a:t>
            </a:r>
          </a:p>
        </p:txBody>
      </p:sp>
      <p:sp>
        <p:nvSpPr>
          <p:cNvPr id="3" name="Textplatzhalter 2"/>
          <p:cNvSpPr>
            <a:spLocks noGrp="1"/>
          </p:cNvSpPr>
          <p:nvPr>
            <p:ph type="body" sz="half" idx="1"/>
          </p:nvPr>
        </p:nvSpPr>
        <p:spPr>
          <a:xfrm>
            <a:off x="259375" y="1388563"/>
            <a:ext cx="4277457" cy="4890941"/>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50816" y="1388561"/>
            <a:ext cx="4278923" cy="4890942"/>
          </a:xfrm>
          <a:prstGeom prst="rect">
            <a:avLst/>
          </a:prstGeo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2393" name="Rectangle 9"/>
          <p:cNvSpPr>
            <a:spLocks noChangeArrowheads="1"/>
          </p:cNvSpPr>
          <p:nvPr/>
        </p:nvSpPr>
        <p:spPr bwMode="auto">
          <a:xfrm>
            <a:off x="7268308" y="1246189"/>
            <a:ext cx="1216269" cy="942975"/>
          </a:xfrm>
          <a:prstGeom prst="rect">
            <a:avLst/>
          </a:prstGeom>
          <a:noFill/>
          <a:ln w="9525">
            <a:noFill/>
            <a:miter lim="800000"/>
            <a:headEnd/>
            <a:tailEnd/>
          </a:ln>
          <a:effectLst>
            <a:outerShdw dist="17961" dir="2700000" algn="ctr" rotWithShape="0">
              <a:schemeClr val="bg2"/>
            </a:outerShdw>
          </a:effectLst>
        </p:spPr>
        <p:txBody>
          <a:bodyPr wrap="none" anchor="ctr"/>
          <a:lstStyle/>
          <a:p>
            <a:endParaRPr lang="de-DE" sz="1662">
              <a:latin typeface="Helvetica" charset="0"/>
              <a:ea typeface="Helvetica" charset="0"/>
              <a:cs typeface="Helvetica" charset="0"/>
            </a:endParaRPr>
          </a:p>
        </p:txBody>
      </p:sp>
      <p:sp>
        <p:nvSpPr>
          <p:cNvPr id="8" name="Rectangle 3"/>
          <p:cNvSpPr>
            <a:spLocks noGrp="1" noChangeArrowheads="1"/>
          </p:cNvSpPr>
          <p:nvPr>
            <p:ph type="body" idx="1"/>
          </p:nvPr>
        </p:nvSpPr>
        <p:spPr bwMode="auto">
          <a:xfrm>
            <a:off x="539502" y="1412876"/>
            <a:ext cx="8036169"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a:p>
            <a:pPr lvl="2"/>
            <a:endParaRPr lang="de-DE" dirty="0"/>
          </a:p>
        </p:txBody>
      </p:sp>
      <p:sp>
        <p:nvSpPr>
          <p:cNvPr id="9" name="Rectangle 4"/>
          <p:cNvSpPr>
            <a:spLocks noGrp="1" noChangeArrowheads="1"/>
          </p:cNvSpPr>
          <p:nvPr>
            <p:ph type="title"/>
          </p:nvPr>
        </p:nvSpPr>
        <p:spPr bwMode="auto">
          <a:xfrm>
            <a:off x="307971" y="220663"/>
            <a:ext cx="564671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de-DE"/>
              <a:t>Titelmasterformat durch Klicken bearbeiten</a:t>
            </a:r>
          </a:p>
        </p:txBody>
      </p:sp>
      <p:sp>
        <p:nvSpPr>
          <p:cNvPr id="10" name="Rectangle 6"/>
          <p:cNvSpPr>
            <a:spLocks noChangeArrowheads="1"/>
          </p:cNvSpPr>
          <p:nvPr userDrawn="1"/>
        </p:nvSpPr>
        <p:spPr bwMode="auto">
          <a:xfrm>
            <a:off x="7706282" y="6480002"/>
            <a:ext cx="1076008" cy="24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p>
            <a:pPr algn="r">
              <a:spcBef>
                <a:spcPct val="50000"/>
              </a:spcBef>
            </a:pPr>
            <a:r>
              <a:rPr lang="de-DE" sz="923" b="0">
                <a:solidFill>
                  <a:srgbClr val="FF9A00"/>
                </a:solidFill>
                <a:latin typeface="Helvetica" charset="0"/>
                <a:ea typeface="Helvetica" charset="0"/>
                <a:cs typeface="Helvetica" charset="0"/>
              </a:rPr>
              <a:t>Kap. 1</a:t>
            </a:r>
            <a:r>
              <a:rPr lang="de-DE" sz="923" b="0" baseline="0">
                <a:solidFill>
                  <a:srgbClr val="FF9A00"/>
                </a:solidFill>
                <a:latin typeface="Helvetica" charset="0"/>
                <a:ea typeface="Helvetica" charset="0"/>
                <a:cs typeface="Helvetica" charset="0"/>
              </a:rPr>
              <a:t>, S. </a:t>
            </a:r>
            <a:fld id="{D1265ACD-8CF3-4A2A-A304-86FCF731DD9B}" type="slidenum">
              <a:rPr lang="de-DE" sz="923" b="0" smtClean="0">
                <a:solidFill>
                  <a:srgbClr val="FF9A00"/>
                </a:solidFill>
                <a:latin typeface="Helvetica" charset="0"/>
                <a:ea typeface="Helvetica" charset="0"/>
                <a:cs typeface="Helvetica" charset="0"/>
              </a:rPr>
              <a:pPr algn="r">
                <a:spcBef>
                  <a:spcPct val="50000"/>
                </a:spcBef>
              </a:pPr>
              <a:t>‹Nr.›</a:t>
            </a:fld>
            <a:r>
              <a:rPr lang="de-DE" sz="923" b="0">
                <a:solidFill>
                  <a:srgbClr val="FF9A00"/>
                </a:solidFill>
                <a:latin typeface="Helvetica" charset="0"/>
                <a:ea typeface="Helvetica" charset="0"/>
                <a:cs typeface="Helvetica" charset="0"/>
              </a:rPr>
              <a:t>    </a:t>
            </a:r>
          </a:p>
        </p:txBody>
      </p:sp>
      <p:pic>
        <p:nvPicPr>
          <p:cNvPr id="11" name="Picture 7" descr="RZ_logo_FH_RGB_web3_kleine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115291" y="274638"/>
            <a:ext cx="2460380" cy="7429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8"/>
          <p:cNvSpPr>
            <a:spLocks noChangeArrowheads="1"/>
          </p:cNvSpPr>
          <p:nvPr userDrawn="1"/>
        </p:nvSpPr>
        <p:spPr bwMode="auto">
          <a:xfrm>
            <a:off x="307971" y="6480002"/>
            <a:ext cx="3718119" cy="24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p>
            <a:pPr algn="l">
              <a:spcBef>
                <a:spcPct val="50000"/>
              </a:spcBef>
            </a:pPr>
            <a:r>
              <a:rPr lang="de-DE" sz="923" b="0" dirty="0">
                <a:solidFill>
                  <a:srgbClr val="FF9A00"/>
                </a:solidFill>
                <a:latin typeface="Helvetica" charset="0"/>
                <a:ea typeface="Helvetica" charset="0"/>
                <a:cs typeface="Helvetica" charset="0"/>
              </a:rPr>
              <a:t>Tobias Jonas – Peter Kurfer – Microservices</a:t>
            </a:r>
          </a:p>
        </p:txBody>
      </p:sp>
      <p:sp>
        <p:nvSpPr>
          <p:cNvPr id="13" name="Line 9"/>
          <p:cNvSpPr>
            <a:spLocks noChangeShapeType="1"/>
          </p:cNvSpPr>
          <p:nvPr userDrawn="1"/>
        </p:nvSpPr>
        <p:spPr bwMode="auto">
          <a:xfrm>
            <a:off x="341675" y="6443663"/>
            <a:ext cx="8440615" cy="0"/>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de-DE" sz="1662">
              <a:latin typeface="Helvetica" charset="0"/>
              <a:ea typeface="Helvetica" charset="0"/>
              <a:cs typeface="Helvetica" charset="0"/>
            </a:endParaRPr>
          </a:p>
        </p:txBody>
      </p:sp>
      <p:sp>
        <p:nvSpPr>
          <p:cNvPr id="14" name="Line 10"/>
          <p:cNvSpPr>
            <a:spLocks noChangeShapeType="1"/>
          </p:cNvSpPr>
          <p:nvPr userDrawn="1"/>
        </p:nvSpPr>
        <p:spPr bwMode="auto">
          <a:xfrm>
            <a:off x="307971" y="1196975"/>
            <a:ext cx="8474320" cy="0"/>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sz="1662">
              <a:latin typeface="Helvetica" charset="0"/>
              <a:ea typeface="Helvetica" charset="0"/>
              <a:cs typeface="Helvetica" charset="0"/>
            </a:endParaRPr>
          </a:p>
        </p:txBody>
      </p:sp>
    </p:spTree>
    <p:extLst>
      <p:ext uri="{BB962C8B-B14F-4D97-AF65-F5344CB8AC3E}">
        <p14:creationId xmlns:p14="http://schemas.microsoft.com/office/powerpoint/2010/main" val="56872487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Lst>
  <p:hf sldNum="0" hdr="0" dt="0"/>
  <p:txStyles>
    <p:titleStyle>
      <a:lvl1pPr algn="l" rtl="0" eaLnBrk="0" fontAlgn="base" hangingPunct="0">
        <a:spcBef>
          <a:spcPct val="50000"/>
        </a:spcBef>
        <a:spcAft>
          <a:spcPct val="0"/>
        </a:spcAft>
        <a:buClr>
          <a:srgbClr val="6699FF"/>
        </a:buClr>
        <a:buFont typeface="Zapf Dingbats" charset="2"/>
        <a:defRPr sz="2031">
          <a:solidFill>
            <a:schemeClr val="tx1"/>
          </a:solidFill>
          <a:latin typeface="Helvetica" charset="0"/>
          <a:ea typeface="Helvetica" charset="0"/>
          <a:cs typeface="Helvetica" charset="0"/>
        </a:defRPr>
      </a:lvl1pPr>
      <a:lvl2pPr algn="l" rtl="0" eaLnBrk="0" fontAlgn="base" hangingPunct="0">
        <a:spcBef>
          <a:spcPct val="50000"/>
        </a:spcBef>
        <a:spcAft>
          <a:spcPct val="0"/>
        </a:spcAft>
        <a:buClr>
          <a:srgbClr val="6699FF"/>
        </a:buClr>
        <a:buFont typeface="Zapf Dingbats" charset="2"/>
        <a:defRPr sz="2031">
          <a:solidFill>
            <a:schemeClr val="tx1"/>
          </a:solidFill>
          <a:latin typeface="Arial" pitchFamily="34" charset="0"/>
        </a:defRPr>
      </a:lvl2pPr>
      <a:lvl3pPr algn="l" rtl="0" eaLnBrk="0" fontAlgn="base" hangingPunct="0">
        <a:spcBef>
          <a:spcPct val="50000"/>
        </a:spcBef>
        <a:spcAft>
          <a:spcPct val="0"/>
        </a:spcAft>
        <a:buClr>
          <a:srgbClr val="6699FF"/>
        </a:buClr>
        <a:buFont typeface="Zapf Dingbats" charset="2"/>
        <a:defRPr sz="2031">
          <a:solidFill>
            <a:schemeClr val="tx1"/>
          </a:solidFill>
          <a:latin typeface="Arial" pitchFamily="34" charset="0"/>
        </a:defRPr>
      </a:lvl3pPr>
      <a:lvl4pPr algn="l" rtl="0" eaLnBrk="0" fontAlgn="base" hangingPunct="0">
        <a:spcBef>
          <a:spcPct val="50000"/>
        </a:spcBef>
        <a:spcAft>
          <a:spcPct val="0"/>
        </a:spcAft>
        <a:buClr>
          <a:srgbClr val="6699FF"/>
        </a:buClr>
        <a:buFont typeface="Zapf Dingbats" charset="2"/>
        <a:defRPr sz="2031">
          <a:solidFill>
            <a:schemeClr val="tx1"/>
          </a:solidFill>
          <a:latin typeface="Arial" pitchFamily="34" charset="0"/>
        </a:defRPr>
      </a:lvl4pPr>
      <a:lvl5pPr algn="l" rtl="0" eaLnBrk="0" fontAlgn="base" hangingPunct="0">
        <a:spcBef>
          <a:spcPct val="50000"/>
        </a:spcBef>
        <a:spcAft>
          <a:spcPct val="0"/>
        </a:spcAft>
        <a:buClr>
          <a:srgbClr val="6699FF"/>
        </a:buClr>
        <a:buFont typeface="Zapf Dingbats" charset="2"/>
        <a:defRPr sz="2031">
          <a:solidFill>
            <a:schemeClr val="tx1"/>
          </a:solidFill>
          <a:latin typeface="Arial" pitchFamily="34" charset="0"/>
        </a:defRPr>
      </a:lvl5pPr>
      <a:lvl6pPr marL="422041" algn="l" rtl="0" eaLnBrk="0" fontAlgn="base" hangingPunct="0">
        <a:spcBef>
          <a:spcPct val="50000"/>
        </a:spcBef>
        <a:spcAft>
          <a:spcPct val="0"/>
        </a:spcAft>
        <a:buClr>
          <a:srgbClr val="6699FF"/>
        </a:buClr>
        <a:buFont typeface="Zapf Dingbats" charset="2"/>
        <a:defRPr sz="2031">
          <a:solidFill>
            <a:schemeClr val="tx1"/>
          </a:solidFill>
          <a:latin typeface="Arial" pitchFamily="34" charset="0"/>
        </a:defRPr>
      </a:lvl6pPr>
      <a:lvl7pPr marL="844083" algn="l" rtl="0" eaLnBrk="0" fontAlgn="base" hangingPunct="0">
        <a:spcBef>
          <a:spcPct val="50000"/>
        </a:spcBef>
        <a:spcAft>
          <a:spcPct val="0"/>
        </a:spcAft>
        <a:buClr>
          <a:srgbClr val="6699FF"/>
        </a:buClr>
        <a:buFont typeface="Zapf Dingbats" charset="2"/>
        <a:defRPr sz="2031">
          <a:solidFill>
            <a:schemeClr val="tx1"/>
          </a:solidFill>
          <a:latin typeface="Arial" pitchFamily="34" charset="0"/>
        </a:defRPr>
      </a:lvl7pPr>
      <a:lvl8pPr marL="1266124" algn="l" rtl="0" eaLnBrk="0" fontAlgn="base" hangingPunct="0">
        <a:spcBef>
          <a:spcPct val="50000"/>
        </a:spcBef>
        <a:spcAft>
          <a:spcPct val="0"/>
        </a:spcAft>
        <a:buClr>
          <a:srgbClr val="6699FF"/>
        </a:buClr>
        <a:buFont typeface="Zapf Dingbats" charset="2"/>
        <a:defRPr sz="2031">
          <a:solidFill>
            <a:schemeClr val="tx1"/>
          </a:solidFill>
          <a:latin typeface="Arial" pitchFamily="34" charset="0"/>
        </a:defRPr>
      </a:lvl8pPr>
      <a:lvl9pPr marL="1688165" algn="l" rtl="0" eaLnBrk="0" fontAlgn="base" hangingPunct="0">
        <a:spcBef>
          <a:spcPct val="50000"/>
        </a:spcBef>
        <a:spcAft>
          <a:spcPct val="0"/>
        </a:spcAft>
        <a:buClr>
          <a:srgbClr val="6699FF"/>
        </a:buClr>
        <a:buFont typeface="Zapf Dingbats" charset="2"/>
        <a:defRPr sz="2031">
          <a:solidFill>
            <a:schemeClr val="tx1"/>
          </a:solidFill>
          <a:latin typeface="Arial" pitchFamily="34" charset="0"/>
        </a:defRPr>
      </a:lvl9pPr>
    </p:titleStyle>
    <p:bodyStyle>
      <a:lvl1pPr marL="263776" indent="-263776" algn="l" defTabSz="581773" rtl="0" eaLnBrk="0" fontAlgn="base" hangingPunct="0">
        <a:spcBef>
          <a:spcPts val="554"/>
        </a:spcBef>
        <a:spcAft>
          <a:spcPct val="0"/>
        </a:spcAft>
        <a:buClr>
          <a:srgbClr val="FFC000"/>
        </a:buClr>
        <a:buSzPct val="100000"/>
        <a:buFont typeface="Wingdings" charset="2"/>
        <a:buChar char="§"/>
        <a:tabLst>
          <a:tab pos="263776" algn="l"/>
        </a:tabLst>
        <a:defRPr sz="1846">
          <a:solidFill>
            <a:srgbClr val="000000"/>
          </a:solidFill>
          <a:latin typeface="Helvetica" charset="0"/>
          <a:ea typeface="Helvetica" charset="0"/>
          <a:cs typeface="Helvetica" charset="0"/>
        </a:defRPr>
      </a:lvl1pPr>
      <a:lvl2pPr marL="703402" indent="-263776" algn="l" defTabSz="581773" rtl="0" eaLnBrk="0" fontAlgn="base" hangingPunct="0">
        <a:spcBef>
          <a:spcPts val="0"/>
        </a:spcBef>
        <a:spcAft>
          <a:spcPct val="0"/>
        </a:spcAft>
        <a:buClr>
          <a:srgbClr val="FFC000"/>
        </a:buClr>
        <a:buSzPct val="100000"/>
        <a:buFont typeface="Wingdings" charset="2"/>
        <a:buChar char="§"/>
        <a:tabLst>
          <a:tab pos="263776" algn="l"/>
        </a:tabLst>
        <a:defRPr>
          <a:solidFill>
            <a:srgbClr val="000000"/>
          </a:solidFill>
          <a:latin typeface="Helvetica" charset="0"/>
          <a:ea typeface="Helvetica" charset="0"/>
          <a:cs typeface="Helvetica" charset="0"/>
        </a:defRPr>
      </a:lvl2pPr>
      <a:lvl3pPr marL="1090273" indent="-211021" algn="l" defTabSz="581773" rtl="0" eaLnBrk="0" fontAlgn="base" hangingPunct="0">
        <a:spcBef>
          <a:spcPts val="0"/>
        </a:spcBef>
        <a:spcAft>
          <a:spcPct val="0"/>
        </a:spcAft>
        <a:buClr>
          <a:srgbClr val="FFC000"/>
        </a:buClr>
        <a:buSzPct val="100000"/>
        <a:buFont typeface="Wingdings" charset="2"/>
        <a:buChar char="§"/>
        <a:tabLst>
          <a:tab pos="263776" algn="l"/>
        </a:tabLst>
        <a:defRPr sz="1477">
          <a:solidFill>
            <a:schemeClr val="tx1"/>
          </a:solidFill>
          <a:latin typeface="Helvetica" charset="0"/>
          <a:ea typeface="Helvetica" charset="0"/>
          <a:cs typeface="Helvetica" charset="0"/>
        </a:defRPr>
      </a:lvl3pPr>
      <a:lvl4pPr marL="1477145" indent="-211021" algn="l" defTabSz="581773" rtl="0" eaLnBrk="0" fontAlgn="base" hangingPunct="0">
        <a:spcBef>
          <a:spcPts val="0"/>
        </a:spcBef>
        <a:spcAft>
          <a:spcPct val="0"/>
        </a:spcAft>
        <a:buClr>
          <a:srgbClr val="FFC000"/>
        </a:buClr>
        <a:buSzPct val="100000"/>
        <a:buFont typeface="Wingdings" charset="2"/>
        <a:buChar char="§"/>
        <a:tabLst>
          <a:tab pos="263776" algn="l"/>
        </a:tabLst>
        <a:defRPr sz="1292">
          <a:solidFill>
            <a:schemeClr val="tx1"/>
          </a:solidFill>
          <a:latin typeface="Helvetica" charset="0"/>
          <a:ea typeface="Helvetica" charset="0"/>
          <a:cs typeface="Helvetica" charset="0"/>
        </a:defRPr>
      </a:lvl4pPr>
      <a:lvl5pPr marL="1916771" indent="-263776" algn="l" defTabSz="581773" rtl="0" eaLnBrk="0" fontAlgn="base" hangingPunct="0">
        <a:spcBef>
          <a:spcPts val="0"/>
        </a:spcBef>
        <a:spcAft>
          <a:spcPct val="0"/>
        </a:spcAft>
        <a:buClr>
          <a:srgbClr val="FFC000"/>
        </a:buClr>
        <a:buSzPct val="100000"/>
        <a:buFont typeface="Wingdings" charset="2"/>
        <a:buChar char="§"/>
        <a:tabLst>
          <a:tab pos="263776" algn="l"/>
        </a:tabLst>
        <a:defRPr sz="1292">
          <a:solidFill>
            <a:schemeClr val="tx1"/>
          </a:solidFill>
          <a:latin typeface="Helvetica" charset="0"/>
          <a:ea typeface="Helvetica" charset="0"/>
          <a:cs typeface="Helvetica" charset="0"/>
        </a:defRPr>
      </a:lvl5pPr>
      <a:lvl6pPr marL="2286057" indent="-211021" algn="l" defTabSz="581773" rtl="0" eaLnBrk="0" fontAlgn="base" hangingPunct="0">
        <a:spcBef>
          <a:spcPct val="20000"/>
        </a:spcBef>
        <a:spcAft>
          <a:spcPct val="0"/>
        </a:spcAft>
        <a:buClr>
          <a:srgbClr val="003366"/>
        </a:buClr>
        <a:buSzPct val="35000"/>
        <a:buFont typeface="Wingdings" pitchFamily="2" charset="2"/>
        <a:tabLst>
          <a:tab pos="263776" algn="l"/>
        </a:tabLst>
        <a:defRPr sz="1292">
          <a:solidFill>
            <a:schemeClr val="tx1"/>
          </a:solidFill>
          <a:latin typeface="+mn-lt"/>
        </a:defRPr>
      </a:lvl6pPr>
      <a:lvl7pPr marL="2708098" indent="-211021" algn="l" defTabSz="581773" rtl="0" eaLnBrk="0" fontAlgn="base" hangingPunct="0">
        <a:spcBef>
          <a:spcPct val="20000"/>
        </a:spcBef>
        <a:spcAft>
          <a:spcPct val="0"/>
        </a:spcAft>
        <a:buClr>
          <a:srgbClr val="003366"/>
        </a:buClr>
        <a:buSzPct val="35000"/>
        <a:buFont typeface="Wingdings" pitchFamily="2" charset="2"/>
        <a:tabLst>
          <a:tab pos="263776" algn="l"/>
        </a:tabLst>
        <a:defRPr sz="1292">
          <a:solidFill>
            <a:schemeClr val="tx1"/>
          </a:solidFill>
          <a:latin typeface="+mn-lt"/>
        </a:defRPr>
      </a:lvl7pPr>
      <a:lvl8pPr marL="3130140" indent="-211021" algn="l" defTabSz="581773" rtl="0" eaLnBrk="0" fontAlgn="base" hangingPunct="0">
        <a:spcBef>
          <a:spcPct val="20000"/>
        </a:spcBef>
        <a:spcAft>
          <a:spcPct val="0"/>
        </a:spcAft>
        <a:buClr>
          <a:srgbClr val="003366"/>
        </a:buClr>
        <a:buSzPct val="35000"/>
        <a:buFont typeface="Wingdings" pitchFamily="2" charset="2"/>
        <a:tabLst>
          <a:tab pos="263776" algn="l"/>
        </a:tabLst>
        <a:defRPr sz="1292">
          <a:solidFill>
            <a:schemeClr val="tx1"/>
          </a:solidFill>
          <a:latin typeface="+mn-lt"/>
        </a:defRPr>
      </a:lvl8pPr>
      <a:lvl9pPr marL="3552181" indent="-211021" algn="l" defTabSz="581773" rtl="0" eaLnBrk="0" fontAlgn="base" hangingPunct="0">
        <a:spcBef>
          <a:spcPct val="20000"/>
        </a:spcBef>
        <a:spcAft>
          <a:spcPct val="0"/>
        </a:spcAft>
        <a:buClr>
          <a:srgbClr val="003366"/>
        </a:buClr>
        <a:buSzPct val="35000"/>
        <a:buFont typeface="Wingdings" pitchFamily="2" charset="2"/>
        <a:tabLst>
          <a:tab pos="263776" algn="l"/>
        </a:tabLst>
        <a:defRPr sz="1292">
          <a:solidFill>
            <a:schemeClr val="tx1"/>
          </a:solidFill>
          <a:latin typeface="+mn-lt"/>
        </a:defRPr>
      </a:lvl9pPr>
    </p:bodyStyle>
    <p:otherStyle>
      <a:defPPr>
        <a:defRPr lang="de-DE"/>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zipkin.i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Microservices</a:t>
            </a:r>
          </a:p>
        </p:txBody>
      </p:sp>
      <p:sp>
        <p:nvSpPr>
          <p:cNvPr id="10" name="Text Placeholder 9"/>
          <p:cNvSpPr>
            <a:spLocks noGrp="1"/>
          </p:cNvSpPr>
          <p:nvPr>
            <p:ph type="body" idx="1"/>
          </p:nvPr>
        </p:nvSpPr>
        <p:spPr/>
        <p:txBody>
          <a:bodyPr/>
          <a:lstStyle/>
          <a:p>
            <a:r>
              <a:rPr lang="de-DE" dirty="0"/>
              <a:t>Monitoring and </a:t>
            </a:r>
            <a:r>
              <a:rPr lang="de-DE" dirty="0" err="1"/>
              <a:t>Logging</a:t>
            </a:r>
            <a:endParaRPr lang="de-DE" dirty="0"/>
          </a:p>
        </p:txBody>
      </p:sp>
    </p:spTree>
    <p:extLst>
      <p:ext uri="{BB962C8B-B14F-4D97-AF65-F5344CB8AC3E}">
        <p14:creationId xmlns:p14="http://schemas.microsoft.com/office/powerpoint/2010/main" val="137155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3512028-3CFA-46B7-B4C5-E0DF71E4271A}"/>
              </a:ext>
            </a:extLst>
          </p:cNvPr>
          <p:cNvSpPr>
            <a:spLocks noGrp="1"/>
          </p:cNvSpPr>
          <p:nvPr>
            <p:ph type="title"/>
          </p:nvPr>
        </p:nvSpPr>
        <p:spPr/>
        <p:txBody>
          <a:bodyPr/>
          <a:lstStyle/>
          <a:p>
            <a:r>
              <a:rPr lang="de-DE" sz="2400" dirty="0" err="1"/>
              <a:t>Caveats</a:t>
            </a:r>
            <a:r>
              <a:rPr lang="de-DE" sz="2400" dirty="0"/>
              <a:t> in Microservice </a:t>
            </a:r>
            <a:r>
              <a:rPr lang="de-DE" sz="2400" dirty="0" err="1"/>
              <a:t>applications</a:t>
            </a:r>
            <a:endParaRPr lang="en-US" dirty="0"/>
          </a:p>
        </p:txBody>
      </p:sp>
      <p:sp>
        <p:nvSpPr>
          <p:cNvPr id="5" name="Inhaltsplatzhalter 4">
            <a:extLst>
              <a:ext uri="{FF2B5EF4-FFF2-40B4-BE49-F238E27FC236}">
                <a16:creationId xmlns:a16="http://schemas.microsoft.com/office/drawing/2014/main" id="{8079AF85-6DA4-4A8C-AC83-CFA3C355FC5D}"/>
              </a:ext>
            </a:extLst>
          </p:cNvPr>
          <p:cNvSpPr>
            <a:spLocks noGrp="1"/>
          </p:cNvSpPr>
          <p:nvPr>
            <p:ph idx="1"/>
          </p:nvPr>
        </p:nvSpPr>
        <p:spPr/>
        <p:txBody>
          <a:bodyPr/>
          <a:lstStyle/>
          <a:p>
            <a:r>
              <a:rPr lang="en-US" dirty="0"/>
              <a:t>Equivalent to load balancers (see chapter 4) systems have to picked up by the monitoring when they’re started</a:t>
            </a:r>
          </a:p>
          <a:p>
            <a:r>
              <a:rPr lang="en-US" dirty="0"/>
              <a:t>Depending on the scale of your application the monitoring system has to keep track of many more systems</a:t>
            </a:r>
          </a:p>
          <a:p>
            <a:r>
              <a:rPr lang="en-US" dirty="0"/>
              <a:t>To get a high perspective, your system has to aggregate the collected information to determine if a </a:t>
            </a:r>
            <a:r>
              <a:rPr lang="en-US" i="1" dirty="0"/>
              <a:t>service</a:t>
            </a:r>
            <a:r>
              <a:rPr lang="en-US" dirty="0"/>
              <a:t> is healthy (in term of a component of your application architecture) as it might not matter if a single instance has a high load or is unavailable for a moment if there are other instances to keep your application up and running</a:t>
            </a:r>
          </a:p>
          <a:p>
            <a:r>
              <a:rPr lang="en-US" dirty="0"/>
              <a:t>To be able to analyze a certain error it’s also necessary to be able to go down the rabbit hole and inspect a single node</a:t>
            </a:r>
          </a:p>
          <a:p>
            <a:r>
              <a:rPr lang="en-US" dirty="0"/>
              <a:t>As you might have </a:t>
            </a:r>
            <a:r>
              <a:rPr lang="en-US" b="1" dirty="0"/>
              <a:t>many</a:t>
            </a:r>
            <a:r>
              <a:rPr lang="en-US" dirty="0"/>
              <a:t> servers and services the amount of collected could be huge. Your system has to be able to handle this amount of data or aggregate it to meaningful snapshots</a:t>
            </a:r>
          </a:p>
        </p:txBody>
      </p:sp>
    </p:spTree>
    <p:extLst>
      <p:ext uri="{BB962C8B-B14F-4D97-AF65-F5344CB8AC3E}">
        <p14:creationId xmlns:p14="http://schemas.microsoft.com/office/powerpoint/2010/main" val="3507999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E4B30F4-CF85-4483-83A5-2B0C93A28037}"/>
              </a:ext>
            </a:extLst>
          </p:cNvPr>
          <p:cNvSpPr>
            <a:spLocks noGrp="1"/>
          </p:cNvSpPr>
          <p:nvPr>
            <p:ph type="title"/>
          </p:nvPr>
        </p:nvSpPr>
        <p:spPr/>
        <p:txBody>
          <a:bodyPr/>
          <a:lstStyle/>
          <a:p>
            <a:r>
              <a:rPr lang="de-DE" dirty="0" err="1"/>
              <a:t>Valuation</a:t>
            </a:r>
            <a:endParaRPr lang="en-US" dirty="0"/>
          </a:p>
        </p:txBody>
      </p:sp>
      <p:pic>
        <p:nvPicPr>
          <p:cNvPr id="7" name="Inhaltsplatzhalter 6">
            <a:extLst>
              <a:ext uri="{FF2B5EF4-FFF2-40B4-BE49-F238E27FC236}">
                <a16:creationId xmlns:a16="http://schemas.microsoft.com/office/drawing/2014/main" id="{1CC9AF0D-AE62-4711-A17C-F2DAC21CB4D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58763" y="1570676"/>
            <a:ext cx="8697912" cy="4511986"/>
          </a:xfrm>
        </p:spPr>
      </p:pic>
    </p:spTree>
    <p:extLst>
      <p:ext uri="{BB962C8B-B14F-4D97-AF65-F5344CB8AC3E}">
        <p14:creationId xmlns:p14="http://schemas.microsoft.com/office/powerpoint/2010/main" val="1161508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023D75-BBDD-4D4B-A3C6-07A401A068F9}"/>
              </a:ext>
            </a:extLst>
          </p:cNvPr>
          <p:cNvSpPr>
            <a:spLocks noGrp="1"/>
          </p:cNvSpPr>
          <p:nvPr>
            <p:ph type="title"/>
          </p:nvPr>
        </p:nvSpPr>
        <p:spPr/>
        <p:txBody>
          <a:bodyPr/>
          <a:lstStyle/>
          <a:p>
            <a:r>
              <a:rPr lang="de-DE" dirty="0" err="1"/>
              <a:t>Valuation</a:t>
            </a:r>
            <a:endParaRPr lang="en-US" dirty="0"/>
          </a:p>
        </p:txBody>
      </p:sp>
      <p:sp>
        <p:nvSpPr>
          <p:cNvPr id="5" name="Inhaltsplatzhalter 4">
            <a:extLst>
              <a:ext uri="{FF2B5EF4-FFF2-40B4-BE49-F238E27FC236}">
                <a16:creationId xmlns:a16="http://schemas.microsoft.com/office/drawing/2014/main" id="{256928C9-19CB-4657-A6CB-3C94C112CC1F}"/>
              </a:ext>
            </a:extLst>
          </p:cNvPr>
          <p:cNvSpPr>
            <a:spLocks noGrp="1"/>
          </p:cNvSpPr>
          <p:nvPr>
            <p:ph idx="1"/>
          </p:nvPr>
        </p:nvSpPr>
        <p:spPr/>
        <p:txBody>
          <a:bodyPr/>
          <a:lstStyle/>
          <a:p>
            <a:r>
              <a:rPr lang="de-DE" dirty="0" err="1"/>
              <a:t>To</a:t>
            </a:r>
            <a:r>
              <a:rPr lang="de-DE" dirty="0"/>
              <a:t> </a:t>
            </a:r>
            <a:r>
              <a:rPr lang="de-DE" dirty="0" err="1"/>
              <a:t>decide</a:t>
            </a:r>
            <a:r>
              <a:rPr lang="de-DE" dirty="0"/>
              <a:t> </a:t>
            </a:r>
            <a:r>
              <a:rPr lang="de-DE" dirty="0" err="1"/>
              <a:t>if</a:t>
            </a:r>
            <a:r>
              <a:rPr lang="de-DE" dirty="0"/>
              <a:t> </a:t>
            </a:r>
            <a:r>
              <a:rPr lang="de-DE" dirty="0" err="1"/>
              <a:t>the</a:t>
            </a:r>
            <a:r>
              <a:rPr lang="de-DE" dirty="0"/>
              <a:t> </a:t>
            </a:r>
            <a:r>
              <a:rPr lang="de-DE" dirty="0" err="1"/>
              <a:t>current</a:t>
            </a:r>
            <a:r>
              <a:rPr lang="de-DE" dirty="0"/>
              <a:t> </a:t>
            </a:r>
            <a:r>
              <a:rPr lang="de-DE" dirty="0" err="1"/>
              <a:t>value</a:t>
            </a:r>
            <a:r>
              <a:rPr lang="de-DE" dirty="0"/>
              <a:t> </a:t>
            </a:r>
            <a:r>
              <a:rPr lang="de-DE" dirty="0" err="1"/>
              <a:t>of</a:t>
            </a:r>
            <a:r>
              <a:rPr lang="de-DE" dirty="0"/>
              <a:t> a </a:t>
            </a:r>
            <a:r>
              <a:rPr lang="de-DE" dirty="0" err="1"/>
              <a:t>metric</a:t>
            </a:r>
            <a:r>
              <a:rPr lang="de-DE" dirty="0"/>
              <a:t> </a:t>
            </a:r>
            <a:r>
              <a:rPr lang="de-DE" dirty="0" err="1"/>
              <a:t>is</a:t>
            </a:r>
            <a:r>
              <a:rPr lang="de-DE" dirty="0"/>
              <a:t> </a:t>
            </a:r>
            <a:r>
              <a:rPr lang="de-DE" dirty="0" err="1"/>
              <a:t>good</a:t>
            </a:r>
            <a:r>
              <a:rPr lang="de-DE" dirty="0"/>
              <a:t>, </a:t>
            </a:r>
            <a:r>
              <a:rPr lang="de-DE" dirty="0" err="1"/>
              <a:t>bad</a:t>
            </a:r>
            <a:r>
              <a:rPr lang="de-DE" dirty="0"/>
              <a:t> </a:t>
            </a:r>
            <a:r>
              <a:rPr lang="de-DE" dirty="0" err="1"/>
              <a:t>or</a:t>
            </a:r>
            <a:r>
              <a:rPr lang="de-DE" dirty="0"/>
              <a:t> just okay </a:t>
            </a:r>
            <a:r>
              <a:rPr lang="de-DE" dirty="0" err="1"/>
              <a:t>you</a:t>
            </a:r>
            <a:r>
              <a:rPr lang="de-DE" dirty="0"/>
              <a:t> </a:t>
            </a:r>
            <a:r>
              <a:rPr lang="de-DE" dirty="0" err="1"/>
              <a:t>have</a:t>
            </a:r>
            <a:r>
              <a:rPr lang="de-DE" dirty="0"/>
              <a:t> </a:t>
            </a:r>
            <a:r>
              <a:rPr lang="de-DE" dirty="0" err="1"/>
              <a:t>to</a:t>
            </a:r>
            <a:r>
              <a:rPr lang="de-DE" dirty="0"/>
              <a:t> </a:t>
            </a:r>
            <a:r>
              <a:rPr lang="de-DE" dirty="0" err="1"/>
              <a:t>have</a:t>
            </a:r>
            <a:r>
              <a:rPr lang="de-DE" dirty="0"/>
              <a:t> </a:t>
            </a:r>
            <a:r>
              <a:rPr lang="de-DE" dirty="0" err="1"/>
              <a:t>data</a:t>
            </a:r>
            <a:r>
              <a:rPr lang="de-DE" dirty="0"/>
              <a:t> </a:t>
            </a:r>
            <a:r>
              <a:rPr lang="de-DE" dirty="0" err="1"/>
              <a:t>to</a:t>
            </a:r>
            <a:r>
              <a:rPr lang="de-DE" dirty="0"/>
              <a:t> </a:t>
            </a:r>
            <a:r>
              <a:rPr lang="de-DE" dirty="0" err="1"/>
              <a:t>compare</a:t>
            </a:r>
            <a:r>
              <a:rPr lang="de-DE" dirty="0"/>
              <a:t> </a:t>
            </a:r>
            <a:r>
              <a:rPr lang="de-DE" dirty="0" err="1"/>
              <a:t>it</a:t>
            </a:r>
            <a:r>
              <a:rPr lang="de-DE" dirty="0"/>
              <a:t> </a:t>
            </a:r>
            <a:r>
              <a:rPr lang="de-DE" dirty="0" err="1"/>
              <a:t>to</a:t>
            </a:r>
            <a:endParaRPr lang="de-DE" dirty="0"/>
          </a:p>
          <a:p>
            <a:r>
              <a:rPr lang="de-DE" dirty="0"/>
              <a:t>Single </a:t>
            </a:r>
            <a:r>
              <a:rPr lang="de-DE" dirty="0" err="1"/>
              <a:t>datapoints</a:t>
            </a:r>
            <a:r>
              <a:rPr lang="de-DE" dirty="0"/>
              <a:t> </a:t>
            </a:r>
            <a:r>
              <a:rPr lang="de-DE" dirty="0" err="1"/>
              <a:t>might</a:t>
            </a:r>
            <a:r>
              <a:rPr lang="de-DE" dirty="0"/>
              <a:t> not </a:t>
            </a:r>
            <a:r>
              <a:rPr lang="de-DE" dirty="0" err="1"/>
              <a:t>be</a:t>
            </a:r>
            <a:r>
              <a:rPr lang="de-DE" dirty="0"/>
              <a:t> </a:t>
            </a:r>
            <a:r>
              <a:rPr lang="en-US" dirty="0"/>
              <a:t>representative. It might be a better choice to trigger an alert only after several values.</a:t>
            </a:r>
          </a:p>
          <a:p>
            <a:endParaRPr lang="en-US" dirty="0"/>
          </a:p>
        </p:txBody>
      </p:sp>
    </p:spTree>
    <p:extLst>
      <p:ext uri="{BB962C8B-B14F-4D97-AF65-F5344CB8AC3E}">
        <p14:creationId xmlns:p14="http://schemas.microsoft.com/office/powerpoint/2010/main" val="1866720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536A973-44F8-4FDC-ACB4-57C038673B2A}"/>
              </a:ext>
            </a:extLst>
          </p:cNvPr>
          <p:cNvSpPr>
            <a:spLocks noGrp="1"/>
          </p:cNvSpPr>
          <p:nvPr>
            <p:ph type="title"/>
          </p:nvPr>
        </p:nvSpPr>
        <p:spPr/>
        <p:txBody>
          <a:bodyPr/>
          <a:lstStyle/>
          <a:p>
            <a:r>
              <a:rPr lang="de-DE" dirty="0"/>
              <a:t>S</a:t>
            </a:r>
            <a:r>
              <a:rPr lang="en-US" dirty="0" err="1"/>
              <a:t>ynthetic</a:t>
            </a:r>
            <a:r>
              <a:rPr lang="en-US" dirty="0"/>
              <a:t> Monitoring</a:t>
            </a:r>
          </a:p>
        </p:txBody>
      </p:sp>
      <p:sp>
        <p:nvSpPr>
          <p:cNvPr id="5" name="Inhaltsplatzhalter 4">
            <a:extLst>
              <a:ext uri="{FF2B5EF4-FFF2-40B4-BE49-F238E27FC236}">
                <a16:creationId xmlns:a16="http://schemas.microsoft.com/office/drawing/2014/main" id="{E2334026-57ED-40B2-954B-B998EE045292}"/>
              </a:ext>
            </a:extLst>
          </p:cNvPr>
          <p:cNvSpPr>
            <a:spLocks noGrp="1"/>
          </p:cNvSpPr>
          <p:nvPr>
            <p:ph idx="1"/>
          </p:nvPr>
        </p:nvSpPr>
        <p:spPr/>
        <p:txBody>
          <a:bodyPr/>
          <a:lstStyle/>
          <a:p>
            <a:r>
              <a:rPr lang="en-US" dirty="0"/>
              <a:t>Synthetic monitoring is about </a:t>
            </a:r>
            <a:r>
              <a:rPr lang="en-US" i="1" dirty="0"/>
              <a:t>is the system working</a:t>
            </a:r>
          </a:p>
          <a:p>
            <a:r>
              <a:rPr lang="en-US" dirty="0"/>
              <a:t>The advantage of synthetic monitoring is that it tests the whole system at once by executing regular tasks a regular users also executes</a:t>
            </a:r>
          </a:p>
          <a:p>
            <a:r>
              <a:rPr lang="en-US" dirty="0"/>
              <a:t>This sounds a lot like behavior driven development and E2E tests, doesn’t it?</a:t>
            </a:r>
            <a:br>
              <a:rPr lang="en-US" dirty="0"/>
            </a:br>
            <a:r>
              <a:rPr lang="en-US" dirty="0"/>
              <a:t>Well, if it sounds like a duck, and smells like a duck and behaves like a duck…it is a duck! Actually you could re-use (more or less) your already existing E2E tests (you implemented E2E tests, right?) for synthetic monitoring!</a:t>
            </a:r>
          </a:p>
          <a:p>
            <a:r>
              <a:rPr lang="en-US" dirty="0"/>
              <a:t>When it comes to implementing synthetic monitoring and you want to re-use your E2E tests you have to pay attention that you don’t trigger any side-effects by manipulating real user accounts, orders or anything else.</a:t>
            </a:r>
          </a:p>
          <a:p>
            <a:r>
              <a:rPr lang="en-US" dirty="0"/>
              <a:t>To avoid these side effects you could have test accounts, data, … in your production environment. This way you also have a discrete set of data you know when you implement the tests. This is also helpful when it comes to response validation.</a:t>
            </a:r>
          </a:p>
        </p:txBody>
      </p:sp>
    </p:spTree>
    <p:extLst>
      <p:ext uri="{BB962C8B-B14F-4D97-AF65-F5344CB8AC3E}">
        <p14:creationId xmlns:p14="http://schemas.microsoft.com/office/powerpoint/2010/main" val="3762524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051AEA38-381F-448A-AAA2-1759C1C5FC75}"/>
              </a:ext>
            </a:extLst>
          </p:cNvPr>
          <p:cNvSpPr>
            <a:spLocks noGrp="1"/>
          </p:cNvSpPr>
          <p:nvPr>
            <p:ph type="title"/>
          </p:nvPr>
        </p:nvSpPr>
        <p:spPr/>
        <p:txBody>
          <a:bodyPr/>
          <a:lstStyle/>
          <a:p>
            <a:r>
              <a:rPr lang="en-US" dirty="0"/>
              <a:t>Correlation IDs</a:t>
            </a:r>
          </a:p>
        </p:txBody>
      </p:sp>
      <p:pic>
        <p:nvPicPr>
          <p:cNvPr id="2" name="Inhaltsplatzhalter 1">
            <a:extLst>
              <a:ext uri="{FF2B5EF4-FFF2-40B4-BE49-F238E27FC236}">
                <a16:creationId xmlns:a16="http://schemas.microsoft.com/office/drawing/2014/main" id="{E18EC661-D9EE-4723-8A07-AE2AEAA41B66}"/>
              </a:ext>
            </a:extLst>
          </p:cNvPr>
          <p:cNvPicPr>
            <a:picLocks noGrp="1" noChangeAspect="1"/>
          </p:cNvPicPr>
          <p:nvPr>
            <p:ph idx="1"/>
          </p:nvPr>
        </p:nvPicPr>
        <p:blipFill>
          <a:blip r:embed="rId2"/>
          <a:stretch>
            <a:fillRect/>
          </a:stretch>
        </p:blipFill>
        <p:spPr>
          <a:xfrm>
            <a:off x="1581957" y="1340528"/>
            <a:ext cx="6051524" cy="4972282"/>
          </a:xfrm>
          <a:prstGeom prst="rect">
            <a:avLst/>
          </a:prstGeom>
        </p:spPr>
      </p:pic>
    </p:spTree>
    <p:extLst>
      <p:ext uri="{BB962C8B-B14F-4D97-AF65-F5344CB8AC3E}">
        <p14:creationId xmlns:p14="http://schemas.microsoft.com/office/powerpoint/2010/main" val="583187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37AA3C4-088B-4437-A90F-59625585A6E2}"/>
              </a:ext>
            </a:extLst>
          </p:cNvPr>
          <p:cNvSpPr>
            <a:spLocks noGrp="1"/>
          </p:cNvSpPr>
          <p:nvPr>
            <p:ph type="title"/>
          </p:nvPr>
        </p:nvSpPr>
        <p:spPr/>
        <p:txBody>
          <a:bodyPr/>
          <a:lstStyle/>
          <a:p>
            <a:r>
              <a:rPr lang="en-US" dirty="0"/>
              <a:t>Correlation IDs</a:t>
            </a:r>
          </a:p>
        </p:txBody>
      </p:sp>
      <p:sp>
        <p:nvSpPr>
          <p:cNvPr id="5" name="Inhaltsplatzhalter 4">
            <a:extLst>
              <a:ext uri="{FF2B5EF4-FFF2-40B4-BE49-F238E27FC236}">
                <a16:creationId xmlns:a16="http://schemas.microsoft.com/office/drawing/2014/main" id="{66AC902C-9473-4D0A-8014-310B0A6155A9}"/>
              </a:ext>
            </a:extLst>
          </p:cNvPr>
          <p:cNvSpPr>
            <a:spLocks noGrp="1"/>
          </p:cNvSpPr>
          <p:nvPr>
            <p:ph idx="1"/>
          </p:nvPr>
        </p:nvSpPr>
        <p:spPr/>
        <p:txBody>
          <a:bodyPr/>
          <a:lstStyle/>
          <a:p>
            <a:r>
              <a:rPr lang="en-US" dirty="0"/>
              <a:t>From the moment when you have more than one service in your microservice application it might be the case that an interaction of a user might result in a cascade of events in multiple services (even if you avoided direct coupling)</a:t>
            </a:r>
          </a:p>
          <a:p>
            <a:r>
              <a:rPr lang="en-US" dirty="0"/>
              <a:t>When it comes to an error and you have to analyze how this error occurred you have to dig through your logs and trace the request from the beginning to the error site (think of a distributed stack trace)</a:t>
            </a:r>
          </a:p>
          <a:p>
            <a:r>
              <a:rPr lang="en-US" dirty="0"/>
              <a:t>If you don’t have any indicator which entries belong to the initial request you have to analyze all logs of a certain timespan and </a:t>
            </a:r>
            <a:r>
              <a:rPr lang="en-US" i="1" dirty="0"/>
              <a:t>guess</a:t>
            </a:r>
            <a:r>
              <a:rPr lang="en-US" dirty="0"/>
              <a:t> which entries are belonging together</a:t>
            </a:r>
          </a:p>
        </p:txBody>
      </p:sp>
    </p:spTree>
    <p:extLst>
      <p:ext uri="{BB962C8B-B14F-4D97-AF65-F5344CB8AC3E}">
        <p14:creationId xmlns:p14="http://schemas.microsoft.com/office/powerpoint/2010/main" val="1666278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6AE0BC2-7D2C-467B-8F9D-44D494D41391}"/>
              </a:ext>
            </a:extLst>
          </p:cNvPr>
          <p:cNvSpPr>
            <a:spLocks noGrp="1"/>
          </p:cNvSpPr>
          <p:nvPr>
            <p:ph type="title"/>
          </p:nvPr>
        </p:nvSpPr>
        <p:spPr/>
        <p:txBody>
          <a:bodyPr/>
          <a:lstStyle/>
          <a:p>
            <a:r>
              <a:rPr lang="en-US" dirty="0"/>
              <a:t>Correlation IDs</a:t>
            </a:r>
          </a:p>
        </p:txBody>
      </p:sp>
      <p:pic>
        <p:nvPicPr>
          <p:cNvPr id="7" name="Inhaltsplatzhalter 6" descr="Ein Bild, das Text enthält.&#10;&#10;Mit sehr hoher Zuverlässigkeit generierte Beschreibung">
            <a:extLst>
              <a:ext uri="{FF2B5EF4-FFF2-40B4-BE49-F238E27FC236}">
                <a16:creationId xmlns:a16="http://schemas.microsoft.com/office/drawing/2014/main" id="{EA12795B-B061-414E-814E-3A07D4EE8ECE}"/>
              </a:ext>
            </a:extLst>
          </p:cNvPr>
          <p:cNvPicPr>
            <a:picLocks noGrp="1" noChangeAspect="1"/>
          </p:cNvPicPr>
          <p:nvPr>
            <p:ph idx="1"/>
          </p:nvPr>
        </p:nvPicPr>
        <p:blipFill>
          <a:blip r:embed="rId2"/>
          <a:stretch>
            <a:fillRect/>
          </a:stretch>
        </p:blipFill>
        <p:spPr>
          <a:xfrm>
            <a:off x="2226469" y="2135981"/>
            <a:ext cx="4762500" cy="3381375"/>
          </a:xfrm>
        </p:spPr>
      </p:pic>
    </p:spTree>
    <p:extLst>
      <p:ext uri="{BB962C8B-B14F-4D97-AF65-F5344CB8AC3E}">
        <p14:creationId xmlns:p14="http://schemas.microsoft.com/office/powerpoint/2010/main" val="1036605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F41F336-59A5-4EDE-B285-BB0998F8EA69}"/>
              </a:ext>
            </a:extLst>
          </p:cNvPr>
          <p:cNvSpPr>
            <a:spLocks noGrp="1"/>
          </p:cNvSpPr>
          <p:nvPr>
            <p:ph type="title"/>
          </p:nvPr>
        </p:nvSpPr>
        <p:spPr/>
        <p:txBody>
          <a:bodyPr/>
          <a:lstStyle/>
          <a:p>
            <a:r>
              <a:rPr lang="en-US" dirty="0"/>
              <a:t>Correlation IDs</a:t>
            </a:r>
          </a:p>
        </p:txBody>
      </p:sp>
      <p:pic>
        <p:nvPicPr>
          <p:cNvPr id="6" name="Inhaltsplatzhalter 5">
            <a:extLst>
              <a:ext uri="{FF2B5EF4-FFF2-40B4-BE49-F238E27FC236}">
                <a16:creationId xmlns:a16="http://schemas.microsoft.com/office/drawing/2014/main" id="{4232FEA4-3C02-4E97-965B-EC8E8D482799}"/>
              </a:ext>
            </a:extLst>
          </p:cNvPr>
          <p:cNvPicPr>
            <a:picLocks noGrp="1" noChangeAspect="1"/>
          </p:cNvPicPr>
          <p:nvPr>
            <p:ph idx="1"/>
          </p:nvPr>
        </p:nvPicPr>
        <p:blipFill>
          <a:blip r:embed="rId2"/>
          <a:stretch>
            <a:fillRect/>
          </a:stretch>
        </p:blipFill>
        <p:spPr>
          <a:xfrm>
            <a:off x="1615737" y="1368284"/>
            <a:ext cx="5983964" cy="4916770"/>
          </a:xfrm>
          <a:prstGeom prst="rect">
            <a:avLst/>
          </a:prstGeom>
        </p:spPr>
      </p:pic>
    </p:spTree>
    <p:extLst>
      <p:ext uri="{BB962C8B-B14F-4D97-AF65-F5344CB8AC3E}">
        <p14:creationId xmlns:p14="http://schemas.microsoft.com/office/powerpoint/2010/main" val="3441945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2F763DB-5E68-428B-A2A1-E45665D8AE1E}"/>
              </a:ext>
            </a:extLst>
          </p:cNvPr>
          <p:cNvSpPr>
            <a:spLocks noGrp="1"/>
          </p:cNvSpPr>
          <p:nvPr>
            <p:ph type="title"/>
          </p:nvPr>
        </p:nvSpPr>
        <p:spPr/>
        <p:txBody>
          <a:bodyPr/>
          <a:lstStyle/>
          <a:p>
            <a:r>
              <a:rPr lang="en-US" dirty="0"/>
              <a:t>Correlation IDs</a:t>
            </a:r>
          </a:p>
        </p:txBody>
      </p:sp>
      <p:sp>
        <p:nvSpPr>
          <p:cNvPr id="5" name="Inhaltsplatzhalter 4">
            <a:extLst>
              <a:ext uri="{FF2B5EF4-FFF2-40B4-BE49-F238E27FC236}">
                <a16:creationId xmlns:a16="http://schemas.microsoft.com/office/drawing/2014/main" id="{A65B004C-8940-4417-AF78-7A474BA9FA76}"/>
              </a:ext>
            </a:extLst>
          </p:cNvPr>
          <p:cNvSpPr>
            <a:spLocks noGrp="1"/>
          </p:cNvSpPr>
          <p:nvPr>
            <p:ph idx="1"/>
          </p:nvPr>
        </p:nvSpPr>
        <p:spPr/>
        <p:txBody>
          <a:bodyPr/>
          <a:lstStyle/>
          <a:p>
            <a:r>
              <a:rPr lang="en-US" dirty="0"/>
              <a:t>A correlation id helps to aggregate logs belonging together</a:t>
            </a:r>
          </a:p>
          <a:p>
            <a:r>
              <a:rPr lang="en-US" dirty="0"/>
              <a:t>Whenever a service triggers an action of another service (directly or indirectly e.g. by enqueuing a message to a bus) it has to include the correlation id</a:t>
            </a:r>
          </a:p>
          <a:p>
            <a:r>
              <a:rPr lang="en-US" dirty="0"/>
              <a:t>Tools like Kong are providing plugins or mechanisms to add correlation ids</a:t>
            </a:r>
          </a:p>
          <a:p>
            <a:r>
              <a:rPr lang="en-US" dirty="0"/>
              <a:t>To avoid that a team mate forgets to include the correlation id it might be a good idea to handle the inclusion in a middleware component, a custom HTTP client wrapper, a custom event bus wrapper,…</a:t>
            </a:r>
          </a:p>
          <a:p>
            <a:r>
              <a:rPr lang="en-US" dirty="0"/>
              <a:t>Tools like </a:t>
            </a:r>
            <a:r>
              <a:rPr lang="en-US" dirty="0" err="1">
                <a:hlinkClick r:id="rId2"/>
              </a:rPr>
              <a:t>ZipKin</a:t>
            </a:r>
            <a:r>
              <a:rPr lang="en-US" dirty="0"/>
              <a:t> help to trace requests in distributed systems (but </a:t>
            </a:r>
            <a:r>
              <a:rPr lang="en-US"/>
              <a:t>with extra costs!)</a:t>
            </a:r>
            <a:endParaRPr lang="en-US" dirty="0"/>
          </a:p>
        </p:txBody>
      </p:sp>
    </p:spTree>
    <p:extLst>
      <p:ext uri="{BB962C8B-B14F-4D97-AF65-F5344CB8AC3E}">
        <p14:creationId xmlns:p14="http://schemas.microsoft.com/office/powerpoint/2010/main" val="94319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Objekt enthält.&#10;&#10;Mit sehr hoher Zuverlässigkeit generierte Beschreibung">
            <a:extLst>
              <a:ext uri="{FF2B5EF4-FFF2-40B4-BE49-F238E27FC236}">
                <a16:creationId xmlns:a16="http://schemas.microsoft.com/office/drawing/2014/main" id="{F7CB1643-029C-4AA5-BBDF-96DDB75B3F89}"/>
              </a:ext>
            </a:extLst>
          </p:cNvPr>
          <p:cNvPicPr>
            <a:picLocks noChangeAspect="1"/>
          </p:cNvPicPr>
          <p:nvPr/>
        </p:nvPicPr>
        <p:blipFill>
          <a:blip r:embed="rId2"/>
          <a:stretch>
            <a:fillRect/>
          </a:stretch>
        </p:blipFill>
        <p:spPr>
          <a:xfrm>
            <a:off x="1946988" y="1373964"/>
            <a:ext cx="5250024" cy="4383770"/>
          </a:xfrm>
          <a:prstGeom prst="rect">
            <a:avLst/>
          </a:prstGeom>
        </p:spPr>
      </p:pic>
    </p:spTree>
    <p:extLst>
      <p:ext uri="{BB962C8B-B14F-4D97-AF65-F5344CB8AC3E}">
        <p14:creationId xmlns:p14="http://schemas.microsoft.com/office/powerpoint/2010/main" val="4017836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6A4D93A-4A7A-406E-B919-36CA0765F9D0}"/>
              </a:ext>
            </a:extLst>
          </p:cNvPr>
          <p:cNvSpPr>
            <a:spLocks noGrp="1"/>
          </p:cNvSpPr>
          <p:nvPr>
            <p:ph type="title"/>
          </p:nvPr>
        </p:nvSpPr>
        <p:spPr/>
        <p:txBody>
          <a:bodyPr/>
          <a:lstStyle/>
          <a:p>
            <a:r>
              <a:rPr lang="en-US"/>
              <a:t>Content</a:t>
            </a:r>
          </a:p>
        </p:txBody>
      </p:sp>
      <p:sp>
        <p:nvSpPr>
          <p:cNvPr id="5" name="Inhaltsplatzhalter 4">
            <a:extLst>
              <a:ext uri="{FF2B5EF4-FFF2-40B4-BE49-F238E27FC236}">
                <a16:creationId xmlns:a16="http://schemas.microsoft.com/office/drawing/2014/main" id="{C6E461FB-F032-4443-9B8D-5C4D9B932CD7}"/>
              </a:ext>
            </a:extLst>
          </p:cNvPr>
          <p:cNvSpPr>
            <a:spLocks noGrp="1"/>
          </p:cNvSpPr>
          <p:nvPr>
            <p:ph idx="1"/>
          </p:nvPr>
        </p:nvSpPr>
        <p:spPr/>
        <p:txBody>
          <a:bodyPr/>
          <a:lstStyle/>
          <a:p>
            <a:pPr marL="263525" indent="-263525"/>
            <a:r>
              <a:rPr lang="de-DE" sz="1800" dirty="0"/>
              <a:t>Monitoring</a:t>
            </a:r>
          </a:p>
          <a:p>
            <a:pPr marL="703151" lvl="1" indent="-263525"/>
            <a:r>
              <a:rPr lang="de-DE" sz="1754" dirty="0" err="1"/>
              <a:t>Classical</a:t>
            </a:r>
            <a:r>
              <a:rPr lang="de-DE" sz="1754" dirty="0"/>
              <a:t> vs. „</a:t>
            </a:r>
            <a:r>
              <a:rPr lang="de-DE" sz="1754" dirty="0" err="1"/>
              <a:t>the</a:t>
            </a:r>
            <a:r>
              <a:rPr lang="de-DE" sz="1754" dirty="0"/>
              <a:t> </a:t>
            </a:r>
            <a:r>
              <a:rPr lang="de-DE" sz="1754" dirty="0" err="1"/>
              <a:t>new</a:t>
            </a:r>
            <a:r>
              <a:rPr lang="de-DE" sz="1754" dirty="0"/>
              <a:t> </a:t>
            </a:r>
            <a:r>
              <a:rPr lang="de-DE" sz="1754" dirty="0" err="1"/>
              <a:t>shit</a:t>
            </a:r>
            <a:r>
              <a:rPr lang="de-DE" sz="1754" dirty="0"/>
              <a:t>“</a:t>
            </a:r>
          </a:p>
          <a:p>
            <a:pPr marL="703151" lvl="1" indent="-263525"/>
            <a:r>
              <a:rPr lang="de-DE" sz="1754" dirty="0" err="1"/>
              <a:t>Active</a:t>
            </a:r>
            <a:r>
              <a:rPr lang="de-DE" sz="1754" dirty="0"/>
              <a:t> </a:t>
            </a:r>
            <a:r>
              <a:rPr lang="de-DE" sz="1754" dirty="0" err="1"/>
              <a:t>monitoring</a:t>
            </a:r>
            <a:endParaRPr lang="de-DE" sz="1754" dirty="0"/>
          </a:p>
          <a:p>
            <a:pPr marL="703151" lvl="1" indent="-263525"/>
            <a:r>
              <a:rPr lang="de-DE" sz="1754" dirty="0"/>
              <a:t>Passive </a:t>
            </a:r>
            <a:r>
              <a:rPr lang="de-DE" sz="1754" dirty="0" err="1"/>
              <a:t>monitoring</a:t>
            </a:r>
            <a:endParaRPr lang="de-DE" sz="1754" dirty="0"/>
          </a:p>
          <a:p>
            <a:pPr marL="703151" lvl="1" indent="-263525"/>
            <a:r>
              <a:rPr lang="de-DE" sz="1754" dirty="0" err="1"/>
              <a:t>Application</a:t>
            </a:r>
            <a:r>
              <a:rPr lang="de-DE" sz="1754" dirty="0"/>
              <a:t> </a:t>
            </a:r>
            <a:r>
              <a:rPr lang="de-DE" sz="1754" dirty="0" err="1"/>
              <a:t>metrics</a:t>
            </a:r>
            <a:endParaRPr lang="de-DE" sz="1754" dirty="0"/>
          </a:p>
          <a:p>
            <a:pPr marL="703151" lvl="1" indent="-263525"/>
            <a:r>
              <a:rPr lang="de-DE" sz="1754" dirty="0" err="1"/>
              <a:t>Caveats</a:t>
            </a:r>
            <a:r>
              <a:rPr lang="de-DE" sz="1754" dirty="0"/>
              <a:t> in Microservice </a:t>
            </a:r>
            <a:r>
              <a:rPr lang="de-DE" sz="1754" dirty="0" err="1"/>
              <a:t>applications</a:t>
            </a:r>
            <a:endParaRPr lang="en-US" sz="1754" dirty="0"/>
          </a:p>
          <a:p>
            <a:pPr marL="263525" indent="-263525"/>
            <a:r>
              <a:rPr lang="en-US" sz="1800" dirty="0"/>
              <a:t>Logging</a:t>
            </a:r>
            <a:endParaRPr lang="en-US" sz="1754" dirty="0"/>
          </a:p>
          <a:p>
            <a:pPr marL="263525" indent="-263525"/>
            <a:endParaRPr lang="en-US" sz="1800" dirty="0"/>
          </a:p>
          <a:p>
            <a:pPr marL="263525" indent="-263525"/>
            <a:endParaRPr lang="en-US" sz="1800" dirty="0"/>
          </a:p>
        </p:txBody>
      </p:sp>
    </p:spTree>
    <p:extLst>
      <p:ext uri="{BB962C8B-B14F-4D97-AF65-F5344CB8AC3E}">
        <p14:creationId xmlns:p14="http://schemas.microsoft.com/office/powerpoint/2010/main" val="3623786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9B49F2F-2225-48A2-BCB3-7769717B2D93}"/>
              </a:ext>
            </a:extLst>
          </p:cNvPr>
          <p:cNvSpPr>
            <a:spLocks noGrp="1"/>
          </p:cNvSpPr>
          <p:nvPr>
            <p:ph type="title"/>
          </p:nvPr>
        </p:nvSpPr>
        <p:spPr/>
        <p:txBody>
          <a:bodyPr/>
          <a:lstStyle/>
          <a:p>
            <a:r>
              <a:rPr lang="de-DE" dirty="0"/>
              <a:t>Monitoring</a:t>
            </a:r>
            <a:endParaRPr lang="en-US" dirty="0"/>
          </a:p>
        </p:txBody>
      </p:sp>
      <p:sp>
        <p:nvSpPr>
          <p:cNvPr id="5" name="Inhaltsplatzhalter 4">
            <a:extLst>
              <a:ext uri="{FF2B5EF4-FFF2-40B4-BE49-F238E27FC236}">
                <a16:creationId xmlns:a16="http://schemas.microsoft.com/office/drawing/2014/main" id="{C5804E3B-940E-4E82-9507-783F5E17D8E3}"/>
              </a:ext>
            </a:extLst>
          </p:cNvPr>
          <p:cNvSpPr>
            <a:spLocks noGrp="1"/>
          </p:cNvSpPr>
          <p:nvPr>
            <p:ph idx="1"/>
          </p:nvPr>
        </p:nvSpPr>
        <p:spPr/>
        <p:txBody>
          <a:bodyPr/>
          <a:lstStyle/>
          <a:p>
            <a:r>
              <a:rPr lang="de-DE" dirty="0"/>
              <a:t>Monitoring </a:t>
            </a:r>
            <a:r>
              <a:rPr lang="de-DE" dirty="0" err="1"/>
              <a:t>has</a:t>
            </a:r>
            <a:r>
              <a:rPr lang="de-DE" dirty="0"/>
              <a:t> 2 </a:t>
            </a:r>
            <a:r>
              <a:rPr lang="de-DE" dirty="0" err="1"/>
              <a:t>objectives</a:t>
            </a:r>
            <a:r>
              <a:rPr lang="de-DE" dirty="0"/>
              <a:t>:</a:t>
            </a:r>
          </a:p>
          <a:p>
            <a:pPr lvl="1"/>
            <a:r>
              <a:rPr lang="de-DE" dirty="0" err="1"/>
              <a:t>detect</a:t>
            </a:r>
            <a:r>
              <a:rPr lang="de-DE" dirty="0"/>
              <a:t> </a:t>
            </a:r>
            <a:r>
              <a:rPr lang="de-DE" dirty="0" err="1"/>
              <a:t>errors</a:t>
            </a:r>
            <a:r>
              <a:rPr lang="de-DE" dirty="0"/>
              <a:t> </a:t>
            </a:r>
            <a:r>
              <a:rPr lang="de-DE" dirty="0" err="1"/>
              <a:t>as</a:t>
            </a:r>
            <a:r>
              <a:rPr lang="de-DE" dirty="0"/>
              <a:t> </a:t>
            </a:r>
            <a:r>
              <a:rPr lang="de-DE" dirty="0" err="1"/>
              <a:t>soon</a:t>
            </a:r>
            <a:r>
              <a:rPr lang="de-DE" dirty="0"/>
              <a:t> </a:t>
            </a:r>
            <a:r>
              <a:rPr lang="de-DE" dirty="0" err="1"/>
              <a:t>as</a:t>
            </a:r>
            <a:r>
              <a:rPr lang="de-DE" dirty="0"/>
              <a:t> </a:t>
            </a:r>
            <a:r>
              <a:rPr lang="de-DE" dirty="0" err="1"/>
              <a:t>possible</a:t>
            </a:r>
            <a:endParaRPr lang="de-DE" dirty="0"/>
          </a:p>
          <a:p>
            <a:pPr lvl="1"/>
            <a:r>
              <a:rPr lang="de-DE" dirty="0" err="1"/>
              <a:t>Avoid</a:t>
            </a:r>
            <a:r>
              <a:rPr lang="de-DE" dirty="0"/>
              <a:t> </a:t>
            </a:r>
            <a:r>
              <a:rPr lang="de-DE" dirty="0" err="1"/>
              <a:t>occurring</a:t>
            </a:r>
            <a:r>
              <a:rPr lang="de-DE" dirty="0"/>
              <a:t> </a:t>
            </a:r>
            <a:r>
              <a:rPr lang="de-DE" dirty="0" err="1"/>
              <a:t>errors</a:t>
            </a:r>
            <a:r>
              <a:rPr lang="de-DE" dirty="0"/>
              <a:t> (</a:t>
            </a:r>
            <a:r>
              <a:rPr lang="de-DE" dirty="0" err="1"/>
              <a:t>that‘s</a:t>
            </a:r>
            <a:r>
              <a:rPr lang="de-DE" dirty="0"/>
              <a:t> </a:t>
            </a:r>
            <a:r>
              <a:rPr lang="de-DE" dirty="0" err="1"/>
              <a:t>even</a:t>
            </a:r>
            <a:r>
              <a:rPr lang="de-DE" dirty="0"/>
              <a:t> </a:t>
            </a:r>
            <a:r>
              <a:rPr lang="de-DE" dirty="0" err="1"/>
              <a:t>better</a:t>
            </a:r>
            <a:r>
              <a:rPr lang="de-DE" dirty="0"/>
              <a:t>!)</a:t>
            </a:r>
          </a:p>
          <a:p>
            <a:r>
              <a:rPr lang="de-DE" dirty="0" err="1"/>
              <a:t>You‘ve</a:t>
            </a:r>
            <a:r>
              <a:rPr lang="de-DE" dirty="0"/>
              <a:t> </a:t>
            </a:r>
            <a:r>
              <a:rPr lang="de-DE" dirty="0" err="1"/>
              <a:t>to</a:t>
            </a:r>
            <a:r>
              <a:rPr lang="de-DE" dirty="0"/>
              <a:t> </a:t>
            </a:r>
            <a:r>
              <a:rPr lang="de-DE" dirty="0" err="1"/>
              <a:t>distinguish</a:t>
            </a:r>
            <a:r>
              <a:rPr lang="de-DE" dirty="0"/>
              <a:t> </a:t>
            </a:r>
            <a:r>
              <a:rPr lang="de-DE" dirty="0" err="1"/>
              <a:t>between</a:t>
            </a:r>
            <a:r>
              <a:rPr lang="de-DE" dirty="0"/>
              <a:t> </a:t>
            </a:r>
            <a:r>
              <a:rPr lang="de-DE" dirty="0" err="1"/>
              <a:t>classical</a:t>
            </a:r>
            <a:r>
              <a:rPr lang="de-DE" dirty="0"/>
              <a:t> </a:t>
            </a:r>
            <a:r>
              <a:rPr lang="de-DE" dirty="0" err="1"/>
              <a:t>monitoring</a:t>
            </a:r>
            <a:r>
              <a:rPr lang="de-DE" dirty="0"/>
              <a:t> </a:t>
            </a:r>
            <a:r>
              <a:rPr lang="de-DE" dirty="0" err="1"/>
              <a:t>systems</a:t>
            </a:r>
            <a:r>
              <a:rPr lang="de-DE" dirty="0"/>
              <a:t> (</a:t>
            </a:r>
            <a:r>
              <a:rPr lang="de-DE" dirty="0" err="1"/>
              <a:t>targeting</a:t>
            </a:r>
            <a:r>
              <a:rPr lang="de-DE" dirty="0"/>
              <a:t> „</a:t>
            </a:r>
            <a:r>
              <a:rPr lang="de-DE" dirty="0" err="1"/>
              <a:t>classical</a:t>
            </a:r>
            <a:r>
              <a:rPr lang="de-DE" dirty="0"/>
              <a:t>“ </a:t>
            </a:r>
            <a:r>
              <a:rPr lang="de-DE" dirty="0" err="1"/>
              <a:t>infrastructure</a:t>
            </a:r>
            <a:r>
              <a:rPr lang="de-DE" dirty="0"/>
              <a:t> like </a:t>
            </a:r>
            <a:r>
              <a:rPr lang="de-DE" dirty="0" err="1"/>
              <a:t>physical</a:t>
            </a:r>
            <a:r>
              <a:rPr lang="de-DE" dirty="0"/>
              <a:t> and virtual </a:t>
            </a:r>
            <a:r>
              <a:rPr lang="de-DE" dirty="0" err="1"/>
              <a:t>servers</a:t>
            </a:r>
            <a:r>
              <a:rPr lang="de-DE" dirty="0"/>
              <a:t>) and „</a:t>
            </a:r>
            <a:r>
              <a:rPr lang="de-DE" dirty="0" err="1"/>
              <a:t>the</a:t>
            </a:r>
            <a:r>
              <a:rPr lang="de-DE" dirty="0"/>
              <a:t> </a:t>
            </a:r>
            <a:r>
              <a:rPr lang="de-DE" dirty="0" err="1"/>
              <a:t>new</a:t>
            </a:r>
            <a:r>
              <a:rPr lang="de-DE" dirty="0"/>
              <a:t> </a:t>
            </a:r>
            <a:r>
              <a:rPr lang="de-DE" dirty="0" err="1"/>
              <a:t>shit</a:t>
            </a:r>
            <a:r>
              <a:rPr lang="de-DE" dirty="0"/>
              <a:t>“</a:t>
            </a:r>
          </a:p>
          <a:p>
            <a:r>
              <a:rPr lang="de-DE" dirty="0" err="1"/>
              <a:t>Depending</a:t>
            </a:r>
            <a:r>
              <a:rPr lang="de-DE" dirty="0"/>
              <a:t> on </a:t>
            </a:r>
            <a:r>
              <a:rPr lang="de-DE" dirty="0" err="1"/>
              <a:t>your</a:t>
            </a:r>
            <a:r>
              <a:rPr lang="de-DE" dirty="0"/>
              <a:t> </a:t>
            </a:r>
            <a:r>
              <a:rPr lang="de-DE" dirty="0" err="1"/>
              <a:t>environment</a:t>
            </a:r>
            <a:r>
              <a:rPr lang="de-DE" dirty="0"/>
              <a:t> </a:t>
            </a:r>
            <a:r>
              <a:rPr lang="de-DE" dirty="0" err="1"/>
              <a:t>you</a:t>
            </a:r>
            <a:r>
              <a:rPr lang="de-DE" dirty="0"/>
              <a:t> </a:t>
            </a:r>
            <a:r>
              <a:rPr lang="de-DE" dirty="0" err="1"/>
              <a:t>might</a:t>
            </a:r>
            <a:r>
              <a:rPr lang="de-DE" dirty="0"/>
              <a:t> </a:t>
            </a:r>
            <a:r>
              <a:rPr lang="de-DE" dirty="0" err="1"/>
              <a:t>need</a:t>
            </a:r>
            <a:r>
              <a:rPr lang="de-DE" dirty="0"/>
              <a:t> </a:t>
            </a:r>
            <a:r>
              <a:rPr lang="de-DE" dirty="0" err="1"/>
              <a:t>both</a:t>
            </a:r>
            <a:endParaRPr lang="de-DE" dirty="0"/>
          </a:p>
          <a:p>
            <a:r>
              <a:rPr lang="de-DE" dirty="0" err="1"/>
              <a:t>Classical</a:t>
            </a:r>
            <a:r>
              <a:rPr lang="de-DE" dirty="0"/>
              <a:t> </a:t>
            </a:r>
            <a:r>
              <a:rPr lang="de-DE" dirty="0" err="1"/>
              <a:t>systems</a:t>
            </a:r>
            <a:r>
              <a:rPr lang="de-DE" dirty="0"/>
              <a:t>:</a:t>
            </a:r>
          </a:p>
          <a:p>
            <a:pPr lvl="1"/>
            <a:r>
              <a:rPr lang="de-DE" dirty="0" err="1"/>
              <a:t>Nagios</a:t>
            </a:r>
            <a:r>
              <a:rPr lang="de-DE" dirty="0"/>
              <a:t>/Icinga</a:t>
            </a:r>
          </a:p>
          <a:p>
            <a:pPr lvl="1"/>
            <a:r>
              <a:rPr lang="de-DE" dirty="0" err="1"/>
              <a:t>Zabbix</a:t>
            </a:r>
            <a:endParaRPr lang="de-DE" dirty="0"/>
          </a:p>
          <a:p>
            <a:pPr lvl="1"/>
            <a:r>
              <a:rPr lang="de-DE" dirty="0" err="1"/>
              <a:t>PandoraFMS</a:t>
            </a:r>
            <a:endParaRPr lang="de-DE" dirty="0"/>
          </a:p>
          <a:p>
            <a:r>
              <a:rPr lang="de-DE" dirty="0"/>
              <a:t>„</a:t>
            </a:r>
            <a:r>
              <a:rPr lang="de-DE" dirty="0" err="1"/>
              <a:t>new</a:t>
            </a:r>
            <a:r>
              <a:rPr lang="de-DE" dirty="0"/>
              <a:t> </a:t>
            </a:r>
            <a:r>
              <a:rPr lang="de-DE" dirty="0" err="1"/>
              <a:t>shit</a:t>
            </a:r>
            <a:r>
              <a:rPr lang="de-DE" dirty="0"/>
              <a:t>“:</a:t>
            </a:r>
          </a:p>
          <a:p>
            <a:pPr lvl="1"/>
            <a:r>
              <a:rPr lang="de-DE" dirty="0"/>
              <a:t>Prometheus &amp; </a:t>
            </a:r>
            <a:r>
              <a:rPr lang="de-DE" dirty="0" err="1"/>
              <a:t>Grafana</a:t>
            </a:r>
            <a:endParaRPr lang="de-DE" dirty="0"/>
          </a:p>
          <a:p>
            <a:pPr lvl="1"/>
            <a:r>
              <a:rPr lang="de-DE" dirty="0"/>
              <a:t>Graphite &amp; </a:t>
            </a:r>
            <a:r>
              <a:rPr lang="de-DE" dirty="0" err="1"/>
              <a:t>Grafana</a:t>
            </a:r>
            <a:endParaRPr lang="de-DE" dirty="0"/>
          </a:p>
          <a:p>
            <a:pPr lvl="1"/>
            <a:r>
              <a:rPr lang="de-DE" dirty="0"/>
              <a:t>ELK</a:t>
            </a:r>
          </a:p>
        </p:txBody>
      </p:sp>
    </p:spTree>
    <p:extLst>
      <p:ext uri="{BB962C8B-B14F-4D97-AF65-F5344CB8AC3E}">
        <p14:creationId xmlns:p14="http://schemas.microsoft.com/office/powerpoint/2010/main" val="840589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0B9106D9-5470-4642-BEF7-ACAE7D280E82}"/>
              </a:ext>
            </a:extLst>
          </p:cNvPr>
          <p:cNvSpPr>
            <a:spLocks noGrp="1"/>
          </p:cNvSpPr>
          <p:nvPr>
            <p:ph type="title"/>
          </p:nvPr>
        </p:nvSpPr>
        <p:spPr/>
        <p:txBody>
          <a:bodyPr/>
          <a:lstStyle/>
          <a:p>
            <a:r>
              <a:rPr lang="en-US" dirty="0"/>
              <a:t>Monitoring principles</a:t>
            </a:r>
          </a:p>
        </p:txBody>
      </p:sp>
      <p:sp>
        <p:nvSpPr>
          <p:cNvPr id="8" name="Inhaltsplatzhalter 7">
            <a:extLst>
              <a:ext uri="{FF2B5EF4-FFF2-40B4-BE49-F238E27FC236}">
                <a16:creationId xmlns:a16="http://schemas.microsoft.com/office/drawing/2014/main" id="{072978EF-9E4D-4C86-9E5A-9F0A9763BEE7}"/>
              </a:ext>
            </a:extLst>
          </p:cNvPr>
          <p:cNvSpPr>
            <a:spLocks noGrp="1"/>
          </p:cNvSpPr>
          <p:nvPr>
            <p:ph idx="1"/>
          </p:nvPr>
        </p:nvSpPr>
        <p:spPr/>
        <p:txBody>
          <a:bodyPr/>
          <a:lstStyle/>
          <a:p>
            <a:r>
              <a:rPr lang="en-US" sz="1800" dirty="0"/>
              <a:t>Almost all classical systems are supporting </a:t>
            </a:r>
            <a:r>
              <a:rPr lang="en-US" sz="1800" i="1" dirty="0"/>
              <a:t>polling</a:t>
            </a:r>
            <a:r>
              <a:rPr lang="en-US" sz="1800" dirty="0"/>
              <a:t> of metrics</a:t>
            </a:r>
          </a:p>
          <a:p>
            <a:r>
              <a:rPr lang="en-US" sz="1800" dirty="0"/>
              <a:t>A few of them also support </a:t>
            </a:r>
            <a:r>
              <a:rPr lang="en-US" sz="1800" i="1" dirty="0"/>
              <a:t>pushing</a:t>
            </a:r>
            <a:r>
              <a:rPr lang="en-US" sz="1800" dirty="0"/>
              <a:t> of metrics e.g. with a local agent on every server</a:t>
            </a:r>
          </a:p>
          <a:p>
            <a:r>
              <a:rPr lang="en-US" sz="1800" dirty="0"/>
              <a:t>Both have advantages and disadvantages (discussed later on)</a:t>
            </a:r>
          </a:p>
          <a:p>
            <a:r>
              <a:rPr lang="en-US" sz="1800" dirty="0"/>
              <a:t>None of them is a perfect solution. You’ll want to achieve a “hybrid” solution by combining both principles to get all the information you need to determine if your system is healthy</a:t>
            </a:r>
          </a:p>
        </p:txBody>
      </p:sp>
    </p:spTree>
    <p:extLst>
      <p:ext uri="{BB962C8B-B14F-4D97-AF65-F5344CB8AC3E}">
        <p14:creationId xmlns:p14="http://schemas.microsoft.com/office/powerpoint/2010/main" val="364310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C540263-EE4F-49E0-90BF-3C45F59BCD9A}"/>
              </a:ext>
            </a:extLst>
          </p:cNvPr>
          <p:cNvSpPr>
            <a:spLocks noGrp="1"/>
          </p:cNvSpPr>
          <p:nvPr>
            <p:ph type="title"/>
          </p:nvPr>
        </p:nvSpPr>
        <p:spPr/>
        <p:txBody>
          <a:bodyPr/>
          <a:lstStyle/>
          <a:p>
            <a:r>
              <a:rPr lang="en-US" dirty="0"/>
              <a:t>Active monitoring</a:t>
            </a:r>
          </a:p>
        </p:txBody>
      </p:sp>
      <p:sp>
        <p:nvSpPr>
          <p:cNvPr id="5" name="Inhaltsplatzhalter 4">
            <a:extLst>
              <a:ext uri="{FF2B5EF4-FFF2-40B4-BE49-F238E27FC236}">
                <a16:creationId xmlns:a16="http://schemas.microsoft.com/office/drawing/2014/main" id="{3F8E4F3B-7517-43ED-8275-63B60CABD395}"/>
              </a:ext>
            </a:extLst>
          </p:cNvPr>
          <p:cNvSpPr>
            <a:spLocks noGrp="1"/>
          </p:cNvSpPr>
          <p:nvPr>
            <p:ph idx="1"/>
          </p:nvPr>
        </p:nvSpPr>
        <p:spPr/>
        <p:txBody>
          <a:bodyPr/>
          <a:lstStyle/>
          <a:p>
            <a:r>
              <a:rPr lang="en-US" sz="2000" dirty="0"/>
              <a:t>Active monitoring (polling) has an extrinsic view of the system to monitoring (good for availability and service integrity checks e.g. is the DNS server or web server running correctly)</a:t>
            </a:r>
          </a:p>
          <a:p>
            <a:r>
              <a:rPr lang="en-US" dirty="0"/>
              <a:t>It can detect if a server or a service is available and is behaving correctly</a:t>
            </a:r>
          </a:p>
          <a:p>
            <a:r>
              <a:rPr lang="en-US" dirty="0"/>
              <a:t>It </a:t>
            </a:r>
            <a:r>
              <a:rPr lang="en-US" b="1" dirty="0"/>
              <a:t>can’t</a:t>
            </a:r>
            <a:r>
              <a:rPr lang="en-US" dirty="0"/>
              <a:t> monitor resources like CPU usage, RAM usage, disk usage, disk I/O and so on (actually a few active systems do this by connecting via WMI or SSH but that’s more a hybrid solution)</a:t>
            </a:r>
          </a:p>
          <a:p>
            <a:r>
              <a:rPr lang="en-US" dirty="0"/>
              <a:t>Active monitoring is agentless so you don’t have to deploy and configure any additional component to your servers</a:t>
            </a:r>
          </a:p>
        </p:txBody>
      </p:sp>
    </p:spTree>
    <p:extLst>
      <p:ext uri="{BB962C8B-B14F-4D97-AF65-F5344CB8AC3E}">
        <p14:creationId xmlns:p14="http://schemas.microsoft.com/office/powerpoint/2010/main" val="4266471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209FF0C-D5A2-4AF9-B045-B7CE590F03B6}"/>
              </a:ext>
            </a:extLst>
          </p:cNvPr>
          <p:cNvSpPr>
            <a:spLocks noGrp="1"/>
          </p:cNvSpPr>
          <p:nvPr>
            <p:ph type="title"/>
          </p:nvPr>
        </p:nvSpPr>
        <p:spPr/>
        <p:txBody>
          <a:bodyPr/>
          <a:lstStyle/>
          <a:p>
            <a:r>
              <a:rPr lang="en-US" dirty="0"/>
              <a:t>Passive Monitoring</a:t>
            </a:r>
          </a:p>
        </p:txBody>
      </p:sp>
      <p:sp>
        <p:nvSpPr>
          <p:cNvPr id="5" name="Inhaltsplatzhalter 4">
            <a:extLst>
              <a:ext uri="{FF2B5EF4-FFF2-40B4-BE49-F238E27FC236}">
                <a16:creationId xmlns:a16="http://schemas.microsoft.com/office/drawing/2014/main" id="{46DE94B7-95AD-4D48-8DBC-E5325392AA84}"/>
              </a:ext>
            </a:extLst>
          </p:cNvPr>
          <p:cNvSpPr>
            <a:spLocks noGrp="1"/>
          </p:cNvSpPr>
          <p:nvPr>
            <p:ph idx="1"/>
          </p:nvPr>
        </p:nvSpPr>
        <p:spPr/>
        <p:txBody>
          <a:bodyPr/>
          <a:lstStyle/>
          <a:p>
            <a:r>
              <a:rPr lang="en-US" dirty="0"/>
              <a:t>Passive monitoring (pushing) has an intrinsic view of the system to be monitored</a:t>
            </a:r>
          </a:p>
          <a:p>
            <a:r>
              <a:rPr lang="en-US" dirty="0"/>
              <a:t>It can detect if the actual service (in terms of </a:t>
            </a:r>
            <a:r>
              <a:rPr lang="en-US" i="1" dirty="0" err="1"/>
              <a:t>systemd</a:t>
            </a:r>
            <a:r>
              <a:rPr lang="en-US" dirty="0"/>
              <a:t> or </a:t>
            </a:r>
            <a:r>
              <a:rPr lang="en-US" i="1" dirty="0"/>
              <a:t>Windows</a:t>
            </a:r>
            <a:r>
              <a:rPr lang="en-US" dirty="0"/>
              <a:t> services) is running (e.g. Nginx, bind, IIS,…)</a:t>
            </a:r>
          </a:p>
          <a:p>
            <a:r>
              <a:rPr lang="en-US" dirty="0"/>
              <a:t>It can detect if the service is behaving correctly</a:t>
            </a:r>
          </a:p>
          <a:p>
            <a:r>
              <a:rPr lang="en-US" dirty="0"/>
              <a:t>It is able to monitor CPU usage, RAM usage, disk usage, disk I/O…</a:t>
            </a:r>
          </a:p>
          <a:p>
            <a:r>
              <a:rPr lang="en-US" dirty="0"/>
              <a:t>Passive monitoring requires a component on </a:t>
            </a:r>
            <a:r>
              <a:rPr lang="en-US" b="1" dirty="0"/>
              <a:t>every</a:t>
            </a:r>
            <a:r>
              <a:rPr lang="en-US" dirty="0"/>
              <a:t> system you want to observe</a:t>
            </a:r>
          </a:p>
          <a:p>
            <a:r>
              <a:rPr lang="en-US" dirty="0"/>
              <a:t>If the whole server fails the central system has to recognize that the system was lost (kind of active monitoring if you like)</a:t>
            </a:r>
          </a:p>
          <a:p>
            <a:endParaRPr lang="en-US" dirty="0"/>
          </a:p>
        </p:txBody>
      </p:sp>
    </p:spTree>
    <p:extLst>
      <p:ext uri="{BB962C8B-B14F-4D97-AF65-F5344CB8AC3E}">
        <p14:creationId xmlns:p14="http://schemas.microsoft.com/office/powerpoint/2010/main" val="275199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82385FB-5637-4B0C-95D0-22512789B8B9}"/>
              </a:ext>
            </a:extLst>
          </p:cNvPr>
          <p:cNvSpPr>
            <a:spLocks noGrp="1"/>
          </p:cNvSpPr>
          <p:nvPr>
            <p:ph type="title"/>
          </p:nvPr>
        </p:nvSpPr>
        <p:spPr/>
        <p:txBody>
          <a:bodyPr/>
          <a:lstStyle/>
          <a:p>
            <a:r>
              <a:rPr lang="en-US" dirty="0"/>
              <a:t>Application metrics</a:t>
            </a:r>
          </a:p>
        </p:txBody>
      </p:sp>
      <p:sp>
        <p:nvSpPr>
          <p:cNvPr id="5" name="Inhaltsplatzhalter 4">
            <a:extLst>
              <a:ext uri="{FF2B5EF4-FFF2-40B4-BE49-F238E27FC236}">
                <a16:creationId xmlns:a16="http://schemas.microsoft.com/office/drawing/2014/main" id="{BFC6CE1C-8BBC-45CF-98DE-E410809E9A04}"/>
              </a:ext>
            </a:extLst>
          </p:cNvPr>
          <p:cNvSpPr>
            <a:spLocks noGrp="1"/>
          </p:cNvSpPr>
          <p:nvPr>
            <p:ph idx="1"/>
          </p:nvPr>
        </p:nvSpPr>
        <p:spPr/>
        <p:txBody>
          <a:bodyPr/>
          <a:lstStyle/>
          <a:p>
            <a:r>
              <a:rPr lang="en-US" dirty="0"/>
              <a:t>Beside the classical monitoring metrics mentioned earlier we are required to collect metrics of our application/services</a:t>
            </a:r>
          </a:p>
          <a:p>
            <a:r>
              <a:rPr lang="en-US" dirty="0"/>
              <a:t>These metrics might include:</a:t>
            </a:r>
          </a:p>
          <a:p>
            <a:pPr lvl="1"/>
            <a:r>
              <a:rPr lang="en-US" dirty="0"/>
              <a:t>Success/error response rate</a:t>
            </a:r>
          </a:p>
          <a:p>
            <a:pPr lvl="1"/>
            <a:r>
              <a:rPr lang="en-US" dirty="0"/>
              <a:t>Response time statistics (max, min, median, average)</a:t>
            </a:r>
          </a:p>
          <a:p>
            <a:pPr lvl="1"/>
            <a:r>
              <a:rPr lang="en-US" dirty="0"/>
              <a:t>memory usage</a:t>
            </a:r>
          </a:p>
          <a:p>
            <a:pPr lvl="1"/>
            <a:r>
              <a:rPr lang="en-US" dirty="0"/>
              <a:t>CPU times</a:t>
            </a:r>
          </a:p>
          <a:p>
            <a:pPr lvl="1"/>
            <a:r>
              <a:rPr lang="en-US" dirty="0"/>
              <a:t>Message bus throughput</a:t>
            </a:r>
          </a:p>
          <a:p>
            <a:pPr lvl="1"/>
            <a:r>
              <a:rPr lang="en-US" dirty="0"/>
              <a:t>…</a:t>
            </a:r>
          </a:p>
          <a:p>
            <a:r>
              <a:rPr lang="en-US" dirty="0"/>
              <a:t>Nor active neither passive monitoring is by default able to collect these metrics, you have to implement custom endpoints to serve these metrics, custom middleware to collect these metrics, …</a:t>
            </a:r>
          </a:p>
          <a:p>
            <a:r>
              <a:rPr lang="en-US" dirty="0"/>
              <a:t>In addition you might want to add domain specific metrics (e.g. how often is a user viewing his profile page, how long does it take to execute a search and so on) as this can help you to decide which features are more important than others and which features are never used</a:t>
            </a:r>
          </a:p>
        </p:txBody>
      </p:sp>
    </p:spTree>
    <p:extLst>
      <p:ext uri="{BB962C8B-B14F-4D97-AF65-F5344CB8AC3E}">
        <p14:creationId xmlns:p14="http://schemas.microsoft.com/office/powerpoint/2010/main" val="124704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DD71BFD-462A-4524-84BC-8BC42AEE8888}"/>
              </a:ext>
            </a:extLst>
          </p:cNvPr>
          <p:cNvSpPr>
            <a:spLocks noGrp="1"/>
          </p:cNvSpPr>
          <p:nvPr>
            <p:ph type="title"/>
          </p:nvPr>
        </p:nvSpPr>
        <p:spPr/>
        <p:txBody>
          <a:bodyPr/>
          <a:lstStyle/>
          <a:p>
            <a:r>
              <a:rPr lang="en-US" dirty="0"/>
              <a:t>Application metrics</a:t>
            </a:r>
          </a:p>
        </p:txBody>
      </p:sp>
      <p:pic>
        <p:nvPicPr>
          <p:cNvPr id="7" name="Inhaltsplatzhalter 6" descr="Ein Bild, das Wand, Monitor, Anzeigetafel, drinnen enthält.&#10;&#10;Mit sehr hoher Zuverlässigkeit generierte Beschreibung">
            <a:extLst>
              <a:ext uri="{FF2B5EF4-FFF2-40B4-BE49-F238E27FC236}">
                <a16:creationId xmlns:a16="http://schemas.microsoft.com/office/drawing/2014/main" id="{769E2C9C-62C1-4B33-93D6-9B4E1621C36C}"/>
              </a:ext>
            </a:extLst>
          </p:cNvPr>
          <p:cNvPicPr>
            <a:picLocks noGrp="1" noChangeAspect="1"/>
          </p:cNvPicPr>
          <p:nvPr>
            <p:ph idx="1"/>
          </p:nvPr>
        </p:nvPicPr>
        <p:blipFill>
          <a:blip r:embed="rId2"/>
          <a:stretch>
            <a:fillRect/>
          </a:stretch>
        </p:blipFill>
        <p:spPr>
          <a:xfrm>
            <a:off x="258763" y="1856812"/>
            <a:ext cx="8697912" cy="3939714"/>
          </a:xfrm>
        </p:spPr>
      </p:pic>
    </p:spTree>
    <p:extLst>
      <p:ext uri="{BB962C8B-B14F-4D97-AF65-F5344CB8AC3E}">
        <p14:creationId xmlns:p14="http://schemas.microsoft.com/office/powerpoint/2010/main" val="3388999924"/>
      </p:ext>
    </p:extLst>
  </p:cSld>
  <p:clrMapOvr>
    <a:masterClrMapping/>
  </p:clrMapOvr>
</p:sld>
</file>

<file path=ppt/theme/theme1.xml><?xml version="1.0" encoding="utf-8"?>
<a:theme xmlns:a="http://schemas.openxmlformats.org/drawingml/2006/main" name="service_demo">
  <a:themeElements>
    <a:clrScheme name="">
      <a:dk1>
        <a:srgbClr val="000000"/>
      </a:dk1>
      <a:lt1>
        <a:srgbClr val="FFFFFF"/>
      </a:lt1>
      <a:dk2>
        <a:srgbClr val="000000"/>
      </a:dk2>
      <a:lt2>
        <a:srgbClr val="333333"/>
      </a:lt2>
      <a:accent1>
        <a:srgbClr val="C5C1B9"/>
      </a:accent1>
      <a:accent2>
        <a:srgbClr val="0052BA"/>
      </a:accent2>
      <a:accent3>
        <a:srgbClr val="FFFFFF"/>
      </a:accent3>
      <a:accent4>
        <a:srgbClr val="000000"/>
      </a:accent4>
      <a:accent5>
        <a:srgbClr val="DFDDD9"/>
      </a:accent5>
      <a:accent6>
        <a:srgbClr val="0049A8"/>
      </a:accent6>
      <a:hlink>
        <a:srgbClr val="FF0000"/>
      </a:hlink>
      <a:folHlink>
        <a:srgbClr val="FFCC00"/>
      </a:folHlink>
    </a:clrScheme>
    <a:fontScheme name="service_demo">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FF">
            <a:alpha val="50000"/>
          </a:srgbClr>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
            <a:schemeClr val="tx1"/>
          </a:buClr>
          <a:buSzTx/>
          <a:buFont typeface="Wingdings" pitchFamily="2" charset="2"/>
          <a:buNone/>
          <a:tabLst/>
          <a:defRPr kumimoji="0" lang="en-US" sz="1600" b="1"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rgbClr val="CCFFFF">
            <a:alpha val="50000"/>
          </a:srgbClr>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
            <a:schemeClr val="tx1"/>
          </a:buClr>
          <a:buSzTx/>
          <a:buFont typeface="Wingdings" pitchFamily="2" charset="2"/>
          <a:buNone/>
          <a:tabLst/>
          <a:defRPr kumimoji="0" lang="en-US" sz="1600" b="1"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service_demo 1">
        <a:dk1>
          <a:srgbClr val="5F5F5F"/>
        </a:dk1>
        <a:lt1>
          <a:srgbClr val="FFFFFF"/>
        </a:lt1>
        <a:dk2>
          <a:srgbClr val="000000"/>
        </a:dk2>
        <a:lt2>
          <a:srgbClr val="333333"/>
        </a:lt2>
        <a:accent1>
          <a:srgbClr val="009999"/>
        </a:accent1>
        <a:accent2>
          <a:srgbClr val="0033CC"/>
        </a:accent2>
        <a:accent3>
          <a:srgbClr val="FFFFFF"/>
        </a:accent3>
        <a:accent4>
          <a:srgbClr val="505050"/>
        </a:accent4>
        <a:accent5>
          <a:srgbClr val="AACACA"/>
        </a:accent5>
        <a:accent6>
          <a:srgbClr val="002DB9"/>
        </a:accent6>
        <a:hlink>
          <a:srgbClr val="CC0066"/>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1038</Words>
  <Application>Microsoft Office PowerPoint</Application>
  <PresentationFormat>Bildschirmpräsentation (4:3)</PresentationFormat>
  <Paragraphs>82</Paragraphs>
  <Slides>18</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18</vt:i4>
      </vt:variant>
    </vt:vector>
  </HeadingPairs>
  <TitlesOfParts>
    <vt:vector size="24" baseType="lpstr">
      <vt:lpstr>Arial</vt:lpstr>
      <vt:lpstr>Calibri</vt:lpstr>
      <vt:lpstr>Helvetica</vt:lpstr>
      <vt:lpstr>Wingdings</vt:lpstr>
      <vt:lpstr>Zapf Dingbats</vt:lpstr>
      <vt:lpstr>service_demo</vt:lpstr>
      <vt:lpstr>Microservices</vt:lpstr>
      <vt:lpstr>PowerPoint-Präsentation</vt:lpstr>
      <vt:lpstr>Content</vt:lpstr>
      <vt:lpstr>Monitoring</vt:lpstr>
      <vt:lpstr>Monitoring principles</vt:lpstr>
      <vt:lpstr>Active monitoring</vt:lpstr>
      <vt:lpstr>Passive Monitoring</vt:lpstr>
      <vt:lpstr>Application metrics</vt:lpstr>
      <vt:lpstr>Application metrics</vt:lpstr>
      <vt:lpstr>Caveats in Microservice applications</vt:lpstr>
      <vt:lpstr>Valuation</vt:lpstr>
      <vt:lpstr>Valuation</vt:lpstr>
      <vt:lpstr>Synthetic Monitoring</vt:lpstr>
      <vt:lpstr>Correlation IDs</vt:lpstr>
      <vt:lpstr>Correlation IDs</vt:lpstr>
      <vt:lpstr>Correlation IDs</vt:lpstr>
      <vt:lpstr>Correlation IDs</vt:lpstr>
      <vt:lpstr>Correlation IDs</vt:lpstr>
    </vt:vector>
  </TitlesOfParts>
  <Manager/>
  <Company>innFactory.de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subject/>
  <dc:creator>Tobias Jonas</dc:creator>
  <cp:keywords/>
  <dc:description/>
  <cp:lastModifiedBy>sINFpekurf</cp:lastModifiedBy>
  <cp:revision>161</cp:revision>
  <cp:lastPrinted>2017-10-25T20:40:39Z</cp:lastPrinted>
  <dcterms:modified xsi:type="dcterms:W3CDTF">2017-12-14T12:01:42Z</dcterms:modified>
  <cp:category/>
</cp:coreProperties>
</file>