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 id="269" r:id="rId14"/>
    <p:sldId id="263"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4B2C315-C1D1-4B19-B7D6-331E131FE9E4}">
          <p14:sldIdLst>
            <p14:sldId id="256"/>
            <p14:sldId id="257"/>
          </p14:sldIdLst>
        </p14:section>
        <p14:section name="Basics" id="{21FD440C-8043-49A9-BDB0-02C4433D8B8D}">
          <p14:sldIdLst>
            <p14:sldId id="258"/>
            <p14:sldId id="259"/>
          </p14:sldIdLst>
        </p14:section>
        <p14:section name="S2S Authorization and Authentication" id="{79626B7E-3396-44D7-89E2-B4348EFAAF5A}">
          <p14:sldIdLst>
            <p14:sldId id="261"/>
            <p14:sldId id="260"/>
            <p14:sldId id="262"/>
            <p14:sldId id="264"/>
            <p14:sldId id="265"/>
            <p14:sldId id="266"/>
            <p14:sldId id="267"/>
            <p14:sldId id="268"/>
            <p14:sldId id="269"/>
            <p14:sldId id="263"/>
          </p14:sldIdLst>
        </p14:section>
        <p14:section name="SSO" id="{0B54BDB4-7898-49B5-94EB-2684DA7117E2}">
          <p14:sldIdLst>
            <p14:sldId id="270"/>
          </p14:sldIdLst>
        </p14:section>
        <p14:section name="OAuth2" id="{CBDC8AFA-66AF-4ABD-BEA5-BF20A8FF266B}">
          <p14:sldIdLst>
            <p14:sldId id="271"/>
          </p14:sldIdLst>
        </p14:section>
        <p14:section name="OAuth2 roles" id="{06A77D3A-101D-4488-8083-08320567C641}">
          <p14:sldIdLst>
            <p14:sldId id="272"/>
            <p14:sldId id="273"/>
            <p14:sldId id="274"/>
            <p14:sldId id="275"/>
            <p14:sldId id="276"/>
          </p14:sldIdLst>
        </p14:section>
        <p14:section name="OAuth2 scopes" id="{A5A9B03E-BBF1-49D7-88B7-E727B3985966}">
          <p14:sldIdLst>
            <p14:sldId id="277"/>
          </p14:sldIdLst>
        </p14:section>
        <p14:section name="OAuth2 tokens" id="{98375639-2580-4002-9D82-77AA9CE1C7E5}">
          <p14:sldIdLst>
            <p14:sldId id="278"/>
            <p14:sldId id="279"/>
            <p14:sldId id="281"/>
            <p14:sldId id="280"/>
            <p14:sldId id="282"/>
          </p14:sldIdLst>
        </p14:section>
        <p14:section name="OAuth2 flows" id="{19408EE9-674A-4AD3-A0D9-5A18E4BE6EB6}">
          <p14:sldIdLst>
            <p14:sldId id="284"/>
            <p14:sldId id="283"/>
            <p14:sldId id="285"/>
            <p14:sldId id="286"/>
            <p14:sldId id="287"/>
            <p14:sldId id="288"/>
            <p14:sldId id="289"/>
            <p14:sldId id="290"/>
            <p14:sldId id="291"/>
            <p14:sldId id="292"/>
            <p14:sldId id="293"/>
          </p14:sldIdLst>
        </p14:section>
        <p14:section name="OpenID Connect" id="{B3E5DC78-2EA0-401A-8921-B4808222F2B5}">
          <p14:sldIdLst>
            <p14:sldId id="294"/>
            <p14:sldId id="295"/>
          </p14:sldIdLst>
        </p14:section>
        <p14:section name="OIDC Tokens" id="{DA7BED39-1C2A-404A-82A6-037DC46EAEAB}">
          <p14:sldIdLst>
            <p14:sldId id="296"/>
            <p14:sldId id="297"/>
            <p14:sldId id="298"/>
          </p14:sldIdLst>
        </p14:section>
        <p14:section name="OIDC Flows" id="{ACF9AB52-90D5-4325-865C-98A5C42293B0}">
          <p14:sldIdLst>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0" autoAdjust="0"/>
    <p:restoredTop sz="94695"/>
  </p:normalViewPr>
  <p:slideViewPr>
    <p:cSldViewPr snapToGrid="0">
      <p:cViewPr varScale="1">
        <p:scale>
          <a:sx n="154" d="100"/>
          <a:sy n="154" d="100"/>
        </p:scale>
        <p:origin x="22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05B6-D441-4EC0-9FA7-CF26CD0B8EA0}" type="datetimeFigureOut">
              <a:rPr lang="en-US" smtClean="0"/>
              <a:t>12/21/2017</a:t>
            </a:fld>
            <a:endParaRPr lang="en-US"/>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E1626-1954-45D8-AE63-23C3FFC9B491}" type="slidenum">
              <a:rPr lang="en-US" smtClean="0"/>
              <a:t>‹Nr.›</a:t>
            </a:fld>
            <a:endParaRPr lang="en-US"/>
          </a:p>
        </p:txBody>
      </p:sp>
    </p:spTree>
    <p:extLst>
      <p:ext uri="{BB962C8B-B14F-4D97-AF65-F5344CB8AC3E}">
        <p14:creationId xmlns:p14="http://schemas.microsoft.com/office/powerpoint/2010/main" val="428652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4" y="250522"/>
            <a:ext cx="5753119" cy="771055"/>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259374" y="1402915"/>
            <a:ext cx="8697057" cy="4847573"/>
          </a:xfrm>
          <a:prstGeom prst="rect">
            <a:avLst/>
          </a:prstGeom>
        </p:spPr>
        <p:txBody>
          <a:bodyPr/>
          <a:lstStyle>
            <a:lvl1pPr>
              <a:buSzPct val="100000"/>
              <a:defRPr/>
            </a:lvl1pPr>
            <a:lvl2pPr>
              <a:buSzPct val="100000"/>
              <a:defRPr/>
            </a:lvl2pPr>
            <a:lvl3pPr>
              <a:buSzPct val="100000"/>
              <a:defRPr/>
            </a:lvl3pPr>
            <a:lvl4pPr>
              <a:buSzPct val="100000"/>
              <a:defRPr/>
            </a:lvl4pPr>
            <a:lvl5pPr>
              <a:buSzPct val="100000"/>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435" y="4406901"/>
            <a:ext cx="7772400" cy="1362075"/>
          </a:xfrm>
          <a:prstGeom prst="rect">
            <a:avLst/>
          </a:prstGeom>
        </p:spPr>
        <p:txBody>
          <a:bodyPr/>
          <a:lstStyle>
            <a:lvl1pPr algn="l">
              <a:defRPr sz="3692" b="1" cap="all"/>
            </a:lvl1pPr>
          </a:lstStyle>
          <a:p>
            <a:r>
              <a:rPr lang="de-DE"/>
              <a:t>Titelmasterformat durch Klicken bearbeiten</a:t>
            </a:r>
          </a:p>
        </p:txBody>
      </p:sp>
      <p:sp>
        <p:nvSpPr>
          <p:cNvPr id="3" name="Textplatzhalter 2"/>
          <p:cNvSpPr>
            <a:spLocks noGrp="1"/>
          </p:cNvSpPr>
          <p:nvPr>
            <p:ph type="body" idx="1"/>
          </p:nvPr>
        </p:nvSpPr>
        <p:spPr>
          <a:xfrm>
            <a:off x="722435" y="2906713"/>
            <a:ext cx="77724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de-DE"/>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259374" y="1238251"/>
            <a:ext cx="4277457"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77508" y="1238251"/>
            <a:ext cx="4278923"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63769" y="262112"/>
            <a:ext cx="5543730" cy="73997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066"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066"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270" y="1535113"/>
            <a:ext cx="4041531"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6" name="Inhaltsplatzhalter 5"/>
          <p:cNvSpPr>
            <a:spLocks noGrp="1"/>
          </p:cNvSpPr>
          <p:nvPr>
            <p:ph sz="quarter" idx="4"/>
          </p:nvPr>
        </p:nvSpPr>
        <p:spPr>
          <a:xfrm>
            <a:off x="4645270" y="2174875"/>
            <a:ext cx="4041531"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9688" y="265114"/>
            <a:ext cx="5737101" cy="812125"/>
          </a:xfrm>
          <a:prstGeom prst="rect">
            <a:avLst/>
          </a:prstGeom>
        </p:spPr>
        <p:txBody>
          <a:bodyPr/>
          <a:lstStyle/>
          <a:p>
            <a:r>
              <a:rPr lang="de-DE"/>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Textplatzhalter 2"/>
          <p:cNvSpPr>
            <a:spLocks noGrp="1"/>
          </p:cNvSpPr>
          <p:nvPr>
            <p:ph type="body" sz="half" idx="1"/>
          </p:nvPr>
        </p:nvSpPr>
        <p:spPr>
          <a:xfrm>
            <a:off x="259375" y="1388563"/>
            <a:ext cx="4277457" cy="4890941"/>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50816" y="1388561"/>
            <a:ext cx="4278923" cy="4890942"/>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2393" name="Rectangle 9"/>
          <p:cNvSpPr>
            <a:spLocks noChangeArrowheads="1"/>
          </p:cNvSpPr>
          <p:nvPr/>
        </p:nvSpPr>
        <p:spPr bwMode="auto">
          <a:xfrm>
            <a:off x="7268308" y="1246189"/>
            <a:ext cx="1216269" cy="942975"/>
          </a:xfrm>
          <a:prstGeom prst="rect">
            <a:avLst/>
          </a:prstGeom>
          <a:noFill/>
          <a:ln w="9525">
            <a:noFill/>
            <a:miter lim="800000"/>
            <a:headEnd/>
            <a:tailEnd/>
          </a:ln>
          <a:effectLst>
            <a:outerShdw dist="17961" dir="2700000" algn="ctr" rotWithShape="0">
              <a:schemeClr val="bg2"/>
            </a:outerShdw>
          </a:effectLst>
        </p:spPr>
        <p:txBody>
          <a:bodyPr wrap="none" anchor="ctr"/>
          <a:lstStyle/>
          <a:p>
            <a:endParaRPr lang="de-DE" sz="1662">
              <a:latin typeface="Helvetica" charset="0"/>
              <a:ea typeface="Helvetica" charset="0"/>
              <a:cs typeface="Helvetica" charset="0"/>
            </a:endParaRPr>
          </a:p>
        </p:txBody>
      </p:sp>
      <p:sp>
        <p:nvSpPr>
          <p:cNvPr id="8" name="Rectangle 3"/>
          <p:cNvSpPr>
            <a:spLocks noGrp="1" noChangeArrowheads="1"/>
          </p:cNvSpPr>
          <p:nvPr>
            <p:ph type="body" idx="1"/>
          </p:nvPr>
        </p:nvSpPr>
        <p:spPr bwMode="auto">
          <a:xfrm>
            <a:off x="539502" y="1412876"/>
            <a:ext cx="8036169"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2"/>
            <a:endParaRPr lang="de-DE" dirty="0"/>
          </a:p>
        </p:txBody>
      </p:sp>
      <p:sp>
        <p:nvSpPr>
          <p:cNvPr id="9" name="Rectangle 4"/>
          <p:cNvSpPr>
            <a:spLocks noGrp="1" noChangeArrowheads="1"/>
          </p:cNvSpPr>
          <p:nvPr>
            <p:ph type="title"/>
          </p:nvPr>
        </p:nvSpPr>
        <p:spPr bwMode="auto">
          <a:xfrm>
            <a:off x="307971" y="220663"/>
            <a:ext cx="564671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de-DE"/>
              <a:t>Titelmasterformat durch Klicken bearbeiten</a:t>
            </a:r>
          </a:p>
        </p:txBody>
      </p:sp>
      <p:sp>
        <p:nvSpPr>
          <p:cNvPr id="10" name="Rectangle 6"/>
          <p:cNvSpPr>
            <a:spLocks noChangeArrowheads="1"/>
          </p:cNvSpPr>
          <p:nvPr userDrawn="1"/>
        </p:nvSpPr>
        <p:spPr bwMode="auto">
          <a:xfrm>
            <a:off x="7706282" y="6480002"/>
            <a:ext cx="1076008"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r">
              <a:spcBef>
                <a:spcPct val="50000"/>
              </a:spcBef>
            </a:pPr>
            <a:r>
              <a:rPr lang="de-DE" sz="923" b="0">
                <a:solidFill>
                  <a:srgbClr val="FF9A00"/>
                </a:solidFill>
                <a:latin typeface="Helvetica" charset="0"/>
                <a:ea typeface="Helvetica" charset="0"/>
                <a:cs typeface="Helvetica" charset="0"/>
              </a:rPr>
              <a:t>Kap. 1</a:t>
            </a:r>
            <a:r>
              <a:rPr lang="de-DE" sz="923" b="0" baseline="0">
                <a:solidFill>
                  <a:srgbClr val="FF9A00"/>
                </a:solidFill>
                <a:latin typeface="Helvetica" charset="0"/>
                <a:ea typeface="Helvetica" charset="0"/>
                <a:cs typeface="Helvetica" charset="0"/>
              </a:rPr>
              <a:t>, S. </a:t>
            </a:r>
            <a:fld id="{D1265ACD-8CF3-4A2A-A304-86FCF731DD9B}" type="slidenum">
              <a:rPr lang="de-DE" sz="923" b="0" smtClean="0">
                <a:solidFill>
                  <a:srgbClr val="FF9A00"/>
                </a:solidFill>
                <a:latin typeface="Helvetica" charset="0"/>
                <a:ea typeface="Helvetica" charset="0"/>
                <a:cs typeface="Helvetica" charset="0"/>
              </a:rPr>
              <a:pPr algn="r">
                <a:spcBef>
                  <a:spcPct val="50000"/>
                </a:spcBef>
              </a:pPr>
              <a:t>‹Nr.›</a:t>
            </a:fld>
            <a:r>
              <a:rPr lang="de-DE" sz="923" b="0">
                <a:solidFill>
                  <a:srgbClr val="FF9A00"/>
                </a:solidFill>
                <a:latin typeface="Helvetica" charset="0"/>
                <a:ea typeface="Helvetica" charset="0"/>
                <a:cs typeface="Helvetica" charset="0"/>
              </a:rPr>
              <a:t>    </a:t>
            </a:r>
          </a:p>
        </p:txBody>
      </p:sp>
      <p:pic>
        <p:nvPicPr>
          <p:cNvPr id="11" name="Picture 7" descr="RZ_logo_FH_RGB_web3_kleine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115291" y="274638"/>
            <a:ext cx="2460380" cy="7429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a:spLocks noChangeArrowheads="1"/>
          </p:cNvSpPr>
          <p:nvPr userDrawn="1"/>
        </p:nvSpPr>
        <p:spPr bwMode="auto">
          <a:xfrm>
            <a:off x="307971" y="6480002"/>
            <a:ext cx="3718119"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l">
              <a:spcBef>
                <a:spcPct val="50000"/>
              </a:spcBef>
            </a:pPr>
            <a:r>
              <a:rPr lang="de-DE" sz="923" b="0" dirty="0">
                <a:solidFill>
                  <a:srgbClr val="FF9A00"/>
                </a:solidFill>
                <a:latin typeface="Helvetica" charset="0"/>
                <a:ea typeface="Helvetica" charset="0"/>
                <a:cs typeface="Helvetica" charset="0"/>
              </a:rPr>
              <a:t>Tobias Jonas – Peter Kurfer – Microservices</a:t>
            </a:r>
          </a:p>
        </p:txBody>
      </p:sp>
      <p:sp>
        <p:nvSpPr>
          <p:cNvPr id="13" name="Line 9"/>
          <p:cNvSpPr>
            <a:spLocks noChangeShapeType="1"/>
          </p:cNvSpPr>
          <p:nvPr userDrawn="1"/>
        </p:nvSpPr>
        <p:spPr bwMode="auto">
          <a:xfrm>
            <a:off x="341675" y="6443663"/>
            <a:ext cx="8440615"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de-DE" sz="1662">
              <a:latin typeface="Helvetica" charset="0"/>
              <a:ea typeface="Helvetica" charset="0"/>
              <a:cs typeface="Helvetica" charset="0"/>
            </a:endParaRPr>
          </a:p>
        </p:txBody>
      </p:sp>
      <p:sp>
        <p:nvSpPr>
          <p:cNvPr id="14" name="Line 10"/>
          <p:cNvSpPr>
            <a:spLocks noChangeShapeType="1"/>
          </p:cNvSpPr>
          <p:nvPr userDrawn="1"/>
        </p:nvSpPr>
        <p:spPr bwMode="auto">
          <a:xfrm>
            <a:off x="307971" y="1196975"/>
            <a:ext cx="8474320"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662">
              <a:latin typeface="Helvetica" charset="0"/>
              <a:ea typeface="Helvetica" charset="0"/>
              <a:cs typeface="Helvetica" charset="0"/>
            </a:endParaRPr>
          </a:p>
        </p:txBody>
      </p:sp>
    </p:spTree>
    <p:extLst>
      <p:ext uri="{BB962C8B-B14F-4D97-AF65-F5344CB8AC3E}">
        <p14:creationId xmlns:p14="http://schemas.microsoft.com/office/powerpoint/2010/main" val="5687248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sldNum="0" hdr="0" dt="0"/>
  <p:txStyles>
    <p:titleStyle>
      <a:lvl1pPr algn="l" rtl="0" eaLnBrk="0" fontAlgn="base" hangingPunct="0">
        <a:spcBef>
          <a:spcPct val="50000"/>
        </a:spcBef>
        <a:spcAft>
          <a:spcPct val="0"/>
        </a:spcAft>
        <a:buClr>
          <a:srgbClr val="6699FF"/>
        </a:buClr>
        <a:buFont typeface="Zapf Dingbats" charset="2"/>
        <a:defRPr sz="2031">
          <a:solidFill>
            <a:schemeClr val="tx1"/>
          </a:solidFill>
          <a:latin typeface="Helvetica" charset="0"/>
          <a:ea typeface="Helvetica" charset="0"/>
          <a:cs typeface="Helvetica" charset="0"/>
        </a:defRPr>
      </a:lvl1pPr>
      <a:lvl2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2pPr>
      <a:lvl3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3pPr>
      <a:lvl4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4pPr>
      <a:lvl5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5pPr>
      <a:lvl6pPr marL="422041"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6pPr>
      <a:lvl7pPr marL="844083"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7pPr>
      <a:lvl8pPr marL="1266124"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8pPr>
      <a:lvl9pPr marL="1688165"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9pPr>
    </p:titleStyle>
    <p:bodyStyle>
      <a:lvl1pPr marL="263776" indent="-263776" algn="l" defTabSz="581773" rtl="0" eaLnBrk="0" fontAlgn="base" hangingPunct="0">
        <a:spcBef>
          <a:spcPts val="554"/>
        </a:spcBef>
        <a:spcAft>
          <a:spcPct val="0"/>
        </a:spcAft>
        <a:buClr>
          <a:srgbClr val="FFC000"/>
        </a:buClr>
        <a:buSzPct val="100000"/>
        <a:buFont typeface="Wingdings" charset="2"/>
        <a:buChar char="§"/>
        <a:tabLst>
          <a:tab pos="263776" algn="l"/>
        </a:tabLst>
        <a:defRPr sz="1846">
          <a:solidFill>
            <a:srgbClr val="000000"/>
          </a:solidFill>
          <a:latin typeface="Helvetica" charset="0"/>
          <a:ea typeface="Helvetica" charset="0"/>
          <a:cs typeface="Helvetica" charset="0"/>
        </a:defRPr>
      </a:lvl1pPr>
      <a:lvl2pPr marL="703402" indent="-263776" algn="l" defTabSz="581773" rtl="0" eaLnBrk="0" fontAlgn="base" hangingPunct="0">
        <a:spcBef>
          <a:spcPts val="0"/>
        </a:spcBef>
        <a:spcAft>
          <a:spcPct val="0"/>
        </a:spcAft>
        <a:buClr>
          <a:srgbClr val="FFC000"/>
        </a:buClr>
        <a:buSzPct val="100000"/>
        <a:buFont typeface="Wingdings" charset="2"/>
        <a:buChar char="§"/>
        <a:tabLst>
          <a:tab pos="263776" algn="l"/>
        </a:tabLst>
        <a:defRPr>
          <a:solidFill>
            <a:srgbClr val="000000"/>
          </a:solidFill>
          <a:latin typeface="Helvetica" charset="0"/>
          <a:ea typeface="Helvetica" charset="0"/>
          <a:cs typeface="Helvetica" charset="0"/>
        </a:defRPr>
      </a:lvl2pPr>
      <a:lvl3pPr marL="1090273"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477">
          <a:solidFill>
            <a:schemeClr val="tx1"/>
          </a:solidFill>
          <a:latin typeface="Helvetica" charset="0"/>
          <a:ea typeface="Helvetica" charset="0"/>
          <a:cs typeface="Helvetica" charset="0"/>
        </a:defRPr>
      </a:lvl3pPr>
      <a:lvl4pPr marL="1477145"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4pPr>
      <a:lvl5pPr marL="1916771" indent="-263776"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5pPr>
      <a:lvl6pPr marL="2286057"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6pPr>
      <a:lvl7pPr marL="2708098"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7pPr>
      <a:lvl8pPr marL="3130140"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8pPr>
      <a:lvl9pPr marL="3552181"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9pPr>
    </p:bodyStyle>
    <p:otherStyle>
      <a:defPPr>
        <a:defRPr lang="de-DE"/>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bsi.bund.de/SharedDocs/Downloads/EN/BSI/Publications/TechGuidelines/TG02102/BSI-TR-02102-1.pdf?__blob=publicationFile&amp;v=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vaultproject.io/"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Microservices</a:t>
            </a:r>
          </a:p>
        </p:txBody>
      </p:sp>
      <p:sp>
        <p:nvSpPr>
          <p:cNvPr id="10" name="Text Placeholder 9"/>
          <p:cNvSpPr>
            <a:spLocks noGrp="1"/>
          </p:cNvSpPr>
          <p:nvPr>
            <p:ph type="body" idx="1"/>
          </p:nvPr>
        </p:nvSpPr>
        <p:spPr/>
        <p:txBody>
          <a:bodyPr/>
          <a:lstStyle/>
          <a:p>
            <a:r>
              <a:rPr lang="de-DE" dirty="0"/>
              <a:t>Monitoring and </a:t>
            </a:r>
            <a:r>
              <a:rPr lang="de-DE" dirty="0" err="1"/>
              <a:t>Logging</a:t>
            </a:r>
            <a:endParaRPr lang="de-DE" dirty="0"/>
          </a:p>
        </p:txBody>
      </p:sp>
    </p:spTree>
    <p:extLst>
      <p:ext uri="{BB962C8B-B14F-4D97-AF65-F5344CB8AC3E}">
        <p14:creationId xmlns:p14="http://schemas.microsoft.com/office/powerpoint/2010/main" val="13715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021099-F786-41B8-A67A-37D0126A6AA1}"/>
              </a:ext>
            </a:extLst>
          </p:cNvPr>
          <p:cNvSpPr>
            <a:spLocks noGrp="1"/>
          </p:cNvSpPr>
          <p:nvPr>
            <p:ph type="title"/>
          </p:nvPr>
        </p:nvSpPr>
        <p:spPr/>
        <p:txBody>
          <a:bodyPr/>
          <a:lstStyle/>
          <a:p>
            <a:r>
              <a:rPr lang="de-DE" dirty="0"/>
              <a:t>„API Ke</a:t>
            </a:r>
            <a:r>
              <a:rPr lang="en-US" dirty="0" err="1"/>
              <a:t>ys</a:t>
            </a:r>
            <a:r>
              <a:rPr lang="en-US" dirty="0"/>
              <a:t>”</a:t>
            </a:r>
          </a:p>
        </p:txBody>
      </p:sp>
      <p:sp>
        <p:nvSpPr>
          <p:cNvPr id="5" name="Inhaltsplatzhalter 4">
            <a:extLst>
              <a:ext uri="{FF2B5EF4-FFF2-40B4-BE49-F238E27FC236}">
                <a16:creationId xmlns:a16="http://schemas.microsoft.com/office/drawing/2014/main" id="{8A9C6E9F-10AE-4F67-BEFB-9188D2D7A09F}"/>
              </a:ext>
            </a:extLst>
          </p:cNvPr>
          <p:cNvSpPr>
            <a:spLocks noGrp="1"/>
          </p:cNvSpPr>
          <p:nvPr>
            <p:ph idx="1"/>
          </p:nvPr>
        </p:nvSpPr>
        <p:spPr/>
        <p:txBody>
          <a:bodyPr/>
          <a:lstStyle/>
          <a:p>
            <a:r>
              <a:rPr lang="en-US" dirty="0"/>
              <a:t>Everyone has heard about “API keys”</a:t>
            </a:r>
          </a:p>
          <a:p>
            <a:r>
              <a:rPr lang="en-US" dirty="0"/>
              <a:t>There’s no default mechanism to create an API key</a:t>
            </a:r>
          </a:p>
          <a:p>
            <a:r>
              <a:rPr lang="en-US" dirty="0"/>
              <a:t>There may be just one hard coded API key, one API key per user or multiple API keys per user (with different access rights/roles/claims)</a:t>
            </a:r>
          </a:p>
          <a:p>
            <a:r>
              <a:rPr lang="en-US" dirty="0"/>
              <a:t>You could use public-private keys to generate APIs or so many other procedures…</a:t>
            </a:r>
          </a:p>
          <a:p>
            <a:r>
              <a:rPr lang="en-US" dirty="0"/>
              <a:t>We won’t look any further as it depends on your use case, technical infrastructure any more how you could implement an API key and there are other ways to solve this which are standardized (</a:t>
            </a:r>
            <a:r>
              <a:rPr lang="en-US" dirty="0" err="1"/>
              <a:t>Oauth</a:t>
            </a:r>
            <a:r>
              <a:rPr lang="en-US" dirty="0"/>
              <a:t>/Oauth2, OpenID Connect)</a:t>
            </a:r>
          </a:p>
        </p:txBody>
      </p:sp>
    </p:spTree>
    <p:extLst>
      <p:ext uri="{BB962C8B-B14F-4D97-AF65-F5344CB8AC3E}">
        <p14:creationId xmlns:p14="http://schemas.microsoft.com/office/powerpoint/2010/main" val="316641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B2BFEC5-72D6-45D6-97E4-9D6CE2E93305}"/>
              </a:ext>
            </a:extLst>
          </p:cNvPr>
          <p:cNvSpPr>
            <a:spLocks noGrp="1"/>
          </p:cNvSpPr>
          <p:nvPr>
            <p:ph type="title"/>
          </p:nvPr>
        </p:nvSpPr>
        <p:spPr/>
        <p:txBody>
          <a:bodyPr/>
          <a:lstStyle/>
          <a:p>
            <a:r>
              <a:rPr lang="en-US" dirty="0"/>
              <a:t>Confused deputy problem</a:t>
            </a:r>
          </a:p>
        </p:txBody>
      </p:sp>
      <p:pic>
        <p:nvPicPr>
          <p:cNvPr id="6" name="Inhaltsplatzhalter 5">
            <a:extLst>
              <a:ext uri="{FF2B5EF4-FFF2-40B4-BE49-F238E27FC236}">
                <a16:creationId xmlns:a16="http://schemas.microsoft.com/office/drawing/2014/main" id="{CE6BA518-677B-448C-BAF2-DD48AE2638C2}"/>
              </a:ext>
            </a:extLst>
          </p:cNvPr>
          <p:cNvPicPr>
            <a:picLocks noGrp="1" noChangeAspect="1"/>
          </p:cNvPicPr>
          <p:nvPr>
            <p:ph idx="1"/>
          </p:nvPr>
        </p:nvPicPr>
        <p:blipFill>
          <a:blip r:embed="rId2"/>
          <a:stretch>
            <a:fillRect/>
          </a:stretch>
        </p:blipFill>
        <p:spPr>
          <a:xfrm>
            <a:off x="1619791" y="1548882"/>
            <a:ext cx="5975856" cy="4555574"/>
          </a:xfrm>
          <a:prstGeom prst="rect">
            <a:avLst/>
          </a:prstGeom>
        </p:spPr>
      </p:pic>
    </p:spTree>
    <p:extLst>
      <p:ext uri="{BB962C8B-B14F-4D97-AF65-F5344CB8AC3E}">
        <p14:creationId xmlns:p14="http://schemas.microsoft.com/office/powerpoint/2010/main" val="292959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4D562FD-D518-46AA-BF94-2EB0F7A0BAAB}"/>
              </a:ext>
            </a:extLst>
          </p:cNvPr>
          <p:cNvSpPr>
            <a:spLocks noGrp="1"/>
          </p:cNvSpPr>
          <p:nvPr>
            <p:ph type="title"/>
          </p:nvPr>
        </p:nvSpPr>
        <p:spPr/>
        <p:txBody>
          <a:bodyPr/>
          <a:lstStyle/>
          <a:p>
            <a:r>
              <a:rPr lang="en-US" dirty="0"/>
              <a:t>Confused deputy problem</a:t>
            </a:r>
          </a:p>
        </p:txBody>
      </p:sp>
      <p:sp>
        <p:nvSpPr>
          <p:cNvPr id="5" name="Inhaltsplatzhalter 4">
            <a:extLst>
              <a:ext uri="{FF2B5EF4-FFF2-40B4-BE49-F238E27FC236}">
                <a16:creationId xmlns:a16="http://schemas.microsoft.com/office/drawing/2014/main" id="{D27A78DA-DA26-4E47-A7AF-60AF729F2A23}"/>
              </a:ext>
            </a:extLst>
          </p:cNvPr>
          <p:cNvSpPr>
            <a:spLocks noGrp="1"/>
          </p:cNvSpPr>
          <p:nvPr>
            <p:ph idx="1"/>
          </p:nvPr>
        </p:nvSpPr>
        <p:spPr/>
        <p:txBody>
          <a:bodyPr/>
          <a:lstStyle/>
          <a:p>
            <a:r>
              <a:rPr lang="en-US" dirty="0"/>
              <a:t>So you have authenticated a user by its username and password</a:t>
            </a:r>
          </a:p>
          <a:p>
            <a:r>
              <a:rPr lang="en-US" dirty="0"/>
              <a:t>The username interacts with your </a:t>
            </a:r>
            <a:r>
              <a:rPr lang="en-US" i="1" dirty="0"/>
              <a:t>online shop service</a:t>
            </a:r>
            <a:r>
              <a:rPr lang="en-US" dirty="0"/>
              <a:t> – till now all is fine</a:t>
            </a:r>
          </a:p>
          <a:p>
            <a:r>
              <a:rPr lang="en-US" dirty="0"/>
              <a:t>but now you </a:t>
            </a:r>
            <a:r>
              <a:rPr lang="en-US" i="1" dirty="0"/>
              <a:t>online shop service</a:t>
            </a:r>
            <a:r>
              <a:rPr lang="en-US" dirty="0"/>
              <a:t> has to contact the </a:t>
            </a:r>
            <a:r>
              <a:rPr lang="en-US" i="1" dirty="0"/>
              <a:t>shipping service</a:t>
            </a:r>
            <a:r>
              <a:rPr lang="en-US" dirty="0"/>
              <a:t> and the </a:t>
            </a:r>
            <a:r>
              <a:rPr lang="en-US" i="1" dirty="0"/>
              <a:t>order service</a:t>
            </a:r>
            <a:r>
              <a:rPr lang="en-US" sz="1800" dirty="0"/>
              <a:t> to get some additional information (you’re right, that’s evil! But let’s assume it for a moment.)</a:t>
            </a:r>
          </a:p>
          <a:p>
            <a:r>
              <a:rPr lang="en-US" sz="1800" dirty="0"/>
              <a:t>How should the </a:t>
            </a:r>
            <a:r>
              <a:rPr lang="en-US" sz="1800" i="1" dirty="0"/>
              <a:t>shipping service</a:t>
            </a:r>
            <a:r>
              <a:rPr lang="en-US" sz="1800" dirty="0"/>
              <a:t> or </a:t>
            </a:r>
            <a:r>
              <a:rPr lang="en-US" sz="1800" i="1" dirty="0"/>
              <a:t>order service</a:t>
            </a:r>
            <a:r>
              <a:rPr lang="en-US" sz="1800" dirty="0"/>
              <a:t> authenticate themselves the user when the information about the principal is gone in the SSO gateway or the scope of the token (we’ll have a look at scopes later on) does not include the </a:t>
            </a:r>
            <a:r>
              <a:rPr lang="en-US" sz="1800" i="1" dirty="0"/>
              <a:t>shipping service</a:t>
            </a:r>
            <a:r>
              <a:rPr lang="en-US" sz="1800" dirty="0"/>
              <a:t> and the </a:t>
            </a:r>
            <a:r>
              <a:rPr lang="en-US" sz="1800" i="1" dirty="0"/>
              <a:t>order service</a:t>
            </a:r>
            <a:r>
              <a:rPr lang="en-US" sz="1800" dirty="0"/>
              <a:t>?</a:t>
            </a:r>
          </a:p>
          <a:p>
            <a:r>
              <a:rPr lang="en-US" sz="1800" dirty="0"/>
              <a:t>There’s no easy solution for this! You might choose to trust the </a:t>
            </a:r>
            <a:r>
              <a:rPr lang="en-US" sz="1800" i="1" dirty="0"/>
              <a:t>online shop service</a:t>
            </a:r>
            <a:r>
              <a:rPr lang="en-US" sz="1800" dirty="0"/>
              <a:t>, you might pass the access token through the SSO gateway or do a kind of cross service call</a:t>
            </a:r>
            <a:endParaRPr lang="en-US" dirty="0"/>
          </a:p>
        </p:txBody>
      </p:sp>
    </p:spTree>
    <p:extLst>
      <p:ext uri="{BB962C8B-B14F-4D97-AF65-F5344CB8AC3E}">
        <p14:creationId xmlns:p14="http://schemas.microsoft.com/office/powerpoint/2010/main" val="201525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2943793-4BF1-4155-A47E-45AB0102EC82}"/>
              </a:ext>
            </a:extLst>
          </p:cNvPr>
          <p:cNvSpPr>
            <a:spLocks noGrp="1"/>
          </p:cNvSpPr>
          <p:nvPr>
            <p:ph type="title"/>
          </p:nvPr>
        </p:nvSpPr>
        <p:spPr/>
        <p:txBody>
          <a:bodyPr/>
          <a:lstStyle/>
          <a:p>
            <a:r>
              <a:rPr lang="en-US" dirty="0"/>
              <a:t>A few advisories</a:t>
            </a:r>
          </a:p>
        </p:txBody>
      </p:sp>
      <p:sp>
        <p:nvSpPr>
          <p:cNvPr id="5" name="Inhaltsplatzhalter 4">
            <a:extLst>
              <a:ext uri="{FF2B5EF4-FFF2-40B4-BE49-F238E27FC236}">
                <a16:creationId xmlns:a16="http://schemas.microsoft.com/office/drawing/2014/main" id="{792BA9E7-05D0-4F91-90E4-1B79295ACF92}"/>
              </a:ext>
            </a:extLst>
          </p:cNvPr>
          <p:cNvSpPr>
            <a:spLocks noGrp="1"/>
          </p:cNvSpPr>
          <p:nvPr>
            <p:ph idx="1"/>
          </p:nvPr>
        </p:nvSpPr>
        <p:spPr/>
        <p:txBody>
          <a:bodyPr/>
          <a:lstStyle/>
          <a:p>
            <a:r>
              <a:rPr lang="en-US" dirty="0"/>
              <a:t>If you have to do password hashing and validation on your own, do it right. Use algorithms that are meant to be used for that:</a:t>
            </a:r>
          </a:p>
          <a:p>
            <a:pPr lvl="1"/>
            <a:r>
              <a:rPr lang="en-US" dirty="0"/>
              <a:t>PBKDF2: is designed to be slow on CPUs, unfortunately not on GPUs</a:t>
            </a:r>
          </a:p>
          <a:p>
            <a:pPr lvl="1"/>
            <a:r>
              <a:rPr lang="en-US" dirty="0" err="1"/>
              <a:t>BCrypt</a:t>
            </a:r>
            <a:r>
              <a:rPr lang="en-US" dirty="0"/>
              <a:t> is not just optimized to be slow on CPUs but also to be memory-intensive so it should be harder to be implemented on GPUs and ASICs</a:t>
            </a:r>
          </a:p>
          <a:p>
            <a:r>
              <a:rPr lang="en-US" dirty="0"/>
              <a:t>If you have to do encryption use the currently recommended encryption algorithms (AES256) and don’t implement on your own! If you are not sure what is recommended have a look </a:t>
            </a:r>
            <a:r>
              <a:rPr lang="en-US" dirty="0">
                <a:hlinkClick r:id="rId2"/>
              </a:rPr>
              <a:t>here</a:t>
            </a:r>
            <a:endParaRPr lang="en-US" dirty="0"/>
          </a:p>
          <a:p>
            <a:r>
              <a:rPr lang="en-US" dirty="0"/>
              <a:t>If you have to do cryptographic signing (you also got it, don’t it on your own) if possible use elliptic-curve cryptography! Otherwise RSA4096 is told to be safe for the next years (but not post-quantum)</a:t>
            </a:r>
          </a:p>
          <a:p>
            <a:r>
              <a:rPr lang="en-US" dirty="0"/>
              <a:t>If you have to store certificates, have a look what your platform is offering you (e.g. Windows cert store, TPM,…)</a:t>
            </a:r>
          </a:p>
        </p:txBody>
      </p:sp>
    </p:spTree>
    <p:extLst>
      <p:ext uri="{BB962C8B-B14F-4D97-AF65-F5344CB8AC3E}">
        <p14:creationId xmlns:p14="http://schemas.microsoft.com/office/powerpoint/2010/main" val="425452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8EDA77-F79D-49BF-B9A0-45E20FF6EC08}"/>
              </a:ext>
            </a:extLst>
          </p:cNvPr>
          <p:cNvSpPr>
            <a:spLocks noGrp="1"/>
          </p:cNvSpPr>
          <p:nvPr>
            <p:ph type="title"/>
          </p:nvPr>
        </p:nvSpPr>
        <p:spPr/>
        <p:txBody>
          <a:bodyPr/>
          <a:lstStyle/>
          <a:p>
            <a:r>
              <a:rPr lang="en-US" dirty="0"/>
              <a:t>Service-to-Service Authentication and Authorization</a:t>
            </a:r>
          </a:p>
        </p:txBody>
      </p:sp>
      <p:pic>
        <p:nvPicPr>
          <p:cNvPr id="7" name="Inhaltsplatzhalter 6" descr="Ein Bild, das Text enthält.&#10;&#10;Mit sehr hoher Zuverlässigkeit generierte Beschreibung">
            <a:extLst>
              <a:ext uri="{FF2B5EF4-FFF2-40B4-BE49-F238E27FC236}">
                <a16:creationId xmlns:a16="http://schemas.microsoft.com/office/drawing/2014/main" id="{4E5D34CF-E681-4C07-94D1-A68B473AB295}"/>
              </a:ext>
            </a:extLst>
          </p:cNvPr>
          <p:cNvPicPr>
            <a:picLocks noGrp="1" noChangeAspect="1"/>
          </p:cNvPicPr>
          <p:nvPr>
            <p:ph idx="1"/>
          </p:nvPr>
        </p:nvPicPr>
        <p:blipFill>
          <a:blip r:embed="rId2"/>
          <a:stretch>
            <a:fillRect/>
          </a:stretch>
        </p:blipFill>
        <p:spPr>
          <a:xfrm>
            <a:off x="2740755" y="1403350"/>
            <a:ext cx="3733927" cy="4846638"/>
          </a:xfrm>
        </p:spPr>
      </p:pic>
    </p:spTree>
    <p:extLst>
      <p:ext uri="{BB962C8B-B14F-4D97-AF65-F5344CB8AC3E}">
        <p14:creationId xmlns:p14="http://schemas.microsoft.com/office/powerpoint/2010/main" val="67630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E5CBBDE-0D78-4ABD-8C03-C09D15E76262}"/>
              </a:ext>
            </a:extLst>
          </p:cNvPr>
          <p:cNvSpPr>
            <a:spLocks noGrp="1"/>
          </p:cNvSpPr>
          <p:nvPr>
            <p:ph type="title"/>
          </p:nvPr>
        </p:nvSpPr>
        <p:spPr/>
        <p:txBody>
          <a:bodyPr/>
          <a:lstStyle/>
          <a:p>
            <a:r>
              <a:rPr lang="en-US" dirty="0"/>
              <a:t>Single-Sign On (SSO)</a:t>
            </a:r>
          </a:p>
        </p:txBody>
      </p:sp>
      <p:sp>
        <p:nvSpPr>
          <p:cNvPr id="5" name="Inhaltsplatzhalter 4">
            <a:extLst>
              <a:ext uri="{FF2B5EF4-FFF2-40B4-BE49-F238E27FC236}">
                <a16:creationId xmlns:a16="http://schemas.microsoft.com/office/drawing/2014/main" id="{5051CE86-3572-4B48-9D6C-EFA06E4FB12A}"/>
              </a:ext>
            </a:extLst>
          </p:cNvPr>
          <p:cNvSpPr>
            <a:spLocks noGrp="1"/>
          </p:cNvSpPr>
          <p:nvPr>
            <p:ph idx="1"/>
          </p:nvPr>
        </p:nvSpPr>
        <p:spPr/>
        <p:txBody>
          <a:bodyPr/>
          <a:lstStyle/>
          <a:p>
            <a:r>
              <a:rPr lang="en-US" dirty="0"/>
              <a:t>SSO is great!...but what is it?</a:t>
            </a:r>
          </a:p>
          <a:p>
            <a:r>
              <a:rPr lang="en-US" dirty="0"/>
              <a:t>Most of the time you’re speaking about SSO you’re meaning ticket based SSO (there’s a second variant called </a:t>
            </a:r>
            <a:r>
              <a:rPr lang="en-US" i="1" dirty="0"/>
              <a:t>local SSO</a:t>
            </a:r>
            <a:r>
              <a:rPr lang="en-US" dirty="0"/>
              <a:t> but that’s more like a password safe than a real protocol)</a:t>
            </a:r>
          </a:p>
          <a:p>
            <a:r>
              <a:rPr lang="en-US" dirty="0"/>
              <a:t>SSO means that you’re proving that you are who you are to one central party and that party hands you over a token</a:t>
            </a:r>
          </a:p>
          <a:p>
            <a:r>
              <a:rPr lang="en-US" dirty="0"/>
              <a:t>Whenever you’re accessing another resource and you’re required to authenticate you’re doing it with the help of the SSO token to avoid passing your credentials to another resource than the central party</a:t>
            </a:r>
          </a:p>
          <a:p>
            <a:r>
              <a:rPr lang="en-US" dirty="0"/>
              <a:t>There are a few of SSO protocols which are well known (and some not so well known):</a:t>
            </a:r>
          </a:p>
          <a:p>
            <a:pPr lvl="1"/>
            <a:r>
              <a:rPr lang="en-US" dirty="0"/>
              <a:t>OAuth</a:t>
            </a:r>
          </a:p>
          <a:p>
            <a:pPr lvl="1"/>
            <a:r>
              <a:rPr lang="en-US" dirty="0"/>
              <a:t>OAuth2</a:t>
            </a:r>
          </a:p>
          <a:p>
            <a:pPr lvl="1"/>
            <a:r>
              <a:rPr lang="en-US" dirty="0"/>
              <a:t>OpenID Connect</a:t>
            </a:r>
          </a:p>
          <a:p>
            <a:pPr lvl="1"/>
            <a:r>
              <a:rPr lang="en-US" dirty="0"/>
              <a:t>Security Assertion Markup Language (SAML)</a:t>
            </a:r>
          </a:p>
          <a:p>
            <a:pPr lvl="1"/>
            <a:r>
              <a:rPr lang="en-US" dirty="0"/>
              <a:t>Kerberos</a:t>
            </a:r>
          </a:p>
          <a:p>
            <a:endParaRPr lang="en-US" dirty="0"/>
          </a:p>
        </p:txBody>
      </p:sp>
    </p:spTree>
    <p:extLst>
      <p:ext uri="{BB962C8B-B14F-4D97-AF65-F5344CB8AC3E}">
        <p14:creationId xmlns:p14="http://schemas.microsoft.com/office/powerpoint/2010/main" val="235920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965994C-0D74-4FEB-86CB-4B15119BC45F}"/>
              </a:ext>
            </a:extLst>
          </p:cNvPr>
          <p:cNvSpPr>
            <a:spLocks noGrp="1"/>
          </p:cNvSpPr>
          <p:nvPr>
            <p:ph type="title"/>
          </p:nvPr>
        </p:nvSpPr>
        <p:spPr/>
        <p:txBody>
          <a:bodyPr/>
          <a:lstStyle/>
          <a:p>
            <a:r>
              <a:rPr lang="en-US" dirty="0"/>
              <a:t>OAuth2</a:t>
            </a:r>
          </a:p>
        </p:txBody>
      </p:sp>
      <p:sp>
        <p:nvSpPr>
          <p:cNvPr id="5" name="Inhaltsplatzhalter 4">
            <a:extLst>
              <a:ext uri="{FF2B5EF4-FFF2-40B4-BE49-F238E27FC236}">
                <a16:creationId xmlns:a16="http://schemas.microsoft.com/office/drawing/2014/main" id="{1BDD85C9-BF57-4796-A9B6-AF1EB785CA33}"/>
              </a:ext>
            </a:extLst>
          </p:cNvPr>
          <p:cNvSpPr>
            <a:spLocks noGrp="1"/>
          </p:cNvSpPr>
          <p:nvPr>
            <p:ph idx="1"/>
          </p:nvPr>
        </p:nvSpPr>
        <p:spPr/>
        <p:txBody>
          <a:bodyPr/>
          <a:lstStyle/>
          <a:p>
            <a:r>
              <a:rPr lang="en-US" dirty="0"/>
              <a:t>As OAuth has a few design flaws it was abandoned and replaced by OAuth2</a:t>
            </a:r>
          </a:p>
          <a:p>
            <a:r>
              <a:rPr lang="en-US" dirty="0"/>
              <a:t>OAuth2 was developed as an </a:t>
            </a:r>
            <a:r>
              <a:rPr lang="en-US" b="1" dirty="0"/>
              <a:t>authorization</a:t>
            </a:r>
            <a:r>
              <a:rPr lang="en-US" dirty="0"/>
              <a:t> protocol (not for authentication!)</a:t>
            </a:r>
          </a:p>
          <a:p>
            <a:r>
              <a:rPr lang="en-US" dirty="0"/>
              <a:t>OAuth2 is based on JSON (in the opposite to SAML which is based on XML and SOAP – is anyone remembering SOAP?)</a:t>
            </a:r>
          </a:p>
          <a:p>
            <a:r>
              <a:rPr lang="en-US" dirty="0"/>
              <a:t>OAuth2 was originally developed by Twitter (2006) to delegate access rights to other applications</a:t>
            </a:r>
          </a:p>
          <a:p>
            <a:r>
              <a:rPr lang="en-US" dirty="0"/>
              <a:t>Since 2012 it is standardized in the RFC 6749</a:t>
            </a:r>
          </a:p>
        </p:txBody>
      </p:sp>
    </p:spTree>
    <p:extLst>
      <p:ext uri="{BB962C8B-B14F-4D97-AF65-F5344CB8AC3E}">
        <p14:creationId xmlns:p14="http://schemas.microsoft.com/office/powerpoint/2010/main" val="1341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5C8EF12-2980-4313-9944-1F5554D0FA8E}"/>
              </a:ext>
            </a:extLst>
          </p:cNvPr>
          <p:cNvSpPr>
            <a:spLocks noGrp="1"/>
          </p:cNvSpPr>
          <p:nvPr>
            <p:ph type="title"/>
          </p:nvPr>
        </p:nvSpPr>
        <p:spPr/>
        <p:txBody>
          <a:bodyPr/>
          <a:lstStyle/>
          <a:p>
            <a:r>
              <a:rPr lang="en-US" dirty="0"/>
              <a:t>OAuth2 – Roles</a:t>
            </a:r>
          </a:p>
        </p:txBody>
      </p:sp>
      <p:sp>
        <p:nvSpPr>
          <p:cNvPr id="5" name="Inhaltsplatzhalter 4">
            <a:extLst>
              <a:ext uri="{FF2B5EF4-FFF2-40B4-BE49-F238E27FC236}">
                <a16:creationId xmlns:a16="http://schemas.microsoft.com/office/drawing/2014/main" id="{E6661885-699C-4F7E-9BDF-79F910AAD29D}"/>
              </a:ext>
            </a:extLst>
          </p:cNvPr>
          <p:cNvSpPr>
            <a:spLocks noGrp="1"/>
          </p:cNvSpPr>
          <p:nvPr>
            <p:ph idx="1"/>
          </p:nvPr>
        </p:nvSpPr>
        <p:spPr/>
        <p:txBody>
          <a:bodyPr/>
          <a:lstStyle/>
          <a:p>
            <a:r>
              <a:rPr lang="en-US" dirty="0"/>
              <a:t>There are 4 roles in OAuth2:</a:t>
            </a:r>
          </a:p>
          <a:p>
            <a:pPr lvl="1"/>
            <a:r>
              <a:rPr lang="en-US" dirty="0"/>
              <a:t>Resource owner</a:t>
            </a:r>
          </a:p>
          <a:p>
            <a:pPr lvl="1"/>
            <a:r>
              <a:rPr lang="en-US" dirty="0"/>
              <a:t>Resource server</a:t>
            </a:r>
          </a:p>
          <a:p>
            <a:pPr lvl="1"/>
            <a:r>
              <a:rPr lang="en-US" dirty="0"/>
              <a:t>Client</a:t>
            </a:r>
          </a:p>
          <a:p>
            <a:pPr lvl="1"/>
            <a:r>
              <a:rPr lang="en-US" dirty="0"/>
              <a:t>Authorization server</a:t>
            </a:r>
          </a:p>
        </p:txBody>
      </p:sp>
    </p:spTree>
    <p:extLst>
      <p:ext uri="{BB962C8B-B14F-4D97-AF65-F5344CB8AC3E}">
        <p14:creationId xmlns:p14="http://schemas.microsoft.com/office/powerpoint/2010/main" val="706459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834CE3-38B7-43FD-9B56-6DE3B4173F6E}"/>
              </a:ext>
            </a:extLst>
          </p:cNvPr>
          <p:cNvSpPr>
            <a:spLocks noGrp="1"/>
          </p:cNvSpPr>
          <p:nvPr>
            <p:ph type="title"/>
          </p:nvPr>
        </p:nvSpPr>
        <p:spPr/>
        <p:txBody>
          <a:bodyPr/>
          <a:lstStyle/>
          <a:p>
            <a:r>
              <a:rPr lang="en-US" dirty="0"/>
              <a:t>Resource owner</a:t>
            </a:r>
          </a:p>
        </p:txBody>
      </p:sp>
      <p:sp>
        <p:nvSpPr>
          <p:cNvPr id="5" name="Inhaltsplatzhalter 4">
            <a:extLst>
              <a:ext uri="{FF2B5EF4-FFF2-40B4-BE49-F238E27FC236}">
                <a16:creationId xmlns:a16="http://schemas.microsoft.com/office/drawing/2014/main" id="{E42ED723-6A70-4B74-92F1-986A509AD332}"/>
              </a:ext>
            </a:extLst>
          </p:cNvPr>
          <p:cNvSpPr>
            <a:spLocks noGrp="1"/>
          </p:cNvSpPr>
          <p:nvPr>
            <p:ph idx="1"/>
          </p:nvPr>
        </p:nvSpPr>
        <p:spPr/>
        <p:txBody>
          <a:bodyPr/>
          <a:lstStyle/>
          <a:p>
            <a:r>
              <a:rPr lang="en-US" dirty="0"/>
              <a:t>Definition of the spec:</a:t>
            </a:r>
            <a:br>
              <a:rPr lang="en-US" dirty="0"/>
            </a:br>
            <a:r>
              <a:rPr lang="en-US" dirty="0"/>
              <a:t>An entity capable of granting access to a protected resource. When the resource owner is a person, it is referred to as an end-user. </a:t>
            </a:r>
          </a:p>
          <a:p>
            <a:r>
              <a:rPr lang="en-US" dirty="0"/>
              <a:t>So the resource owner is the one who’s authorizing an application to access his data – you’re well aware of this </a:t>
            </a:r>
            <a:r>
              <a:rPr lang="en-US" i="1" dirty="0"/>
              <a:t>grant</a:t>
            </a:r>
            <a:r>
              <a:rPr lang="en-US" dirty="0"/>
              <a:t> process as you all did it already multiple times!</a:t>
            </a:r>
          </a:p>
          <a:p>
            <a:r>
              <a:rPr lang="en-US" dirty="0"/>
              <a:t>Note that there may be edge-cases where a resource owner isn’t asked to grant any access. </a:t>
            </a:r>
            <a:r>
              <a:rPr lang="en-US" dirty="0" err="1"/>
              <a:t>E.g</a:t>
            </a:r>
            <a:r>
              <a:rPr lang="en-US" dirty="0"/>
              <a:t> in enterprise environments where the data is not owned by a single user but by an company and the company decides to share the data.</a:t>
            </a:r>
          </a:p>
        </p:txBody>
      </p:sp>
    </p:spTree>
    <p:extLst>
      <p:ext uri="{BB962C8B-B14F-4D97-AF65-F5344CB8AC3E}">
        <p14:creationId xmlns:p14="http://schemas.microsoft.com/office/powerpoint/2010/main" val="33488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E2D1349-A89C-4521-A7CE-BE29A435BEAC}"/>
              </a:ext>
            </a:extLst>
          </p:cNvPr>
          <p:cNvSpPr>
            <a:spLocks noGrp="1"/>
          </p:cNvSpPr>
          <p:nvPr>
            <p:ph type="title"/>
          </p:nvPr>
        </p:nvSpPr>
        <p:spPr/>
        <p:txBody>
          <a:bodyPr/>
          <a:lstStyle/>
          <a:p>
            <a:r>
              <a:rPr lang="en-US" dirty="0"/>
              <a:t>Resource server</a:t>
            </a:r>
          </a:p>
        </p:txBody>
      </p:sp>
      <p:sp>
        <p:nvSpPr>
          <p:cNvPr id="5" name="Inhaltsplatzhalter 4">
            <a:extLst>
              <a:ext uri="{FF2B5EF4-FFF2-40B4-BE49-F238E27FC236}">
                <a16:creationId xmlns:a16="http://schemas.microsoft.com/office/drawing/2014/main" id="{2D929C33-05DD-4527-9648-019B465ADFFC}"/>
              </a:ext>
            </a:extLst>
          </p:cNvPr>
          <p:cNvSpPr>
            <a:spLocks noGrp="1"/>
          </p:cNvSpPr>
          <p:nvPr>
            <p:ph idx="1"/>
          </p:nvPr>
        </p:nvSpPr>
        <p:spPr/>
        <p:txBody>
          <a:bodyPr/>
          <a:lstStyle/>
          <a:p>
            <a:r>
              <a:rPr lang="en-US" dirty="0"/>
              <a:t>Definition of the spec:</a:t>
            </a:r>
            <a:br>
              <a:rPr lang="en-US" dirty="0"/>
            </a:br>
            <a:r>
              <a:rPr lang="en-US" dirty="0"/>
              <a:t>The server hosting the protected resources, capable of accepting and responding to protected resource requests using access tokens.</a:t>
            </a:r>
          </a:p>
          <a:p>
            <a:r>
              <a:rPr lang="en-US" dirty="0"/>
              <a:t>Every application which stores data of you is a </a:t>
            </a:r>
            <a:r>
              <a:rPr lang="en-US" i="1" dirty="0"/>
              <a:t>resource server</a:t>
            </a:r>
            <a:r>
              <a:rPr lang="en-US" dirty="0"/>
              <a:t>. E.g. the internal GitLab instance stores your students contact data, your activity, your repositories and many more. If you’re installing the </a:t>
            </a:r>
            <a:r>
              <a:rPr lang="en-US" dirty="0" err="1"/>
              <a:t>LabCoat</a:t>
            </a:r>
            <a:r>
              <a:rPr lang="en-US" dirty="0"/>
              <a:t> app on your mobile the app needs access to your GitLab account to be able to display your repositories and so on, so the GitLab server is the </a:t>
            </a:r>
            <a:r>
              <a:rPr lang="en-US" i="1" dirty="0"/>
              <a:t>resource server</a:t>
            </a:r>
            <a:r>
              <a:rPr lang="en-US" dirty="0"/>
              <a:t>. But when you’re importing a GitHub repository to GitLab, GitLab needs access to your GitHub account so </a:t>
            </a:r>
            <a:r>
              <a:rPr lang="en-US" i="1" dirty="0"/>
              <a:t>a resource server </a:t>
            </a:r>
            <a:r>
              <a:rPr lang="en-US" dirty="0"/>
              <a:t>may also be a client at the same.</a:t>
            </a:r>
          </a:p>
        </p:txBody>
      </p:sp>
    </p:spTree>
    <p:extLst>
      <p:ext uri="{BB962C8B-B14F-4D97-AF65-F5344CB8AC3E}">
        <p14:creationId xmlns:p14="http://schemas.microsoft.com/office/powerpoint/2010/main" val="43791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A4D93A-4A7A-406E-B919-36CA0765F9D0}"/>
              </a:ext>
            </a:extLst>
          </p:cNvPr>
          <p:cNvSpPr>
            <a:spLocks noGrp="1"/>
          </p:cNvSpPr>
          <p:nvPr>
            <p:ph type="title"/>
          </p:nvPr>
        </p:nvSpPr>
        <p:spPr/>
        <p:txBody>
          <a:bodyPr/>
          <a:lstStyle/>
          <a:p>
            <a:r>
              <a:rPr lang="en-US"/>
              <a:t>Content</a:t>
            </a:r>
          </a:p>
        </p:txBody>
      </p:sp>
      <p:sp>
        <p:nvSpPr>
          <p:cNvPr id="5" name="Inhaltsplatzhalter 4">
            <a:extLst>
              <a:ext uri="{FF2B5EF4-FFF2-40B4-BE49-F238E27FC236}">
                <a16:creationId xmlns:a16="http://schemas.microsoft.com/office/drawing/2014/main" id="{C6E461FB-F032-4443-9B8D-5C4D9B932CD7}"/>
              </a:ext>
            </a:extLst>
          </p:cNvPr>
          <p:cNvSpPr>
            <a:spLocks noGrp="1"/>
          </p:cNvSpPr>
          <p:nvPr>
            <p:ph idx="1"/>
          </p:nvPr>
        </p:nvSpPr>
        <p:spPr/>
        <p:txBody>
          <a:bodyPr/>
          <a:lstStyle/>
          <a:p>
            <a:pPr marL="263525" indent="-263525"/>
            <a:r>
              <a:rPr lang="en-US" sz="1800" dirty="0"/>
              <a:t>Basics</a:t>
            </a:r>
          </a:p>
          <a:p>
            <a:pPr marL="263525" indent="-263525"/>
            <a:r>
              <a:rPr lang="en-US" sz="1800" dirty="0"/>
              <a:t>Considerations</a:t>
            </a:r>
          </a:p>
          <a:p>
            <a:pPr marL="263525" indent="-263525"/>
            <a:r>
              <a:rPr lang="en-US" sz="1800" dirty="0"/>
              <a:t>Service-to-Service Authentication and Authorization</a:t>
            </a:r>
          </a:p>
          <a:p>
            <a:pPr marL="263525" indent="-263525"/>
            <a:endParaRPr lang="en-US" sz="1754" dirty="0"/>
          </a:p>
          <a:p>
            <a:pPr marL="263525" indent="-263525"/>
            <a:endParaRPr lang="en-US" sz="1800" dirty="0"/>
          </a:p>
          <a:p>
            <a:pPr marL="263525" indent="-263525"/>
            <a:endParaRPr lang="en-US" sz="1800" dirty="0"/>
          </a:p>
        </p:txBody>
      </p:sp>
    </p:spTree>
    <p:extLst>
      <p:ext uri="{BB962C8B-B14F-4D97-AF65-F5344CB8AC3E}">
        <p14:creationId xmlns:p14="http://schemas.microsoft.com/office/powerpoint/2010/main" val="36237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F9AB6D5-DA0B-46FF-BA7F-4E2AE7C0056C}"/>
              </a:ext>
            </a:extLst>
          </p:cNvPr>
          <p:cNvSpPr>
            <a:spLocks noGrp="1"/>
          </p:cNvSpPr>
          <p:nvPr>
            <p:ph type="title"/>
          </p:nvPr>
        </p:nvSpPr>
        <p:spPr/>
        <p:txBody>
          <a:bodyPr/>
          <a:lstStyle/>
          <a:p>
            <a:r>
              <a:rPr lang="en-US" dirty="0"/>
              <a:t>Client</a:t>
            </a:r>
          </a:p>
        </p:txBody>
      </p:sp>
      <p:sp>
        <p:nvSpPr>
          <p:cNvPr id="5" name="Inhaltsplatzhalter 4">
            <a:extLst>
              <a:ext uri="{FF2B5EF4-FFF2-40B4-BE49-F238E27FC236}">
                <a16:creationId xmlns:a16="http://schemas.microsoft.com/office/drawing/2014/main" id="{DB8331C1-EE33-48CB-9670-E05D452B2341}"/>
              </a:ext>
            </a:extLst>
          </p:cNvPr>
          <p:cNvSpPr>
            <a:spLocks noGrp="1"/>
          </p:cNvSpPr>
          <p:nvPr>
            <p:ph idx="1"/>
          </p:nvPr>
        </p:nvSpPr>
        <p:spPr/>
        <p:txBody>
          <a:bodyPr/>
          <a:lstStyle/>
          <a:p>
            <a:r>
              <a:rPr lang="en-US" dirty="0"/>
              <a:t>Definition of the spec:</a:t>
            </a:r>
            <a:br>
              <a:rPr lang="en-US" dirty="0"/>
            </a:br>
            <a:r>
              <a:rPr lang="en-US" dirty="0"/>
              <a:t>An application making protected resource requests on behalf of the resource</a:t>
            </a:r>
            <a:br>
              <a:rPr lang="en-US" dirty="0"/>
            </a:br>
            <a:r>
              <a:rPr lang="en-US" dirty="0"/>
              <a:t>owner and with its authorization. The term „client“ does not imply any particular</a:t>
            </a:r>
            <a:br>
              <a:rPr lang="en-US" dirty="0"/>
            </a:br>
            <a:r>
              <a:rPr lang="en-US" dirty="0"/>
              <a:t>implementation characteristics (e.g., whether the application executes on a server, a desktop, or other devices).</a:t>
            </a:r>
          </a:p>
          <a:p>
            <a:r>
              <a:rPr lang="en-US" dirty="0"/>
              <a:t>According to the spec a </a:t>
            </a:r>
            <a:r>
              <a:rPr lang="en-US" i="1" dirty="0"/>
              <a:t>client</a:t>
            </a:r>
            <a:r>
              <a:rPr lang="en-US" dirty="0"/>
              <a:t> may be any application that requests data.</a:t>
            </a:r>
          </a:p>
          <a:p>
            <a:r>
              <a:rPr lang="en-US" dirty="0"/>
              <a:t>As already mentioned a </a:t>
            </a:r>
            <a:r>
              <a:rPr lang="en-US" i="1" dirty="0"/>
              <a:t>resource server </a:t>
            </a:r>
            <a:r>
              <a:rPr lang="en-US" dirty="0"/>
              <a:t>may also be a </a:t>
            </a:r>
            <a:r>
              <a:rPr lang="en-US" i="1" dirty="0"/>
              <a:t>client</a:t>
            </a:r>
            <a:r>
              <a:rPr lang="en-US" dirty="0"/>
              <a:t> at the same time.</a:t>
            </a:r>
          </a:p>
        </p:txBody>
      </p:sp>
    </p:spTree>
    <p:extLst>
      <p:ext uri="{BB962C8B-B14F-4D97-AF65-F5344CB8AC3E}">
        <p14:creationId xmlns:p14="http://schemas.microsoft.com/office/powerpoint/2010/main" val="146612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14FF3F-B73C-49DE-A04E-8F31C307622E}"/>
              </a:ext>
            </a:extLst>
          </p:cNvPr>
          <p:cNvSpPr>
            <a:spLocks noGrp="1"/>
          </p:cNvSpPr>
          <p:nvPr>
            <p:ph type="title"/>
          </p:nvPr>
        </p:nvSpPr>
        <p:spPr/>
        <p:txBody>
          <a:bodyPr/>
          <a:lstStyle/>
          <a:p>
            <a:r>
              <a:rPr lang="en-US" dirty="0"/>
              <a:t>Authorization server</a:t>
            </a:r>
          </a:p>
        </p:txBody>
      </p:sp>
      <p:sp>
        <p:nvSpPr>
          <p:cNvPr id="5" name="Inhaltsplatzhalter 4">
            <a:extLst>
              <a:ext uri="{FF2B5EF4-FFF2-40B4-BE49-F238E27FC236}">
                <a16:creationId xmlns:a16="http://schemas.microsoft.com/office/drawing/2014/main" id="{F110C540-FE91-41EE-A4F4-54CB87E646CA}"/>
              </a:ext>
            </a:extLst>
          </p:cNvPr>
          <p:cNvSpPr>
            <a:spLocks noGrp="1"/>
          </p:cNvSpPr>
          <p:nvPr>
            <p:ph idx="1"/>
          </p:nvPr>
        </p:nvSpPr>
        <p:spPr/>
        <p:txBody>
          <a:bodyPr/>
          <a:lstStyle/>
          <a:p>
            <a:r>
              <a:rPr lang="en-US" dirty="0"/>
              <a:t>Definition of the spec:</a:t>
            </a:r>
            <a:br>
              <a:rPr lang="en-US" dirty="0"/>
            </a:br>
            <a:r>
              <a:rPr lang="en-US" dirty="0"/>
              <a:t>The server issuing access tokens to the client after successfully authenticating the resource owner and obtaining authorization.</a:t>
            </a:r>
          </a:p>
          <a:p>
            <a:r>
              <a:rPr lang="en-US" dirty="0"/>
              <a:t>The </a:t>
            </a:r>
            <a:r>
              <a:rPr lang="en-US" i="1" dirty="0"/>
              <a:t>authorization server</a:t>
            </a:r>
            <a:r>
              <a:rPr lang="en-US" dirty="0"/>
              <a:t> is the central party handing you over an access token (the term </a:t>
            </a:r>
            <a:r>
              <a:rPr lang="en-US" i="1" dirty="0"/>
              <a:t>access token</a:t>
            </a:r>
            <a:r>
              <a:rPr lang="en-US" dirty="0"/>
              <a:t> is special in OAuth2)</a:t>
            </a:r>
          </a:p>
          <a:p>
            <a:r>
              <a:rPr lang="en-US" dirty="0"/>
              <a:t>The authentication process is not specified so it may be with username and password, username, password and OTP, smartcard,…</a:t>
            </a:r>
          </a:p>
        </p:txBody>
      </p:sp>
    </p:spTree>
    <p:extLst>
      <p:ext uri="{BB962C8B-B14F-4D97-AF65-F5344CB8AC3E}">
        <p14:creationId xmlns:p14="http://schemas.microsoft.com/office/powerpoint/2010/main" val="103079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28FEE7D-E97F-4D9C-89BA-D1A58AA6F7E7}"/>
              </a:ext>
            </a:extLst>
          </p:cNvPr>
          <p:cNvSpPr>
            <a:spLocks noGrp="1"/>
          </p:cNvSpPr>
          <p:nvPr>
            <p:ph type="title"/>
          </p:nvPr>
        </p:nvSpPr>
        <p:spPr/>
        <p:txBody>
          <a:bodyPr/>
          <a:lstStyle/>
          <a:p>
            <a:r>
              <a:rPr lang="en-US" dirty="0"/>
              <a:t>OAuth2 – Scopes</a:t>
            </a:r>
          </a:p>
        </p:txBody>
      </p:sp>
      <p:sp>
        <p:nvSpPr>
          <p:cNvPr id="5" name="Inhaltsplatzhalter 4">
            <a:extLst>
              <a:ext uri="{FF2B5EF4-FFF2-40B4-BE49-F238E27FC236}">
                <a16:creationId xmlns:a16="http://schemas.microsoft.com/office/drawing/2014/main" id="{E27591F8-01C3-4C7D-85C7-A3BEB9BBD8FB}"/>
              </a:ext>
            </a:extLst>
          </p:cNvPr>
          <p:cNvSpPr>
            <a:spLocks noGrp="1"/>
          </p:cNvSpPr>
          <p:nvPr>
            <p:ph sz="half" idx="1"/>
          </p:nvPr>
        </p:nvSpPr>
        <p:spPr/>
        <p:txBody>
          <a:bodyPr/>
          <a:lstStyle/>
          <a:p>
            <a:r>
              <a:rPr lang="en-US" sz="1846" dirty="0"/>
              <a:t>Scopes are defining a kind of roles on APIs</a:t>
            </a:r>
          </a:p>
          <a:p>
            <a:r>
              <a:rPr lang="en-US" sz="1846" dirty="0"/>
              <a:t>A client has to require scopes to be able to access the APIs grouped in the scope</a:t>
            </a:r>
          </a:p>
          <a:p>
            <a:r>
              <a:rPr lang="en-US" sz="1846" dirty="0"/>
              <a:t>On the right is a screenshot from GitHub which show a few of the available scopes GitHub offers when you create access tokens</a:t>
            </a:r>
          </a:p>
          <a:p>
            <a:r>
              <a:rPr lang="en-US" sz="1846" dirty="0"/>
              <a:t>Multiple resource servers may share one scope but it’s also possible to have multiple scopes on one resource server</a:t>
            </a:r>
          </a:p>
        </p:txBody>
      </p:sp>
      <p:pic>
        <p:nvPicPr>
          <p:cNvPr id="8" name="Inhaltsplatzhalter 7">
            <a:extLst>
              <a:ext uri="{FF2B5EF4-FFF2-40B4-BE49-F238E27FC236}">
                <a16:creationId xmlns:a16="http://schemas.microsoft.com/office/drawing/2014/main" id="{D2F62822-AD68-48BD-BBBA-DF1510ADA1A9}"/>
              </a:ext>
            </a:extLst>
          </p:cNvPr>
          <p:cNvPicPr>
            <a:picLocks noGrp="1" noChangeAspect="1"/>
          </p:cNvPicPr>
          <p:nvPr>
            <p:ph sz="half" idx="2"/>
          </p:nvPr>
        </p:nvPicPr>
        <p:blipFill>
          <a:blip r:embed="rId2"/>
          <a:stretch>
            <a:fillRect/>
          </a:stretch>
        </p:blipFill>
        <p:spPr>
          <a:xfrm>
            <a:off x="4676775" y="1541538"/>
            <a:ext cx="4279900" cy="4127349"/>
          </a:xfrm>
          <a:prstGeom prst="rect">
            <a:avLst/>
          </a:prstGeom>
        </p:spPr>
      </p:pic>
    </p:spTree>
    <p:extLst>
      <p:ext uri="{BB962C8B-B14F-4D97-AF65-F5344CB8AC3E}">
        <p14:creationId xmlns:p14="http://schemas.microsoft.com/office/powerpoint/2010/main" val="765991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9020D4F-1194-4629-8BD0-59BACE994591}"/>
              </a:ext>
            </a:extLst>
          </p:cNvPr>
          <p:cNvSpPr>
            <a:spLocks noGrp="1"/>
          </p:cNvSpPr>
          <p:nvPr>
            <p:ph type="title"/>
          </p:nvPr>
        </p:nvSpPr>
        <p:spPr/>
        <p:txBody>
          <a:bodyPr/>
          <a:lstStyle/>
          <a:p>
            <a:r>
              <a:rPr lang="en-US" dirty="0"/>
              <a:t>OAuth2 – Tokens</a:t>
            </a:r>
          </a:p>
        </p:txBody>
      </p:sp>
      <p:sp>
        <p:nvSpPr>
          <p:cNvPr id="6" name="Inhaltsplatzhalter 5">
            <a:extLst>
              <a:ext uri="{FF2B5EF4-FFF2-40B4-BE49-F238E27FC236}">
                <a16:creationId xmlns:a16="http://schemas.microsoft.com/office/drawing/2014/main" id="{EF02D50C-DA5E-4129-9AEC-B04DF5AE6A9D}"/>
              </a:ext>
            </a:extLst>
          </p:cNvPr>
          <p:cNvSpPr>
            <a:spLocks noGrp="1"/>
          </p:cNvSpPr>
          <p:nvPr>
            <p:ph idx="1"/>
          </p:nvPr>
        </p:nvSpPr>
        <p:spPr/>
        <p:txBody>
          <a:bodyPr/>
          <a:lstStyle/>
          <a:p>
            <a:r>
              <a:rPr lang="en-US" dirty="0"/>
              <a:t>OAuth2 differs between the following two types of tokens:</a:t>
            </a:r>
          </a:p>
          <a:p>
            <a:pPr lvl="1"/>
            <a:r>
              <a:rPr lang="en-US" dirty="0"/>
              <a:t>Access tokens</a:t>
            </a:r>
          </a:p>
          <a:p>
            <a:pPr lvl="1"/>
            <a:r>
              <a:rPr lang="en-US" dirty="0"/>
              <a:t>Refresh tokens</a:t>
            </a:r>
          </a:p>
        </p:txBody>
      </p:sp>
    </p:spTree>
    <p:extLst>
      <p:ext uri="{BB962C8B-B14F-4D97-AF65-F5344CB8AC3E}">
        <p14:creationId xmlns:p14="http://schemas.microsoft.com/office/powerpoint/2010/main" val="209118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81D70AD-8070-4598-A627-4C9DBF241F4A}"/>
              </a:ext>
            </a:extLst>
          </p:cNvPr>
          <p:cNvSpPr>
            <a:spLocks noGrp="1"/>
          </p:cNvSpPr>
          <p:nvPr>
            <p:ph type="title"/>
          </p:nvPr>
        </p:nvSpPr>
        <p:spPr/>
        <p:txBody>
          <a:bodyPr/>
          <a:lstStyle/>
          <a:p>
            <a:r>
              <a:rPr lang="en-US" dirty="0"/>
              <a:t>OAuth2 – Access tokens</a:t>
            </a:r>
          </a:p>
        </p:txBody>
      </p:sp>
      <p:sp>
        <p:nvSpPr>
          <p:cNvPr id="5" name="Inhaltsplatzhalter 4">
            <a:extLst>
              <a:ext uri="{FF2B5EF4-FFF2-40B4-BE49-F238E27FC236}">
                <a16:creationId xmlns:a16="http://schemas.microsoft.com/office/drawing/2014/main" id="{6CB6B2E0-7DAF-45F3-94BE-FFDDE860A42B}"/>
              </a:ext>
            </a:extLst>
          </p:cNvPr>
          <p:cNvSpPr>
            <a:spLocks noGrp="1"/>
          </p:cNvSpPr>
          <p:nvPr>
            <p:ph idx="1"/>
          </p:nvPr>
        </p:nvSpPr>
        <p:spPr/>
        <p:txBody>
          <a:bodyPr/>
          <a:lstStyle/>
          <a:p>
            <a:r>
              <a:rPr lang="en-US" dirty="0"/>
              <a:t>Access tokens are short living (between a few minutes and a few hours)</a:t>
            </a:r>
          </a:p>
          <a:p>
            <a:r>
              <a:rPr lang="en-US" dirty="0"/>
              <a:t>Access tokens are required by the client to access resources served by resource servers</a:t>
            </a:r>
          </a:p>
          <a:p>
            <a:r>
              <a:rPr lang="en-US" dirty="0"/>
              <a:t>The access token contains the granted scopes </a:t>
            </a:r>
          </a:p>
          <a:p>
            <a:r>
              <a:rPr lang="en-US" dirty="0"/>
              <a:t>The OAuth2 spec nor does specify </a:t>
            </a:r>
            <a:r>
              <a:rPr lang="en-US" i="1" dirty="0"/>
              <a:t>how</a:t>
            </a:r>
            <a:r>
              <a:rPr lang="en-US" dirty="0"/>
              <a:t> a access token should look like (JWT, Bearer,…) neither does it specify what </a:t>
            </a:r>
            <a:r>
              <a:rPr lang="en-US" i="1" dirty="0"/>
              <a:t>exactly</a:t>
            </a:r>
            <a:r>
              <a:rPr lang="en-US" dirty="0"/>
              <a:t> should be contained in it. So it depends on the provider of the token</a:t>
            </a:r>
          </a:p>
          <a:p>
            <a:r>
              <a:rPr lang="en-US" dirty="0"/>
              <a:t>But when this token exceeds within a few minutes, why isn’t the client repeatedly asking for my credentials you ask?</a:t>
            </a:r>
          </a:p>
        </p:txBody>
      </p:sp>
    </p:spTree>
    <p:extLst>
      <p:ext uri="{BB962C8B-B14F-4D97-AF65-F5344CB8AC3E}">
        <p14:creationId xmlns:p14="http://schemas.microsoft.com/office/powerpoint/2010/main" val="606617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AAC3C9-19A9-4534-9A6E-FCE731E6A35F}"/>
              </a:ext>
            </a:extLst>
          </p:cNvPr>
          <p:cNvSpPr>
            <a:spLocks noGrp="1"/>
          </p:cNvSpPr>
          <p:nvPr>
            <p:ph type="title"/>
          </p:nvPr>
        </p:nvSpPr>
        <p:spPr/>
        <p:txBody>
          <a:bodyPr/>
          <a:lstStyle/>
          <a:p>
            <a:endParaRPr lang="en-US"/>
          </a:p>
        </p:txBody>
      </p:sp>
      <p:pic>
        <p:nvPicPr>
          <p:cNvPr id="7" name="Inhaltsplatzhalter 6" descr="Ein Bild, das Wand, Person, drinnen, Mann enthält.&#10;&#10;Mit sehr hoher Zuverlässigkeit generierte Beschreibung">
            <a:extLst>
              <a:ext uri="{FF2B5EF4-FFF2-40B4-BE49-F238E27FC236}">
                <a16:creationId xmlns:a16="http://schemas.microsoft.com/office/drawing/2014/main" id="{168C0B23-39B0-4147-B705-E0C550C174BF}"/>
              </a:ext>
            </a:extLst>
          </p:cNvPr>
          <p:cNvPicPr>
            <a:picLocks noGrp="1" noChangeAspect="1"/>
          </p:cNvPicPr>
          <p:nvPr>
            <p:ph idx="1"/>
          </p:nvPr>
        </p:nvPicPr>
        <p:blipFill>
          <a:blip r:embed="rId2"/>
          <a:stretch>
            <a:fillRect/>
          </a:stretch>
        </p:blipFill>
        <p:spPr>
          <a:xfrm>
            <a:off x="2226469" y="1745456"/>
            <a:ext cx="4762500" cy="4162425"/>
          </a:xfrm>
        </p:spPr>
      </p:pic>
    </p:spTree>
    <p:extLst>
      <p:ext uri="{BB962C8B-B14F-4D97-AF65-F5344CB8AC3E}">
        <p14:creationId xmlns:p14="http://schemas.microsoft.com/office/powerpoint/2010/main" val="79623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9852B7-15A5-416E-9EEC-3E667CE2F9B2}"/>
              </a:ext>
            </a:extLst>
          </p:cNvPr>
          <p:cNvSpPr>
            <a:spLocks noGrp="1"/>
          </p:cNvSpPr>
          <p:nvPr>
            <p:ph type="title"/>
          </p:nvPr>
        </p:nvSpPr>
        <p:spPr/>
        <p:txBody>
          <a:bodyPr/>
          <a:lstStyle/>
          <a:p>
            <a:r>
              <a:rPr lang="en-US" dirty="0"/>
              <a:t>OAuth2 – Refresh tokens</a:t>
            </a:r>
          </a:p>
        </p:txBody>
      </p:sp>
      <p:sp>
        <p:nvSpPr>
          <p:cNvPr id="5" name="Inhaltsplatzhalter 4">
            <a:extLst>
              <a:ext uri="{FF2B5EF4-FFF2-40B4-BE49-F238E27FC236}">
                <a16:creationId xmlns:a16="http://schemas.microsoft.com/office/drawing/2014/main" id="{31CE77DD-D6BE-4D0D-945A-FD80BA297695}"/>
              </a:ext>
            </a:extLst>
          </p:cNvPr>
          <p:cNvSpPr>
            <a:spLocks noGrp="1"/>
          </p:cNvSpPr>
          <p:nvPr>
            <p:ph idx="1"/>
          </p:nvPr>
        </p:nvSpPr>
        <p:spPr/>
        <p:txBody>
          <a:bodyPr/>
          <a:lstStyle/>
          <a:p>
            <a:r>
              <a:rPr lang="en-US" dirty="0"/>
              <a:t>Depending on the </a:t>
            </a:r>
            <a:r>
              <a:rPr lang="en-US" i="1" dirty="0"/>
              <a:t>flow</a:t>
            </a:r>
            <a:r>
              <a:rPr lang="en-US" dirty="0"/>
              <a:t> a client receives with the access a second token called </a:t>
            </a:r>
            <a:r>
              <a:rPr lang="en-US" i="1" dirty="0"/>
              <a:t>refresh token</a:t>
            </a:r>
            <a:endParaRPr lang="en-US" dirty="0"/>
          </a:p>
          <a:p>
            <a:r>
              <a:rPr lang="en-US" dirty="0"/>
              <a:t>In contrast to the </a:t>
            </a:r>
            <a:r>
              <a:rPr lang="en-US" i="1" dirty="0"/>
              <a:t>access token</a:t>
            </a:r>
            <a:r>
              <a:rPr lang="en-US" dirty="0"/>
              <a:t> the </a:t>
            </a:r>
            <a:r>
              <a:rPr lang="en-US" i="1" dirty="0"/>
              <a:t>refresh token</a:t>
            </a:r>
            <a:r>
              <a:rPr lang="en-US" dirty="0"/>
              <a:t> a very long lifetime (can be over a year)</a:t>
            </a:r>
          </a:p>
          <a:p>
            <a:r>
              <a:rPr lang="en-US" dirty="0"/>
              <a:t>The </a:t>
            </a:r>
            <a:r>
              <a:rPr lang="en-US" i="1" dirty="0"/>
              <a:t>refresh token</a:t>
            </a:r>
            <a:r>
              <a:rPr lang="en-US" dirty="0"/>
              <a:t> also contains the information which scopes where granted and for which client the access was granted</a:t>
            </a:r>
          </a:p>
          <a:p>
            <a:r>
              <a:rPr lang="en-US" dirty="0"/>
              <a:t>The </a:t>
            </a:r>
            <a:r>
              <a:rPr lang="en-US" i="1" dirty="0"/>
              <a:t>refresh token</a:t>
            </a:r>
            <a:r>
              <a:rPr lang="en-US" dirty="0"/>
              <a:t> has to be stored secured in the client</a:t>
            </a:r>
          </a:p>
          <a:p>
            <a:r>
              <a:rPr lang="en-US" dirty="0"/>
              <a:t>When the </a:t>
            </a:r>
            <a:r>
              <a:rPr lang="en-US" i="1" dirty="0"/>
              <a:t>access token</a:t>
            </a:r>
            <a:r>
              <a:rPr lang="en-US" dirty="0"/>
              <a:t> exceeds the client is able to fetch a new one by passing the </a:t>
            </a:r>
            <a:r>
              <a:rPr lang="en-US" i="1" dirty="0"/>
              <a:t>refresh token</a:t>
            </a:r>
            <a:r>
              <a:rPr lang="en-US" dirty="0"/>
              <a:t> to the authorization server</a:t>
            </a:r>
          </a:p>
          <a:p>
            <a:r>
              <a:rPr lang="en-US" dirty="0"/>
              <a:t>On the one hand that’s pretty nice because whenever a token is lost an attacker can’t do much with it because of the short lifetime but on the other hand if the </a:t>
            </a:r>
            <a:r>
              <a:rPr lang="en-US" i="1" dirty="0"/>
              <a:t>refresh token</a:t>
            </a:r>
            <a:r>
              <a:rPr lang="en-US" dirty="0"/>
              <a:t> is stolen you have </a:t>
            </a:r>
            <a:r>
              <a:rPr lang="en-US" b="1" dirty="0"/>
              <a:t>real</a:t>
            </a:r>
            <a:r>
              <a:rPr lang="en-US" dirty="0"/>
              <a:t> problem!</a:t>
            </a:r>
          </a:p>
        </p:txBody>
      </p:sp>
    </p:spTree>
    <p:extLst>
      <p:ext uri="{BB962C8B-B14F-4D97-AF65-F5344CB8AC3E}">
        <p14:creationId xmlns:p14="http://schemas.microsoft.com/office/powerpoint/2010/main" val="2213070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561BE22-889B-46D7-B133-FB64F4864436}"/>
              </a:ext>
            </a:extLst>
          </p:cNvPr>
          <p:cNvSpPr>
            <a:spLocks noGrp="1"/>
          </p:cNvSpPr>
          <p:nvPr>
            <p:ph type="title"/>
          </p:nvPr>
        </p:nvSpPr>
        <p:spPr/>
        <p:txBody>
          <a:bodyPr/>
          <a:lstStyle/>
          <a:p>
            <a:r>
              <a:rPr lang="en-US" dirty="0"/>
              <a:t>OAuth2 – Client registration</a:t>
            </a:r>
          </a:p>
        </p:txBody>
      </p:sp>
      <p:sp>
        <p:nvSpPr>
          <p:cNvPr id="5" name="Inhaltsplatzhalter 4">
            <a:extLst>
              <a:ext uri="{FF2B5EF4-FFF2-40B4-BE49-F238E27FC236}">
                <a16:creationId xmlns:a16="http://schemas.microsoft.com/office/drawing/2014/main" id="{A6E69D5C-B631-40D8-B3C7-5AC209AD287B}"/>
              </a:ext>
            </a:extLst>
          </p:cNvPr>
          <p:cNvSpPr>
            <a:spLocks noGrp="1"/>
          </p:cNvSpPr>
          <p:nvPr>
            <p:ph idx="1"/>
          </p:nvPr>
        </p:nvSpPr>
        <p:spPr/>
        <p:txBody>
          <a:bodyPr/>
          <a:lstStyle/>
          <a:p>
            <a:r>
              <a:rPr lang="en-US" dirty="0"/>
              <a:t>To be able to interact with an authorization server it’s not enough to just know its address but the client has to be registered within the authorization server</a:t>
            </a:r>
          </a:p>
          <a:p>
            <a:r>
              <a:rPr lang="en-US" dirty="0"/>
              <a:t>The registration at an authorization server typically requires two parts:</a:t>
            </a:r>
          </a:p>
          <a:p>
            <a:pPr lvl="1"/>
            <a:r>
              <a:rPr lang="en-US" dirty="0"/>
              <a:t>The client type (confidential or public)</a:t>
            </a:r>
          </a:p>
          <a:p>
            <a:pPr lvl="1"/>
            <a:r>
              <a:rPr lang="en-US" dirty="0"/>
              <a:t>A redirect URI</a:t>
            </a:r>
          </a:p>
          <a:p>
            <a:r>
              <a:rPr lang="en-US" dirty="0"/>
              <a:t>OAuth2 providers are allowed to require more information for the registration, e.g.:</a:t>
            </a:r>
          </a:p>
          <a:p>
            <a:pPr lvl="1"/>
            <a:r>
              <a:rPr lang="en-US" dirty="0"/>
              <a:t>Name of the application</a:t>
            </a:r>
          </a:p>
          <a:p>
            <a:pPr lvl="1"/>
            <a:r>
              <a:rPr lang="en-US" dirty="0"/>
              <a:t>Description</a:t>
            </a:r>
          </a:p>
          <a:p>
            <a:pPr lvl="1"/>
            <a:r>
              <a:rPr lang="en-US" dirty="0"/>
              <a:t>Logo</a:t>
            </a:r>
          </a:p>
          <a:p>
            <a:pPr lvl="1"/>
            <a:r>
              <a:rPr lang="en-US" dirty="0"/>
              <a:t>License terms</a:t>
            </a:r>
          </a:p>
          <a:p>
            <a:pPr lvl="1"/>
            <a:r>
              <a:rPr lang="en-US" dirty="0"/>
              <a:t>…</a:t>
            </a:r>
          </a:p>
          <a:p>
            <a:r>
              <a:rPr lang="en-US" dirty="0"/>
              <a:t>When the registration is completed you’re getting a </a:t>
            </a:r>
            <a:r>
              <a:rPr lang="en-US" i="1" dirty="0"/>
              <a:t>client id</a:t>
            </a:r>
            <a:r>
              <a:rPr lang="en-US" dirty="0"/>
              <a:t> and a </a:t>
            </a:r>
            <a:r>
              <a:rPr lang="en-US" i="1" dirty="0"/>
              <a:t>client secret </a:t>
            </a:r>
            <a:r>
              <a:rPr lang="en-US" dirty="0"/>
              <a:t>where the </a:t>
            </a:r>
            <a:r>
              <a:rPr lang="en-US" i="1" dirty="0"/>
              <a:t>client id</a:t>
            </a:r>
            <a:r>
              <a:rPr lang="en-US" dirty="0"/>
              <a:t> is kind of a username and the </a:t>
            </a:r>
            <a:r>
              <a:rPr lang="en-US" i="1" dirty="0"/>
              <a:t>client secret</a:t>
            </a:r>
            <a:r>
              <a:rPr lang="en-US" dirty="0"/>
              <a:t> is kind of a password (and they should be handled equivalently)</a:t>
            </a:r>
          </a:p>
        </p:txBody>
      </p:sp>
    </p:spTree>
    <p:extLst>
      <p:ext uri="{BB962C8B-B14F-4D97-AF65-F5344CB8AC3E}">
        <p14:creationId xmlns:p14="http://schemas.microsoft.com/office/powerpoint/2010/main" val="11646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7710D3D-F62A-4915-A8BD-564793BADFDE}"/>
              </a:ext>
            </a:extLst>
          </p:cNvPr>
          <p:cNvSpPr>
            <a:spLocks noGrp="1"/>
          </p:cNvSpPr>
          <p:nvPr>
            <p:ph type="title"/>
          </p:nvPr>
        </p:nvSpPr>
        <p:spPr/>
        <p:txBody>
          <a:bodyPr/>
          <a:lstStyle/>
          <a:p>
            <a:r>
              <a:rPr lang="de-DE" dirty="0"/>
              <a:t>OAuth2 </a:t>
            </a:r>
            <a:r>
              <a:rPr lang="en-US" dirty="0"/>
              <a:t>– the abstract flow</a:t>
            </a:r>
          </a:p>
        </p:txBody>
      </p:sp>
      <p:pic>
        <p:nvPicPr>
          <p:cNvPr id="7" name="Inhaltsplatzhalter 6">
            <a:extLst>
              <a:ext uri="{FF2B5EF4-FFF2-40B4-BE49-F238E27FC236}">
                <a16:creationId xmlns:a16="http://schemas.microsoft.com/office/drawing/2014/main" id="{290F5F4E-6AA4-4440-B1E7-946B073B41F9}"/>
              </a:ext>
            </a:extLst>
          </p:cNvPr>
          <p:cNvPicPr>
            <a:picLocks noGrp="1" noChangeAspect="1"/>
          </p:cNvPicPr>
          <p:nvPr>
            <p:ph idx="1"/>
          </p:nvPr>
        </p:nvPicPr>
        <p:blipFill>
          <a:blip r:embed="rId2"/>
          <a:stretch>
            <a:fillRect/>
          </a:stretch>
        </p:blipFill>
        <p:spPr>
          <a:xfrm>
            <a:off x="445815" y="2264764"/>
            <a:ext cx="8323807" cy="3123809"/>
          </a:xfrm>
        </p:spPr>
      </p:pic>
    </p:spTree>
    <p:extLst>
      <p:ext uri="{BB962C8B-B14F-4D97-AF65-F5344CB8AC3E}">
        <p14:creationId xmlns:p14="http://schemas.microsoft.com/office/powerpoint/2010/main" val="289609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AE30D7B-422F-4B47-B110-26EE91678243}"/>
              </a:ext>
            </a:extLst>
          </p:cNvPr>
          <p:cNvSpPr>
            <a:spLocks noGrp="1"/>
          </p:cNvSpPr>
          <p:nvPr>
            <p:ph type="title"/>
          </p:nvPr>
        </p:nvSpPr>
        <p:spPr/>
        <p:txBody>
          <a:bodyPr/>
          <a:lstStyle/>
          <a:p>
            <a:r>
              <a:rPr lang="en-US" dirty="0"/>
              <a:t>OAuth2 – Flows</a:t>
            </a:r>
          </a:p>
        </p:txBody>
      </p:sp>
      <p:sp>
        <p:nvSpPr>
          <p:cNvPr id="5" name="Inhaltsplatzhalter 4">
            <a:extLst>
              <a:ext uri="{FF2B5EF4-FFF2-40B4-BE49-F238E27FC236}">
                <a16:creationId xmlns:a16="http://schemas.microsoft.com/office/drawing/2014/main" id="{0112CFB3-70C1-44FF-863B-49F8D3F964E0}"/>
              </a:ext>
            </a:extLst>
          </p:cNvPr>
          <p:cNvSpPr>
            <a:spLocks noGrp="1"/>
          </p:cNvSpPr>
          <p:nvPr>
            <p:ph idx="1"/>
          </p:nvPr>
        </p:nvSpPr>
        <p:spPr/>
        <p:txBody>
          <a:bodyPr/>
          <a:lstStyle/>
          <a:p>
            <a:r>
              <a:rPr lang="en-US" dirty="0"/>
              <a:t>Flows are describing the interaction between the different roles specified in OAuth2</a:t>
            </a:r>
          </a:p>
          <a:p>
            <a:r>
              <a:rPr lang="en-US" dirty="0"/>
              <a:t>The abstract flow is meant as an orientation and can be interpreted likes this:</a:t>
            </a:r>
          </a:p>
          <a:p>
            <a:pPr marL="782526" lvl="1" indent="-342900">
              <a:buFont typeface="+mj-lt"/>
              <a:buAutoNum type="arabicPeriod"/>
            </a:pPr>
            <a:r>
              <a:rPr lang="en-US" dirty="0"/>
              <a:t>The application (or </a:t>
            </a:r>
            <a:r>
              <a:rPr lang="en-US" i="1" dirty="0"/>
              <a:t>client</a:t>
            </a:r>
            <a:r>
              <a:rPr lang="en-US" dirty="0"/>
              <a:t>) asks for access to resources/scopes of the user</a:t>
            </a:r>
          </a:p>
          <a:p>
            <a:pPr marL="782526" lvl="1" indent="-342900">
              <a:buFont typeface="+mj-lt"/>
              <a:buAutoNum type="arabicPeriod"/>
            </a:pPr>
            <a:r>
              <a:rPr lang="en-US" dirty="0"/>
              <a:t>User grants access (application gets an so called </a:t>
            </a:r>
            <a:r>
              <a:rPr lang="en-US" i="1" dirty="0"/>
              <a:t>authorization grant</a:t>
            </a:r>
            <a:r>
              <a:rPr lang="en-US" dirty="0"/>
              <a:t>)</a:t>
            </a:r>
          </a:p>
          <a:p>
            <a:pPr marL="782526" lvl="1" indent="-342900">
              <a:buFont typeface="+mj-lt"/>
              <a:buAutoNum type="arabicPeriod"/>
            </a:pPr>
            <a:r>
              <a:rPr lang="en-US" dirty="0"/>
              <a:t>The application claims for an access token by sending the </a:t>
            </a:r>
            <a:r>
              <a:rPr lang="en-US" i="1" dirty="0"/>
              <a:t>authorization grant</a:t>
            </a:r>
            <a:r>
              <a:rPr lang="en-US" dirty="0"/>
              <a:t> and its identity (</a:t>
            </a:r>
            <a:r>
              <a:rPr lang="en-US" i="1" dirty="0"/>
              <a:t>client id </a:t>
            </a:r>
            <a:r>
              <a:rPr lang="en-US" dirty="0"/>
              <a:t>and </a:t>
            </a:r>
            <a:r>
              <a:rPr lang="en-US" i="1" dirty="0"/>
              <a:t>client secret</a:t>
            </a:r>
            <a:r>
              <a:rPr lang="en-US" dirty="0"/>
              <a:t>) to the authorization server</a:t>
            </a:r>
          </a:p>
          <a:p>
            <a:pPr marL="782526" lvl="1" indent="-342900">
              <a:buFont typeface="+mj-lt"/>
              <a:buAutoNum type="arabicPeriod"/>
            </a:pPr>
            <a:r>
              <a:rPr lang="en-US" dirty="0"/>
              <a:t>If </a:t>
            </a:r>
            <a:r>
              <a:rPr lang="en-US" i="1" dirty="0"/>
              <a:t>client id</a:t>
            </a:r>
            <a:r>
              <a:rPr lang="en-US" dirty="0"/>
              <a:t>, </a:t>
            </a:r>
            <a:r>
              <a:rPr lang="en-US" i="1" dirty="0"/>
              <a:t>client secret</a:t>
            </a:r>
            <a:r>
              <a:rPr lang="en-US" dirty="0"/>
              <a:t> and </a:t>
            </a:r>
            <a:r>
              <a:rPr lang="en-US" i="1" dirty="0"/>
              <a:t>authorization grant</a:t>
            </a:r>
            <a:r>
              <a:rPr lang="en-US" sz="1600" i="1" dirty="0"/>
              <a:t> </a:t>
            </a:r>
            <a:r>
              <a:rPr lang="en-US" dirty="0"/>
              <a:t>are valid the application get’s an access token</a:t>
            </a:r>
          </a:p>
          <a:p>
            <a:pPr marL="782526" lvl="1" indent="-342900">
              <a:buFont typeface="+mj-lt"/>
              <a:buAutoNum type="arabicPeriod"/>
            </a:pPr>
            <a:r>
              <a:rPr lang="en-US" dirty="0"/>
              <a:t>The application can now access resources of the user at the resource server</a:t>
            </a:r>
          </a:p>
          <a:p>
            <a:r>
              <a:rPr lang="en-US" dirty="0"/>
              <a:t>OAuth2 is aware of the following Flows:</a:t>
            </a:r>
          </a:p>
          <a:p>
            <a:pPr lvl="1"/>
            <a:r>
              <a:rPr lang="en-US" dirty="0"/>
              <a:t>Authorization Code</a:t>
            </a:r>
          </a:p>
          <a:p>
            <a:pPr lvl="1"/>
            <a:r>
              <a:rPr lang="en-US" dirty="0"/>
              <a:t>Implicit</a:t>
            </a:r>
          </a:p>
          <a:p>
            <a:pPr lvl="1"/>
            <a:r>
              <a:rPr lang="en-US" dirty="0"/>
              <a:t>Resource Owner Password Credentials</a:t>
            </a:r>
          </a:p>
          <a:p>
            <a:pPr lvl="1"/>
            <a:r>
              <a:rPr lang="en-US" dirty="0"/>
              <a:t>Client Credentials</a:t>
            </a:r>
          </a:p>
          <a:p>
            <a:endParaRPr lang="en-US" dirty="0"/>
          </a:p>
        </p:txBody>
      </p:sp>
    </p:spTree>
    <p:extLst>
      <p:ext uri="{BB962C8B-B14F-4D97-AF65-F5344CB8AC3E}">
        <p14:creationId xmlns:p14="http://schemas.microsoft.com/office/powerpoint/2010/main" val="409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5205FD9-E10B-4649-9078-198AC169ADA9}"/>
              </a:ext>
            </a:extLst>
          </p:cNvPr>
          <p:cNvSpPr>
            <a:spLocks noGrp="1"/>
          </p:cNvSpPr>
          <p:nvPr>
            <p:ph type="title"/>
          </p:nvPr>
        </p:nvSpPr>
        <p:spPr/>
        <p:txBody>
          <a:bodyPr/>
          <a:lstStyle/>
          <a:p>
            <a:r>
              <a:rPr lang="en-US" dirty="0"/>
              <a:t>Basics</a:t>
            </a:r>
          </a:p>
        </p:txBody>
      </p:sp>
      <p:sp>
        <p:nvSpPr>
          <p:cNvPr id="5" name="Inhaltsplatzhalter 4">
            <a:extLst>
              <a:ext uri="{FF2B5EF4-FFF2-40B4-BE49-F238E27FC236}">
                <a16:creationId xmlns:a16="http://schemas.microsoft.com/office/drawing/2014/main" id="{D32E069A-D24E-43C1-BF26-33C2D7B8310A}"/>
              </a:ext>
            </a:extLst>
          </p:cNvPr>
          <p:cNvSpPr>
            <a:spLocks noGrp="1"/>
          </p:cNvSpPr>
          <p:nvPr>
            <p:ph idx="1"/>
          </p:nvPr>
        </p:nvSpPr>
        <p:spPr/>
        <p:txBody>
          <a:bodyPr/>
          <a:lstStyle/>
          <a:p>
            <a:r>
              <a:rPr lang="en-US" dirty="0"/>
              <a:t>Authentication</a:t>
            </a:r>
            <a:br>
              <a:rPr lang="en-US" dirty="0"/>
            </a:br>
            <a:r>
              <a:rPr lang="en-US" dirty="0"/>
              <a:t>the application confirms that a party is who she is e.g. by typing in a username and a password in classical applications but there are also other options like smartcards, 2FA and many more</a:t>
            </a:r>
          </a:p>
          <a:p>
            <a:r>
              <a:rPr lang="en-US" dirty="0"/>
              <a:t>Authorization</a:t>
            </a:r>
            <a:br>
              <a:rPr lang="en-US" dirty="0"/>
            </a:br>
            <a:r>
              <a:rPr lang="en-US" dirty="0"/>
              <a:t>Is an already authenticated user allowed this or not.</a:t>
            </a:r>
          </a:p>
          <a:p>
            <a:r>
              <a:rPr lang="en-US" dirty="0"/>
              <a:t>RBAC</a:t>
            </a:r>
            <a:br>
              <a:rPr lang="en-US" dirty="0"/>
            </a:br>
            <a:r>
              <a:rPr lang="en-US" dirty="0"/>
              <a:t>Role-based access control – determines what a user is allowed to do based on his assigned roles e.g. AUTOMOTIVE_TEAM_LEADER</a:t>
            </a:r>
          </a:p>
          <a:p>
            <a:r>
              <a:rPr lang="en-US" dirty="0"/>
              <a:t>ACL</a:t>
            </a:r>
            <a:br>
              <a:rPr lang="en-US" dirty="0"/>
            </a:br>
            <a:r>
              <a:rPr lang="en-US" dirty="0"/>
              <a:t>Access control list – captures a list of principals (maybe a single person or a group) with their access level e.g.</a:t>
            </a:r>
            <a:br>
              <a:rPr lang="en-US" dirty="0"/>
            </a:br>
            <a:r>
              <a:rPr lang="en-US" dirty="0"/>
              <a:t>	Administrators – Full access</a:t>
            </a:r>
            <a:br>
              <a:rPr lang="en-US" dirty="0"/>
            </a:br>
            <a:r>
              <a:rPr lang="en-US" dirty="0"/>
              <a:t>	Helpdesk – Read-Write access</a:t>
            </a:r>
            <a:br>
              <a:rPr lang="en-US" dirty="0"/>
            </a:br>
            <a:r>
              <a:rPr lang="en-US" dirty="0"/>
              <a:t>	Any – Read access</a:t>
            </a:r>
          </a:p>
        </p:txBody>
      </p:sp>
    </p:spTree>
    <p:extLst>
      <p:ext uri="{BB962C8B-B14F-4D97-AF65-F5344CB8AC3E}">
        <p14:creationId xmlns:p14="http://schemas.microsoft.com/office/powerpoint/2010/main" val="1113010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AD713E6-960E-4A89-A935-A53FF1EF2FD5}"/>
              </a:ext>
            </a:extLst>
          </p:cNvPr>
          <p:cNvSpPr>
            <a:spLocks noGrp="1"/>
          </p:cNvSpPr>
          <p:nvPr>
            <p:ph type="title"/>
          </p:nvPr>
        </p:nvSpPr>
        <p:spPr/>
        <p:txBody>
          <a:bodyPr/>
          <a:lstStyle/>
          <a:p>
            <a:r>
              <a:rPr lang="en-US" dirty="0"/>
              <a:t>OAuth2 – Authorization Code flow</a:t>
            </a:r>
          </a:p>
        </p:txBody>
      </p:sp>
      <p:pic>
        <p:nvPicPr>
          <p:cNvPr id="7" name="Inhaltsplatzhalter 6">
            <a:extLst>
              <a:ext uri="{FF2B5EF4-FFF2-40B4-BE49-F238E27FC236}">
                <a16:creationId xmlns:a16="http://schemas.microsoft.com/office/drawing/2014/main" id="{268C51F5-07C6-4479-AB9A-0E7B1F74FC26}"/>
              </a:ext>
            </a:extLst>
          </p:cNvPr>
          <p:cNvPicPr>
            <a:picLocks noGrp="1" noChangeAspect="1"/>
          </p:cNvPicPr>
          <p:nvPr>
            <p:ph idx="1"/>
          </p:nvPr>
        </p:nvPicPr>
        <p:blipFill>
          <a:blip r:embed="rId2"/>
          <a:stretch>
            <a:fillRect/>
          </a:stretch>
        </p:blipFill>
        <p:spPr>
          <a:xfrm>
            <a:off x="931354" y="2071397"/>
            <a:ext cx="7352730" cy="3510544"/>
          </a:xfrm>
        </p:spPr>
      </p:pic>
    </p:spTree>
    <p:extLst>
      <p:ext uri="{BB962C8B-B14F-4D97-AF65-F5344CB8AC3E}">
        <p14:creationId xmlns:p14="http://schemas.microsoft.com/office/powerpoint/2010/main" val="1969262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D1EF367-E5DC-4A92-A42C-2FC05AAE34F3}"/>
              </a:ext>
            </a:extLst>
          </p:cNvPr>
          <p:cNvSpPr>
            <a:spLocks noGrp="1"/>
          </p:cNvSpPr>
          <p:nvPr>
            <p:ph type="title"/>
          </p:nvPr>
        </p:nvSpPr>
        <p:spPr/>
        <p:txBody>
          <a:bodyPr/>
          <a:lstStyle/>
          <a:p>
            <a:r>
              <a:rPr lang="en-US" dirty="0"/>
              <a:t>OAuth2 – Authorization Code flow</a:t>
            </a:r>
          </a:p>
        </p:txBody>
      </p:sp>
      <p:sp>
        <p:nvSpPr>
          <p:cNvPr id="5" name="Inhaltsplatzhalter 4">
            <a:extLst>
              <a:ext uri="{FF2B5EF4-FFF2-40B4-BE49-F238E27FC236}">
                <a16:creationId xmlns:a16="http://schemas.microsoft.com/office/drawing/2014/main" id="{485CF728-0E08-42D8-84F1-E2B9A4C01D65}"/>
              </a:ext>
            </a:extLst>
          </p:cNvPr>
          <p:cNvSpPr>
            <a:spLocks noGrp="1"/>
          </p:cNvSpPr>
          <p:nvPr>
            <p:ph idx="1"/>
          </p:nvPr>
        </p:nvSpPr>
        <p:spPr/>
        <p:txBody>
          <a:bodyPr/>
          <a:lstStyle/>
          <a:p>
            <a:r>
              <a:rPr lang="de-DE" dirty="0"/>
              <a:t>The </a:t>
            </a:r>
            <a:r>
              <a:rPr lang="de-DE" i="1" dirty="0" err="1"/>
              <a:t>Authorization</a:t>
            </a:r>
            <a:r>
              <a:rPr lang="de-DE" i="1" dirty="0"/>
              <a:t> Code</a:t>
            </a:r>
            <a:r>
              <a:rPr lang="de-DE" dirty="0"/>
              <a:t> </a:t>
            </a:r>
            <a:r>
              <a:rPr lang="en-US" dirty="0"/>
              <a:t>flow requires the client to include its </a:t>
            </a:r>
            <a:r>
              <a:rPr lang="en-US" i="1" dirty="0"/>
              <a:t>client secret</a:t>
            </a:r>
            <a:r>
              <a:rPr lang="en-US" dirty="0"/>
              <a:t> when it claims for an access token. Because of that this flow is mostly used within classical web applications like JSP/JSF or ASP.NET MVC where the backend can store the </a:t>
            </a:r>
            <a:r>
              <a:rPr lang="en-US" i="1" dirty="0"/>
              <a:t>client secret</a:t>
            </a:r>
            <a:r>
              <a:rPr lang="en-US" dirty="0"/>
              <a:t> securely</a:t>
            </a:r>
          </a:p>
          <a:p>
            <a:r>
              <a:rPr lang="en-US" dirty="0"/>
              <a:t>A prerequisite for this flow is that the application can force the user agent to follow redirects to route the user agent at first to the authorization server and afterwards back to the client application including the </a:t>
            </a:r>
            <a:r>
              <a:rPr lang="en-US" i="1" dirty="0"/>
              <a:t>authorization grant</a:t>
            </a:r>
            <a:r>
              <a:rPr lang="en-US" dirty="0"/>
              <a:t> included as query </a:t>
            </a:r>
            <a:r>
              <a:rPr lang="en-US" dirty="0" err="1"/>
              <a:t>param</a:t>
            </a:r>
            <a:endParaRPr lang="en-US" dirty="0"/>
          </a:p>
          <a:p>
            <a:r>
              <a:rPr lang="en-US" dirty="0"/>
              <a:t>The flow is proceeded like this:</a:t>
            </a:r>
          </a:p>
          <a:p>
            <a:pPr marL="782526" lvl="1" indent="-342900">
              <a:buFont typeface="+mj-lt"/>
              <a:buAutoNum type="arabicPeriod"/>
            </a:pPr>
            <a:r>
              <a:rPr lang="en-US" dirty="0"/>
              <a:t>The client claims for access to user resources by routing the user to the authorization server</a:t>
            </a:r>
          </a:p>
          <a:p>
            <a:pPr marL="782526" lvl="1" indent="-342900">
              <a:buFont typeface="+mj-lt"/>
              <a:buAutoNum type="arabicPeriod"/>
            </a:pPr>
            <a:r>
              <a:rPr lang="en-US" dirty="0"/>
              <a:t>User (resource owner) grants access</a:t>
            </a:r>
          </a:p>
          <a:p>
            <a:pPr marL="782526" lvl="1" indent="-342900">
              <a:buFont typeface="+mj-lt"/>
              <a:buAutoNum type="arabicPeriod"/>
            </a:pPr>
            <a:r>
              <a:rPr lang="en-US" dirty="0"/>
              <a:t>Authorization grant gets redirected to a previously registered callback URL</a:t>
            </a:r>
          </a:p>
          <a:p>
            <a:pPr marL="782526" lvl="1" indent="-342900">
              <a:buFont typeface="+mj-lt"/>
              <a:buAutoNum type="arabicPeriod"/>
            </a:pPr>
            <a:r>
              <a:rPr lang="en-US" dirty="0"/>
              <a:t>Client can acquire an access token by sending the </a:t>
            </a:r>
            <a:r>
              <a:rPr lang="en-US" i="1" dirty="0"/>
              <a:t>authorization grant</a:t>
            </a:r>
            <a:r>
              <a:rPr lang="en-US" dirty="0"/>
              <a:t>, the </a:t>
            </a:r>
            <a:r>
              <a:rPr lang="en-US" i="1" dirty="0"/>
              <a:t>client id </a:t>
            </a:r>
            <a:r>
              <a:rPr lang="en-US" dirty="0"/>
              <a:t>and the </a:t>
            </a:r>
            <a:r>
              <a:rPr lang="en-US" i="1" dirty="0"/>
              <a:t>client secret </a:t>
            </a:r>
            <a:r>
              <a:rPr lang="en-US" dirty="0"/>
              <a:t>to the </a:t>
            </a:r>
            <a:r>
              <a:rPr lang="en-US" i="1" dirty="0"/>
              <a:t>authorization server</a:t>
            </a:r>
          </a:p>
          <a:p>
            <a:pPr marL="782526" lvl="1" indent="-342900">
              <a:buFont typeface="+mj-lt"/>
              <a:buAutoNum type="arabicPeriod"/>
            </a:pPr>
            <a:r>
              <a:rPr lang="en-US" dirty="0"/>
              <a:t>If all </a:t>
            </a:r>
            <a:r>
              <a:rPr lang="en-US" dirty="0" err="1"/>
              <a:t>params</a:t>
            </a:r>
            <a:r>
              <a:rPr lang="en-US" dirty="0"/>
              <a:t> were valid the client gets an access token (and a refresh token)</a:t>
            </a:r>
          </a:p>
        </p:txBody>
      </p:sp>
    </p:spTree>
    <p:extLst>
      <p:ext uri="{BB962C8B-B14F-4D97-AF65-F5344CB8AC3E}">
        <p14:creationId xmlns:p14="http://schemas.microsoft.com/office/powerpoint/2010/main" val="756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E014607-1F2B-4EEC-980F-B257B9AE9108}"/>
              </a:ext>
            </a:extLst>
          </p:cNvPr>
          <p:cNvSpPr>
            <a:spLocks noGrp="1"/>
          </p:cNvSpPr>
          <p:nvPr>
            <p:ph type="title"/>
          </p:nvPr>
        </p:nvSpPr>
        <p:spPr/>
        <p:txBody>
          <a:bodyPr/>
          <a:lstStyle/>
          <a:p>
            <a:r>
              <a:rPr lang="en-US" dirty="0"/>
              <a:t>OAuth2 – Implicit flow</a:t>
            </a:r>
          </a:p>
        </p:txBody>
      </p:sp>
      <p:pic>
        <p:nvPicPr>
          <p:cNvPr id="7" name="Inhaltsplatzhalter 6">
            <a:extLst>
              <a:ext uri="{FF2B5EF4-FFF2-40B4-BE49-F238E27FC236}">
                <a16:creationId xmlns:a16="http://schemas.microsoft.com/office/drawing/2014/main" id="{BCAE1C15-545F-40A7-880E-AC48C4B97A41}"/>
              </a:ext>
            </a:extLst>
          </p:cNvPr>
          <p:cNvPicPr>
            <a:picLocks noGrp="1" noChangeAspect="1"/>
          </p:cNvPicPr>
          <p:nvPr>
            <p:ph idx="1"/>
          </p:nvPr>
        </p:nvPicPr>
        <p:blipFill>
          <a:blip r:embed="rId2"/>
          <a:stretch>
            <a:fillRect/>
          </a:stretch>
        </p:blipFill>
        <p:spPr>
          <a:xfrm>
            <a:off x="378060" y="1903446"/>
            <a:ext cx="8459318" cy="3846446"/>
          </a:xfrm>
        </p:spPr>
      </p:pic>
    </p:spTree>
    <p:extLst>
      <p:ext uri="{BB962C8B-B14F-4D97-AF65-F5344CB8AC3E}">
        <p14:creationId xmlns:p14="http://schemas.microsoft.com/office/powerpoint/2010/main" val="501656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104552-4938-4A56-85CB-683D8C798299}"/>
              </a:ext>
            </a:extLst>
          </p:cNvPr>
          <p:cNvSpPr>
            <a:spLocks noGrp="1"/>
          </p:cNvSpPr>
          <p:nvPr>
            <p:ph type="title"/>
          </p:nvPr>
        </p:nvSpPr>
        <p:spPr/>
        <p:txBody>
          <a:bodyPr/>
          <a:lstStyle/>
          <a:p>
            <a:r>
              <a:rPr lang="en-US" dirty="0"/>
              <a:t>OAuth2 – Implicit flow</a:t>
            </a:r>
          </a:p>
        </p:txBody>
      </p:sp>
      <p:sp>
        <p:nvSpPr>
          <p:cNvPr id="5" name="Inhaltsplatzhalter 4">
            <a:extLst>
              <a:ext uri="{FF2B5EF4-FFF2-40B4-BE49-F238E27FC236}">
                <a16:creationId xmlns:a16="http://schemas.microsoft.com/office/drawing/2014/main" id="{AD1722D1-06AE-465E-B04A-497CEE044000}"/>
              </a:ext>
            </a:extLst>
          </p:cNvPr>
          <p:cNvSpPr>
            <a:spLocks noGrp="1"/>
          </p:cNvSpPr>
          <p:nvPr>
            <p:ph idx="1"/>
          </p:nvPr>
        </p:nvSpPr>
        <p:spPr/>
        <p:txBody>
          <a:bodyPr/>
          <a:lstStyle/>
          <a:p>
            <a:r>
              <a:rPr lang="en-US" dirty="0"/>
              <a:t>The Implicit flow is designed for mobile and browser apps where confidentiality can not be guaranteed</a:t>
            </a:r>
          </a:p>
          <a:p>
            <a:r>
              <a:rPr lang="en-US" dirty="0"/>
              <a:t>Within the Implicit flow the access token is directly handed over to the user agent of the user</a:t>
            </a:r>
          </a:p>
          <a:p>
            <a:r>
              <a:rPr lang="en-US" dirty="0"/>
              <a:t>Because of the missing confidentiality there’s no refresh token when the Implicit flow is used</a:t>
            </a:r>
          </a:p>
          <a:p>
            <a:r>
              <a:rPr lang="en-US" dirty="0"/>
              <a:t>The flow works like this:</a:t>
            </a:r>
          </a:p>
          <a:p>
            <a:pPr marL="782526" lvl="1" indent="-342900">
              <a:buFont typeface="+mj-lt"/>
              <a:buAutoNum type="arabicPeriod"/>
            </a:pPr>
            <a:r>
              <a:rPr lang="en-US" dirty="0"/>
              <a:t>The client redirects the user agent to the authorization server for claiming access</a:t>
            </a:r>
          </a:p>
          <a:p>
            <a:pPr marL="782526" lvl="1" indent="-342900">
              <a:buFont typeface="+mj-lt"/>
              <a:buAutoNum type="arabicPeriod"/>
            </a:pPr>
            <a:r>
              <a:rPr lang="en-US" dirty="0"/>
              <a:t>User has to grant the access</a:t>
            </a:r>
          </a:p>
          <a:p>
            <a:pPr marL="782526" lvl="1" indent="-342900">
              <a:buFont typeface="+mj-lt"/>
              <a:buAutoNum type="arabicPeriod"/>
            </a:pPr>
            <a:r>
              <a:rPr lang="en-US" dirty="0"/>
              <a:t>User agent is redirected to an previously registered callback URL including the access token (no authorization grant!)</a:t>
            </a:r>
          </a:p>
          <a:p>
            <a:pPr marL="782526" lvl="1" indent="-342900">
              <a:buFont typeface="+mj-lt"/>
              <a:buAutoNum type="arabicPeriod"/>
            </a:pPr>
            <a:r>
              <a:rPr lang="en-US" dirty="0"/>
              <a:t>User agent follows the redirect</a:t>
            </a:r>
          </a:p>
          <a:p>
            <a:pPr marL="782526" lvl="1" indent="-342900">
              <a:buFont typeface="+mj-lt"/>
              <a:buAutoNum type="arabicPeriod"/>
            </a:pPr>
            <a:r>
              <a:rPr lang="en-US" dirty="0"/>
              <a:t>Script in the browser is triggered by the URL and extracts the access token</a:t>
            </a:r>
          </a:p>
          <a:p>
            <a:pPr marL="782526" lvl="1" indent="-342900">
              <a:buFont typeface="+mj-lt"/>
              <a:buAutoNum type="arabicPeriod"/>
            </a:pPr>
            <a:r>
              <a:rPr lang="en-US" dirty="0"/>
              <a:t>Script passes token to the application</a:t>
            </a:r>
          </a:p>
        </p:txBody>
      </p:sp>
    </p:spTree>
    <p:extLst>
      <p:ext uri="{BB962C8B-B14F-4D97-AF65-F5344CB8AC3E}">
        <p14:creationId xmlns:p14="http://schemas.microsoft.com/office/powerpoint/2010/main" val="47330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A2A549D-BCE4-45A3-960B-5CCF492D95AB}"/>
              </a:ext>
            </a:extLst>
          </p:cNvPr>
          <p:cNvSpPr>
            <a:spLocks noGrp="1"/>
          </p:cNvSpPr>
          <p:nvPr>
            <p:ph type="title"/>
          </p:nvPr>
        </p:nvSpPr>
        <p:spPr/>
        <p:txBody>
          <a:bodyPr/>
          <a:lstStyle/>
          <a:p>
            <a:r>
              <a:rPr lang="en-US" dirty="0"/>
              <a:t>OAuth2 – Client credentials flow</a:t>
            </a:r>
          </a:p>
        </p:txBody>
      </p:sp>
      <p:pic>
        <p:nvPicPr>
          <p:cNvPr id="7" name="Inhaltsplatzhalter 6">
            <a:extLst>
              <a:ext uri="{FF2B5EF4-FFF2-40B4-BE49-F238E27FC236}">
                <a16:creationId xmlns:a16="http://schemas.microsoft.com/office/drawing/2014/main" id="{CDD60631-0114-4406-A4C3-F0EFFC2F9D64}"/>
              </a:ext>
            </a:extLst>
          </p:cNvPr>
          <p:cNvPicPr>
            <a:picLocks noGrp="1" noChangeAspect="1"/>
          </p:cNvPicPr>
          <p:nvPr>
            <p:ph idx="1"/>
          </p:nvPr>
        </p:nvPicPr>
        <p:blipFill>
          <a:blip r:embed="rId2"/>
          <a:stretch>
            <a:fillRect/>
          </a:stretch>
        </p:blipFill>
        <p:spPr>
          <a:xfrm>
            <a:off x="1723839" y="2705879"/>
            <a:ext cx="5767760" cy="2241580"/>
          </a:xfrm>
        </p:spPr>
      </p:pic>
    </p:spTree>
    <p:extLst>
      <p:ext uri="{BB962C8B-B14F-4D97-AF65-F5344CB8AC3E}">
        <p14:creationId xmlns:p14="http://schemas.microsoft.com/office/powerpoint/2010/main" val="2426033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7B20866-2C58-4245-8947-09914EC3FE57}"/>
              </a:ext>
            </a:extLst>
          </p:cNvPr>
          <p:cNvSpPr>
            <a:spLocks noGrp="1"/>
          </p:cNvSpPr>
          <p:nvPr>
            <p:ph type="title"/>
          </p:nvPr>
        </p:nvSpPr>
        <p:spPr/>
        <p:txBody>
          <a:bodyPr/>
          <a:lstStyle/>
          <a:p>
            <a:r>
              <a:rPr lang="en-US" dirty="0"/>
              <a:t>OAuth2 – Client credentials flow</a:t>
            </a:r>
          </a:p>
        </p:txBody>
      </p:sp>
      <p:sp>
        <p:nvSpPr>
          <p:cNvPr id="7" name="Inhaltsplatzhalter 6">
            <a:extLst>
              <a:ext uri="{FF2B5EF4-FFF2-40B4-BE49-F238E27FC236}">
                <a16:creationId xmlns:a16="http://schemas.microsoft.com/office/drawing/2014/main" id="{31CBCA96-6C50-4C6B-B3BF-2EEE46FF497B}"/>
              </a:ext>
            </a:extLst>
          </p:cNvPr>
          <p:cNvSpPr>
            <a:spLocks noGrp="1"/>
          </p:cNvSpPr>
          <p:nvPr>
            <p:ph idx="1"/>
          </p:nvPr>
        </p:nvSpPr>
        <p:spPr/>
        <p:txBody>
          <a:bodyPr/>
          <a:lstStyle/>
          <a:p>
            <a:r>
              <a:rPr lang="en-US" dirty="0"/>
              <a:t>The client credentials flow is designed for cross service calls</a:t>
            </a:r>
          </a:p>
          <a:p>
            <a:r>
              <a:rPr lang="en-US" dirty="0"/>
              <a:t>Furthermore this workflow can be used if the service is updating its metadata stored at the authorization server</a:t>
            </a:r>
          </a:p>
          <a:p>
            <a:r>
              <a:rPr lang="en-US" dirty="0"/>
              <a:t>Within this flow service A creates an access token with his own client credentials (</a:t>
            </a:r>
            <a:r>
              <a:rPr lang="en-US" i="1" dirty="0"/>
              <a:t>client id</a:t>
            </a:r>
            <a:r>
              <a:rPr lang="en-US" dirty="0"/>
              <a:t> and </a:t>
            </a:r>
            <a:r>
              <a:rPr lang="en-US" i="1" dirty="0"/>
              <a:t>client secret</a:t>
            </a:r>
            <a:r>
              <a:rPr lang="en-US" dirty="0"/>
              <a:t>)</a:t>
            </a:r>
          </a:p>
          <a:p>
            <a:r>
              <a:rPr lang="en-US" dirty="0"/>
              <a:t>The flow works like this:</a:t>
            </a:r>
          </a:p>
          <a:p>
            <a:pPr marL="782526" lvl="1" indent="-342900">
              <a:buFont typeface="+mj-lt"/>
              <a:buAutoNum type="arabicPeriod"/>
            </a:pPr>
            <a:r>
              <a:rPr lang="en-US" dirty="0"/>
              <a:t>Client sends his own client id and client secret to the authorization server</a:t>
            </a:r>
          </a:p>
          <a:p>
            <a:pPr marL="782526" lvl="1" indent="-342900">
              <a:buFont typeface="+mj-lt"/>
              <a:buAutoNum type="arabicPeriod"/>
            </a:pPr>
            <a:r>
              <a:rPr lang="en-US" dirty="0"/>
              <a:t>Client receives access token and can access his own API</a:t>
            </a:r>
          </a:p>
        </p:txBody>
      </p:sp>
    </p:spTree>
    <p:extLst>
      <p:ext uri="{BB962C8B-B14F-4D97-AF65-F5344CB8AC3E}">
        <p14:creationId xmlns:p14="http://schemas.microsoft.com/office/powerpoint/2010/main" val="821532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D4F8E1-9CAC-46D3-9AC3-D8BE1A720FAC}"/>
              </a:ext>
            </a:extLst>
          </p:cNvPr>
          <p:cNvSpPr>
            <a:spLocks noGrp="1"/>
          </p:cNvSpPr>
          <p:nvPr>
            <p:ph type="title"/>
          </p:nvPr>
        </p:nvSpPr>
        <p:spPr/>
        <p:txBody>
          <a:bodyPr/>
          <a:lstStyle/>
          <a:p>
            <a:r>
              <a:rPr lang="en-US" dirty="0"/>
              <a:t>OAuth2 – Resource owner password credentials flow</a:t>
            </a:r>
          </a:p>
        </p:txBody>
      </p:sp>
      <p:pic>
        <p:nvPicPr>
          <p:cNvPr id="7" name="Inhaltsplatzhalter 6" descr="Ein Bild, das Screenshot enthält.&#10;&#10;Mit sehr hoher Zuverlässigkeit generierte Beschreibung">
            <a:extLst>
              <a:ext uri="{FF2B5EF4-FFF2-40B4-BE49-F238E27FC236}">
                <a16:creationId xmlns:a16="http://schemas.microsoft.com/office/drawing/2014/main" id="{242CA1CF-85D6-432C-BF2D-321F5061EC44}"/>
              </a:ext>
            </a:extLst>
          </p:cNvPr>
          <p:cNvPicPr>
            <a:picLocks noGrp="1" noChangeAspect="1"/>
          </p:cNvPicPr>
          <p:nvPr>
            <p:ph idx="1"/>
          </p:nvPr>
        </p:nvPicPr>
        <p:blipFill>
          <a:blip r:embed="rId2"/>
          <a:stretch>
            <a:fillRect/>
          </a:stretch>
        </p:blipFill>
        <p:spPr>
          <a:xfrm>
            <a:off x="390847" y="2581469"/>
            <a:ext cx="8433744" cy="2490400"/>
          </a:xfrm>
        </p:spPr>
      </p:pic>
    </p:spTree>
    <p:extLst>
      <p:ext uri="{BB962C8B-B14F-4D97-AF65-F5344CB8AC3E}">
        <p14:creationId xmlns:p14="http://schemas.microsoft.com/office/powerpoint/2010/main" val="1907672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8C78C0-A15E-46F1-A0BA-3B753331AE88}"/>
              </a:ext>
            </a:extLst>
          </p:cNvPr>
          <p:cNvSpPr>
            <a:spLocks noGrp="1"/>
          </p:cNvSpPr>
          <p:nvPr>
            <p:ph type="title"/>
          </p:nvPr>
        </p:nvSpPr>
        <p:spPr/>
        <p:txBody>
          <a:bodyPr/>
          <a:lstStyle/>
          <a:p>
            <a:r>
              <a:rPr lang="en-US" dirty="0"/>
              <a:t>OAuth2 – Resource owner password credentials flow</a:t>
            </a:r>
          </a:p>
        </p:txBody>
      </p:sp>
      <p:sp>
        <p:nvSpPr>
          <p:cNvPr id="5" name="Inhaltsplatzhalter 4">
            <a:extLst>
              <a:ext uri="{FF2B5EF4-FFF2-40B4-BE49-F238E27FC236}">
                <a16:creationId xmlns:a16="http://schemas.microsoft.com/office/drawing/2014/main" id="{806360C6-A250-4EC4-A1D0-BFD4EB6CA16B}"/>
              </a:ext>
            </a:extLst>
          </p:cNvPr>
          <p:cNvSpPr>
            <a:spLocks noGrp="1"/>
          </p:cNvSpPr>
          <p:nvPr>
            <p:ph idx="1"/>
          </p:nvPr>
        </p:nvSpPr>
        <p:spPr/>
        <p:txBody>
          <a:bodyPr/>
          <a:lstStyle/>
          <a:p>
            <a:r>
              <a:rPr lang="en-US" dirty="0"/>
              <a:t>The resource owner password credentials flow is based on letting the user pass his credentials to the client and the client sending his credentials to the authorization server.</a:t>
            </a:r>
          </a:p>
          <a:p>
            <a:r>
              <a:rPr lang="en-US" dirty="0"/>
              <a:t>Because most OAuth2 providers don’t want their users to expose their credentials to 3</a:t>
            </a:r>
            <a:r>
              <a:rPr lang="en-US" baseline="30000" dirty="0"/>
              <a:t>rd</a:t>
            </a:r>
            <a:r>
              <a:rPr lang="en-US" dirty="0"/>
              <a:t> party apps this flow is often not implemented</a:t>
            </a:r>
          </a:p>
          <a:p>
            <a:r>
              <a:rPr lang="en-US" dirty="0"/>
              <a:t>The flow works like this:</a:t>
            </a:r>
          </a:p>
          <a:p>
            <a:pPr marL="782526" lvl="1" indent="-342900">
              <a:buFont typeface="+mj-lt"/>
              <a:buAutoNum type="arabicPeriod"/>
            </a:pPr>
            <a:r>
              <a:rPr lang="en-US" dirty="0"/>
              <a:t>User passes his credentials to the client</a:t>
            </a:r>
          </a:p>
          <a:p>
            <a:pPr marL="782526" lvl="1" indent="-342900">
              <a:buFont typeface="+mj-lt"/>
              <a:buAutoNum type="arabicPeriod"/>
            </a:pPr>
            <a:r>
              <a:rPr lang="en-US" dirty="0"/>
              <a:t>Client passes the credentials to the authorization server and applies for a access token</a:t>
            </a:r>
          </a:p>
          <a:p>
            <a:pPr marL="782526" lvl="1" indent="-342900">
              <a:buFont typeface="+mj-lt"/>
              <a:buAutoNum type="arabicPeriod"/>
            </a:pPr>
            <a:r>
              <a:rPr lang="en-US" dirty="0"/>
              <a:t>If the credentials were valid the client receives an access token</a:t>
            </a:r>
          </a:p>
        </p:txBody>
      </p:sp>
    </p:spTree>
    <p:extLst>
      <p:ext uri="{BB962C8B-B14F-4D97-AF65-F5344CB8AC3E}">
        <p14:creationId xmlns:p14="http://schemas.microsoft.com/office/powerpoint/2010/main" val="361612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A601BEE-F0E8-40A0-92AE-6AFA0C8962B5}"/>
              </a:ext>
            </a:extLst>
          </p:cNvPr>
          <p:cNvSpPr>
            <a:spLocks noGrp="1"/>
          </p:cNvSpPr>
          <p:nvPr>
            <p:ph type="title"/>
          </p:nvPr>
        </p:nvSpPr>
        <p:spPr/>
        <p:txBody>
          <a:bodyPr/>
          <a:lstStyle/>
          <a:p>
            <a:r>
              <a:rPr lang="de-DE" dirty="0"/>
              <a:t>OAuth2 – </a:t>
            </a:r>
            <a:r>
              <a:rPr lang="en-US" dirty="0"/>
              <a:t>Conclusion</a:t>
            </a:r>
          </a:p>
        </p:txBody>
      </p:sp>
      <p:sp>
        <p:nvSpPr>
          <p:cNvPr id="5" name="Inhaltsplatzhalter 4">
            <a:extLst>
              <a:ext uri="{FF2B5EF4-FFF2-40B4-BE49-F238E27FC236}">
                <a16:creationId xmlns:a16="http://schemas.microsoft.com/office/drawing/2014/main" id="{8571CE0C-7254-4C8F-8A79-62244461964C}"/>
              </a:ext>
            </a:extLst>
          </p:cNvPr>
          <p:cNvSpPr>
            <a:spLocks noGrp="1"/>
          </p:cNvSpPr>
          <p:nvPr>
            <p:ph idx="1"/>
          </p:nvPr>
        </p:nvSpPr>
        <p:spPr/>
        <p:txBody>
          <a:bodyPr/>
          <a:lstStyle/>
          <a:p>
            <a:r>
              <a:rPr lang="en-US" dirty="0"/>
              <a:t>Scopes are a nice abstraction to tell the user which permissions he’s granting the client</a:t>
            </a:r>
          </a:p>
          <a:p>
            <a:r>
              <a:rPr lang="en-US" dirty="0"/>
              <a:t>The predefined flows are containing everything you need for a microservice application</a:t>
            </a:r>
          </a:p>
          <a:p>
            <a:r>
              <a:rPr lang="en-US" dirty="0"/>
              <a:t>OAuth2 is </a:t>
            </a:r>
            <a:r>
              <a:rPr lang="en-US" b="1" dirty="0"/>
              <a:t>no</a:t>
            </a:r>
            <a:r>
              <a:rPr lang="en-US" dirty="0"/>
              <a:t> identity framework but an authorization framework</a:t>
            </a:r>
          </a:p>
          <a:p>
            <a:r>
              <a:rPr lang="en-US" dirty="0"/>
              <a:t>It can be used as an identity framework too but a developer doing this has to know what he’s doing as there may occur security leaks if he doesn’t</a:t>
            </a:r>
          </a:p>
        </p:txBody>
      </p:sp>
    </p:spTree>
    <p:extLst>
      <p:ext uri="{BB962C8B-B14F-4D97-AF65-F5344CB8AC3E}">
        <p14:creationId xmlns:p14="http://schemas.microsoft.com/office/powerpoint/2010/main" val="269300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OpenID Connect was designed a an identity framework</a:t>
            </a:r>
          </a:p>
          <a:p>
            <a:r>
              <a:rPr lang="en-US" dirty="0"/>
              <a:t>It is based on OAuth2</a:t>
            </a:r>
          </a:p>
          <a:p>
            <a:r>
              <a:rPr lang="en-US" dirty="0"/>
              <a:t>OpenID connect is much more restrictive than OAuth2 as it specifies a token format, some default claims a token has to contain, API endpoints with special routes that have to exist and much more</a:t>
            </a:r>
          </a:p>
          <a:p>
            <a:r>
              <a:rPr lang="en-US" dirty="0"/>
              <a:t>Special attention was paid on interoperability within different providers</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7943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0214456-9517-4A52-9791-5A42064748C2}"/>
              </a:ext>
            </a:extLst>
          </p:cNvPr>
          <p:cNvSpPr>
            <a:spLocks noGrp="1"/>
          </p:cNvSpPr>
          <p:nvPr>
            <p:ph type="title"/>
          </p:nvPr>
        </p:nvSpPr>
        <p:spPr/>
        <p:txBody>
          <a:bodyPr/>
          <a:lstStyle/>
          <a:p>
            <a:r>
              <a:rPr lang="en-US" dirty="0"/>
              <a:t>Considerations</a:t>
            </a:r>
          </a:p>
        </p:txBody>
      </p:sp>
      <p:sp>
        <p:nvSpPr>
          <p:cNvPr id="5" name="Inhaltsplatzhalter 4">
            <a:extLst>
              <a:ext uri="{FF2B5EF4-FFF2-40B4-BE49-F238E27FC236}">
                <a16:creationId xmlns:a16="http://schemas.microsoft.com/office/drawing/2014/main" id="{6A3E7E78-B6B7-430B-9B87-D426141808C5}"/>
              </a:ext>
            </a:extLst>
          </p:cNvPr>
          <p:cNvSpPr>
            <a:spLocks noGrp="1"/>
          </p:cNvSpPr>
          <p:nvPr>
            <p:ph idx="1"/>
          </p:nvPr>
        </p:nvSpPr>
        <p:spPr/>
        <p:txBody>
          <a:bodyPr/>
          <a:lstStyle/>
          <a:p>
            <a:r>
              <a:rPr lang="en-US" dirty="0"/>
              <a:t>Does the API gateway handle all the authentication and authorization stuff?</a:t>
            </a:r>
          </a:p>
          <a:p>
            <a:r>
              <a:rPr lang="en-US" dirty="0"/>
              <a:t>If it does, how do you enable your developers to test their services in a production-like environment?</a:t>
            </a:r>
          </a:p>
          <a:p>
            <a:r>
              <a:rPr lang="en-US" dirty="0"/>
              <a:t>How fine-grained are your roles? (Organization structure!)</a:t>
            </a:r>
          </a:p>
          <a:p>
            <a:r>
              <a:rPr lang="en-US" dirty="0"/>
              <a:t>How many roles do you define?</a:t>
            </a:r>
          </a:p>
          <a:p>
            <a:r>
              <a:rPr lang="en-US" dirty="0"/>
              <a:t>Do you need an ACL approach (better you don’t!)</a:t>
            </a:r>
          </a:p>
          <a:p>
            <a:r>
              <a:rPr lang="en-US" dirty="0"/>
              <a:t>What about other security layers? Firewalls, encryption, message authentication codes(MAC),…</a:t>
            </a:r>
          </a:p>
          <a:p>
            <a:r>
              <a:rPr lang="en-US" dirty="0"/>
              <a:t>Never, never, never, never,… implement your own encryption algorithm!</a:t>
            </a:r>
          </a:p>
        </p:txBody>
      </p:sp>
    </p:spTree>
    <p:extLst>
      <p:ext uri="{BB962C8B-B14F-4D97-AF65-F5344CB8AC3E}">
        <p14:creationId xmlns:p14="http://schemas.microsoft.com/office/powerpoint/2010/main" val="1008299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OpenID Connect consists of the following three parts:</a:t>
            </a:r>
          </a:p>
          <a:p>
            <a:pPr lvl="1"/>
            <a:r>
              <a:rPr lang="en-US" dirty="0"/>
              <a:t>Core (token specs, flows, endpoints, claims, implementation advises and security remarks)</a:t>
            </a:r>
          </a:p>
          <a:p>
            <a:pPr lvl="1"/>
            <a:r>
              <a:rPr lang="en-US" dirty="0"/>
              <a:t>Discovery (assists users to log on to an application with an account of a provider completely unknown prior to the first log on of the user, relies on </a:t>
            </a:r>
            <a:r>
              <a:rPr lang="en-US" dirty="0" err="1"/>
              <a:t>WebFinger</a:t>
            </a:r>
            <a:r>
              <a:rPr lang="en-US" dirty="0"/>
              <a:t>, exposes the endpoints </a:t>
            </a:r>
            <a:r>
              <a:rPr lang="en-US" i="1" dirty="0"/>
              <a:t>/.well-known/</a:t>
            </a:r>
            <a:r>
              <a:rPr lang="en-US" i="1" dirty="0" err="1"/>
              <a:t>webfinger</a:t>
            </a:r>
            <a:r>
              <a:rPr lang="en-US" dirty="0"/>
              <a:t> and </a:t>
            </a:r>
            <a:r>
              <a:rPr lang="en-US" i="1" dirty="0"/>
              <a:t>/.well-known/</a:t>
            </a:r>
            <a:r>
              <a:rPr lang="en-US" i="1" dirty="0" err="1"/>
              <a:t>openid</a:t>
            </a:r>
            <a:r>
              <a:rPr lang="en-US" i="1" dirty="0"/>
              <a:t>-configuration</a:t>
            </a:r>
            <a:r>
              <a:rPr lang="en-US" dirty="0"/>
              <a:t> for dynamic configuration of a new application)</a:t>
            </a:r>
          </a:p>
          <a:p>
            <a:pPr lvl="1"/>
            <a:r>
              <a:rPr lang="en-US" dirty="0"/>
              <a:t>Dynamic client registration (without this concept a discovery of a new OpenID Connect provider would be useless. Enables applications to register themselves on the fly if required)</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87766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Tokens</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As already mentioned OpenID Connect is much more restrictive than OAuth2 and defines the concrete format and even the content of all tokens</a:t>
            </a:r>
          </a:p>
          <a:p>
            <a:r>
              <a:rPr lang="en-US" dirty="0"/>
              <a:t>OpenID Connect uses JWT (but you can choose between JWE and JWS) for all tokens</a:t>
            </a:r>
          </a:p>
          <a:p>
            <a:r>
              <a:rPr lang="en-US" dirty="0"/>
              <a:t> OpenID Connect is aware of the following tokens:</a:t>
            </a:r>
          </a:p>
          <a:p>
            <a:pPr lvl="1"/>
            <a:r>
              <a:rPr lang="en-US" dirty="0"/>
              <a:t>Identity token</a:t>
            </a:r>
          </a:p>
          <a:p>
            <a:pPr lvl="1"/>
            <a:r>
              <a:rPr lang="en-US" dirty="0"/>
              <a:t>Access token</a:t>
            </a:r>
          </a:p>
          <a:p>
            <a:pPr lvl="1"/>
            <a:r>
              <a:rPr lang="en-US" dirty="0"/>
              <a:t>Refresh token</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3970202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Tokens – Identity token</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The identity token is kind of a passport of a user</a:t>
            </a:r>
          </a:p>
          <a:p>
            <a:r>
              <a:rPr lang="en-US" dirty="0"/>
              <a:t>It has to contain 20 claims e.g.:</a:t>
            </a:r>
          </a:p>
          <a:p>
            <a:pPr lvl="1"/>
            <a:r>
              <a:rPr lang="en-US" dirty="0"/>
              <a:t>Sub</a:t>
            </a:r>
          </a:p>
          <a:p>
            <a:pPr lvl="1"/>
            <a:r>
              <a:rPr lang="en-US" dirty="0"/>
              <a:t>Name</a:t>
            </a:r>
          </a:p>
          <a:p>
            <a:pPr lvl="1"/>
            <a:r>
              <a:rPr lang="en-US" dirty="0"/>
              <a:t>Nickname</a:t>
            </a:r>
          </a:p>
          <a:p>
            <a:pPr lvl="1"/>
            <a:r>
              <a:rPr lang="en-US" dirty="0" err="1"/>
              <a:t>Prefered_username</a:t>
            </a:r>
            <a:endParaRPr lang="en-US" dirty="0"/>
          </a:p>
          <a:p>
            <a:pPr lvl="1"/>
            <a:r>
              <a:rPr lang="en-US" dirty="0"/>
              <a:t>Profile</a:t>
            </a:r>
          </a:p>
          <a:p>
            <a:pPr lvl="1"/>
            <a:r>
              <a:rPr lang="en-US" dirty="0"/>
              <a:t>Email</a:t>
            </a:r>
          </a:p>
          <a:p>
            <a:pPr lvl="1"/>
            <a:r>
              <a:rPr lang="en-US" dirty="0"/>
              <a:t>…</a:t>
            </a:r>
          </a:p>
          <a:p>
            <a:r>
              <a:rPr lang="en-US" dirty="0"/>
              <a:t>The identity token can be used for many use cases, e.g.:</a:t>
            </a:r>
          </a:p>
          <a:p>
            <a:pPr lvl="1"/>
            <a:r>
              <a:rPr lang="en-US" dirty="0"/>
              <a:t>Stateless sessions</a:t>
            </a:r>
          </a:p>
          <a:p>
            <a:pPr lvl="1"/>
            <a:r>
              <a:rPr lang="en-US" dirty="0"/>
              <a:t>Identification at 3</a:t>
            </a:r>
            <a:r>
              <a:rPr lang="en-US" baseline="30000" dirty="0"/>
              <a:t>rd</a:t>
            </a:r>
            <a:r>
              <a:rPr lang="en-US" dirty="0"/>
              <a:t> party apps</a:t>
            </a:r>
          </a:p>
          <a:p>
            <a:pPr lvl="1"/>
            <a:r>
              <a:rPr lang="en-US" dirty="0"/>
              <a:t>Key exchange (to get an access token)</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181418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Tokens – Access Token</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Like OAuth2 OpenID Connect specifies an access token</a:t>
            </a:r>
          </a:p>
          <a:p>
            <a:r>
              <a:rPr lang="en-US" dirty="0"/>
              <a:t>The functionality is equivalent to OAuth2</a:t>
            </a:r>
          </a:p>
          <a:p>
            <a:r>
              <a:rPr lang="en-US" dirty="0"/>
              <a:t>If the app only claims for the scope “</a:t>
            </a:r>
            <a:r>
              <a:rPr lang="en-US" dirty="0" err="1"/>
              <a:t>openid</a:t>
            </a:r>
            <a:r>
              <a:rPr lang="en-US" dirty="0"/>
              <a:t>” the response will only contain an identity token but no access token</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2458787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Flows</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OpenID Connect specifies just 3 flows:</a:t>
            </a:r>
          </a:p>
          <a:p>
            <a:pPr lvl="1"/>
            <a:r>
              <a:rPr lang="en-US" dirty="0"/>
              <a:t>Authorization Code (is like in OAuth2)</a:t>
            </a:r>
          </a:p>
          <a:p>
            <a:pPr lvl="1"/>
            <a:r>
              <a:rPr lang="en-US" dirty="0"/>
              <a:t>Implicit (is like in OAuth2)</a:t>
            </a:r>
          </a:p>
          <a:p>
            <a:pPr lvl="1"/>
            <a:r>
              <a:rPr lang="en-US" dirty="0"/>
              <a:t>Hybrid (this one is a little bit tricky)</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820600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Hybrid flow</a:t>
            </a:r>
          </a:p>
        </p:txBody>
      </p:sp>
      <p:pic>
        <p:nvPicPr>
          <p:cNvPr id="3" name="Inhaltsplatzhalter 2">
            <a:extLst>
              <a:ext uri="{FF2B5EF4-FFF2-40B4-BE49-F238E27FC236}">
                <a16:creationId xmlns:a16="http://schemas.microsoft.com/office/drawing/2014/main" id="{10BE621F-65A8-4B7F-86C3-6945845CBD15}"/>
              </a:ext>
            </a:extLst>
          </p:cNvPr>
          <p:cNvPicPr>
            <a:picLocks noGrp="1" noChangeAspect="1"/>
          </p:cNvPicPr>
          <p:nvPr>
            <p:ph idx="1"/>
          </p:nvPr>
        </p:nvPicPr>
        <p:blipFill>
          <a:blip r:embed="rId2"/>
          <a:stretch>
            <a:fillRect/>
          </a:stretch>
        </p:blipFill>
        <p:spPr>
          <a:xfrm>
            <a:off x="404874" y="2126025"/>
            <a:ext cx="8405689" cy="3401287"/>
          </a:xfrm>
        </p:spPr>
      </p:pic>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3"/>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3035416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Hybrid flow</a:t>
            </a:r>
          </a:p>
        </p:txBody>
      </p:sp>
      <p:sp>
        <p:nvSpPr>
          <p:cNvPr id="5" name="Inhaltsplatzhalter 4">
            <a:extLst>
              <a:ext uri="{FF2B5EF4-FFF2-40B4-BE49-F238E27FC236}">
                <a16:creationId xmlns:a16="http://schemas.microsoft.com/office/drawing/2014/main" id="{4188E97D-90DC-423A-97B9-9A2581FF0E36}"/>
              </a:ext>
            </a:extLst>
          </p:cNvPr>
          <p:cNvSpPr>
            <a:spLocks noGrp="1"/>
          </p:cNvSpPr>
          <p:nvPr>
            <p:ph idx="1"/>
          </p:nvPr>
        </p:nvSpPr>
        <p:spPr/>
        <p:txBody>
          <a:bodyPr/>
          <a:lstStyle/>
          <a:p>
            <a:r>
              <a:rPr lang="en-US" dirty="0"/>
              <a:t>The Hybrid flow is mixture of Authorization Code and Implicit flow</a:t>
            </a:r>
          </a:p>
          <a:p>
            <a:r>
              <a:rPr lang="de-DE" dirty="0" err="1"/>
              <a:t>It</a:t>
            </a:r>
            <a:r>
              <a:rPr lang="en-US" dirty="0"/>
              <a:t>’s try to compensate the disadvantages of the Implicit flow by added a refresh token which is only available in the backend of an application but not in the (unsecure) frontend</a:t>
            </a:r>
          </a:p>
          <a:p>
            <a:r>
              <a:rPr lang="en-US" dirty="0"/>
              <a:t>The flow works like this:</a:t>
            </a:r>
          </a:p>
          <a:p>
            <a:pPr marL="782526" lvl="1" indent="-342900">
              <a:buFont typeface="+mj-lt"/>
              <a:buAutoNum type="arabicPeriod"/>
            </a:pPr>
            <a:r>
              <a:rPr lang="en-US" dirty="0"/>
              <a:t>Frontend applies for access to resources of the resource owner</a:t>
            </a:r>
          </a:p>
          <a:p>
            <a:pPr marL="782526" lvl="1" indent="-342900">
              <a:buFont typeface="+mj-lt"/>
              <a:buAutoNum type="arabicPeriod"/>
            </a:pPr>
            <a:r>
              <a:rPr lang="en-US" dirty="0"/>
              <a:t>User grants access</a:t>
            </a:r>
          </a:p>
          <a:p>
            <a:pPr marL="782526" lvl="1" indent="-342900">
              <a:buFont typeface="+mj-lt"/>
              <a:buAutoNum type="arabicPeriod"/>
            </a:pPr>
            <a:r>
              <a:rPr lang="en-US" dirty="0"/>
              <a:t>Authorization server redirects user agent to previously registered callback URI</a:t>
            </a:r>
          </a:p>
          <a:p>
            <a:pPr marL="782526" lvl="1" indent="-342900">
              <a:buFont typeface="+mj-lt"/>
              <a:buAutoNum type="arabicPeriod"/>
            </a:pPr>
            <a:r>
              <a:rPr lang="en-US" dirty="0"/>
              <a:t>User agent follows redirect including the encoded identity token and optionally encoded access token and authorization code</a:t>
            </a:r>
          </a:p>
          <a:p>
            <a:pPr marL="782526" lvl="1" indent="-342900">
              <a:buFont typeface="+mj-lt"/>
              <a:buAutoNum type="arabicPeriod"/>
            </a:pPr>
            <a:r>
              <a:rPr lang="en-US" dirty="0"/>
              <a:t>Frontend extracts identity token and optionally the access token and authorization code</a:t>
            </a:r>
          </a:p>
          <a:p>
            <a:pPr marL="782526" lvl="1" indent="-342900">
              <a:buFont typeface="+mj-lt"/>
              <a:buAutoNum type="arabicPeriod"/>
            </a:pPr>
            <a:r>
              <a:rPr lang="en-US" dirty="0"/>
              <a:t>Script passes extracted token(s) to frontend application</a:t>
            </a:r>
          </a:p>
          <a:p>
            <a:pPr marL="782526" lvl="1" indent="-342900">
              <a:buFont typeface="+mj-lt"/>
              <a:buAutoNum type="arabicPeriod"/>
            </a:pPr>
            <a:r>
              <a:rPr lang="en-US" dirty="0"/>
              <a:t>Optionally: backend retrieves refresh token with</a:t>
            </a:r>
            <a:br>
              <a:rPr lang="en-US" dirty="0"/>
            </a:br>
            <a:r>
              <a:rPr lang="en-US" dirty="0" err="1"/>
              <a:t>with</a:t>
            </a:r>
            <a:r>
              <a:rPr lang="en-US" dirty="0"/>
              <a:t> the authorization code</a:t>
            </a:r>
          </a:p>
          <a:p>
            <a:pPr marL="782526" lvl="1" indent="-342900">
              <a:buFont typeface="+mj-lt"/>
              <a:buAutoNum type="arabicPeriod" startAt="9"/>
            </a:pPr>
            <a:r>
              <a:rPr lang="en-US" dirty="0"/>
              <a:t>If </a:t>
            </a:r>
            <a:r>
              <a:rPr lang="en-US" dirty="0" err="1"/>
              <a:t>params</a:t>
            </a:r>
            <a:r>
              <a:rPr lang="en-US" dirty="0"/>
              <a:t> are valid backend retrieves refresh token</a:t>
            </a:r>
          </a:p>
        </p:txBody>
      </p:sp>
      <p:pic>
        <p:nvPicPr>
          <p:cNvPr id="7" name="Grafik 6">
            <a:extLst>
              <a:ext uri="{FF2B5EF4-FFF2-40B4-BE49-F238E27FC236}">
                <a16:creationId xmlns:a16="http://schemas.microsoft.com/office/drawing/2014/main" id="{A29A68FC-F309-4699-A564-87A5FEAD60F7}"/>
              </a:ext>
            </a:extLst>
          </p:cNvPr>
          <p:cNvPicPr>
            <a:picLocks noChangeAspect="1"/>
          </p:cNvPicPr>
          <p:nvPr/>
        </p:nvPicPr>
        <p:blipFill>
          <a:blip r:embed="rId2"/>
          <a:stretch>
            <a:fillRect/>
          </a:stretch>
        </p:blipFill>
        <p:spPr>
          <a:xfrm>
            <a:off x="6542913" y="5455085"/>
            <a:ext cx="2413518" cy="965408"/>
          </a:xfrm>
          <a:prstGeom prst="rect">
            <a:avLst/>
          </a:prstGeom>
        </p:spPr>
      </p:pic>
    </p:spTree>
    <p:extLst>
      <p:ext uri="{BB962C8B-B14F-4D97-AF65-F5344CB8AC3E}">
        <p14:creationId xmlns:p14="http://schemas.microsoft.com/office/powerpoint/2010/main" val="1827223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6C4DBE7-0C89-4DA8-BCF4-0BAA8AA99818}"/>
              </a:ext>
            </a:extLst>
          </p:cNvPr>
          <p:cNvSpPr>
            <a:spLocks noGrp="1"/>
          </p:cNvSpPr>
          <p:nvPr>
            <p:ph type="title"/>
          </p:nvPr>
        </p:nvSpPr>
        <p:spPr/>
        <p:txBody>
          <a:bodyPr/>
          <a:lstStyle/>
          <a:p>
            <a:r>
              <a:rPr lang="en-US" dirty="0"/>
              <a:t>OpenID Connect – overflow</a:t>
            </a:r>
          </a:p>
        </p:txBody>
      </p:sp>
      <p:graphicFrame>
        <p:nvGraphicFramePr>
          <p:cNvPr id="2" name="Inhaltsplatzhalter 1">
            <a:extLst>
              <a:ext uri="{FF2B5EF4-FFF2-40B4-BE49-F238E27FC236}">
                <a16:creationId xmlns:a16="http://schemas.microsoft.com/office/drawing/2014/main" id="{5A1D9960-8DD1-4E0B-9F49-58540CA65EE3}"/>
              </a:ext>
            </a:extLst>
          </p:cNvPr>
          <p:cNvGraphicFramePr>
            <a:graphicFrameLocks noGrp="1"/>
          </p:cNvGraphicFramePr>
          <p:nvPr>
            <p:ph idx="1"/>
            <p:extLst>
              <p:ext uri="{D42A27DB-BD31-4B8C-83A1-F6EECF244321}">
                <p14:modId xmlns:p14="http://schemas.microsoft.com/office/powerpoint/2010/main" val="2943426744"/>
              </p:ext>
            </p:extLst>
          </p:nvPr>
        </p:nvGraphicFramePr>
        <p:xfrm>
          <a:off x="258763" y="1403350"/>
          <a:ext cx="8697912" cy="4329938"/>
        </p:xfrm>
        <a:graphic>
          <a:graphicData uri="http://schemas.openxmlformats.org/drawingml/2006/table">
            <a:tbl>
              <a:tblPr firstRow="1" bandRow="1">
                <a:tableStyleId>{5C22544A-7EE6-4342-B048-85BDC9FD1C3A}</a:tableStyleId>
              </a:tblPr>
              <a:tblGrid>
                <a:gridCol w="2652388">
                  <a:extLst>
                    <a:ext uri="{9D8B030D-6E8A-4147-A177-3AD203B41FA5}">
                      <a16:colId xmlns:a16="http://schemas.microsoft.com/office/drawing/2014/main" val="3686019989"/>
                    </a:ext>
                  </a:extLst>
                </a:gridCol>
                <a:gridCol w="2830286">
                  <a:extLst>
                    <a:ext uri="{9D8B030D-6E8A-4147-A177-3AD203B41FA5}">
                      <a16:colId xmlns:a16="http://schemas.microsoft.com/office/drawing/2014/main" val="1605766041"/>
                    </a:ext>
                  </a:extLst>
                </a:gridCol>
                <a:gridCol w="1698171">
                  <a:extLst>
                    <a:ext uri="{9D8B030D-6E8A-4147-A177-3AD203B41FA5}">
                      <a16:colId xmlns:a16="http://schemas.microsoft.com/office/drawing/2014/main" val="2679318932"/>
                    </a:ext>
                  </a:extLst>
                </a:gridCol>
                <a:gridCol w="1517067">
                  <a:extLst>
                    <a:ext uri="{9D8B030D-6E8A-4147-A177-3AD203B41FA5}">
                      <a16:colId xmlns:a16="http://schemas.microsoft.com/office/drawing/2014/main" val="1045367991"/>
                    </a:ext>
                  </a:extLst>
                </a:gridCol>
              </a:tblGrid>
              <a:tr h="370840">
                <a:tc>
                  <a:txBody>
                    <a:bodyPr/>
                    <a:lstStyle/>
                    <a:p>
                      <a:r>
                        <a:rPr lang="en-US" dirty="0"/>
                        <a:t>Property</a:t>
                      </a:r>
                    </a:p>
                  </a:txBody>
                  <a:tcPr/>
                </a:tc>
                <a:tc>
                  <a:txBody>
                    <a:bodyPr/>
                    <a:lstStyle/>
                    <a:p>
                      <a:r>
                        <a:rPr lang="en-US" dirty="0"/>
                        <a:t>Authorization Code Flow</a:t>
                      </a:r>
                    </a:p>
                  </a:txBody>
                  <a:tcPr/>
                </a:tc>
                <a:tc>
                  <a:txBody>
                    <a:bodyPr/>
                    <a:lstStyle/>
                    <a:p>
                      <a:r>
                        <a:rPr lang="en-US" dirty="0"/>
                        <a:t>Implicit Flow</a:t>
                      </a:r>
                    </a:p>
                  </a:txBody>
                  <a:tcPr/>
                </a:tc>
                <a:tc>
                  <a:txBody>
                    <a:bodyPr/>
                    <a:lstStyle/>
                    <a:p>
                      <a:r>
                        <a:rPr lang="en-US" dirty="0"/>
                        <a:t>Hybrid flow</a:t>
                      </a:r>
                    </a:p>
                  </a:txBody>
                  <a:tcPr/>
                </a:tc>
                <a:extLst>
                  <a:ext uri="{0D108BD9-81ED-4DB2-BD59-A6C34878D82A}">
                    <a16:rowId xmlns:a16="http://schemas.microsoft.com/office/drawing/2014/main" val="3380761463"/>
                  </a:ext>
                </a:extLst>
              </a:tr>
              <a:tr h="370840">
                <a:tc>
                  <a:txBody>
                    <a:bodyPr/>
                    <a:lstStyle/>
                    <a:p>
                      <a:r>
                        <a:rPr lang="en-US" dirty="0"/>
                        <a:t>All tokens from authorization endpoint</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185287356"/>
                  </a:ext>
                </a:extLst>
              </a:tr>
              <a:tr h="370840">
                <a:tc>
                  <a:txBody>
                    <a:bodyPr/>
                    <a:lstStyle/>
                    <a:p>
                      <a:r>
                        <a:rPr lang="en-US" dirty="0"/>
                        <a:t>All tokens from token endpoint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3682849814"/>
                  </a:ext>
                </a:extLst>
              </a:tr>
              <a:tr h="370840">
                <a:tc>
                  <a:txBody>
                    <a:bodyPr/>
                    <a:lstStyle/>
                    <a:p>
                      <a:r>
                        <a:rPr lang="en-US" dirty="0"/>
                        <a:t>Tokens exposed to user agent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44093613"/>
                  </a:ext>
                </a:extLst>
              </a:tr>
              <a:tr h="370840">
                <a:tc>
                  <a:txBody>
                    <a:bodyPr/>
                    <a:lstStyle/>
                    <a:p>
                      <a:r>
                        <a:rPr lang="en-US" dirty="0"/>
                        <a:t>Client can be authenticated</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3508762959"/>
                  </a:ext>
                </a:extLst>
              </a:tr>
              <a:tr h="370840">
                <a:tc>
                  <a:txBody>
                    <a:bodyPr/>
                    <a:lstStyle/>
                    <a:p>
                      <a:r>
                        <a:rPr lang="en-US" dirty="0"/>
                        <a:t>Refresh token possible</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235032263"/>
                  </a:ext>
                </a:extLst>
              </a:tr>
              <a:tr h="370840">
                <a:tc>
                  <a:txBody>
                    <a:bodyPr/>
                    <a:lstStyle/>
                    <a:p>
                      <a:r>
                        <a:rPr lang="en-US" dirty="0"/>
                        <a:t>Communication in one roundtrip</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930821449"/>
                  </a:ext>
                </a:extLst>
              </a:tr>
              <a:tr h="370840">
                <a:tc>
                  <a:txBody>
                    <a:bodyPr/>
                    <a:lstStyle/>
                    <a:p>
                      <a:r>
                        <a:rPr lang="en-US" dirty="0"/>
                        <a:t>Communication mostly server to server</a:t>
                      </a:r>
                    </a:p>
                  </a:txBody>
                  <a:tcPr/>
                </a:tc>
                <a:tc>
                  <a:txBody>
                    <a:bodyPr/>
                    <a:lstStyle/>
                    <a:p>
                      <a:r>
                        <a:rPr lang="en-US" dirty="0"/>
                        <a:t>Yes</a:t>
                      </a:r>
                    </a:p>
                  </a:txBody>
                  <a:tcPr/>
                </a:tc>
                <a:tc>
                  <a:txBody>
                    <a:bodyPr/>
                    <a:lstStyle/>
                    <a:p>
                      <a:r>
                        <a:rPr lang="en-US" dirty="0"/>
                        <a:t>No</a:t>
                      </a:r>
                    </a:p>
                  </a:txBody>
                  <a:tcPr/>
                </a:tc>
                <a:tc>
                  <a:txBody>
                    <a:bodyPr/>
                    <a:lstStyle/>
                    <a:p>
                      <a:r>
                        <a:rPr lang="en-US" dirty="0"/>
                        <a:t>Varies</a:t>
                      </a:r>
                    </a:p>
                  </a:txBody>
                  <a:tcPr/>
                </a:tc>
                <a:extLst>
                  <a:ext uri="{0D108BD9-81ED-4DB2-BD59-A6C34878D82A}">
                    <a16:rowId xmlns:a16="http://schemas.microsoft.com/office/drawing/2014/main" val="4222957262"/>
                  </a:ext>
                </a:extLst>
              </a:tr>
            </a:tbl>
          </a:graphicData>
        </a:graphic>
      </p:graphicFrame>
    </p:spTree>
    <p:extLst>
      <p:ext uri="{BB962C8B-B14F-4D97-AF65-F5344CB8AC3E}">
        <p14:creationId xmlns:p14="http://schemas.microsoft.com/office/powerpoint/2010/main" val="351843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0CF288E-6876-456D-B065-99F48E26A1D5}"/>
              </a:ext>
            </a:extLst>
          </p:cNvPr>
          <p:cNvSpPr>
            <a:spLocks noGrp="1"/>
          </p:cNvSpPr>
          <p:nvPr>
            <p:ph type="title"/>
          </p:nvPr>
        </p:nvSpPr>
        <p:spPr/>
        <p:txBody>
          <a:bodyPr/>
          <a:lstStyle/>
          <a:p>
            <a:r>
              <a:rPr lang="en-US" dirty="0"/>
              <a:t>Service-to-Service Authentication and Authorization</a:t>
            </a:r>
          </a:p>
        </p:txBody>
      </p:sp>
      <p:sp>
        <p:nvSpPr>
          <p:cNvPr id="5" name="Inhaltsplatzhalter 4">
            <a:extLst>
              <a:ext uri="{FF2B5EF4-FFF2-40B4-BE49-F238E27FC236}">
                <a16:creationId xmlns:a16="http://schemas.microsoft.com/office/drawing/2014/main" id="{40F88478-57A0-4908-B349-963E1FB0FC73}"/>
              </a:ext>
            </a:extLst>
          </p:cNvPr>
          <p:cNvSpPr>
            <a:spLocks noGrp="1"/>
          </p:cNvSpPr>
          <p:nvPr>
            <p:ph idx="1"/>
          </p:nvPr>
        </p:nvSpPr>
        <p:spPr/>
        <p:txBody>
          <a:bodyPr/>
          <a:lstStyle/>
          <a:p>
            <a:r>
              <a:rPr lang="en-US" dirty="0"/>
              <a:t>When you think of authentication and authorization most people think of people consuming your service(s) but that’s just half the truth. If you’re building a microservice application your services also have authenticate and authorize to be able to call other services!</a:t>
            </a:r>
          </a:p>
          <a:p>
            <a:r>
              <a:rPr lang="en-US" dirty="0"/>
              <a:t>First idea: well my services are protected by the firewall (internal perimeter) so…why should I care about authentication and authorization between them?</a:t>
            </a:r>
            <a:br>
              <a:rPr lang="en-US" dirty="0"/>
            </a:br>
            <a:r>
              <a:rPr lang="en-US" dirty="0"/>
              <a:t>What about man-in-the-middle attacks in the internal network?</a:t>
            </a:r>
          </a:p>
        </p:txBody>
      </p:sp>
    </p:spTree>
    <p:extLst>
      <p:ext uri="{BB962C8B-B14F-4D97-AF65-F5344CB8AC3E}">
        <p14:creationId xmlns:p14="http://schemas.microsoft.com/office/powerpoint/2010/main" val="394131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72CA68B8-E104-4CD6-849E-D1B1B9AB4D7A}"/>
              </a:ext>
            </a:extLst>
          </p:cNvPr>
          <p:cNvSpPr>
            <a:spLocks noGrp="1"/>
          </p:cNvSpPr>
          <p:nvPr>
            <p:ph type="title"/>
          </p:nvPr>
        </p:nvSpPr>
        <p:spPr/>
        <p:txBody>
          <a:bodyPr/>
          <a:lstStyle/>
          <a:p>
            <a:r>
              <a:rPr lang="en-US" dirty="0"/>
              <a:t>Service-to-Service Authentication and Authorization</a:t>
            </a:r>
          </a:p>
        </p:txBody>
      </p:sp>
      <p:pic>
        <p:nvPicPr>
          <p:cNvPr id="11" name="Inhaltsplatzhalter 10" descr="Ein Bild, das Mann, Person, Kleidung, schwarz enthält.&#10;&#10;Mit hoher Zuverlässigkeit generierte Beschreibung">
            <a:extLst>
              <a:ext uri="{FF2B5EF4-FFF2-40B4-BE49-F238E27FC236}">
                <a16:creationId xmlns:a16="http://schemas.microsoft.com/office/drawing/2014/main" id="{1203C849-B8EF-402B-B021-B75850F95AA0}"/>
              </a:ext>
            </a:extLst>
          </p:cNvPr>
          <p:cNvPicPr>
            <a:picLocks noGrp="1" noChangeAspect="1"/>
          </p:cNvPicPr>
          <p:nvPr>
            <p:ph idx="1"/>
          </p:nvPr>
        </p:nvPicPr>
        <p:blipFill>
          <a:blip r:embed="rId2"/>
          <a:stretch>
            <a:fillRect/>
          </a:stretch>
        </p:blipFill>
        <p:spPr>
          <a:xfrm>
            <a:off x="378619" y="1445419"/>
            <a:ext cx="8458200" cy="4762500"/>
          </a:xfrm>
        </p:spPr>
      </p:pic>
    </p:spTree>
    <p:extLst>
      <p:ext uri="{BB962C8B-B14F-4D97-AF65-F5344CB8AC3E}">
        <p14:creationId xmlns:p14="http://schemas.microsoft.com/office/powerpoint/2010/main" val="407626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F27A4C7-65A5-434A-9045-0A9F61927B71}"/>
              </a:ext>
            </a:extLst>
          </p:cNvPr>
          <p:cNvSpPr>
            <a:spLocks noGrp="1"/>
          </p:cNvSpPr>
          <p:nvPr>
            <p:ph type="title"/>
          </p:nvPr>
        </p:nvSpPr>
        <p:spPr/>
        <p:txBody>
          <a:bodyPr/>
          <a:lstStyle/>
          <a:p>
            <a:r>
              <a:rPr lang="en-US" dirty="0"/>
              <a:t>Service-to-Service Authentication and Authorization – HTTP(S) Basic </a:t>
            </a:r>
            <a:r>
              <a:rPr lang="en-US" dirty="0" err="1"/>
              <a:t>Auth</a:t>
            </a:r>
            <a:endParaRPr lang="en-US" dirty="0"/>
          </a:p>
        </p:txBody>
      </p:sp>
      <p:sp>
        <p:nvSpPr>
          <p:cNvPr id="5" name="Inhaltsplatzhalter 4">
            <a:extLst>
              <a:ext uri="{FF2B5EF4-FFF2-40B4-BE49-F238E27FC236}">
                <a16:creationId xmlns:a16="http://schemas.microsoft.com/office/drawing/2014/main" id="{63F8EE2C-BF69-4D75-BB1F-F81024BE0B3A}"/>
              </a:ext>
            </a:extLst>
          </p:cNvPr>
          <p:cNvSpPr>
            <a:spLocks noGrp="1"/>
          </p:cNvSpPr>
          <p:nvPr>
            <p:ph idx="1"/>
          </p:nvPr>
        </p:nvSpPr>
        <p:spPr/>
        <p:txBody>
          <a:bodyPr/>
          <a:lstStyle/>
          <a:p>
            <a:r>
              <a:rPr lang="en-US" dirty="0"/>
              <a:t>Client sends username and password in an HTTP header (typically the </a:t>
            </a:r>
            <a:r>
              <a:rPr lang="en-US" i="1" dirty="0"/>
              <a:t>Authorization</a:t>
            </a:r>
            <a:r>
              <a:rPr lang="en-US" dirty="0"/>
              <a:t> header) in the format &lt;username&gt;:&lt;password&gt; e.g. YWhtZWQudGhlVGVycm9yaXN0OlNpbGVuY2UhMUsxbGxZMHU=</a:t>
            </a:r>
          </a:p>
          <a:p>
            <a:r>
              <a:rPr lang="en-US" dirty="0"/>
              <a:t>Seems cryptographic, doesn’t it? No! It’s just a Base64 encoded string…</a:t>
            </a:r>
          </a:p>
          <a:p>
            <a:r>
              <a:rPr lang="en-US" dirty="0"/>
              <a:t>You’ll need HTTPS for your cross services calls to ensure that the credentials are not getting stolen</a:t>
            </a:r>
          </a:p>
          <a:p>
            <a:r>
              <a:rPr lang="en-US" dirty="0"/>
              <a:t>Public certificates are expensive (depending on the security level), the management of local PKI seems easier as it is (revocation of certs, …)</a:t>
            </a:r>
          </a:p>
          <a:p>
            <a:r>
              <a:rPr lang="en-US" dirty="0"/>
              <a:t>How do you validate the username and the password? Local credentials store, LDAP, Single-Sign On (SSO) provider?</a:t>
            </a:r>
          </a:p>
          <a:p>
            <a:endParaRPr lang="en-US" dirty="0"/>
          </a:p>
          <a:p>
            <a:r>
              <a:rPr lang="en-US" dirty="0"/>
              <a:t>Solution 1: Use a SSO if possible (we’ll have at how to do this later on)</a:t>
            </a:r>
          </a:p>
          <a:p>
            <a:r>
              <a:rPr lang="en-US" dirty="0"/>
              <a:t>Solution 2: Client certificates (we won’t go into this, ask if you would like to know how this works)</a:t>
            </a:r>
          </a:p>
        </p:txBody>
      </p:sp>
    </p:spTree>
    <p:extLst>
      <p:ext uri="{BB962C8B-B14F-4D97-AF65-F5344CB8AC3E}">
        <p14:creationId xmlns:p14="http://schemas.microsoft.com/office/powerpoint/2010/main" val="41352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2963595-9370-4486-96EA-A7F293B01C62}"/>
              </a:ext>
            </a:extLst>
          </p:cNvPr>
          <p:cNvSpPr>
            <a:spLocks noGrp="1"/>
          </p:cNvSpPr>
          <p:nvPr>
            <p:ph type="title"/>
          </p:nvPr>
        </p:nvSpPr>
        <p:spPr/>
        <p:txBody>
          <a:bodyPr/>
          <a:lstStyle/>
          <a:p>
            <a:r>
              <a:rPr lang="en-US" dirty="0"/>
              <a:t>A few word about service accounts</a:t>
            </a:r>
          </a:p>
        </p:txBody>
      </p:sp>
      <p:sp>
        <p:nvSpPr>
          <p:cNvPr id="5" name="Inhaltsplatzhalter 4">
            <a:extLst>
              <a:ext uri="{FF2B5EF4-FFF2-40B4-BE49-F238E27FC236}">
                <a16:creationId xmlns:a16="http://schemas.microsoft.com/office/drawing/2014/main" id="{D7495B77-B9A3-4851-8A55-54ED48695EDD}"/>
              </a:ext>
            </a:extLst>
          </p:cNvPr>
          <p:cNvSpPr>
            <a:spLocks noGrp="1"/>
          </p:cNvSpPr>
          <p:nvPr>
            <p:ph idx="1"/>
          </p:nvPr>
        </p:nvSpPr>
        <p:spPr/>
        <p:txBody>
          <a:bodyPr/>
          <a:lstStyle/>
          <a:p>
            <a:r>
              <a:rPr lang="en-US" dirty="0"/>
              <a:t>Any service should have his </a:t>
            </a:r>
            <a:r>
              <a:rPr lang="en-US" b="1" dirty="0"/>
              <a:t>own</a:t>
            </a:r>
            <a:r>
              <a:rPr lang="en-US" dirty="0"/>
              <a:t> service account</a:t>
            </a:r>
          </a:p>
          <a:p>
            <a:r>
              <a:rPr lang="en-US" dirty="0"/>
              <a:t>The password of a service account can be as complex as you can think as no one ever has to type or remember it (you got me right? </a:t>
            </a:r>
            <a:r>
              <a:rPr lang="en-US" b="1" dirty="0"/>
              <a:t>never!</a:t>
            </a:r>
            <a:r>
              <a:rPr lang="en-US" dirty="0"/>
              <a:t>)</a:t>
            </a:r>
          </a:p>
          <a:p>
            <a:r>
              <a:rPr lang="en-US" dirty="0"/>
              <a:t>Change the passwords of the service accounts frequently (frequently does not mean every 5 years)</a:t>
            </a:r>
          </a:p>
          <a:p>
            <a:r>
              <a:rPr lang="en-US" dirty="0"/>
              <a:t>A service account is always as limited as possible e.g. if the account does not have to log on to a machine it should not be able to do it!</a:t>
            </a:r>
          </a:p>
          <a:p>
            <a:r>
              <a:rPr lang="en-US" dirty="0"/>
              <a:t>There are tools available to handle the creation, deletion and management of service accounts for different systems like </a:t>
            </a:r>
            <a:r>
              <a:rPr lang="en-US" dirty="0" err="1">
                <a:hlinkClick r:id="rId2"/>
              </a:rPr>
              <a:t>Hashicorp</a:t>
            </a:r>
            <a:r>
              <a:rPr lang="en-US" dirty="0">
                <a:hlinkClick r:id="rId2"/>
              </a:rPr>
              <a:t> Vault</a:t>
            </a:r>
            <a:endParaRPr lang="en-US" dirty="0"/>
          </a:p>
        </p:txBody>
      </p:sp>
    </p:spTree>
    <p:extLst>
      <p:ext uri="{BB962C8B-B14F-4D97-AF65-F5344CB8AC3E}">
        <p14:creationId xmlns:p14="http://schemas.microsoft.com/office/powerpoint/2010/main" val="260510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7EAA8C-7668-4C9F-A6A5-3A9A2A0552D3}"/>
              </a:ext>
            </a:extLst>
          </p:cNvPr>
          <p:cNvSpPr>
            <a:spLocks noGrp="1"/>
          </p:cNvSpPr>
          <p:nvPr>
            <p:ph type="title"/>
          </p:nvPr>
        </p:nvSpPr>
        <p:spPr/>
        <p:txBody>
          <a:bodyPr/>
          <a:lstStyle/>
          <a:p>
            <a:r>
              <a:rPr lang="en-US" dirty="0"/>
              <a:t>HMAC over HTTP</a:t>
            </a:r>
          </a:p>
        </p:txBody>
      </p:sp>
      <p:sp>
        <p:nvSpPr>
          <p:cNvPr id="5" name="Inhaltsplatzhalter 4">
            <a:extLst>
              <a:ext uri="{FF2B5EF4-FFF2-40B4-BE49-F238E27FC236}">
                <a16:creationId xmlns:a16="http://schemas.microsoft.com/office/drawing/2014/main" id="{70882BE9-4168-4002-8AC0-C4165051460C}"/>
              </a:ext>
            </a:extLst>
          </p:cNvPr>
          <p:cNvSpPr>
            <a:spLocks noGrp="1"/>
          </p:cNvSpPr>
          <p:nvPr>
            <p:ph idx="1"/>
          </p:nvPr>
        </p:nvSpPr>
        <p:spPr/>
        <p:txBody>
          <a:bodyPr/>
          <a:lstStyle/>
          <a:p>
            <a:r>
              <a:rPr lang="en-US" dirty="0"/>
              <a:t>Repetition: a message authentication code is based on hashing operation. It takes the body, creates a hash of it based on a public key as kind of signature procedure and add the signature to the request. The server takes the signature validates it with his private key and drops the request if the validation failed.</a:t>
            </a:r>
          </a:p>
          <a:p>
            <a:r>
              <a:rPr lang="en-US" dirty="0"/>
              <a:t>Advantages:</a:t>
            </a:r>
          </a:p>
          <a:p>
            <a:pPr lvl="1"/>
            <a:r>
              <a:rPr lang="en-US" dirty="0"/>
              <a:t>By checking the signature man-in-the-middle attacks are (mostly) impossible</a:t>
            </a:r>
          </a:p>
          <a:p>
            <a:pPr lvl="1"/>
            <a:r>
              <a:rPr lang="en-US" dirty="0"/>
              <a:t>May be faster that HTTPS</a:t>
            </a:r>
          </a:p>
          <a:p>
            <a:pPr lvl="1"/>
            <a:r>
              <a:rPr lang="en-US" dirty="0"/>
              <a:t>Traffic is cacheable as no HTTPS is required</a:t>
            </a:r>
          </a:p>
          <a:p>
            <a:r>
              <a:rPr lang="en-US" dirty="0" err="1"/>
              <a:t>Disadvantes</a:t>
            </a:r>
            <a:r>
              <a:rPr lang="en-US" dirty="0"/>
              <a:t>:</a:t>
            </a:r>
          </a:p>
          <a:p>
            <a:pPr lvl="1"/>
            <a:r>
              <a:rPr lang="en-US" dirty="0"/>
              <a:t>No default implementation</a:t>
            </a:r>
          </a:p>
          <a:p>
            <a:pPr lvl="1"/>
            <a:r>
              <a:rPr lang="en-US" dirty="0"/>
              <a:t>PKI needed to provide certificates (revocation problem)</a:t>
            </a:r>
          </a:p>
          <a:p>
            <a:pPr lvl="1"/>
            <a:r>
              <a:rPr lang="en-US" dirty="0"/>
              <a:t>Certificates have to be distributed over a secure connection</a:t>
            </a:r>
          </a:p>
          <a:p>
            <a:pPr lvl="1"/>
            <a:r>
              <a:rPr lang="en-US" dirty="0"/>
              <a:t>No encryption, just source validation!</a:t>
            </a:r>
          </a:p>
          <a:p>
            <a:r>
              <a:rPr lang="en-US" dirty="0"/>
              <a:t>Alternative: JWT (JWS/JWE)</a:t>
            </a:r>
          </a:p>
          <a:p>
            <a:pPr lvl="1"/>
            <a:endParaRPr lang="en-US" dirty="0"/>
          </a:p>
        </p:txBody>
      </p:sp>
    </p:spTree>
    <p:extLst>
      <p:ext uri="{BB962C8B-B14F-4D97-AF65-F5344CB8AC3E}">
        <p14:creationId xmlns:p14="http://schemas.microsoft.com/office/powerpoint/2010/main" val="2581057329"/>
      </p:ext>
    </p:extLst>
  </p:cSld>
  <p:clrMapOvr>
    <a:masterClrMapping/>
  </p:clrMapOvr>
</p:sld>
</file>

<file path=ppt/theme/theme1.xml><?xml version="1.0" encoding="utf-8"?>
<a:theme xmlns:a="http://schemas.openxmlformats.org/drawingml/2006/main" name="service_demo">
  <a:themeElements>
    <a:clrScheme name="">
      <a:dk1>
        <a:srgbClr val="000000"/>
      </a:dk1>
      <a:lt1>
        <a:srgbClr val="FFFFFF"/>
      </a:lt1>
      <a:dk2>
        <a:srgbClr val="000000"/>
      </a:dk2>
      <a:lt2>
        <a:srgbClr val="333333"/>
      </a:lt2>
      <a:accent1>
        <a:srgbClr val="C5C1B9"/>
      </a:accent1>
      <a:accent2>
        <a:srgbClr val="0052BA"/>
      </a:accent2>
      <a:accent3>
        <a:srgbClr val="FFFFFF"/>
      </a:accent3>
      <a:accent4>
        <a:srgbClr val="000000"/>
      </a:accent4>
      <a:accent5>
        <a:srgbClr val="DFDDD9"/>
      </a:accent5>
      <a:accent6>
        <a:srgbClr val="0049A8"/>
      </a:accent6>
      <a:hlink>
        <a:srgbClr val="FF0000"/>
      </a:hlink>
      <a:folHlink>
        <a:srgbClr val="FFCC00"/>
      </a:folHlink>
    </a:clrScheme>
    <a:fontScheme name="service_dem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service_demo 1">
        <a:dk1>
          <a:srgbClr val="5F5F5F"/>
        </a:dk1>
        <a:lt1>
          <a:srgbClr val="FFFFFF"/>
        </a:lt1>
        <a:dk2>
          <a:srgbClr val="000000"/>
        </a:dk2>
        <a:lt2>
          <a:srgbClr val="333333"/>
        </a:lt2>
        <a:accent1>
          <a:srgbClr val="009999"/>
        </a:accent1>
        <a:accent2>
          <a:srgbClr val="0033CC"/>
        </a:accent2>
        <a:accent3>
          <a:srgbClr val="FFFFFF"/>
        </a:accent3>
        <a:accent4>
          <a:srgbClr val="505050"/>
        </a:accent4>
        <a:accent5>
          <a:srgbClr val="AACACA"/>
        </a:accent5>
        <a:accent6>
          <a:srgbClr val="002DB9"/>
        </a:accent6>
        <a:hlink>
          <a:srgbClr val="CC00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3006</Words>
  <Application>Microsoft Office PowerPoint</Application>
  <PresentationFormat>Bildschirmpräsentation (4:3)</PresentationFormat>
  <Paragraphs>287</Paragraphs>
  <Slides>47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47</vt:i4>
      </vt:variant>
    </vt:vector>
  </HeadingPairs>
  <TitlesOfParts>
    <vt:vector size="53" baseType="lpstr">
      <vt:lpstr>Arial</vt:lpstr>
      <vt:lpstr>Calibri</vt:lpstr>
      <vt:lpstr>Helvetica</vt:lpstr>
      <vt:lpstr>Wingdings</vt:lpstr>
      <vt:lpstr>Zapf Dingbats</vt:lpstr>
      <vt:lpstr>service_demo</vt:lpstr>
      <vt:lpstr>Microservices</vt:lpstr>
      <vt:lpstr>Content</vt:lpstr>
      <vt:lpstr>Basics</vt:lpstr>
      <vt:lpstr>Considerations</vt:lpstr>
      <vt:lpstr>Service-to-Service Authentication and Authorization</vt:lpstr>
      <vt:lpstr>Service-to-Service Authentication and Authorization</vt:lpstr>
      <vt:lpstr>Service-to-Service Authentication and Authorization – HTTP(S) Basic Auth</vt:lpstr>
      <vt:lpstr>A few word about service accounts</vt:lpstr>
      <vt:lpstr>HMAC over HTTP</vt:lpstr>
      <vt:lpstr>„API Keys”</vt:lpstr>
      <vt:lpstr>Confused deputy problem</vt:lpstr>
      <vt:lpstr>Confused deputy problem</vt:lpstr>
      <vt:lpstr>A few advisories</vt:lpstr>
      <vt:lpstr>Service-to-Service Authentication and Authorization</vt:lpstr>
      <vt:lpstr>Single-Sign On (SSO)</vt:lpstr>
      <vt:lpstr>OAuth2</vt:lpstr>
      <vt:lpstr>OAuth2 – Roles</vt:lpstr>
      <vt:lpstr>Resource owner</vt:lpstr>
      <vt:lpstr>Resource server</vt:lpstr>
      <vt:lpstr>Client</vt:lpstr>
      <vt:lpstr>Authorization server</vt:lpstr>
      <vt:lpstr>OAuth2 – Scopes</vt:lpstr>
      <vt:lpstr>OAuth2 – Tokens</vt:lpstr>
      <vt:lpstr>OAuth2 – Access tokens</vt:lpstr>
      <vt:lpstr>PowerPoint-Präsentation</vt:lpstr>
      <vt:lpstr>OAuth2 – Refresh tokens</vt:lpstr>
      <vt:lpstr>OAuth2 – Client registration</vt:lpstr>
      <vt:lpstr>OAuth2 – the abstract flow</vt:lpstr>
      <vt:lpstr>OAuth2 – Flows</vt:lpstr>
      <vt:lpstr>OAuth2 – Authorization Code flow</vt:lpstr>
      <vt:lpstr>OAuth2 – Authorization Code flow</vt:lpstr>
      <vt:lpstr>OAuth2 – Implicit flow</vt:lpstr>
      <vt:lpstr>OAuth2 – Implicit flow</vt:lpstr>
      <vt:lpstr>OAuth2 – Client credentials flow</vt:lpstr>
      <vt:lpstr>OAuth2 – Client credentials flow</vt:lpstr>
      <vt:lpstr>OAuth2 – Resource owner password credentials flow</vt:lpstr>
      <vt:lpstr>OAuth2 – Resource owner password credentials flow</vt:lpstr>
      <vt:lpstr>OAuth2 – Conclusion</vt:lpstr>
      <vt:lpstr>OpenID Connect</vt:lpstr>
      <vt:lpstr>OpenID Connect</vt:lpstr>
      <vt:lpstr>OpenID Connect – Tokens</vt:lpstr>
      <vt:lpstr>OpenID Connect – Tokens – Identity token</vt:lpstr>
      <vt:lpstr>OpenID Connect – Tokens – Access Token</vt:lpstr>
      <vt:lpstr>OpenID Connect – Flows</vt:lpstr>
      <vt:lpstr>OpenID Connect – Hybrid flow</vt:lpstr>
      <vt:lpstr>OpenID Connect – Hybrid flow</vt:lpstr>
      <vt:lpstr>OpenID Connect – overflow</vt:lpstr>
    </vt:vector>
  </TitlesOfParts>
  <Manager/>
  <Company>innFactory.de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subject/>
  <dc:creator>Tobias Jonas</dc:creator>
  <cp:keywords/>
  <dc:description/>
  <cp:lastModifiedBy>sINFpekurf</cp:lastModifiedBy>
  <cp:revision>241</cp:revision>
  <cp:lastPrinted>2017-10-25T20:40:39Z</cp:lastPrinted>
  <dcterms:modified xsi:type="dcterms:W3CDTF">2017-12-21T07:50:22Z</dcterms:modified>
  <cp:category/>
</cp:coreProperties>
</file>