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hrutimehta/zomato-restaurants-data#zomato.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Business expansion suggestion report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Sarthak Pokharel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8B9C-BECB-42C6-B4F0-C55687FCE66C}"/>
              </a:ext>
            </a:extLst>
          </p:cNvPr>
          <p:cNvSpPr>
            <a:spLocks noGrp="1"/>
          </p:cNvSpPr>
          <p:nvPr>
            <p:ph type="title"/>
          </p:nvPr>
        </p:nvSpPr>
        <p:spPr/>
        <p:txBody>
          <a:bodyPr/>
          <a:lstStyle/>
          <a:p>
            <a:r>
              <a:rPr lang="en-US" dirty="0">
                <a:cs typeface="Calibri Light"/>
              </a:rPr>
              <a:t>Suggestion to the team</a:t>
            </a:r>
            <a:endParaRPr lang="en-US" dirty="0"/>
          </a:p>
        </p:txBody>
      </p:sp>
      <p:sp>
        <p:nvSpPr>
          <p:cNvPr id="3" name="Content Placeholder 2">
            <a:extLst>
              <a:ext uri="{FF2B5EF4-FFF2-40B4-BE49-F238E27FC236}">
                <a16:creationId xmlns:a16="http://schemas.microsoft.com/office/drawing/2014/main" id="{82574153-2E64-4180-86CE-227A33AA3E53}"/>
              </a:ext>
            </a:extLst>
          </p:cNvPr>
          <p:cNvSpPr>
            <a:spLocks noGrp="1"/>
          </p:cNvSpPr>
          <p:nvPr>
            <p:ph idx="1"/>
          </p:nvPr>
        </p:nvSpPr>
        <p:spPr/>
        <p:txBody>
          <a:bodyPr vert="horz" lIns="91440" tIns="45720" rIns="91440" bIns="45720" rtlCol="0" anchor="t">
            <a:normAutofit/>
          </a:bodyPr>
          <a:lstStyle/>
          <a:p>
            <a:r>
              <a:rPr lang="en-US" dirty="0">
                <a:cs typeface="Calibri"/>
              </a:rPr>
              <a:t>Since, there is another restaurant which also serves coffee in Indonesia with "Very Good" rating, we shortlist the city name to "Tangerang" in order to open new Starbucks. </a:t>
            </a:r>
          </a:p>
          <a:p>
            <a:r>
              <a:rPr lang="en-US" dirty="0">
                <a:cs typeface="Calibri"/>
              </a:rPr>
              <a:t>Seeing at the features of the city with preferred ratings, we advice the team to focus on medium price range rather than online delivery, online table booking, delivering at any time and Switching to order menu. </a:t>
            </a:r>
          </a:p>
          <a:p>
            <a:r>
              <a:rPr lang="en-US" dirty="0">
                <a:cs typeface="Calibri"/>
              </a:rPr>
              <a:t>We plot the price range of those places where people have given nice ratings. </a:t>
            </a:r>
          </a:p>
        </p:txBody>
      </p:sp>
    </p:spTree>
    <p:extLst>
      <p:ext uri="{BB962C8B-B14F-4D97-AF65-F5344CB8AC3E}">
        <p14:creationId xmlns:p14="http://schemas.microsoft.com/office/powerpoint/2010/main" val="228316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9342-0CEE-4D28-8770-A1644E486951}"/>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76DBA44-048E-41A0-BBA1-0427129EE37A}"/>
              </a:ext>
            </a:extLst>
          </p:cNvPr>
          <p:cNvPicPr>
            <a:picLocks noGrp="1" noChangeAspect="1"/>
          </p:cNvPicPr>
          <p:nvPr>
            <p:ph idx="1"/>
          </p:nvPr>
        </p:nvPicPr>
        <p:blipFill>
          <a:blip r:embed="rId2"/>
          <a:stretch>
            <a:fillRect/>
          </a:stretch>
        </p:blipFill>
        <p:spPr>
          <a:xfrm>
            <a:off x="7573633" y="2236474"/>
            <a:ext cx="3543300" cy="2667000"/>
          </a:xfrm>
          <a:prstGeom prst="rect">
            <a:avLst/>
          </a:prstGeom>
        </p:spPr>
      </p:pic>
      <p:sp>
        <p:nvSpPr>
          <p:cNvPr id="6" name="TextBox 5">
            <a:extLst>
              <a:ext uri="{FF2B5EF4-FFF2-40B4-BE49-F238E27FC236}">
                <a16:creationId xmlns:a16="http://schemas.microsoft.com/office/drawing/2014/main" id="{EBCF4660-6F50-46AA-9634-A6685AEEFB7B}"/>
              </a:ext>
            </a:extLst>
          </p:cNvPr>
          <p:cNvSpPr txBox="1"/>
          <p:nvPr/>
        </p:nvSpPr>
        <p:spPr>
          <a:xfrm>
            <a:off x="842513" y="1949570"/>
            <a:ext cx="63087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We can see that all the restaurants with nice ratings have a price range of 3, which is moderate price. </a:t>
            </a:r>
          </a:p>
          <a:p>
            <a:pPr marL="285750" indent="-285750">
              <a:buFont typeface="Arial"/>
              <a:buChar char="•"/>
            </a:pPr>
            <a:r>
              <a:rPr lang="en-US" dirty="0">
                <a:cs typeface="Calibri"/>
              </a:rPr>
              <a:t>So, we suggest the team to focus on price rather than other features. </a:t>
            </a:r>
          </a:p>
        </p:txBody>
      </p:sp>
    </p:spTree>
    <p:extLst>
      <p:ext uri="{BB962C8B-B14F-4D97-AF65-F5344CB8AC3E}">
        <p14:creationId xmlns:p14="http://schemas.microsoft.com/office/powerpoint/2010/main" val="41276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902B-52DD-4F14-941D-7261F6F8E648}"/>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B1556C0B-F6D8-4FAE-A975-AE30E3C0D64D}"/>
              </a:ext>
            </a:extLst>
          </p:cNvPr>
          <p:cNvSpPr>
            <a:spLocks noGrp="1"/>
          </p:cNvSpPr>
          <p:nvPr>
            <p:ph idx="1"/>
          </p:nvPr>
        </p:nvSpPr>
        <p:spPr/>
        <p:txBody>
          <a:bodyPr vert="horz" lIns="91440" tIns="45720" rIns="91440" bIns="45720" rtlCol="0" anchor="t">
            <a:normAutofit/>
          </a:bodyPr>
          <a:lstStyle/>
          <a:p>
            <a:r>
              <a:rPr lang="en-US" dirty="0">
                <a:cs typeface="Calibri"/>
              </a:rPr>
              <a:t>The suitable country to open a new chain of Starbucks in Asia will be Indonesia where there are very few cafes.  (Suggestion to CEO)</a:t>
            </a:r>
            <a:endParaRPr lang="en-US" dirty="0"/>
          </a:p>
          <a:p>
            <a:r>
              <a:rPr lang="en-US" dirty="0">
                <a:cs typeface="Calibri"/>
              </a:rPr>
              <a:t>The suitable city in Indonesia would be Tangerang where more people have a habit of eating outside. (Suggestion to Manager)</a:t>
            </a:r>
          </a:p>
          <a:p>
            <a:r>
              <a:rPr lang="en-US" dirty="0">
                <a:cs typeface="Calibri"/>
              </a:rPr>
              <a:t>In order to be desired by the customers, the team should focus on keeping the price range to moderate rather than focusing on different new and advanced features. </a:t>
            </a:r>
          </a:p>
        </p:txBody>
      </p:sp>
    </p:spTree>
    <p:extLst>
      <p:ext uri="{BB962C8B-B14F-4D97-AF65-F5344CB8AC3E}">
        <p14:creationId xmlns:p14="http://schemas.microsoft.com/office/powerpoint/2010/main" val="5214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E660-92FB-4557-836C-00618703A05E}"/>
              </a:ext>
            </a:extLst>
          </p:cNvPr>
          <p:cNvSpPr>
            <a:spLocks noGrp="1"/>
          </p:cNvSpPr>
          <p:nvPr>
            <p:ph type="title"/>
          </p:nvPr>
        </p:nvSpPr>
        <p:spPr/>
        <p:txBody>
          <a:bodyPr/>
          <a:lstStyle/>
          <a:p>
            <a:r>
              <a:rPr lang="en-US" dirty="0">
                <a:cs typeface="Calibri Light"/>
              </a:rPr>
              <a:t>Story</a:t>
            </a:r>
            <a:endParaRPr lang="en-US" dirty="0"/>
          </a:p>
        </p:txBody>
      </p:sp>
      <p:sp>
        <p:nvSpPr>
          <p:cNvPr id="3" name="Content Placeholder 2">
            <a:extLst>
              <a:ext uri="{FF2B5EF4-FFF2-40B4-BE49-F238E27FC236}">
                <a16:creationId xmlns:a16="http://schemas.microsoft.com/office/drawing/2014/main" id="{C0A2D38A-6684-4138-91FC-B15044AD1D08}"/>
              </a:ext>
            </a:extLst>
          </p:cNvPr>
          <p:cNvSpPr>
            <a:spLocks noGrp="1"/>
          </p:cNvSpPr>
          <p:nvPr>
            <p:ph idx="1"/>
          </p:nvPr>
        </p:nvSpPr>
        <p:spPr/>
        <p:txBody>
          <a:bodyPr vert="horz" lIns="91440" tIns="45720" rIns="91440" bIns="45720" rtlCol="0" anchor="t">
            <a:normAutofit/>
          </a:bodyPr>
          <a:lstStyle/>
          <a:p>
            <a:r>
              <a:rPr lang="en-US" dirty="0">
                <a:cs typeface="Calibri"/>
              </a:rPr>
              <a:t>Mr. Jim, who is a successful Starbucks owner in California, USA wants to expand his business outside United States preferably in Asia. </a:t>
            </a:r>
          </a:p>
          <a:p>
            <a:r>
              <a:rPr lang="en-US" dirty="0">
                <a:cs typeface="Calibri"/>
              </a:rPr>
              <a:t>For this purpose, he hires a single data scientist to provide him insights on where he should expand his Starbucks. </a:t>
            </a:r>
          </a:p>
          <a:p>
            <a:r>
              <a:rPr lang="en-US" dirty="0">
                <a:cs typeface="Calibri"/>
              </a:rPr>
              <a:t>As a data scientist, we'll be suggesting Mr. Jim the country and as per the other insights, we'll suggest his manager and his team to have a good benefit of their expanded business. </a:t>
            </a:r>
          </a:p>
        </p:txBody>
      </p:sp>
    </p:spTree>
    <p:extLst>
      <p:ext uri="{BB962C8B-B14F-4D97-AF65-F5344CB8AC3E}">
        <p14:creationId xmlns:p14="http://schemas.microsoft.com/office/powerpoint/2010/main" val="65806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FC94-44E1-412D-A39B-F1F4DEEBFB28}"/>
              </a:ext>
            </a:extLst>
          </p:cNvPr>
          <p:cNvSpPr>
            <a:spLocks noGrp="1"/>
          </p:cNvSpPr>
          <p:nvPr>
            <p:ph type="title"/>
          </p:nvPr>
        </p:nvSpPr>
        <p:spPr/>
        <p:txBody>
          <a:bodyPr/>
          <a:lstStyle/>
          <a:p>
            <a:r>
              <a:rPr lang="en-US" dirty="0">
                <a:cs typeface="Calibri Light"/>
              </a:rPr>
              <a:t>Dataset</a:t>
            </a:r>
            <a:endParaRPr lang="en-US" dirty="0"/>
          </a:p>
        </p:txBody>
      </p:sp>
      <p:sp>
        <p:nvSpPr>
          <p:cNvPr id="3" name="Content Placeholder 2">
            <a:extLst>
              <a:ext uri="{FF2B5EF4-FFF2-40B4-BE49-F238E27FC236}">
                <a16:creationId xmlns:a16="http://schemas.microsoft.com/office/drawing/2014/main" id="{8055CC77-0D13-4AA3-81AE-9F69918BBC38}"/>
              </a:ext>
            </a:extLst>
          </p:cNvPr>
          <p:cNvSpPr>
            <a:spLocks noGrp="1"/>
          </p:cNvSpPr>
          <p:nvPr>
            <p:ph idx="1"/>
          </p:nvPr>
        </p:nvSpPr>
        <p:spPr/>
        <p:txBody>
          <a:bodyPr vert="horz" lIns="91440" tIns="45720" rIns="91440" bIns="45720" rtlCol="0" anchor="t">
            <a:normAutofit/>
          </a:bodyPr>
          <a:lstStyle/>
          <a:p>
            <a:r>
              <a:rPr lang="en-US" dirty="0">
                <a:cs typeface="Calibri"/>
              </a:rPr>
              <a:t>For this purpose, as a data scientist we select Zomato Restaurant dataset from </a:t>
            </a:r>
            <a:r>
              <a:rPr lang="en-US" dirty="0" err="1">
                <a:cs typeface="Calibri"/>
              </a:rPr>
              <a:t>kaggle</a:t>
            </a:r>
            <a:r>
              <a:rPr lang="en-US" dirty="0">
                <a:cs typeface="Calibri"/>
              </a:rPr>
              <a:t>. The dataset can be found in this link: </a:t>
            </a:r>
            <a:r>
              <a:rPr lang="en-US" dirty="0">
                <a:ea typeface="+mn-lt"/>
                <a:cs typeface="+mn-lt"/>
                <a:hlinkClick r:id="rId2"/>
              </a:rPr>
              <a:t>https://www.kaggle.com/shrutimehta/zomato-restaurants-data#zomato.csv</a:t>
            </a:r>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01762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7445C7-AFAD-48A0-8367-1DF134CCC6D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cs typeface="Calibri Light"/>
              </a:rPr>
              <a:t>Insights into the data</a:t>
            </a:r>
            <a:endParaRPr lang="en-US" sz="2600" dirty="0">
              <a:solidFill>
                <a:srgbClr val="FFFFFF"/>
              </a:solidFill>
            </a:endParaRPr>
          </a:p>
        </p:txBody>
      </p:sp>
      <p:pic>
        <p:nvPicPr>
          <p:cNvPr id="8" name="Picture 4">
            <a:extLst>
              <a:ext uri="{FF2B5EF4-FFF2-40B4-BE49-F238E27FC236}">
                <a16:creationId xmlns:a16="http://schemas.microsoft.com/office/drawing/2014/main" id="{83CA745A-A3CA-4D02-B4B6-1BBFC4E75BD9}"/>
              </a:ext>
            </a:extLst>
          </p:cNvPr>
          <p:cNvPicPr>
            <a:picLocks noChangeAspect="1"/>
          </p:cNvPicPr>
          <p:nvPr/>
        </p:nvPicPr>
        <p:blipFill>
          <a:blip r:embed="rId2"/>
          <a:stretch>
            <a:fillRect/>
          </a:stretch>
        </p:blipFill>
        <p:spPr>
          <a:xfrm>
            <a:off x="4038600" y="1313299"/>
            <a:ext cx="6793727" cy="3091146"/>
          </a:xfrm>
          <a:prstGeom prst="rect">
            <a:avLst/>
          </a:prstGeom>
        </p:spPr>
      </p:pic>
      <p:sp>
        <p:nvSpPr>
          <p:cNvPr id="10" name="Content Placeholder 8">
            <a:extLst>
              <a:ext uri="{FF2B5EF4-FFF2-40B4-BE49-F238E27FC236}">
                <a16:creationId xmlns:a16="http://schemas.microsoft.com/office/drawing/2014/main" id="{CCBA6BF1-28F4-414F-937C-683B0136410F}"/>
              </a:ext>
            </a:extLst>
          </p:cNvPr>
          <p:cNvSpPr>
            <a:spLocks noGrp="1"/>
          </p:cNvSpPr>
          <p:nvPr>
            <p:ph idx="1"/>
          </p:nvPr>
        </p:nvSpPr>
        <p:spPr>
          <a:xfrm>
            <a:off x="4038600" y="4884873"/>
            <a:ext cx="7188199" cy="1292090"/>
          </a:xfrm>
        </p:spPr>
        <p:txBody>
          <a:bodyPr vert="horz" lIns="91440" tIns="45720" rIns="91440" bIns="45720" rtlCol="0" anchor="t">
            <a:normAutofit/>
          </a:bodyPr>
          <a:lstStyle/>
          <a:p>
            <a:r>
              <a:rPr lang="en-US" sz="1800" dirty="0">
                <a:cs typeface="Calibri"/>
              </a:rPr>
              <a:t>We can see that the dataset has 21 columns. </a:t>
            </a:r>
          </a:p>
          <a:p>
            <a:r>
              <a:rPr lang="en-US" sz="1800" dirty="0">
                <a:cs typeface="Calibri"/>
              </a:rPr>
              <a:t>We only use those columns which will be important for us to produce a valuable insights to the CEO, manager and the team. </a:t>
            </a:r>
          </a:p>
        </p:txBody>
      </p:sp>
    </p:spTree>
    <p:extLst>
      <p:ext uri="{BB962C8B-B14F-4D97-AF65-F5344CB8AC3E}">
        <p14:creationId xmlns:p14="http://schemas.microsoft.com/office/powerpoint/2010/main" val="173979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EA2A-DDAB-4112-9426-20D69D7916EE}"/>
              </a:ext>
            </a:extLst>
          </p:cNvPr>
          <p:cNvSpPr>
            <a:spLocks noGrp="1"/>
          </p:cNvSpPr>
          <p:nvPr>
            <p:ph type="title"/>
          </p:nvPr>
        </p:nvSpPr>
        <p:spPr/>
        <p:txBody>
          <a:bodyPr/>
          <a:lstStyle/>
          <a:p>
            <a:r>
              <a:rPr lang="en-US" dirty="0">
                <a:cs typeface="Calibri Light"/>
              </a:rPr>
              <a:t>Data Cleaning</a:t>
            </a:r>
            <a:endParaRPr lang="en-US" dirty="0"/>
          </a:p>
        </p:txBody>
      </p:sp>
      <p:sp>
        <p:nvSpPr>
          <p:cNvPr id="3" name="Content Placeholder 2">
            <a:extLst>
              <a:ext uri="{FF2B5EF4-FFF2-40B4-BE49-F238E27FC236}">
                <a16:creationId xmlns:a16="http://schemas.microsoft.com/office/drawing/2014/main" id="{4716AB0E-BD8C-4DCD-83BB-D2A9282B5BAE}"/>
              </a:ext>
            </a:extLst>
          </p:cNvPr>
          <p:cNvSpPr>
            <a:spLocks noGrp="1"/>
          </p:cNvSpPr>
          <p:nvPr>
            <p:ph idx="1"/>
          </p:nvPr>
        </p:nvSpPr>
        <p:spPr/>
        <p:txBody>
          <a:bodyPr vert="horz" lIns="91440" tIns="45720" rIns="91440" bIns="45720" rtlCol="0" anchor="t">
            <a:normAutofit/>
          </a:bodyPr>
          <a:lstStyle/>
          <a:p>
            <a:r>
              <a:rPr lang="en-US" dirty="0">
                <a:cs typeface="Calibri"/>
              </a:rPr>
              <a:t>We view the dataset in depth with the standard deviation and percentile insights and find out that there are some outliers in the dataset. </a:t>
            </a:r>
          </a:p>
          <a:p>
            <a:r>
              <a:rPr lang="en-US" dirty="0">
                <a:cs typeface="Calibri"/>
              </a:rPr>
              <a:t>We remove those rows where there are no votes as it would not be helpful for us to generate insights without any votes and feedback. </a:t>
            </a:r>
          </a:p>
        </p:txBody>
      </p:sp>
    </p:spTree>
    <p:extLst>
      <p:ext uri="{BB962C8B-B14F-4D97-AF65-F5344CB8AC3E}">
        <p14:creationId xmlns:p14="http://schemas.microsoft.com/office/powerpoint/2010/main" val="299163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1C60-F663-4A77-91A1-2B5A5234890B}"/>
              </a:ext>
            </a:extLst>
          </p:cNvPr>
          <p:cNvSpPr>
            <a:spLocks noGrp="1"/>
          </p:cNvSpPr>
          <p:nvPr>
            <p:ph type="title"/>
          </p:nvPr>
        </p:nvSpPr>
        <p:spPr/>
        <p:txBody>
          <a:bodyPr/>
          <a:lstStyle/>
          <a:p>
            <a:r>
              <a:rPr lang="en-US" dirty="0">
                <a:cs typeface="Calibri Light"/>
              </a:rPr>
              <a:t>Visualization to the CEO</a:t>
            </a:r>
            <a:endParaRPr lang="en-US" dirty="0"/>
          </a:p>
        </p:txBody>
      </p:sp>
      <p:sp>
        <p:nvSpPr>
          <p:cNvPr id="3" name="Content Placeholder 2">
            <a:extLst>
              <a:ext uri="{FF2B5EF4-FFF2-40B4-BE49-F238E27FC236}">
                <a16:creationId xmlns:a16="http://schemas.microsoft.com/office/drawing/2014/main" id="{030E6B0D-C830-4701-86EF-FDD6CC4EE50A}"/>
              </a:ext>
            </a:extLst>
          </p:cNvPr>
          <p:cNvSpPr>
            <a:spLocks noGrp="1"/>
          </p:cNvSpPr>
          <p:nvPr>
            <p:ph idx="1"/>
          </p:nvPr>
        </p:nvSpPr>
        <p:spPr/>
        <p:txBody>
          <a:bodyPr vert="horz" lIns="91440" tIns="45720" rIns="91440" bIns="45720" rtlCol="0" anchor="t">
            <a:normAutofit/>
          </a:bodyPr>
          <a:lstStyle/>
          <a:p>
            <a:r>
              <a:rPr lang="en-US" dirty="0">
                <a:cs typeface="Calibri"/>
              </a:rPr>
              <a:t>We suggest the CEO to expand the </a:t>
            </a:r>
            <a:r>
              <a:rPr lang="en-US" dirty="0" err="1">
                <a:cs typeface="Calibri"/>
              </a:rPr>
              <a:t>starbucks</a:t>
            </a:r>
            <a:r>
              <a:rPr lang="en-US" dirty="0">
                <a:cs typeface="Calibri"/>
              </a:rPr>
              <a:t> to those places where there are no cafes already established. </a:t>
            </a:r>
          </a:p>
          <a:p>
            <a:r>
              <a:rPr lang="en-US" dirty="0">
                <a:cs typeface="Calibri"/>
              </a:rPr>
              <a:t>For this, we plot the restaurants number in the city . </a:t>
            </a:r>
          </a:p>
          <a:p>
            <a:endParaRPr lang="en-US" dirty="0">
              <a:cs typeface="Calibri"/>
            </a:endParaRPr>
          </a:p>
        </p:txBody>
      </p:sp>
    </p:spTree>
    <p:extLst>
      <p:ext uri="{BB962C8B-B14F-4D97-AF65-F5344CB8AC3E}">
        <p14:creationId xmlns:p14="http://schemas.microsoft.com/office/powerpoint/2010/main" val="1232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2AB1-7B86-4CAF-9788-C7065BB8DD1F}"/>
              </a:ext>
            </a:extLst>
          </p:cNvPr>
          <p:cNvSpPr>
            <a:spLocks noGrp="1"/>
          </p:cNvSpPr>
          <p:nvPr>
            <p:ph type="title"/>
          </p:nvPr>
        </p:nvSpPr>
        <p:spPr>
          <a:xfrm>
            <a:off x="4965430" y="629268"/>
            <a:ext cx="6586491" cy="1286160"/>
          </a:xfrm>
        </p:spPr>
        <p:txBody>
          <a:bodyPr anchor="b">
            <a:normAutofit/>
          </a:bodyPr>
          <a:lstStyle/>
          <a:p>
            <a:endParaRPr lang="en-US"/>
          </a:p>
        </p:txBody>
      </p:sp>
      <p:pic>
        <p:nvPicPr>
          <p:cNvPr id="7" name="Picture 4">
            <a:extLst>
              <a:ext uri="{FF2B5EF4-FFF2-40B4-BE49-F238E27FC236}">
                <a16:creationId xmlns:a16="http://schemas.microsoft.com/office/drawing/2014/main" id="{948620EB-48BB-4830-9749-5CC965578542}"/>
              </a:ext>
            </a:extLst>
          </p:cNvPr>
          <p:cNvPicPr>
            <a:picLocks noChangeAspect="1"/>
          </p:cNvPicPr>
          <p:nvPr/>
        </p:nvPicPr>
        <p:blipFill rotWithShape="1">
          <a:blip r:embed="rId2"/>
          <a:srcRect r="5132"/>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C83BE"/>
            </a:solidFill>
          </a:ln>
        </p:spPr>
        <p:style>
          <a:lnRef idx="1">
            <a:schemeClr val="accent1"/>
          </a:lnRef>
          <a:fillRef idx="0">
            <a:schemeClr val="accent1"/>
          </a:fillRef>
          <a:effectRef idx="0">
            <a:schemeClr val="accent1"/>
          </a:effectRef>
          <a:fontRef idx="minor">
            <a:schemeClr val="tx1"/>
          </a:fontRef>
        </p:style>
      </p:cxnSp>
      <p:sp>
        <p:nvSpPr>
          <p:cNvPr id="6" name="Content Placeholder 8">
            <a:extLst>
              <a:ext uri="{FF2B5EF4-FFF2-40B4-BE49-F238E27FC236}">
                <a16:creationId xmlns:a16="http://schemas.microsoft.com/office/drawing/2014/main" id="{003C47EF-DA28-4B97-8947-EFFA07CC73D2}"/>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dirty="0">
                <a:cs typeface="Calibri"/>
              </a:rPr>
              <a:t>In the plot, we can see that there are already many restaurants in New Delhi and such cities in India. </a:t>
            </a:r>
          </a:p>
          <a:p>
            <a:r>
              <a:rPr lang="en-US" sz="2000" dirty="0">
                <a:cs typeface="Calibri"/>
              </a:rPr>
              <a:t>Likewise, there are few restaurants in other cities but there are very less restaurants in some cities and we suggest the CEO to expand the restaurant to such places. </a:t>
            </a:r>
          </a:p>
        </p:txBody>
      </p:sp>
    </p:spTree>
    <p:extLst>
      <p:ext uri="{BB962C8B-B14F-4D97-AF65-F5344CB8AC3E}">
        <p14:creationId xmlns:p14="http://schemas.microsoft.com/office/powerpoint/2010/main" val="172959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82D3-492A-4D5C-9379-04DC4FB1064B}"/>
              </a:ext>
            </a:extLst>
          </p:cNvPr>
          <p:cNvSpPr>
            <a:spLocks noGrp="1"/>
          </p:cNvSpPr>
          <p:nvPr>
            <p:ph type="title"/>
          </p:nvPr>
        </p:nvSpPr>
        <p:spPr/>
        <p:txBody>
          <a:bodyPr/>
          <a:lstStyle/>
          <a:p>
            <a:r>
              <a:rPr lang="en-US" dirty="0">
                <a:cs typeface="Calibri Light"/>
              </a:rPr>
              <a:t>Suggestion to Manager</a:t>
            </a:r>
            <a:endParaRPr lang="en-US" dirty="0"/>
          </a:p>
        </p:txBody>
      </p:sp>
      <p:sp>
        <p:nvSpPr>
          <p:cNvPr id="3" name="Content Placeholder 2">
            <a:extLst>
              <a:ext uri="{FF2B5EF4-FFF2-40B4-BE49-F238E27FC236}">
                <a16:creationId xmlns:a16="http://schemas.microsoft.com/office/drawing/2014/main" id="{FD5BCE06-52F8-43B7-933D-1CA885D8C0AF}"/>
              </a:ext>
            </a:extLst>
          </p:cNvPr>
          <p:cNvSpPr>
            <a:spLocks noGrp="1"/>
          </p:cNvSpPr>
          <p:nvPr>
            <p:ph idx="1"/>
          </p:nvPr>
        </p:nvSpPr>
        <p:spPr/>
        <p:txBody>
          <a:bodyPr vert="horz" lIns="91440" tIns="45720" rIns="91440" bIns="45720" rtlCol="0" anchor="t">
            <a:normAutofit/>
          </a:bodyPr>
          <a:lstStyle/>
          <a:p>
            <a:r>
              <a:rPr lang="en-US" dirty="0">
                <a:cs typeface="Calibri"/>
              </a:rPr>
              <a:t>The CEO assigns the manager to shortlist the cities by looking at the further features.</a:t>
            </a:r>
          </a:p>
          <a:p>
            <a:r>
              <a:rPr lang="en-US" dirty="0">
                <a:cs typeface="Calibri"/>
              </a:rPr>
              <a:t>For this purpose, we select those cities where the number of restaurants are below 5. </a:t>
            </a:r>
          </a:p>
          <a:p>
            <a:r>
              <a:rPr lang="en-US" dirty="0">
                <a:cs typeface="Calibri"/>
              </a:rPr>
              <a:t>And among the cities below 5 restaurants, we see if there are any cafes already established or not. </a:t>
            </a:r>
          </a:p>
          <a:p>
            <a:r>
              <a:rPr lang="en-US" dirty="0">
                <a:cs typeface="Calibri"/>
              </a:rPr>
              <a:t>As we find some places where there are already established cafes and many places where there are no cafes, we try to use other feature I.e., number of votes given by people which will give us the outside eating habit of people in that place. </a:t>
            </a:r>
          </a:p>
        </p:txBody>
      </p:sp>
    </p:spTree>
    <p:extLst>
      <p:ext uri="{BB962C8B-B14F-4D97-AF65-F5344CB8AC3E}">
        <p14:creationId xmlns:p14="http://schemas.microsoft.com/office/powerpoint/2010/main" val="401138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63EA-FFDB-4BE4-94B0-06F7F0C70520}"/>
              </a:ext>
            </a:extLst>
          </p:cNvPr>
          <p:cNvSpPr>
            <a:spLocks noGrp="1"/>
          </p:cNvSpPr>
          <p:nvPr>
            <p:ph type="title"/>
          </p:nvPr>
        </p:nvSpPr>
        <p:spPr/>
        <p:txBody>
          <a:bodyPr/>
          <a:lstStyle/>
          <a:p>
            <a:endParaRPr lang="en-US"/>
          </a:p>
        </p:txBody>
      </p:sp>
      <p:pic>
        <p:nvPicPr>
          <p:cNvPr id="8" name="Picture 8" descr="A picture containing text&#10;&#10;Description generated with high confidence">
            <a:extLst>
              <a:ext uri="{FF2B5EF4-FFF2-40B4-BE49-F238E27FC236}">
                <a16:creationId xmlns:a16="http://schemas.microsoft.com/office/drawing/2014/main" id="{47CF12AC-F7FF-4A96-BB25-CE59031DA67A}"/>
              </a:ext>
            </a:extLst>
          </p:cNvPr>
          <p:cNvPicPr>
            <a:picLocks noGrp="1" noChangeAspect="1"/>
          </p:cNvPicPr>
          <p:nvPr>
            <p:ph idx="1"/>
          </p:nvPr>
        </p:nvPicPr>
        <p:blipFill>
          <a:blip r:embed="rId2"/>
          <a:stretch>
            <a:fillRect/>
          </a:stretch>
        </p:blipFill>
        <p:spPr>
          <a:xfrm>
            <a:off x="5596390" y="2122321"/>
            <a:ext cx="5771980" cy="4351338"/>
          </a:xfrm>
          <a:prstGeom prst="rect">
            <a:avLst/>
          </a:prstGeom>
        </p:spPr>
      </p:pic>
      <p:sp>
        <p:nvSpPr>
          <p:cNvPr id="10" name="TextBox 9">
            <a:extLst>
              <a:ext uri="{FF2B5EF4-FFF2-40B4-BE49-F238E27FC236}">
                <a16:creationId xmlns:a16="http://schemas.microsoft.com/office/drawing/2014/main" id="{F63252D7-4CB9-4CE9-91EE-391E48FDC258}"/>
              </a:ext>
            </a:extLst>
          </p:cNvPr>
          <p:cNvSpPr txBox="1"/>
          <p:nvPr/>
        </p:nvSpPr>
        <p:spPr>
          <a:xfrm>
            <a:off x="706582" y="2050473"/>
            <a:ext cx="468283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In the figure aside, we can see that the maximum number of votes are in Tangerang, which is the city in Indonesia, whose country code is 94. </a:t>
            </a:r>
          </a:p>
          <a:p>
            <a:pPr marL="285750" indent="-285750">
              <a:buFont typeface="Arial"/>
              <a:buChar char="•"/>
            </a:pPr>
            <a:r>
              <a:rPr lang="en-US" dirty="0">
                <a:cs typeface="Calibri"/>
              </a:rPr>
              <a:t>We now look at the other cities with the country code 94 and then find out the features of restaurants where the people have given "Excellent" and "Very Good" rating. </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1021346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Business expansion suggestion report</vt:lpstr>
      <vt:lpstr>Story</vt:lpstr>
      <vt:lpstr>Dataset</vt:lpstr>
      <vt:lpstr>Insights into the data</vt:lpstr>
      <vt:lpstr>Data Cleaning</vt:lpstr>
      <vt:lpstr>Visualization to the CEO</vt:lpstr>
      <vt:lpstr>PowerPoint Presentation</vt:lpstr>
      <vt:lpstr>Suggestion to Manager</vt:lpstr>
      <vt:lpstr>PowerPoint Presentation</vt:lpstr>
      <vt:lpstr>Suggestion to the team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255</cp:revision>
  <dcterms:created xsi:type="dcterms:W3CDTF">2013-07-15T20:26:40Z</dcterms:created>
  <dcterms:modified xsi:type="dcterms:W3CDTF">2019-08-06T06:52:31Z</dcterms:modified>
</cp:coreProperties>
</file>