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4" r:id="rId5"/>
    <p:sldId id="258" r:id="rId6"/>
    <p:sldId id="260" r:id="rId7"/>
    <p:sldId id="262" r:id="rId8"/>
    <p:sldId id="261"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olfo Polania Cortes" initials="RPC" lastIdx="1" clrIdx="0">
    <p:extLst>
      <p:ext uri="{19B8F6BF-5375-455C-9EA6-DF929625EA0E}">
        <p15:presenceInfo xmlns:p15="http://schemas.microsoft.com/office/powerpoint/2012/main" userId="88da51085a7b39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5226" autoAdjust="0"/>
  </p:normalViewPr>
  <p:slideViewPr>
    <p:cSldViewPr snapToGrid="0">
      <p:cViewPr varScale="1">
        <p:scale>
          <a:sx n="61" d="100"/>
          <a:sy n="61" d="100"/>
        </p:scale>
        <p:origin x="812" y="56"/>
      </p:cViewPr>
      <p:guideLst/>
    </p:cSldViewPr>
  </p:slideViewPr>
  <p:outlineViewPr>
    <p:cViewPr>
      <p:scale>
        <a:sx n="33" d="100"/>
        <a:sy n="33" d="100"/>
      </p:scale>
      <p:origin x="0" y="-4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AC7D1-A570-4BC9-808B-7871F3899BA1}" type="doc">
      <dgm:prSet loTypeId="urn:microsoft.com/office/officeart/2005/8/layout/process1" loCatId="process" qsTypeId="urn:microsoft.com/office/officeart/2005/8/quickstyle/simple1" qsCatId="simple" csTypeId="urn:microsoft.com/office/officeart/2005/8/colors/accent1_2" csCatId="accent1" phldr="1"/>
      <dgm:spPr/>
    </dgm:pt>
    <dgm:pt modelId="{3806663D-0CB8-4656-81D2-085464B78C6F}">
      <dgm:prSet phldrT="[Texto]"/>
      <dgm:spPr>
        <a:solidFill>
          <a:schemeClr val="accent6">
            <a:lumMod val="75000"/>
          </a:schemeClr>
        </a:solidFill>
      </dgm:spPr>
      <dgm:t>
        <a:bodyPr/>
        <a:lstStyle/>
        <a:p>
          <a:r>
            <a:rPr lang="es-CO" dirty="0"/>
            <a:t>El invitado que aceptó participar entra a la sesión (los datos básicos del participante los tiene Sensata). Si el invitado acepta se vuelve participante. Sensata le envía un link único.</a:t>
          </a:r>
        </a:p>
      </dgm:t>
    </dgm:pt>
    <dgm:pt modelId="{CE9331E7-0DF6-4EE6-8F83-EEF51224527B}" type="parTrans" cxnId="{D16BC178-10C3-40E0-BB8C-30A31E8F86BD}">
      <dgm:prSet/>
      <dgm:spPr/>
      <dgm:t>
        <a:bodyPr/>
        <a:lstStyle/>
        <a:p>
          <a:endParaRPr lang="es-CO"/>
        </a:p>
      </dgm:t>
    </dgm:pt>
    <dgm:pt modelId="{BB64EB52-D20B-4C92-B820-D098DB22F172}" type="sibTrans" cxnId="{D16BC178-10C3-40E0-BB8C-30A31E8F86BD}">
      <dgm:prSet/>
      <dgm:spPr/>
      <dgm:t>
        <a:bodyPr/>
        <a:lstStyle/>
        <a:p>
          <a:endParaRPr lang="es-CO"/>
        </a:p>
      </dgm:t>
    </dgm:pt>
    <dgm:pt modelId="{E7331AF8-9A1E-48BC-9F7F-E8FA977BC495}">
      <dgm:prSet phldrT="[Texto]"/>
      <dgm:spPr>
        <a:solidFill>
          <a:schemeClr val="accent6">
            <a:lumMod val="75000"/>
          </a:schemeClr>
        </a:solidFill>
      </dgm:spPr>
      <dgm:t>
        <a:bodyPr/>
        <a:lstStyle/>
        <a:p>
          <a:r>
            <a:rPr lang="es-CO" dirty="0"/>
            <a:t>Invitación y Consentimiento informado. Encuesta de información para el pago </a:t>
          </a:r>
        </a:p>
      </dgm:t>
    </dgm:pt>
    <dgm:pt modelId="{38AC6BD8-7705-46BE-8F11-C69E062F5092}" type="parTrans" cxnId="{40E802BC-1E5C-4167-ACB3-B3FC3A504DD0}">
      <dgm:prSet/>
      <dgm:spPr/>
      <dgm:t>
        <a:bodyPr/>
        <a:lstStyle/>
        <a:p>
          <a:endParaRPr lang="es-CO"/>
        </a:p>
      </dgm:t>
    </dgm:pt>
    <dgm:pt modelId="{32852603-6E18-4EB3-99B1-33DE182910B2}" type="sibTrans" cxnId="{40E802BC-1E5C-4167-ACB3-B3FC3A504DD0}">
      <dgm:prSet/>
      <dgm:spPr/>
      <dgm:t>
        <a:bodyPr/>
        <a:lstStyle/>
        <a:p>
          <a:endParaRPr lang="es-CO"/>
        </a:p>
      </dgm:t>
    </dgm:pt>
    <dgm:pt modelId="{E460E9C3-638D-4956-90D5-512AE8C9812C}">
      <dgm:prSet phldrT="[Texto]"/>
      <dgm:spPr>
        <a:solidFill>
          <a:schemeClr val="accent1"/>
        </a:solidFill>
      </dgm:spPr>
      <dgm:t>
        <a:bodyPr/>
        <a:lstStyle/>
        <a:p>
          <a:r>
            <a:rPr lang="es-CO" dirty="0" err="1"/>
            <a:t>Qualtrics</a:t>
          </a:r>
          <a:r>
            <a:rPr lang="es-CO" dirty="0"/>
            <a:t>. Aleatorización a C, T1 o T2.</a:t>
          </a:r>
        </a:p>
      </dgm:t>
    </dgm:pt>
    <dgm:pt modelId="{F01F405A-DFE0-4E4B-9F12-3FB6926CF21B}" type="parTrans" cxnId="{D7D66559-B051-4296-882E-F64A863F1B2F}">
      <dgm:prSet/>
      <dgm:spPr/>
      <dgm:t>
        <a:bodyPr/>
        <a:lstStyle/>
        <a:p>
          <a:endParaRPr lang="es-CO"/>
        </a:p>
      </dgm:t>
    </dgm:pt>
    <dgm:pt modelId="{13E6BF85-DCAD-4A2E-9D6B-CF15F1EBBBD8}" type="sibTrans" cxnId="{D7D66559-B051-4296-882E-F64A863F1B2F}">
      <dgm:prSet/>
      <dgm:spPr/>
      <dgm:t>
        <a:bodyPr/>
        <a:lstStyle/>
        <a:p>
          <a:endParaRPr lang="es-CO"/>
        </a:p>
      </dgm:t>
    </dgm:pt>
    <dgm:pt modelId="{8C50911C-78D8-46E4-9B43-2F576444D5C1}">
      <dgm:prSet phldrT="[Texto]"/>
      <dgm:spPr>
        <a:solidFill>
          <a:schemeClr val="accent1"/>
        </a:solidFill>
      </dgm:spPr>
      <dgm:t>
        <a:bodyPr/>
        <a:lstStyle/>
        <a:p>
          <a:r>
            <a:rPr lang="es-CO" dirty="0"/>
            <a:t>Video</a:t>
          </a:r>
        </a:p>
      </dgm:t>
    </dgm:pt>
    <dgm:pt modelId="{D41E61C5-13AA-4534-A774-0E21A6B19EA6}" type="parTrans" cxnId="{C781FBDA-2C2A-49CB-8D85-4448D8036143}">
      <dgm:prSet/>
      <dgm:spPr/>
      <dgm:t>
        <a:bodyPr/>
        <a:lstStyle/>
        <a:p>
          <a:endParaRPr lang="es-CO"/>
        </a:p>
      </dgm:t>
    </dgm:pt>
    <dgm:pt modelId="{E856EA80-F25D-4719-8894-386BA64FDA3E}" type="sibTrans" cxnId="{C781FBDA-2C2A-49CB-8D85-4448D8036143}">
      <dgm:prSet/>
      <dgm:spPr/>
      <dgm:t>
        <a:bodyPr/>
        <a:lstStyle/>
        <a:p>
          <a:endParaRPr lang="es-CO"/>
        </a:p>
      </dgm:t>
    </dgm:pt>
    <dgm:pt modelId="{B5EA3F72-991F-4A0F-BC40-5EE9FE52C7DE}" type="pres">
      <dgm:prSet presAssocID="{2FAAC7D1-A570-4BC9-808B-7871F3899BA1}" presName="Name0" presStyleCnt="0">
        <dgm:presLayoutVars>
          <dgm:dir/>
          <dgm:resizeHandles val="exact"/>
        </dgm:presLayoutVars>
      </dgm:prSet>
      <dgm:spPr/>
    </dgm:pt>
    <dgm:pt modelId="{303E479A-69EA-4096-A766-92A141D1CE70}" type="pres">
      <dgm:prSet presAssocID="{E7331AF8-9A1E-48BC-9F7F-E8FA977BC495}" presName="node" presStyleLbl="node1" presStyleIdx="0" presStyleCnt="4">
        <dgm:presLayoutVars>
          <dgm:bulletEnabled val="1"/>
        </dgm:presLayoutVars>
      </dgm:prSet>
      <dgm:spPr/>
    </dgm:pt>
    <dgm:pt modelId="{C8C2CAB2-31B9-4525-BA37-1D73F74AF0A8}" type="pres">
      <dgm:prSet presAssocID="{32852603-6E18-4EB3-99B1-33DE182910B2}" presName="sibTrans" presStyleLbl="sibTrans2D1" presStyleIdx="0" presStyleCnt="3"/>
      <dgm:spPr/>
    </dgm:pt>
    <dgm:pt modelId="{6BD35F99-7771-4C8C-87A0-734118198A1B}" type="pres">
      <dgm:prSet presAssocID="{32852603-6E18-4EB3-99B1-33DE182910B2}" presName="connectorText" presStyleLbl="sibTrans2D1" presStyleIdx="0" presStyleCnt="3"/>
      <dgm:spPr/>
    </dgm:pt>
    <dgm:pt modelId="{6B2F3EED-7A96-43E3-9718-A532D6697047}" type="pres">
      <dgm:prSet presAssocID="{3806663D-0CB8-4656-81D2-085464B78C6F}" presName="node" presStyleLbl="node1" presStyleIdx="1" presStyleCnt="4">
        <dgm:presLayoutVars>
          <dgm:bulletEnabled val="1"/>
        </dgm:presLayoutVars>
      </dgm:prSet>
      <dgm:spPr/>
    </dgm:pt>
    <dgm:pt modelId="{6D61F319-748A-45B9-92E1-598822960540}" type="pres">
      <dgm:prSet presAssocID="{BB64EB52-D20B-4C92-B820-D098DB22F172}" presName="sibTrans" presStyleLbl="sibTrans2D1" presStyleIdx="1" presStyleCnt="3"/>
      <dgm:spPr/>
    </dgm:pt>
    <dgm:pt modelId="{9CFA3494-ABE4-446F-93D4-42BF6EA72C0D}" type="pres">
      <dgm:prSet presAssocID="{BB64EB52-D20B-4C92-B820-D098DB22F172}" presName="connectorText" presStyleLbl="sibTrans2D1" presStyleIdx="1" presStyleCnt="3"/>
      <dgm:spPr/>
    </dgm:pt>
    <dgm:pt modelId="{6DE8C672-627C-4AB8-A0D6-61B75395607E}" type="pres">
      <dgm:prSet presAssocID="{E460E9C3-638D-4956-90D5-512AE8C9812C}" presName="node" presStyleLbl="node1" presStyleIdx="2" presStyleCnt="4">
        <dgm:presLayoutVars>
          <dgm:bulletEnabled val="1"/>
        </dgm:presLayoutVars>
      </dgm:prSet>
      <dgm:spPr/>
    </dgm:pt>
    <dgm:pt modelId="{A40C1211-6BA5-456B-9560-55BB639D26D9}" type="pres">
      <dgm:prSet presAssocID="{13E6BF85-DCAD-4A2E-9D6B-CF15F1EBBBD8}" presName="sibTrans" presStyleLbl="sibTrans2D1" presStyleIdx="2" presStyleCnt="3"/>
      <dgm:spPr/>
    </dgm:pt>
    <dgm:pt modelId="{8AEC4285-43E6-4CE5-A37A-63FAAD638101}" type="pres">
      <dgm:prSet presAssocID="{13E6BF85-DCAD-4A2E-9D6B-CF15F1EBBBD8}" presName="connectorText" presStyleLbl="sibTrans2D1" presStyleIdx="2" presStyleCnt="3"/>
      <dgm:spPr/>
    </dgm:pt>
    <dgm:pt modelId="{6DE4388F-43A6-4654-9D17-B1F78C7398B6}" type="pres">
      <dgm:prSet presAssocID="{8C50911C-78D8-46E4-9B43-2F576444D5C1}" presName="node" presStyleLbl="node1" presStyleIdx="3" presStyleCnt="4" custLinFactNeighborY="0">
        <dgm:presLayoutVars>
          <dgm:bulletEnabled val="1"/>
        </dgm:presLayoutVars>
      </dgm:prSet>
      <dgm:spPr/>
    </dgm:pt>
  </dgm:ptLst>
  <dgm:cxnLst>
    <dgm:cxn modelId="{A975A60A-6AA4-4733-905A-500DF3089AFC}" type="presOf" srcId="{E460E9C3-638D-4956-90D5-512AE8C9812C}" destId="{6DE8C672-627C-4AB8-A0D6-61B75395607E}" srcOrd="0" destOrd="0" presId="urn:microsoft.com/office/officeart/2005/8/layout/process1"/>
    <dgm:cxn modelId="{981DEC14-9ADC-42F9-95A1-18A3B93C262C}" type="presOf" srcId="{BB64EB52-D20B-4C92-B820-D098DB22F172}" destId="{6D61F319-748A-45B9-92E1-598822960540}" srcOrd="0" destOrd="0" presId="urn:microsoft.com/office/officeart/2005/8/layout/process1"/>
    <dgm:cxn modelId="{869AF715-AB75-4D10-8CA1-E745CB815C77}" type="presOf" srcId="{8C50911C-78D8-46E4-9B43-2F576444D5C1}" destId="{6DE4388F-43A6-4654-9D17-B1F78C7398B6}" srcOrd="0" destOrd="0" presId="urn:microsoft.com/office/officeart/2005/8/layout/process1"/>
    <dgm:cxn modelId="{85F17F21-528A-4F58-80CB-0ECA4897841B}" type="presOf" srcId="{32852603-6E18-4EB3-99B1-33DE182910B2}" destId="{C8C2CAB2-31B9-4525-BA37-1D73F74AF0A8}" srcOrd="0" destOrd="0" presId="urn:microsoft.com/office/officeart/2005/8/layout/process1"/>
    <dgm:cxn modelId="{F65A0049-71FD-42B5-B16C-2BB22804CE18}" type="presOf" srcId="{32852603-6E18-4EB3-99B1-33DE182910B2}" destId="{6BD35F99-7771-4C8C-87A0-734118198A1B}" srcOrd="1" destOrd="0" presId="urn:microsoft.com/office/officeart/2005/8/layout/process1"/>
    <dgm:cxn modelId="{4A759E77-F65E-4C68-9102-D27A7C7FF63F}" type="presOf" srcId="{13E6BF85-DCAD-4A2E-9D6B-CF15F1EBBBD8}" destId="{8AEC4285-43E6-4CE5-A37A-63FAAD638101}" srcOrd="1" destOrd="0" presId="urn:microsoft.com/office/officeart/2005/8/layout/process1"/>
    <dgm:cxn modelId="{D16BC178-10C3-40E0-BB8C-30A31E8F86BD}" srcId="{2FAAC7D1-A570-4BC9-808B-7871F3899BA1}" destId="{3806663D-0CB8-4656-81D2-085464B78C6F}" srcOrd="1" destOrd="0" parTransId="{CE9331E7-0DF6-4EE6-8F83-EEF51224527B}" sibTransId="{BB64EB52-D20B-4C92-B820-D098DB22F172}"/>
    <dgm:cxn modelId="{D7D66559-B051-4296-882E-F64A863F1B2F}" srcId="{2FAAC7D1-A570-4BC9-808B-7871F3899BA1}" destId="{E460E9C3-638D-4956-90D5-512AE8C9812C}" srcOrd="2" destOrd="0" parTransId="{F01F405A-DFE0-4E4B-9F12-3FB6926CF21B}" sibTransId="{13E6BF85-DCAD-4A2E-9D6B-CF15F1EBBBD8}"/>
    <dgm:cxn modelId="{6F41DF9C-6301-4CBD-AC03-ACE8BC46D84E}" type="presOf" srcId="{2FAAC7D1-A570-4BC9-808B-7871F3899BA1}" destId="{B5EA3F72-991F-4A0F-BC40-5EE9FE52C7DE}" srcOrd="0" destOrd="0" presId="urn:microsoft.com/office/officeart/2005/8/layout/process1"/>
    <dgm:cxn modelId="{3326F1A7-F47E-4AA1-96B4-4866F8897BDC}" type="presOf" srcId="{3806663D-0CB8-4656-81D2-085464B78C6F}" destId="{6B2F3EED-7A96-43E3-9718-A532D6697047}" srcOrd="0" destOrd="0" presId="urn:microsoft.com/office/officeart/2005/8/layout/process1"/>
    <dgm:cxn modelId="{B8AC87B4-6F76-4B56-887A-6D5BAFC61241}" type="presOf" srcId="{E7331AF8-9A1E-48BC-9F7F-E8FA977BC495}" destId="{303E479A-69EA-4096-A766-92A141D1CE70}" srcOrd="0" destOrd="0" presId="urn:microsoft.com/office/officeart/2005/8/layout/process1"/>
    <dgm:cxn modelId="{40E802BC-1E5C-4167-ACB3-B3FC3A504DD0}" srcId="{2FAAC7D1-A570-4BC9-808B-7871F3899BA1}" destId="{E7331AF8-9A1E-48BC-9F7F-E8FA977BC495}" srcOrd="0" destOrd="0" parTransId="{38AC6BD8-7705-46BE-8F11-C69E062F5092}" sibTransId="{32852603-6E18-4EB3-99B1-33DE182910B2}"/>
    <dgm:cxn modelId="{8007F0D2-60CF-40C0-AD3E-A74DB794E9A8}" type="presOf" srcId="{BB64EB52-D20B-4C92-B820-D098DB22F172}" destId="{9CFA3494-ABE4-446F-93D4-42BF6EA72C0D}" srcOrd="1" destOrd="0" presId="urn:microsoft.com/office/officeart/2005/8/layout/process1"/>
    <dgm:cxn modelId="{C781FBDA-2C2A-49CB-8D85-4448D8036143}" srcId="{2FAAC7D1-A570-4BC9-808B-7871F3899BA1}" destId="{8C50911C-78D8-46E4-9B43-2F576444D5C1}" srcOrd="3" destOrd="0" parTransId="{D41E61C5-13AA-4534-A774-0E21A6B19EA6}" sibTransId="{E856EA80-F25D-4719-8894-386BA64FDA3E}"/>
    <dgm:cxn modelId="{925F92F0-B22E-406E-8599-359841FC3312}" type="presOf" srcId="{13E6BF85-DCAD-4A2E-9D6B-CF15F1EBBBD8}" destId="{A40C1211-6BA5-456B-9560-55BB639D26D9}" srcOrd="0" destOrd="0" presId="urn:microsoft.com/office/officeart/2005/8/layout/process1"/>
    <dgm:cxn modelId="{3C9A5D89-4180-423E-A478-7B26D8AC9FA7}" type="presParOf" srcId="{B5EA3F72-991F-4A0F-BC40-5EE9FE52C7DE}" destId="{303E479A-69EA-4096-A766-92A141D1CE70}" srcOrd="0" destOrd="0" presId="urn:microsoft.com/office/officeart/2005/8/layout/process1"/>
    <dgm:cxn modelId="{52A2C283-C01C-4A05-B931-B391BE165E74}" type="presParOf" srcId="{B5EA3F72-991F-4A0F-BC40-5EE9FE52C7DE}" destId="{C8C2CAB2-31B9-4525-BA37-1D73F74AF0A8}" srcOrd="1" destOrd="0" presId="urn:microsoft.com/office/officeart/2005/8/layout/process1"/>
    <dgm:cxn modelId="{B0BC2471-2E1B-4F7E-8694-07F04E53C533}" type="presParOf" srcId="{C8C2CAB2-31B9-4525-BA37-1D73F74AF0A8}" destId="{6BD35F99-7771-4C8C-87A0-734118198A1B}" srcOrd="0" destOrd="0" presId="urn:microsoft.com/office/officeart/2005/8/layout/process1"/>
    <dgm:cxn modelId="{09365D58-B274-45A4-95E3-4117772D096B}" type="presParOf" srcId="{B5EA3F72-991F-4A0F-BC40-5EE9FE52C7DE}" destId="{6B2F3EED-7A96-43E3-9718-A532D6697047}" srcOrd="2" destOrd="0" presId="urn:microsoft.com/office/officeart/2005/8/layout/process1"/>
    <dgm:cxn modelId="{23B9DE12-F825-400C-8DCC-7CD55C7781BD}" type="presParOf" srcId="{B5EA3F72-991F-4A0F-BC40-5EE9FE52C7DE}" destId="{6D61F319-748A-45B9-92E1-598822960540}" srcOrd="3" destOrd="0" presId="urn:microsoft.com/office/officeart/2005/8/layout/process1"/>
    <dgm:cxn modelId="{1563337B-B498-440A-8294-FE6E3EB74A28}" type="presParOf" srcId="{6D61F319-748A-45B9-92E1-598822960540}" destId="{9CFA3494-ABE4-446F-93D4-42BF6EA72C0D}" srcOrd="0" destOrd="0" presId="urn:microsoft.com/office/officeart/2005/8/layout/process1"/>
    <dgm:cxn modelId="{7F52C71F-7C2E-44A4-9D99-42CACF74B425}" type="presParOf" srcId="{B5EA3F72-991F-4A0F-BC40-5EE9FE52C7DE}" destId="{6DE8C672-627C-4AB8-A0D6-61B75395607E}" srcOrd="4" destOrd="0" presId="urn:microsoft.com/office/officeart/2005/8/layout/process1"/>
    <dgm:cxn modelId="{C4DF136E-1D5A-4EE1-950D-E389C6F49253}" type="presParOf" srcId="{B5EA3F72-991F-4A0F-BC40-5EE9FE52C7DE}" destId="{A40C1211-6BA5-456B-9560-55BB639D26D9}" srcOrd="5" destOrd="0" presId="urn:microsoft.com/office/officeart/2005/8/layout/process1"/>
    <dgm:cxn modelId="{70134D3D-FC47-4D8E-974B-DDAD3BD08C99}" type="presParOf" srcId="{A40C1211-6BA5-456B-9560-55BB639D26D9}" destId="{8AEC4285-43E6-4CE5-A37A-63FAAD638101}" srcOrd="0" destOrd="0" presId="urn:microsoft.com/office/officeart/2005/8/layout/process1"/>
    <dgm:cxn modelId="{1F8503E3-762A-4004-9BDC-67955CE2D949}" type="presParOf" srcId="{B5EA3F72-991F-4A0F-BC40-5EE9FE52C7DE}" destId="{6DE4388F-43A6-4654-9D17-B1F78C7398B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A9117D-5925-4872-B99B-C87F8D7E679D}" type="doc">
      <dgm:prSet loTypeId="urn:microsoft.com/office/officeart/2005/8/layout/process1" loCatId="process" qsTypeId="urn:microsoft.com/office/officeart/2005/8/quickstyle/simple1" qsCatId="simple" csTypeId="urn:microsoft.com/office/officeart/2005/8/colors/accent1_2" csCatId="accent1" phldr="1"/>
      <dgm:spPr/>
    </dgm:pt>
    <dgm:pt modelId="{CF4E8191-8367-41D4-851C-F5ED98A045EE}">
      <dgm:prSet phldrT="[Texto]"/>
      <dgm:spPr>
        <a:solidFill>
          <a:schemeClr val="accent1"/>
        </a:solidFill>
      </dgm:spPr>
      <dgm:t>
        <a:bodyPr/>
        <a:lstStyle/>
        <a:p>
          <a:r>
            <a:rPr lang="es-CO" dirty="0"/>
            <a:t>Experimento (</a:t>
          </a:r>
          <a:r>
            <a:rPr lang="es-CO" dirty="0" err="1"/>
            <a:t>qualtrics</a:t>
          </a:r>
          <a:r>
            <a:rPr lang="es-CO" dirty="0"/>
            <a:t>) y Cálculo del pago NO SE ANUNCIA </a:t>
          </a:r>
        </a:p>
      </dgm:t>
    </dgm:pt>
    <dgm:pt modelId="{2E737EA9-604C-49B7-85A3-907AC15096ED}" type="parTrans" cxnId="{6D17574C-54DB-44FB-9FDE-A4067CC54FCD}">
      <dgm:prSet/>
      <dgm:spPr/>
      <dgm:t>
        <a:bodyPr/>
        <a:lstStyle/>
        <a:p>
          <a:endParaRPr lang="es-CO"/>
        </a:p>
      </dgm:t>
    </dgm:pt>
    <dgm:pt modelId="{84D66512-2FDB-4F25-9047-4BDFFB2BDED5}" type="sibTrans" cxnId="{6D17574C-54DB-44FB-9FDE-A4067CC54FCD}">
      <dgm:prSet/>
      <dgm:spPr/>
      <dgm:t>
        <a:bodyPr/>
        <a:lstStyle/>
        <a:p>
          <a:endParaRPr lang="es-CO"/>
        </a:p>
      </dgm:t>
    </dgm:pt>
    <dgm:pt modelId="{54CC617C-8F68-4FFD-BD50-090CD70D04CC}">
      <dgm:prSet phldrT="[Texto]"/>
      <dgm:spPr>
        <a:solidFill>
          <a:schemeClr val="accent1"/>
        </a:solidFill>
      </dgm:spPr>
      <dgm:t>
        <a:bodyPr/>
        <a:lstStyle/>
        <a:p>
          <a:r>
            <a:rPr lang="es-CO" dirty="0"/>
            <a:t>Decisiones</a:t>
          </a:r>
        </a:p>
      </dgm:t>
    </dgm:pt>
    <dgm:pt modelId="{B2E3B03B-896F-4FB6-B000-C7903D4364F4}" type="parTrans" cxnId="{B12354A8-1304-4918-A26F-5B52E6233897}">
      <dgm:prSet/>
      <dgm:spPr/>
      <dgm:t>
        <a:bodyPr/>
        <a:lstStyle/>
        <a:p>
          <a:endParaRPr lang="es-CO"/>
        </a:p>
      </dgm:t>
    </dgm:pt>
    <dgm:pt modelId="{23926CAC-E6C8-40CF-B37C-1B465A798E1D}" type="sibTrans" cxnId="{B12354A8-1304-4918-A26F-5B52E6233897}">
      <dgm:prSet/>
      <dgm:spPr/>
      <dgm:t>
        <a:bodyPr/>
        <a:lstStyle/>
        <a:p>
          <a:endParaRPr lang="es-CO"/>
        </a:p>
      </dgm:t>
    </dgm:pt>
    <dgm:pt modelId="{0F9FD1A9-FD1A-4CAE-9444-7F4A1C83A24A}">
      <dgm:prSet phldrT="[Texto]"/>
      <dgm:spPr>
        <a:solidFill>
          <a:schemeClr val="accent1"/>
        </a:solidFill>
      </dgm:spPr>
      <dgm:t>
        <a:bodyPr/>
        <a:lstStyle/>
        <a:p>
          <a:r>
            <a:rPr lang="es-CO" dirty="0"/>
            <a:t>Encuesta </a:t>
          </a:r>
          <a:r>
            <a:rPr lang="es-CO" dirty="0" err="1"/>
            <a:t>Behavioral</a:t>
          </a:r>
          <a:endParaRPr lang="es-CO" dirty="0"/>
        </a:p>
      </dgm:t>
    </dgm:pt>
    <dgm:pt modelId="{DD876BC4-AD62-4B31-BDFE-FBE9B3E8E1B4}" type="parTrans" cxnId="{9F3B93D6-3F66-4B13-9026-9562A9A3695C}">
      <dgm:prSet/>
      <dgm:spPr/>
      <dgm:t>
        <a:bodyPr/>
        <a:lstStyle/>
        <a:p>
          <a:endParaRPr lang="es-CO"/>
        </a:p>
      </dgm:t>
    </dgm:pt>
    <dgm:pt modelId="{F061ACE8-FF8F-4DAE-A617-9A0A4B9CFA4C}" type="sibTrans" cxnId="{9F3B93D6-3F66-4B13-9026-9562A9A3695C}">
      <dgm:prSet/>
      <dgm:spPr/>
      <dgm:t>
        <a:bodyPr/>
        <a:lstStyle/>
        <a:p>
          <a:endParaRPr lang="es-CO"/>
        </a:p>
      </dgm:t>
    </dgm:pt>
    <dgm:pt modelId="{6FB4A747-24D7-41A9-8F31-F6AEBFDFBE4F}">
      <dgm:prSet phldrT="[Texto]"/>
      <dgm:spPr>
        <a:solidFill>
          <a:schemeClr val="accent1"/>
        </a:solidFill>
      </dgm:spPr>
      <dgm:t>
        <a:bodyPr/>
        <a:lstStyle/>
        <a:p>
          <a:r>
            <a:rPr lang="es-CO" dirty="0"/>
            <a:t>Encuesta IDB</a:t>
          </a:r>
        </a:p>
      </dgm:t>
    </dgm:pt>
    <dgm:pt modelId="{68291E52-BC23-4053-BFAB-824740E729B0}" type="parTrans" cxnId="{C818FFBF-A967-48DF-87E8-E04DF989A4FE}">
      <dgm:prSet/>
      <dgm:spPr/>
      <dgm:t>
        <a:bodyPr/>
        <a:lstStyle/>
        <a:p>
          <a:endParaRPr lang="es-CO"/>
        </a:p>
      </dgm:t>
    </dgm:pt>
    <dgm:pt modelId="{AA100FB9-2349-4501-8EE1-82C8255EDF07}" type="sibTrans" cxnId="{C818FFBF-A967-48DF-87E8-E04DF989A4FE}">
      <dgm:prSet/>
      <dgm:spPr/>
      <dgm:t>
        <a:bodyPr/>
        <a:lstStyle/>
        <a:p>
          <a:endParaRPr lang="es-CO"/>
        </a:p>
      </dgm:t>
    </dgm:pt>
    <dgm:pt modelId="{6CDC1E7B-F1FD-446A-AE0D-14D302C943C9}">
      <dgm:prSet phldrT="[Texto]"/>
      <dgm:spPr>
        <a:solidFill>
          <a:schemeClr val="accent1"/>
        </a:solidFill>
      </dgm:spPr>
      <dgm:t>
        <a:bodyPr/>
        <a:lstStyle/>
        <a:p>
          <a:r>
            <a:rPr lang="es-CO" dirty="0"/>
            <a:t>Anuncio del pago</a:t>
          </a:r>
        </a:p>
      </dgm:t>
    </dgm:pt>
    <dgm:pt modelId="{D96D4822-E49F-40FB-81DF-E056DB86FD88}" type="parTrans" cxnId="{80C5B2D8-0DB9-4215-91C2-4C8FA0339D03}">
      <dgm:prSet/>
      <dgm:spPr/>
      <dgm:t>
        <a:bodyPr/>
        <a:lstStyle/>
        <a:p>
          <a:endParaRPr lang="es-CO"/>
        </a:p>
      </dgm:t>
    </dgm:pt>
    <dgm:pt modelId="{72C22C9E-1628-41A5-B957-AFD4E4A90B47}" type="sibTrans" cxnId="{80C5B2D8-0DB9-4215-91C2-4C8FA0339D03}">
      <dgm:prSet/>
      <dgm:spPr/>
      <dgm:t>
        <a:bodyPr/>
        <a:lstStyle/>
        <a:p>
          <a:endParaRPr lang="es-CO"/>
        </a:p>
      </dgm:t>
    </dgm:pt>
    <dgm:pt modelId="{8629FB85-6E3D-4776-8E38-DD284443D1A2}">
      <dgm:prSet phldrT="[Texto]"/>
      <dgm:spPr>
        <a:solidFill>
          <a:schemeClr val="accent1"/>
        </a:solidFill>
      </dgm:spPr>
      <dgm:t>
        <a:bodyPr/>
        <a:lstStyle/>
        <a:p>
          <a:r>
            <a:rPr lang="es-CO" dirty="0"/>
            <a:t>Pago. FIN</a:t>
          </a:r>
        </a:p>
      </dgm:t>
    </dgm:pt>
    <dgm:pt modelId="{71F7C542-7427-4A0D-84DD-B31E4E194F12}" type="parTrans" cxnId="{4E655F47-401A-4709-AA8F-08BB6806C623}">
      <dgm:prSet/>
      <dgm:spPr/>
      <dgm:t>
        <a:bodyPr/>
        <a:lstStyle/>
        <a:p>
          <a:endParaRPr lang="es-CO"/>
        </a:p>
      </dgm:t>
    </dgm:pt>
    <dgm:pt modelId="{FDEF5087-6B03-4678-BBEC-5FD8FCF9F224}" type="sibTrans" cxnId="{4E655F47-401A-4709-AA8F-08BB6806C623}">
      <dgm:prSet/>
      <dgm:spPr/>
      <dgm:t>
        <a:bodyPr/>
        <a:lstStyle/>
        <a:p>
          <a:endParaRPr lang="es-CO"/>
        </a:p>
      </dgm:t>
    </dgm:pt>
    <dgm:pt modelId="{4FA91E7F-0813-4C84-BA98-ED0679280624}" type="pres">
      <dgm:prSet presAssocID="{32A9117D-5925-4872-B99B-C87F8D7E679D}" presName="Name0" presStyleCnt="0">
        <dgm:presLayoutVars>
          <dgm:dir/>
          <dgm:resizeHandles val="exact"/>
        </dgm:presLayoutVars>
      </dgm:prSet>
      <dgm:spPr/>
    </dgm:pt>
    <dgm:pt modelId="{511E88CB-6D3D-41B5-ACB9-0C25B6B042CA}" type="pres">
      <dgm:prSet presAssocID="{CF4E8191-8367-41D4-851C-F5ED98A045EE}" presName="node" presStyleLbl="node1" presStyleIdx="0" presStyleCnt="5">
        <dgm:presLayoutVars>
          <dgm:bulletEnabled val="1"/>
        </dgm:presLayoutVars>
      </dgm:prSet>
      <dgm:spPr/>
    </dgm:pt>
    <dgm:pt modelId="{8475E1BA-F58A-45BD-A125-9E58F15D957A}" type="pres">
      <dgm:prSet presAssocID="{84D66512-2FDB-4F25-9047-4BDFFB2BDED5}" presName="sibTrans" presStyleLbl="sibTrans2D1" presStyleIdx="0" presStyleCnt="4"/>
      <dgm:spPr/>
    </dgm:pt>
    <dgm:pt modelId="{5B5F9AC4-D8EF-499C-B969-E763FAD48068}" type="pres">
      <dgm:prSet presAssocID="{84D66512-2FDB-4F25-9047-4BDFFB2BDED5}" presName="connectorText" presStyleLbl="sibTrans2D1" presStyleIdx="0" presStyleCnt="4"/>
      <dgm:spPr/>
    </dgm:pt>
    <dgm:pt modelId="{7AF118C8-E27C-4E6F-994D-166BA3B152A0}" type="pres">
      <dgm:prSet presAssocID="{0F9FD1A9-FD1A-4CAE-9444-7F4A1C83A24A}" presName="node" presStyleLbl="node1" presStyleIdx="1" presStyleCnt="5">
        <dgm:presLayoutVars>
          <dgm:bulletEnabled val="1"/>
        </dgm:presLayoutVars>
      </dgm:prSet>
      <dgm:spPr/>
    </dgm:pt>
    <dgm:pt modelId="{795F8336-E297-470C-99DC-5B31E09C43DA}" type="pres">
      <dgm:prSet presAssocID="{F061ACE8-FF8F-4DAE-A617-9A0A4B9CFA4C}" presName="sibTrans" presStyleLbl="sibTrans2D1" presStyleIdx="1" presStyleCnt="4"/>
      <dgm:spPr/>
    </dgm:pt>
    <dgm:pt modelId="{5C1E8230-A633-4404-99BA-0F0853251D3A}" type="pres">
      <dgm:prSet presAssocID="{F061ACE8-FF8F-4DAE-A617-9A0A4B9CFA4C}" presName="connectorText" presStyleLbl="sibTrans2D1" presStyleIdx="1" presStyleCnt="4"/>
      <dgm:spPr/>
    </dgm:pt>
    <dgm:pt modelId="{05DEEE8A-F359-4DB6-9F4C-3886FB3F2CDC}" type="pres">
      <dgm:prSet presAssocID="{6FB4A747-24D7-41A9-8F31-F6AEBFDFBE4F}" presName="node" presStyleLbl="node1" presStyleIdx="2" presStyleCnt="5" custLinFactNeighborX="-951">
        <dgm:presLayoutVars>
          <dgm:bulletEnabled val="1"/>
        </dgm:presLayoutVars>
      </dgm:prSet>
      <dgm:spPr/>
    </dgm:pt>
    <dgm:pt modelId="{8CBF04F9-A175-4FFB-95EA-48A4297773D9}" type="pres">
      <dgm:prSet presAssocID="{AA100FB9-2349-4501-8EE1-82C8255EDF07}" presName="sibTrans" presStyleLbl="sibTrans2D1" presStyleIdx="2" presStyleCnt="4"/>
      <dgm:spPr/>
    </dgm:pt>
    <dgm:pt modelId="{58D77E72-24A6-4C77-BB88-AECEE9964C07}" type="pres">
      <dgm:prSet presAssocID="{AA100FB9-2349-4501-8EE1-82C8255EDF07}" presName="connectorText" presStyleLbl="sibTrans2D1" presStyleIdx="2" presStyleCnt="4"/>
      <dgm:spPr/>
    </dgm:pt>
    <dgm:pt modelId="{954AF817-B146-4F9E-8A6A-45D2579EB42A}" type="pres">
      <dgm:prSet presAssocID="{6CDC1E7B-F1FD-446A-AE0D-14D302C943C9}" presName="node" presStyleLbl="node1" presStyleIdx="3" presStyleCnt="5">
        <dgm:presLayoutVars>
          <dgm:bulletEnabled val="1"/>
        </dgm:presLayoutVars>
      </dgm:prSet>
      <dgm:spPr/>
    </dgm:pt>
    <dgm:pt modelId="{A55153B4-7A23-43F3-9B53-018CDE558AAE}" type="pres">
      <dgm:prSet presAssocID="{72C22C9E-1628-41A5-B957-AFD4E4A90B47}" presName="sibTrans" presStyleLbl="sibTrans2D1" presStyleIdx="3" presStyleCnt="4"/>
      <dgm:spPr/>
    </dgm:pt>
    <dgm:pt modelId="{0FA8B223-37A3-4575-AA7C-766AA375A983}" type="pres">
      <dgm:prSet presAssocID="{72C22C9E-1628-41A5-B957-AFD4E4A90B47}" presName="connectorText" presStyleLbl="sibTrans2D1" presStyleIdx="3" presStyleCnt="4"/>
      <dgm:spPr/>
    </dgm:pt>
    <dgm:pt modelId="{B73E0C3A-3EBD-46C2-9713-438E1ABA2392}" type="pres">
      <dgm:prSet presAssocID="{8629FB85-6E3D-4776-8E38-DD284443D1A2}" presName="node" presStyleLbl="node1" presStyleIdx="4" presStyleCnt="5" custLinFactNeighborX="807">
        <dgm:presLayoutVars>
          <dgm:bulletEnabled val="1"/>
        </dgm:presLayoutVars>
      </dgm:prSet>
      <dgm:spPr/>
    </dgm:pt>
  </dgm:ptLst>
  <dgm:cxnLst>
    <dgm:cxn modelId="{81146D29-6F85-4D4D-B8F2-640EA6FD1712}" type="presOf" srcId="{0F9FD1A9-FD1A-4CAE-9444-7F4A1C83A24A}" destId="{7AF118C8-E27C-4E6F-994D-166BA3B152A0}" srcOrd="0" destOrd="0" presId="urn:microsoft.com/office/officeart/2005/8/layout/process1"/>
    <dgm:cxn modelId="{363A7138-306C-4F38-B5E9-521CFBF08979}" type="presOf" srcId="{F061ACE8-FF8F-4DAE-A617-9A0A4B9CFA4C}" destId="{5C1E8230-A633-4404-99BA-0F0853251D3A}" srcOrd="1" destOrd="0" presId="urn:microsoft.com/office/officeart/2005/8/layout/process1"/>
    <dgm:cxn modelId="{78B4DD3B-616B-4AD7-A236-AEAC92A26873}" type="presOf" srcId="{72C22C9E-1628-41A5-B957-AFD4E4A90B47}" destId="{A55153B4-7A23-43F3-9B53-018CDE558AAE}" srcOrd="0" destOrd="0" presId="urn:microsoft.com/office/officeart/2005/8/layout/process1"/>
    <dgm:cxn modelId="{00ABC362-C64B-4A61-8C7A-B018AEDEF59D}" type="presOf" srcId="{8629FB85-6E3D-4776-8E38-DD284443D1A2}" destId="{B73E0C3A-3EBD-46C2-9713-438E1ABA2392}" srcOrd="0" destOrd="0" presId="urn:microsoft.com/office/officeart/2005/8/layout/process1"/>
    <dgm:cxn modelId="{4E655F47-401A-4709-AA8F-08BB6806C623}" srcId="{32A9117D-5925-4872-B99B-C87F8D7E679D}" destId="{8629FB85-6E3D-4776-8E38-DD284443D1A2}" srcOrd="4" destOrd="0" parTransId="{71F7C542-7427-4A0D-84DD-B31E4E194F12}" sibTransId="{FDEF5087-6B03-4678-BBEC-5FD8FCF9F224}"/>
    <dgm:cxn modelId="{E5D1406B-3054-4994-B7BA-EB22CAB1D5DA}" type="presOf" srcId="{54CC617C-8F68-4FFD-BD50-090CD70D04CC}" destId="{511E88CB-6D3D-41B5-ACB9-0C25B6B042CA}" srcOrd="0" destOrd="1" presId="urn:microsoft.com/office/officeart/2005/8/layout/process1"/>
    <dgm:cxn modelId="{6D17574C-54DB-44FB-9FDE-A4067CC54FCD}" srcId="{32A9117D-5925-4872-B99B-C87F8D7E679D}" destId="{CF4E8191-8367-41D4-851C-F5ED98A045EE}" srcOrd="0" destOrd="0" parTransId="{2E737EA9-604C-49B7-85A3-907AC15096ED}" sibTransId="{84D66512-2FDB-4F25-9047-4BDFFB2BDED5}"/>
    <dgm:cxn modelId="{0A544C6F-36F4-471D-89A0-5B0690C6D410}" type="presOf" srcId="{6CDC1E7B-F1FD-446A-AE0D-14D302C943C9}" destId="{954AF817-B146-4F9E-8A6A-45D2579EB42A}" srcOrd="0" destOrd="0" presId="urn:microsoft.com/office/officeart/2005/8/layout/process1"/>
    <dgm:cxn modelId="{745E0E51-364C-4DB0-82E3-9100A7200308}" type="presOf" srcId="{84D66512-2FDB-4F25-9047-4BDFFB2BDED5}" destId="{5B5F9AC4-D8EF-499C-B969-E763FAD48068}" srcOrd="1" destOrd="0" presId="urn:microsoft.com/office/officeart/2005/8/layout/process1"/>
    <dgm:cxn modelId="{E2273A7B-D4A4-4DB9-8967-5CBA71E7FADF}" type="presOf" srcId="{AA100FB9-2349-4501-8EE1-82C8255EDF07}" destId="{8CBF04F9-A175-4FFB-95EA-48A4297773D9}" srcOrd="0" destOrd="0" presId="urn:microsoft.com/office/officeart/2005/8/layout/process1"/>
    <dgm:cxn modelId="{A33C0088-BB05-48F8-8915-1DACE54B863D}" type="presOf" srcId="{6FB4A747-24D7-41A9-8F31-F6AEBFDFBE4F}" destId="{05DEEE8A-F359-4DB6-9F4C-3886FB3F2CDC}" srcOrd="0" destOrd="0" presId="urn:microsoft.com/office/officeart/2005/8/layout/process1"/>
    <dgm:cxn modelId="{35422BA6-5149-40B9-855C-E297E53F22DB}" type="presOf" srcId="{72C22C9E-1628-41A5-B957-AFD4E4A90B47}" destId="{0FA8B223-37A3-4575-AA7C-766AA375A983}" srcOrd="1" destOrd="0" presId="urn:microsoft.com/office/officeart/2005/8/layout/process1"/>
    <dgm:cxn modelId="{7FDFF5A6-203C-43C8-B3EE-27389C93EC6D}" type="presOf" srcId="{AA100FB9-2349-4501-8EE1-82C8255EDF07}" destId="{58D77E72-24A6-4C77-BB88-AECEE9964C07}" srcOrd="1" destOrd="0" presId="urn:microsoft.com/office/officeart/2005/8/layout/process1"/>
    <dgm:cxn modelId="{B12354A8-1304-4918-A26F-5B52E6233897}" srcId="{CF4E8191-8367-41D4-851C-F5ED98A045EE}" destId="{54CC617C-8F68-4FFD-BD50-090CD70D04CC}" srcOrd="0" destOrd="0" parTransId="{B2E3B03B-896F-4FB6-B000-C7903D4364F4}" sibTransId="{23926CAC-E6C8-40CF-B37C-1B465A798E1D}"/>
    <dgm:cxn modelId="{C818FFBF-A967-48DF-87E8-E04DF989A4FE}" srcId="{32A9117D-5925-4872-B99B-C87F8D7E679D}" destId="{6FB4A747-24D7-41A9-8F31-F6AEBFDFBE4F}" srcOrd="2" destOrd="0" parTransId="{68291E52-BC23-4053-BFAB-824740E729B0}" sibTransId="{AA100FB9-2349-4501-8EE1-82C8255EDF07}"/>
    <dgm:cxn modelId="{9F3B93D6-3F66-4B13-9026-9562A9A3695C}" srcId="{32A9117D-5925-4872-B99B-C87F8D7E679D}" destId="{0F9FD1A9-FD1A-4CAE-9444-7F4A1C83A24A}" srcOrd="1" destOrd="0" parTransId="{DD876BC4-AD62-4B31-BDFE-FBE9B3E8E1B4}" sibTransId="{F061ACE8-FF8F-4DAE-A617-9A0A4B9CFA4C}"/>
    <dgm:cxn modelId="{80C5B2D8-0DB9-4215-91C2-4C8FA0339D03}" srcId="{32A9117D-5925-4872-B99B-C87F8D7E679D}" destId="{6CDC1E7B-F1FD-446A-AE0D-14D302C943C9}" srcOrd="3" destOrd="0" parTransId="{D96D4822-E49F-40FB-81DF-E056DB86FD88}" sibTransId="{72C22C9E-1628-41A5-B957-AFD4E4A90B47}"/>
    <dgm:cxn modelId="{AF9FFCF1-3FAC-4349-8FD9-EDCFE1E1C68A}" type="presOf" srcId="{32A9117D-5925-4872-B99B-C87F8D7E679D}" destId="{4FA91E7F-0813-4C84-BA98-ED0679280624}" srcOrd="0" destOrd="0" presId="urn:microsoft.com/office/officeart/2005/8/layout/process1"/>
    <dgm:cxn modelId="{9494E9F2-28FF-41FE-8D71-962A2C333958}" type="presOf" srcId="{84D66512-2FDB-4F25-9047-4BDFFB2BDED5}" destId="{8475E1BA-F58A-45BD-A125-9E58F15D957A}" srcOrd="0" destOrd="0" presId="urn:microsoft.com/office/officeart/2005/8/layout/process1"/>
    <dgm:cxn modelId="{3E6149F3-8270-4A15-86F9-88301BB7CBF5}" type="presOf" srcId="{CF4E8191-8367-41D4-851C-F5ED98A045EE}" destId="{511E88CB-6D3D-41B5-ACB9-0C25B6B042CA}" srcOrd="0" destOrd="0" presId="urn:microsoft.com/office/officeart/2005/8/layout/process1"/>
    <dgm:cxn modelId="{D47D82FB-4888-4836-B4FB-EF87C5448BE6}" type="presOf" srcId="{F061ACE8-FF8F-4DAE-A617-9A0A4B9CFA4C}" destId="{795F8336-E297-470C-99DC-5B31E09C43DA}" srcOrd="0" destOrd="0" presId="urn:microsoft.com/office/officeart/2005/8/layout/process1"/>
    <dgm:cxn modelId="{125BFCA5-7B88-44B5-936F-1FA8C92A91A2}" type="presParOf" srcId="{4FA91E7F-0813-4C84-BA98-ED0679280624}" destId="{511E88CB-6D3D-41B5-ACB9-0C25B6B042CA}" srcOrd="0" destOrd="0" presId="urn:microsoft.com/office/officeart/2005/8/layout/process1"/>
    <dgm:cxn modelId="{97231169-027C-4BBA-A432-E359F44779B0}" type="presParOf" srcId="{4FA91E7F-0813-4C84-BA98-ED0679280624}" destId="{8475E1BA-F58A-45BD-A125-9E58F15D957A}" srcOrd="1" destOrd="0" presId="urn:microsoft.com/office/officeart/2005/8/layout/process1"/>
    <dgm:cxn modelId="{DB0D0BCD-CD7A-4680-AE34-72A80C1ED1FA}" type="presParOf" srcId="{8475E1BA-F58A-45BD-A125-9E58F15D957A}" destId="{5B5F9AC4-D8EF-499C-B969-E763FAD48068}" srcOrd="0" destOrd="0" presId="urn:microsoft.com/office/officeart/2005/8/layout/process1"/>
    <dgm:cxn modelId="{CE1B5DDE-5F8A-4C90-962D-652CD47312BB}" type="presParOf" srcId="{4FA91E7F-0813-4C84-BA98-ED0679280624}" destId="{7AF118C8-E27C-4E6F-994D-166BA3B152A0}" srcOrd="2" destOrd="0" presId="urn:microsoft.com/office/officeart/2005/8/layout/process1"/>
    <dgm:cxn modelId="{044C47AF-F9A6-4DB8-A299-B3AEC97CEAC1}" type="presParOf" srcId="{4FA91E7F-0813-4C84-BA98-ED0679280624}" destId="{795F8336-E297-470C-99DC-5B31E09C43DA}" srcOrd="3" destOrd="0" presId="urn:microsoft.com/office/officeart/2005/8/layout/process1"/>
    <dgm:cxn modelId="{09CD15D4-25E1-4C57-B2D4-1ECFE08580D8}" type="presParOf" srcId="{795F8336-E297-470C-99DC-5B31E09C43DA}" destId="{5C1E8230-A633-4404-99BA-0F0853251D3A}" srcOrd="0" destOrd="0" presId="urn:microsoft.com/office/officeart/2005/8/layout/process1"/>
    <dgm:cxn modelId="{4D8295DD-D941-485F-81B5-408F98AD81A9}" type="presParOf" srcId="{4FA91E7F-0813-4C84-BA98-ED0679280624}" destId="{05DEEE8A-F359-4DB6-9F4C-3886FB3F2CDC}" srcOrd="4" destOrd="0" presId="urn:microsoft.com/office/officeart/2005/8/layout/process1"/>
    <dgm:cxn modelId="{3F2C3023-C32C-4534-9F07-50CB693FE747}" type="presParOf" srcId="{4FA91E7F-0813-4C84-BA98-ED0679280624}" destId="{8CBF04F9-A175-4FFB-95EA-48A4297773D9}" srcOrd="5" destOrd="0" presId="urn:microsoft.com/office/officeart/2005/8/layout/process1"/>
    <dgm:cxn modelId="{8E9C4E99-28DC-4893-AA81-065E1E3DE26B}" type="presParOf" srcId="{8CBF04F9-A175-4FFB-95EA-48A4297773D9}" destId="{58D77E72-24A6-4C77-BB88-AECEE9964C07}" srcOrd="0" destOrd="0" presId="urn:microsoft.com/office/officeart/2005/8/layout/process1"/>
    <dgm:cxn modelId="{F4719C84-FF56-4148-A802-87D821FB259B}" type="presParOf" srcId="{4FA91E7F-0813-4C84-BA98-ED0679280624}" destId="{954AF817-B146-4F9E-8A6A-45D2579EB42A}" srcOrd="6" destOrd="0" presId="urn:microsoft.com/office/officeart/2005/8/layout/process1"/>
    <dgm:cxn modelId="{F62F9901-2343-4390-8C3C-2102E5B57472}" type="presParOf" srcId="{4FA91E7F-0813-4C84-BA98-ED0679280624}" destId="{A55153B4-7A23-43F3-9B53-018CDE558AAE}" srcOrd="7" destOrd="0" presId="urn:microsoft.com/office/officeart/2005/8/layout/process1"/>
    <dgm:cxn modelId="{55D77FD7-F031-4F15-8318-48CA654AC80D}" type="presParOf" srcId="{A55153B4-7A23-43F3-9B53-018CDE558AAE}" destId="{0FA8B223-37A3-4575-AA7C-766AA375A983}" srcOrd="0" destOrd="0" presId="urn:microsoft.com/office/officeart/2005/8/layout/process1"/>
    <dgm:cxn modelId="{72501D11-B13C-4E66-BE03-7068DBE7D531}" type="presParOf" srcId="{4FA91E7F-0813-4C84-BA98-ED0679280624}" destId="{B73E0C3A-3EBD-46C2-9713-438E1ABA2392}"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E479A-69EA-4096-A766-92A141D1CE70}">
      <dsp:nvSpPr>
        <dsp:cNvPr id="0" name=""/>
        <dsp:cNvSpPr/>
      </dsp:nvSpPr>
      <dsp:spPr>
        <a:xfrm>
          <a:off x="3318" y="800429"/>
          <a:ext cx="1451046" cy="1880691"/>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Invitación y Consentimiento informado. Encuesta de información para el pago </a:t>
          </a:r>
        </a:p>
      </dsp:txBody>
      <dsp:txXfrm>
        <a:off x="45818" y="842929"/>
        <a:ext cx="1366046" cy="1795691"/>
      </dsp:txXfrm>
    </dsp:sp>
    <dsp:sp modelId="{C8C2CAB2-31B9-4525-BA37-1D73F74AF0A8}">
      <dsp:nvSpPr>
        <dsp:cNvPr id="0" name=""/>
        <dsp:cNvSpPr/>
      </dsp:nvSpPr>
      <dsp:spPr>
        <a:xfrm>
          <a:off x="1599469" y="1560845"/>
          <a:ext cx="307621" cy="359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CO" sz="1000" kern="1200"/>
        </a:p>
      </dsp:txBody>
      <dsp:txXfrm>
        <a:off x="1599469" y="1632817"/>
        <a:ext cx="215335" cy="215915"/>
      </dsp:txXfrm>
    </dsp:sp>
    <dsp:sp modelId="{6B2F3EED-7A96-43E3-9718-A532D6697047}">
      <dsp:nvSpPr>
        <dsp:cNvPr id="0" name=""/>
        <dsp:cNvSpPr/>
      </dsp:nvSpPr>
      <dsp:spPr>
        <a:xfrm>
          <a:off x="2034783" y="800429"/>
          <a:ext cx="1451046" cy="1880691"/>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El invitado que aceptó participar entra a la sesión (los datos básicos del participante los tiene Sensata). Si el invitado acepta se vuelve participante. Sensata le envía un link único.</a:t>
          </a:r>
        </a:p>
      </dsp:txBody>
      <dsp:txXfrm>
        <a:off x="2077283" y="842929"/>
        <a:ext cx="1366046" cy="1795691"/>
      </dsp:txXfrm>
    </dsp:sp>
    <dsp:sp modelId="{6D61F319-748A-45B9-92E1-598822960540}">
      <dsp:nvSpPr>
        <dsp:cNvPr id="0" name=""/>
        <dsp:cNvSpPr/>
      </dsp:nvSpPr>
      <dsp:spPr>
        <a:xfrm>
          <a:off x="3630933" y="1560845"/>
          <a:ext cx="307621" cy="359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CO" sz="1000" kern="1200"/>
        </a:p>
      </dsp:txBody>
      <dsp:txXfrm>
        <a:off x="3630933" y="1632817"/>
        <a:ext cx="215335" cy="215915"/>
      </dsp:txXfrm>
    </dsp:sp>
    <dsp:sp modelId="{6DE8C672-627C-4AB8-A0D6-61B75395607E}">
      <dsp:nvSpPr>
        <dsp:cNvPr id="0" name=""/>
        <dsp:cNvSpPr/>
      </dsp:nvSpPr>
      <dsp:spPr>
        <a:xfrm>
          <a:off x="4066247" y="800429"/>
          <a:ext cx="1451046" cy="1880691"/>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err="1"/>
            <a:t>Qualtrics</a:t>
          </a:r>
          <a:r>
            <a:rPr lang="es-CO" sz="1200" kern="1200" dirty="0"/>
            <a:t>. Aleatorización a C, T1 o T2.</a:t>
          </a:r>
        </a:p>
      </dsp:txBody>
      <dsp:txXfrm>
        <a:off x="4108747" y="842929"/>
        <a:ext cx="1366046" cy="1795691"/>
      </dsp:txXfrm>
    </dsp:sp>
    <dsp:sp modelId="{A40C1211-6BA5-456B-9560-55BB639D26D9}">
      <dsp:nvSpPr>
        <dsp:cNvPr id="0" name=""/>
        <dsp:cNvSpPr/>
      </dsp:nvSpPr>
      <dsp:spPr>
        <a:xfrm>
          <a:off x="5662398" y="1560845"/>
          <a:ext cx="307621" cy="359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CO" sz="1000" kern="1200"/>
        </a:p>
      </dsp:txBody>
      <dsp:txXfrm>
        <a:off x="5662398" y="1632817"/>
        <a:ext cx="215335" cy="215915"/>
      </dsp:txXfrm>
    </dsp:sp>
    <dsp:sp modelId="{6DE4388F-43A6-4654-9D17-B1F78C7398B6}">
      <dsp:nvSpPr>
        <dsp:cNvPr id="0" name=""/>
        <dsp:cNvSpPr/>
      </dsp:nvSpPr>
      <dsp:spPr>
        <a:xfrm>
          <a:off x="6097712" y="800429"/>
          <a:ext cx="1451046" cy="1880691"/>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CO" sz="1200" kern="1200" dirty="0"/>
            <a:t>Video</a:t>
          </a:r>
        </a:p>
      </dsp:txBody>
      <dsp:txXfrm>
        <a:off x="6140212" y="842929"/>
        <a:ext cx="1366046" cy="1795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E88CB-6D3D-41B5-ACB9-0C25B6B042CA}">
      <dsp:nvSpPr>
        <dsp:cNvPr id="0" name=""/>
        <dsp:cNvSpPr/>
      </dsp:nvSpPr>
      <dsp:spPr>
        <a:xfrm>
          <a:off x="4844" y="2261733"/>
          <a:ext cx="1501651" cy="178790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CO" sz="1800" kern="1200" dirty="0"/>
            <a:t>Experimento (</a:t>
          </a:r>
          <a:r>
            <a:rPr lang="es-CO" sz="1800" kern="1200" dirty="0" err="1"/>
            <a:t>qualtrics</a:t>
          </a:r>
          <a:r>
            <a:rPr lang="es-CO" sz="1800" kern="1200" dirty="0"/>
            <a:t>) y Cálculo del pago NO SE ANUNCIA </a:t>
          </a:r>
        </a:p>
        <a:p>
          <a:pPr marL="114300" lvl="1" indent="-114300" algn="l" defTabSz="622300">
            <a:lnSpc>
              <a:spcPct val="90000"/>
            </a:lnSpc>
            <a:spcBef>
              <a:spcPct val="0"/>
            </a:spcBef>
            <a:spcAft>
              <a:spcPct val="15000"/>
            </a:spcAft>
            <a:buChar char="•"/>
          </a:pPr>
          <a:r>
            <a:rPr lang="es-CO" sz="1400" kern="1200" dirty="0"/>
            <a:t>Decisiones</a:t>
          </a:r>
        </a:p>
      </dsp:txBody>
      <dsp:txXfrm>
        <a:off x="48826" y="2305715"/>
        <a:ext cx="1413687" cy="1699940"/>
      </dsp:txXfrm>
    </dsp:sp>
    <dsp:sp modelId="{8475E1BA-F58A-45BD-A125-9E58F15D957A}">
      <dsp:nvSpPr>
        <dsp:cNvPr id="0" name=""/>
        <dsp:cNvSpPr/>
      </dsp:nvSpPr>
      <dsp:spPr>
        <a:xfrm>
          <a:off x="1656661" y="2969480"/>
          <a:ext cx="318350" cy="372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1656661" y="3043962"/>
        <a:ext cx="222845" cy="223445"/>
      </dsp:txXfrm>
    </dsp:sp>
    <dsp:sp modelId="{7AF118C8-E27C-4E6F-994D-166BA3B152A0}">
      <dsp:nvSpPr>
        <dsp:cNvPr id="0" name=""/>
        <dsp:cNvSpPr/>
      </dsp:nvSpPr>
      <dsp:spPr>
        <a:xfrm>
          <a:off x="2107156" y="2261733"/>
          <a:ext cx="1501651" cy="178790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kern="1200" dirty="0"/>
            <a:t>Encuesta </a:t>
          </a:r>
          <a:r>
            <a:rPr lang="es-CO" sz="1800" kern="1200" dirty="0" err="1"/>
            <a:t>Behavioral</a:t>
          </a:r>
          <a:endParaRPr lang="es-CO" sz="1800" kern="1200" dirty="0"/>
        </a:p>
      </dsp:txBody>
      <dsp:txXfrm>
        <a:off x="2151138" y="2305715"/>
        <a:ext cx="1413687" cy="1699940"/>
      </dsp:txXfrm>
    </dsp:sp>
    <dsp:sp modelId="{795F8336-E297-470C-99DC-5B31E09C43DA}">
      <dsp:nvSpPr>
        <dsp:cNvPr id="0" name=""/>
        <dsp:cNvSpPr/>
      </dsp:nvSpPr>
      <dsp:spPr>
        <a:xfrm>
          <a:off x="3757545" y="2969480"/>
          <a:ext cx="315322" cy="372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3757545" y="3043962"/>
        <a:ext cx="220725" cy="223445"/>
      </dsp:txXfrm>
    </dsp:sp>
    <dsp:sp modelId="{05DEEE8A-F359-4DB6-9F4C-3886FB3F2CDC}">
      <dsp:nvSpPr>
        <dsp:cNvPr id="0" name=""/>
        <dsp:cNvSpPr/>
      </dsp:nvSpPr>
      <dsp:spPr>
        <a:xfrm>
          <a:off x="4203757" y="2261733"/>
          <a:ext cx="1501651" cy="178790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kern="1200" dirty="0"/>
            <a:t>Encuesta IDB</a:t>
          </a:r>
        </a:p>
      </dsp:txBody>
      <dsp:txXfrm>
        <a:off x="4247739" y="2305715"/>
        <a:ext cx="1413687" cy="1699940"/>
      </dsp:txXfrm>
    </dsp:sp>
    <dsp:sp modelId="{8CBF04F9-A175-4FFB-95EA-48A4297773D9}">
      <dsp:nvSpPr>
        <dsp:cNvPr id="0" name=""/>
        <dsp:cNvSpPr/>
      </dsp:nvSpPr>
      <dsp:spPr>
        <a:xfrm>
          <a:off x="5857002" y="2969480"/>
          <a:ext cx="321377" cy="372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5857002" y="3043962"/>
        <a:ext cx="224964" cy="223445"/>
      </dsp:txXfrm>
    </dsp:sp>
    <dsp:sp modelId="{954AF817-B146-4F9E-8A6A-45D2579EB42A}">
      <dsp:nvSpPr>
        <dsp:cNvPr id="0" name=""/>
        <dsp:cNvSpPr/>
      </dsp:nvSpPr>
      <dsp:spPr>
        <a:xfrm>
          <a:off x="6311782" y="2261733"/>
          <a:ext cx="1501651" cy="178790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kern="1200" dirty="0"/>
            <a:t>Anuncio del pago</a:t>
          </a:r>
        </a:p>
      </dsp:txBody>
      <dsp:txXfrm>
        <a:off x="6355764" y="2305715"/>
        <a:ext cx="1413687" cy="1699940"/>
      </dsp:txXfrm>
    </dsp:sp>
    <dsp:sp modelId="{A55153B4-7A23-43F3-9B53-018CDE558AAE}">
      <dsp:nvSpPr>
        <dsp:cNvPr id="0" name=""/>
        <dsp:cNvSpPr/>
      </dsp:nvSpPr>
      <dsp:spPr>
        <a:xfrm>
          <a:off x="7964810" y="2969480"/>
          <a:ext cx="320917" cy="3724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7964810" y="3043962"/>
        <a:ext cx="224642" cy="223445"/>
      </dsp:txXfrm>
    </dsp:sp>
    <dsp:sp modelId="{B73E0C3A-3EBD-46C2-9713-438E1ABA2392}">
      <dsp:nvSpPr>
        <dsp:cNvPr id="0" name=""/>
        <dsp:cNvSpPr/>
      </dsp:nvSpPr>
      <dsp:spPr>
        <a:xfrm>
          <a:off x="8418939" y="2261733"/>
          <a:ext cx="1501651" cy="178790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O" sz="1800" kern="1200" dirty="0"/>
            <a:t>Pago. FIN</a:t>
          </a:r>
        </a:p>
      </dsp:txBody>
      <dsp:txXfrm>
        <a:off x="8462921" y="2305715"/>
        <a:ext cx="1413687" cy="1699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F9E38-4E0B-48F1-B24A-F408AF23BB15}"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3EB76-9175-4BD0-8555-0E8E17D59CEC}" type="slidenum">
              <a:rPr lang="en-US" smtClean="0"/>
              <a:t>‹#›</a:t>
            </a:fld>
            <a:endParaRPr lang="en-US"/>
          </a:p>
        </p:txBody>
      </p:sp>
    </p:spTree>
    <p:extLst>
      <p:ext uri="{BB962C8B-B14F-4D97-AF65-F5344CB8AC3E}">
        <p14:creationId xmlns:p14="http://schemas.microsoft.com/office/powerpoint/2010/main" val="3480546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33EB76-9175-4BD0-8555-0E8E17D59CEC}" type="slidenum">
              <a:rPr lang="en-US" smtClean="0"/>
              <a:t>1</a:t>
            </a:fld>
            <a:endParaRPr lang="en-US"/>
          </a:p>
        </p:txBody>
      </p:sp>
    </p:spTree>
    <p:extLst>
      <p:ext uri="{BB962C8B-B14F-4D97-AF65-F5344CB8AC3E}">
        <p14:creationId xmlns:p14="http://schemas.microsoft.com/office/powerpoint/2010/main" val="5538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569387-2157-4213-97F9-90F36AD307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AB98D28-8D04-49E9-BD62-3772476B8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0D19E80-F74B-4E5E-BE26-2AD6F530BF52}"/>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E4A77698-65C1-45D5-BB0E-661AC5DDEC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BBDF88-097F-4585-9BA6-856BC1F4087D}"/>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40085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6AC0E-BAC5-4C6B-9D0E-51376953A2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9B34381-5FE4-404C-AEAE-BF57A1CD697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2DDFF0-3AC5-4DF0-B512-09B948DB781D}"/>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9CD2BCF0-8B17-4643-8B22-912964B7B26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7E3F211-3D14-4F25-9C5E-4EE13BAC6979}"/>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253037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E6B83D-EF5F-4C56-A0FC-1D57629A32E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2F5B97-FC97-4EB1-A5FD-00CF1C9C505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AF7783-39CB-49E7-9F96-0300097FB206}"/>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A26EFD76-11B9-4653-9CC9-FBAD315AFFA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4734BF2-6931-4764-A58F-A4C44A82594C}"/>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271920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07459-8645-45CF-B5D5-B346B10EB03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33F175F-D27A-4284-A0EB-46931A4EFCB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CEF558-900F-4050-A641-DA8E41503178}"/>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E32241BC-3DB8-40C7-AD1A-C75468F7EB2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E9E3ED5-5D56-4AC4-AED8-078E49EEA0AE}"/>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294649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BAF06-D2C4-430E-8F9C-EFB2373CC7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3252DD-F38B-45BE-A9AE-E9E10F11E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D093C0F-8C06-4557-B1E4-DD5EE3CAEE0D}"/>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FE7DEB72-352F-4FA2-A484-9483A7A3722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AEF83B2-B4B2-4FD0-8BAD-F24679928598}"/>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398065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31196-80CC-4455-AE98-5BCC7B1C15F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3EB4611-9DBC-45A4-BC8C-45DB8789E96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13A1E71-0A76-4D00-A9D2-89BDB666BB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89249CA-0E6F-4F4D-9756-C427B3DCB60A}"/>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6" name="Marcador de pie de página 5">
            <a:extLst>
              <a:ext uri="{FF2B5EF4-FFF2-40B4-BE49-F238E27FC236}">
                <a16:creationId xmlns:a16="http://schemas.microsoft.com/office/drawing/2014/main" id="{EB49FDB9-19C1-4959-876D-0657B34BFFF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8CEE0DA-7AAB-4319-8E10-2512D8B05990}"/>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334329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41CE0-D521-48F0-8874-528BC340E7F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D13A75-1BC6-4113-8F13-4658FFA6D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F63B749-1A53-4C50-9D5C-58F6CE1D753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77AE750-B85C-4846-B0CE-1F880BC5A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824DDB1-725F-4CB7-998D-5C05D374ECE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718EE04-8180-4367-9816-BDF045722516}"/>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8" name="Marcador de pie de página 7">
            <a:extLst>
              <a:ext uri="{FF2B5EF4-FFF2-40B4-BE49-F238E27FC236}">
                <a16:creationId xmlns:a16="http://schemas.microsoft.com/office/drawing/2014/main" id="{FE407D91-22A9-4971-A6CD-517B071A4BF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57F77E9-533F-4AC4-B3FC-DB168BEE84A5}"/>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365394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18E29-B41B-4FE2-A084-5264DCF9E4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023DBA4-690C-410C-9D0D-14D342C6C77F}"/>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4" name="Marcador de pie de página 3">
            <a:extLst>
              <a:ext uri="{FF2B5EF4-FFF2-40B4-BE49-F238E27FC236}">
                <a16:creationId xmlns:a16="http://schemas.microsoft.com/office/drawing/2014/main" id="{B6B9C78E-BFA2-4EE2-BBFA-415AE3E6594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75F101F-C37C-4873-9864-E7F7F1CEA3F9}"/>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195976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6FD484-6B0F-4747-95CB-94361095B901}"/>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3" name="Marcador de pie de página 2">
            <a:extLst>
              <a:ext uri="{FF2B5EF4-FFF2-40B4-BE49-F238E27FC236}">
                <a16:creationId xmlns:a16="http://schemas.microsoft.com/office/drawing/2014/main" id="{62FCD125-6BBA-496F-8372-76CB98FEF79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2FA0A8E-F8B6-49F2-A99E-584F845D0CAE}"/>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194844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E440F-C611-47F4-BCF6-8D0F4C2147B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5D3CDE4-93E8-4027-B9E9-EA56DBC3B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6A10D82-4338-4767-B6F2-BFA36B7D0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E4E80E-57E5-44C6-BFE5-C1B58988B516}"/>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6" name="Marcador de pie de página 5">
            <a:extLst>
              <a:ext uri="{FF2B5EF4-FFF2-40B4-BE49-F238E27FC236}">
                <a16:creationId xmlns:a16="http://schemas.microsoft.com/office/drawing/2014/main" id="{A3B05EAC-6AB8-49CC-9ED5-A84B874D912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2C69FF2-083B-4679-9F77-E32D42C4B498}"/>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205116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789B8-72E1-4EFE-9941-11BB44FD51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2797F7A-788B-48FB-84DC-1E5766435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492B58C-0B6F-4669-8374-AAA4A6E53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93063BC-85D6-4017-BB8A-75C020ED80B6}"/>
              </a:ext>
            </a:extLst>
          </p:cNvPr>
          <p:cNvSpPr>
            <a:spLocks noGrp="1"/>
          </p:cNvSpPr>
          <p:nvPr>
            <p:ph type="dt" sz="half" idx="10"/>
          </p:nvPr>
        </p:nvSpPr>
        <p:spPr/>
        <p:txBody>
          <a:bodyPr/>
          <a:lstStyle/>
          <a:p>
            <a:fld id="{52B23FA3-7A42-472E-87D1-BFFA5A41AB6A}" type="datetimeFigureOut">
              <a:rPr lang="es-CO" smtClean="0"/>
              <a:t>9/08/2021</a:t>
            </a:fld>
            <a:endParaRPr lang="es-CO"/>
          </a:p>
        </p:txBody>
      </p:sp>
      <p:sp>
        <p:nvSpPr>
          <p:cNvPr id="6" name="Marcador de pie de página 5">
            <a:extLst>
              <a:ext uri="{FF2B5EF4-FFF2-40B4-BE49-F238E27FC236}">
                <a16:creationId xmlns:a16="http://schemas.microsoft.com/office/drawing/2014/main" id="{C6EE7625-99D0-4C04-8A3E-3DD75B7A9BB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45D1D27-EE93-4B71-A35B-8780CD3341E1}"/>
              </a:ext>
            </a:extLst>
          </p:cNvPr>
          <p:cNvSpPr>
            <a:spLocks noGrp="1"/>
          </p:cNvSpPr>
          <p:nvPr>
            <p:ph type="sldNum" sz="quarter" idx="12"/>
          </p:nvPr>
        </p:nvSpPr>
        <p:spPr/>
        <p:txBody>
          <a:bodyPr/>
          <a:lstStyle/>
          <a:p>
            <a:fld id="{7C35B8BC-6100-480F-A843-56D419C83C32}" type="slidenum">
              <a:rPr lang="es-CO" smtClean="0"/>
              <a:t>‹#›</a:t>
            </a:fld>
            <a:endParaRPr lang="es-CO"/>
          </a:p>
        </p:txBody>
      </p:sp>
    </p:spTree>
    <p:extLst>
      <p:ext uri="{BB962C8B-B14F-4D97-AF65-F5344CB8AC3E}">
        <p14:creationId xmlns:p14="http://schemas.microsoft.com/office/powerpoint/2010/main" val="303511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41F95E-CB61-44B8-A4EF-55B04998B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7D28EB6-20B5-4845-963D-4B31C5B63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DCBEC9B-E8D8-49D5-967C-5A798681A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23FA3-7A42-472E-87D1-BFFA5A41AB6A}" type="datetimeFigureOut">
              <a:rPr lang="es-CO" smtClean="0"/>
              <a:t>9/08/2021</a:t>
            </a:fld>
            <a:endParaRPr lang="es-CO"/>
          </a:p>
        </p:txBody>
      </p:sp>
      <p:sp>
        <p:nvSpPr>
          <p:cNvPr id="5" name="Marcador de pie de página 4">
            <a:extLst>
              <a:ext uri="{FF2B5EF4-FFF2-40B4-BE49-F238E27FC236}">
                <a16:creationId xmlns:a16="http://schemas.microsoft.com/office/drawing/2014/main" id="{68F1D5B7-1806-407A-A96F-6EE012902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2273577-7ABA-48E1-B888-F1BFD82A4D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5B8BC-6100-480F-A843-56D419C83C32}" type="slidenum">
              <a:rPr lang="es-CO" smtClean="0"/>
              <a:t>‹#›</a:t>
            </a:fld>
            <a:endParaRPr lang="es-CO"/>
          </a:p>
        </p:txBody>
      </p:sp>
    </p:spTree>
    <p:extLst>
      <p:ext uri="{BB962C8B-B14F-4D97-AF65-F5344CB8AC3E}">
        <p14:creationId xmlns:p14="http://schemas.microsoft.com/office/powerpoint/2010/main" val="60035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eajaveriana.co1.qualtrics.com/jfe/form/SV_1Yrilkw8TqDH79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layer.vimeo.com/video/47149918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B4E50-EB3B-494A-9DFC-9EF1DE366535}"/>
              </a:ext>
            </a:extLst>
          </p:cNvPr>
          <p:cNvSpPr>
            <a:spLocks noGrp="1"/>
          </p:cNvSpPr>
          <p:nvPr>
            <p:ph type="ctrTitle"/>
          </p:nvPr>
        </p:nvSpPr>
        <p:spPr/>
        <p:txBody>
          <a:bodyPr/>
          <a:lstStyle/>
          <a:p>
            <a:r>
              <a:rPr lang="es-CO" dirty="0"/>
              <a:t>Flujo guía del protocolo para el estudio en línea PUJ-IADB</a:t>
            </a:r>
          </a:p>
        </p:txBody>
      </p:sp>
      <p:sp>
        <p:nvSpPr>
          <p:cNvPr id="3" name="Subtítulo 2">
            <a:extLst>
              <a:ext uri="{FF2B5EF4-FFF2-40B4-BE49-F238E27FC236}">
                <a16:creationId xmlns:a16="http://schemas.microsoft.com/office/drawing/2014/main" id="{F96B6652-DEAF-4D4C-9FBA-41216B34BC46}"/>
              </a:ext>
            </a:extLst>
          </p:cNvPr>
          <p:cNvSpPr>
            <a:spLocks noGrp="1"/>
          </p:cNvSpPr>
          <p:nvPr>
            <p:ph type="subTitle" idx="1"/>
          </p:nvPr>
        </p:nvSpPr>
        <p:spPr/>
        <p:txBody>
          <a:bodyPr/>
          <a:lstStyle/>
          <a:p>
            <a:r>
              <a:rPr lang="es-CO" dirty="0"/>
              <a:t>Sandra </a:t>
            </a:r>
            <a:r>
              <a:rPr lang="es-CO" dirty="0" err="1"/>
              <a:t>PolaníaReyes</a:t>
            </a:r>
            <a:endParaRPr lang="es-CO" dirty="0"/>
          </a:p>
          <a:p>
            <a:r>
              <a:rPr lang="es-CO" dirty="0"/>
              <a:t>Agosto 9 de 2021</a:t>
            </a:r>
          </a:p>
        </p:txBody>
      </p:sp>
    </p:spTree>
    <p:extLst>
      <p:ext uri="{BB962C8B-B14F-4D97-AF65-F5344CB8AC3E}">
        <p14:creationId xmlns:p14="http://schemas.microsoft.com/office/powerpoint/2010/main" val="333626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7B8D4-3C94-4541-BFC0-D2D6F905E2FB}"/>
              </a:ext>
            </a:extLst>
          </p:cNvPr>
          <p:cNvSpPr>
            <a:spLocks noGrp="1"/>
          </p:cNvSpPr>
          <p:nvPr>
            <p:ph type="title"/>
          </p:nvPr>
        </p:nvSpPr>
        <p:spPr/>
        <p:txBody>
          <a:bodyPr/>
          <a:lstStyle/>
          <a:p>
            <a:r>
              <a:rPr lang="es-CO" sz="4400" b="1" i="0" dirty="0">
                <a:solidFill>
                  <a:srgbClr val="000000"/>
                </a:solidFill>
                <a:effectLst/>
                <a:latin typeface="Calibri" panose="020F0502020204030204" pitchFamily="34" charset="0"/>
              </a:rPr>
              <a:t>Sensata debe garantizar que:</a:t>
            </a:r>
            <a:r>
              <a:rPr lang="es-CO" sz="4400" b="0" i="0" dirty="0">
                <a:solidFill>
                  <a:srgbClr val="000000"/>
                </a:solidFill>
                <a:effectLst/>
                <a:latin typeface="Calibri" panose="020F0502020204030204" pitchFamily="34" charset="0"/>
              </a:rPr>
              <a:t> </a:t>
            </a:r>
            <a:endParaRPr lang="es-CO" dirty="0"/>
          </a:p>
        </p:txBody>
      </p:sp>
      <p:sp>
        <p:nvSpPr>
          <p:cNvPr id="3" name="Marcador de contenido 2">
            <a:extLst>
              <a:ext uri="{FF2B5EF4-FFF2-40B4-BE49-F238E27FC236}">
                <a16:creationId xmlns:a16="http://schemas.microsoft.com/office/drawing/2014/main" id="{3F4716C0-02FF-46A1-AACA-1DD55C4999E3}"/>
              </a:ext>
            </a:extLst>
          </p:cNvPr>
          <p:cNvSpPr>
            <a:spLocks noGrp="1"/>
          </p:cNvSpPr>
          <p:nvPr>
            <p:ph idx="1"/>
          </p:nvPr>
        </p:nvSpPr>
        <p:spPr/>
        <p:txBody>
          <a:bodyPr/>
          <a:lstStyle/>
          <a:p>
            <a:pPr algn="l" rtl="0" fontAlgn="base"/>
            <a:r>
              <a:rPr lang="es-CO" sz="2000" b="1" i="0" dirty="0">
                <a:solidFill>
                  <a:srgbClr val="000000"/>
                </a:solidFill>
                <a:effectLst/>
                <a:latin typeface="Calibri" panose="020F0502020204030204" pitchFamily="34" charset="0"/>
              </a:rPr>
              <a:t>Hay un código único por participante. </a:t>
            </a:r>
          </a:p>
          <a:p>
            <a:pPr lvl="1" fontAlgn="base"/>
            <a:r>
              <a:rPr lang="es-CO" sz="2000" dirty="0">
                <a:solidFill>
                  <a:srgbClr val="000000"/>
                </a:solidFill>
                <a:latin typeface="Calibri" panose="020F0502020204030204" pitchFamily="34" charset="0"/>
              </a:rPr>
              <a:t>Invitación; Nombre, </a:t>
            </a:r>
            <a:r>
              <a:rPr lang="es-CO" sz="2000" i="0" dirty="0">
                <a:solidFill>
                  <a:srgbClr val="000000"/>
                </a:solidFill>
                <a:effectLst/>
                <a:latin typeface="Calibri" panose="020F0502020204030204" pitchFamily="34" charset="0"/>
              </a:rPr>
              <a:t>CC, estrato, edad, </a:t>
            </a:r>
            <a:r>
              <a:rPr lang="es-CO" sz="2000" dirty="0">
                <a:solidFill>
                  <a:srgbClr val="000000"/>
                </a:solidFill>
                <a:latin typeface="Calibri" panose="020F0502020204030204" pitchFamily="34" charset="0"/>
              </a:rPr>
              <a:t>sexo, nivel educativo</a:t>
            </a:r>
          </a:p>
          <a:p>
            <a:pPr lvl="1" fontAlgn="base"/>
            <a:r>
              <a:rPr lang="es-CO" sz="2000" i="0" dirty="0">
                <a:solidFill>
                  <a:srgbClr val="000000"/>
                </a:solidFill>
                <a:effectLst/>
                <a:latin typeface="Calibri" panose="020F0502020204030204" pitchFamily="34" charset="0"/>
              </a:rPr>
              <a:t>El participante aceptó participar en el estudio. Consentimiento informado. Que el participante no le va a contar a nadie.  </a:t>
            </a:r>
            <a:endParaRPr lang="es-CO" sz="2000" i="0" dirty="0">
              <a:solidFill>
                <a:srgbClr val="000000"/>
              </a:solidFill>
              <a:effectLst/>
              <a:latin typeface="Segoe UI" panose="020B0502040204020203" pitchFamily="34" charset="0"/>
            </a:endParaRPr>
          </a:p>
          <a:p>
            <a:pPr lvl="1" fontAlgn="base"/>
            <a:r>
              <a:rPr lang="es-CO" sz="2000" i="0" dirty="0">
                <a:solidFill>
                  <a:srgbClr val="000000"/>
                </a:solidFill>
                <a:effectLst/>
                <a:latin typeface="Calibri" panose="020F0502020204030204" pitchFamily="34" charset="0"/>
              </a:rPr>
              <a:t>Se registran para participar y se les asigna un número: Fecha de nacimiento. Ingreso. </a:t>
            </a:r>
            <a:r>
              <a:rPr lang="es-CO" sz="2400" dirty="0"/>
              <a:t>Encuesta de información para el pago. </a:t>
            </a:r>
            <a:endParaRPr lang="es-CO" sz="2000" i="0" dirty="0">
              <a:solidFill>
                <a:srgbClr val="000000"/>
              </a:solidFill>
              <a:effectLst/>
              <a:latin typeface="Calibri" panose="020F0502020204030204" pitchFamily="34" charset="0"/>
            </a:endParaRPr>
          </a:p>
          <a:p>
            <a:pPr lvl="1" fontAlgn="base"/>
            <a:r>
              <a:rPr lang="es-CO" sz="2000" dirty="0">
                <a:solidFill>
                  <a:srgbClr val="000000"/>
                </a:solidFill>
                <a:latin typeface="Calibri" panose="020F0502020204030204" pitchFamily="34" charset="0"/>
              </a:rPr>
              <a:t>Ventana. Una semana. </a:t>
            </a:r>
          </a:p>
          <a:p>
            <a:pPr algn="l" rtl="0" fontAlgn="base"/>
            <a:r>
              <a:rPr lang="es-CO" sz="2000" b="1" i="0" dirty="0">
                <a:solidFill>
                  <a:srgbClr val="000000"/>
                </a:solidFill>
                <a:effectLst/>
                <a:latin typeface="Calibri" panose="020F0502020204030204" pitchFamily="34" charset="0"/>
              </a:rPr>
              <a:t>El participante debe ser 18 años o más.</a:t>
            </a:r>
            <a:r>
              <a:rPr lang="es-CO" sz="2000" b="0" i="0" dirty="0">
                <a:solidFill>
                  <a:srgbClr val="000000"/>
                </a:solidFill>
                <a:effectLst/>
                <a:latin typeface="Calibri" panose="020F0502020204030204" pitchFamily="34" charset="0"/>
              </a:rPr>
              <a:t> </a:t>
            </a:r>
            <a:endParaRPr lang="es-CO" sz="2000" b="0" i="0" dirty="0">
              <a:solidFill>
                <a:srgbClr val="000000"/>
              </a:solidFill>
              <a:effectLst/>
              <a:latin typeface="Segoe UI" panose="020B0502040204020203" pitchFamily="34" charset="0"/>
            </a:endParaRPr>
          </a:p>
          <a:p>
            <a:pPr algn="l" rtl="0" fontAlgn="base"/>
            <a:r>
              <a:rPr lang="es-CO" sz="2000" b="1" i="0" dirty="0">
                <a:solidFill>
                  <a:srgbClr val="000000"/>
                </a:solidFill>
                <a:effectLst/>
                <a:latin typeface="Calibri" panose="020F0502020204030204" pitchFamily="34" charset="0"/>
              </a:rPr>
              <a:t>Hay información de la encuesta que Sensata ya tiene </a:t>
            </a:r>
            <a:r>
              <a:rPr lang="es-CO" sz="2000" b="1" dirty="0">
                <a:solidFill>
                  <a:srgbClr val="000000"/>
                </a:solidFill>
                <a:latin typeface="Calibri" panose="020F0502020204030204" pitchFamily="34" charset="0"/>
              </a:rPr>
              <a:t>y que va a actualizar</a:t>
            </a:r>
            <a:r>
              <a:rPr lang="es-CO" sz="2000" b="1" i="0" dirty="0">
                <a:solidFill>
                  <a:srgbClr val="000000"/>
                </a:solidFill>
                <a:effectLst/>
                <a:latin typeface="Calibri" panose="020F0502020204030204" pitchFamily="34" charset="0"/>
              </a:rPr>
              <a:t>: </a:t>
            </a:r>
          </a:p>
          <a:p>
            <a:pPr lvl="1" fontAlgn="base"/>
            <a:r>
              <a:rPr lang="es-CO" sz="2000" i="0" dirty="0">
                <a:solidFill>
                  <a:srgbClr val="000000"/>
                </a:solidFill>
                <a:effectLst/>
                <a:latin typeface="Calibri" panose="020F0502020204030204" pitchFamily="34" charset="0"/>
              </a:rPr>
              <a:t>Nombres, CC, no. Celular, edad, nivel de educación… </a:t>
            </a:r>
            <a:r>
              <a:rPr lang="es-CO" sz="2000" i="0" dirty="0">
                <a:solidFill>
                  <a:srgbClr val="000000"/>
                </a:solidFill>
                <a:effectLst/>
                <a:latin typeface="-webkit-standard"/>
              </a:rPr>
              <a:t>¿Podría, para efectos de clasificación, responder cuál es el estrato con el que llega el recibo de energía a su hogar?,  </a:t>
            </a:r>
            <a:r>
              <a:rPr lang="es-CO" sz="2000" dirty="0">
                <a:solidFill>
                  <a:srgbClr val="000000"/>
                </a:solidFill>
                <a:latin typeface="-webkit-standard"/>
              </a:rPr>
              <a:t>(1-6), barrio, localidad</a:t>
            </a:r>
            <a:endParaRPr lang="es-CO" sz="2000" b="0" i="0" dirty="0">
              <a:solidFill>
                <a:srgbClr val="000000"/>
              </a:solidFill>
              <a:effectLst/>
              <a:latin typeface="Segoe UI" panose="020B0502040204020203" pitchFamily="34" charset="0"/>
            </a:endParaRPr>
          </a:p>
          <a:p>
            <a:endParaRPr lang="es-CO" dirty="0"/>
          </a:p>
        </p:txBody>
      </p:sp>
    </p:spTree>
    <p:extLst>
      <p:ext uri="{BB962C8B-B14F-4D97-AF65-F5344CB8AC3E}">
        <p14:creationId xmlns:p14="http://schemas.microsoft.com/office/powerpoint/2010/main" val="259169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9DB66774-6564-4376-BDCF-7E793D61A95D}"/>
              </a:ext>
            </a:extLst>
          </p:cNvPr>
          <p:cNvGraphicFramePr/>
          <p:nvPr>
            <p:extLst>
              <p:ext uri="{D42A27DB-BD31-4B8C-83A1-F6EECF244321}">
                <p14:modId xmlns:p14="http://schemas.microsoft.com/office/powerpoint/2010/main" val="3412300418"/>
              </p:ext>
            </p:extLst>
          </p:nvPr>
        </p:nvGraphicFramePr>
        <p:xfrm>
          <a:off x="3587829" y="1160030"/>
          <a:ext cx="7552077" cy="3481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ítulo 1">
            <a:extLst>
              <a:ext uri="{FF2B5EF4-FFF2-40B4-BE49-F238E27FC236}">
                <a16:creationId xmlns:a16="http://schemas.microsoft.com/office/drawing/2014/main" id="{643DF3F2-6383-4714-8EDE-31A613FD672C}"/>
              </a:ext>
            </a:extLst>
          </p:cNvPr>
          <p:cNvSpPr>
            <a:spLocks noGrp="1"/>
          </p:cNvSpPr>
          <p:nvPr>
            <p:ph type="title"/>
          </p:nvPr>
        </p:nvSpPr>
        <p:spPr/>
        <p:txBody>
          <a:bodyPr/>
          <a:lstStyle/>
          <a:p>
            <a:r>
              <a:rPr lang="es-CO" dirty="0"/>
              <a:t>Diagrama de Flujo de </a:t>
            </a:r>
            <a:r>
              <a:rPr lang="es-CO" b="1" dirty="0">
                <a:solidFill>
                  <a:schemeClr val="accent6">
                    <a:lumMod val="75000"/>
                  </a:schemeClr>
                </a:solidFill>
              </a:rPr>
              <a:t>Sensata</a:t>
            </a:r>
            <a:r>
              <a:rPr lang="es-CO" dirty="0"/>
              <a:t> y </a:t>
            </a:r>
            <a:r>
              <a:rPr lang="es-CO" b="1" dirty="0">
                <a:solidFill>
                  <a:srgbClr val="0070C0"/>
                </a:solidFill>
              </a:rPr>
              <a:t>PUJ</a:t>
            </a:r>
          </a:p>
        </p:txBody>
      </p:sp>
      <p:graphicFrame>
        <p:nvGraphicFramePr>
          <p:cNvPr id="7" name="Diagrama 6">
            <a:extLst>
              <a:ext uri="{FF2B5EF4-FFF2-40B4-BE49-F238E27FC236}">
                <a16:creationId xmlns:a16="http://schemas.microsoft.com/office/drawing/2014/main" id="{F41F7045-6185-4A2F-8CF0-58B43F61E519}"/>
              </a:ext>
            </a:extLst>
          </p:cNvPr>
          <p:cNvGraphicFramePr/>
          <p:nvPr>
            <p:extLst>
              <p:ext uri="{D42A27DB-BD31-4B8C-83A1-F6EECF244321}">
                <p14:modId xmlns:p14="http://schemas.microsoft.com/office/powerpoint/2010/main" val="73904816"/>
              </p:ext>
            </p:extLst>
          </p:nvPr>
        </p:nvGraphicFramePr>
        <p:xfrm>
          <a:off x="1433209" y="2115799"/>
          <a:ext cx="9920591" cy="63113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CuadroTexto 7">
            <a:extLst>
              <a:ext uri="{FF2B5EF4-FFF2-40B4-BE49-F238E27FC236}">
                <a16:creationId xmlns:a16="http://schemas.microsoft.com/office/drawing/2014/main" id="{0BA3A944-5894-4C57-AF5F-8BDF744D67F7}"/>
              </a:ext>
            </a:extLst>
          </p:cNvPr>
          <p:cNvSpPr txBox="1"/>
          <p:nvPr/>
        </p:nvSpPr>
        <p:spPr>
          <a:xfrm flipH="1">
            <a:off x="114299" y="2009775"/>
            <a:ext cx="2303080" cy="1477328"/>
          </a:xfrm>
          <a:prstGeom prst="rect">
            <a:avLst/>
          </a:prstGeom>
          <a:noFill/>
        </p:spPr>
        <p:txBody>
          <a:bodyPr wrap="square" rtlCol="0">
            <a:spAutoFit/>
          </a:bodyPr>
          <a:lstStyle/>
          <a:p>
            <a:r>
              <a:rPr lang="es-CO" dirty="0"/>
              <a:t>Fase 0 y 1. 4 minutos. Puede terminar de responder la encuesta inicial en dos días. </a:t>
            </a:r>
          </a:p>
          <a:p>
            <a:endParaRPr lang="es-CO" dirty="0"/>
          </a:p>
        </p:txBody>
      </p:sp>
      <p:sp>
        <p:nvSpPr>
          <p:cNvPr id="9" name="CuadroTexto 8">
            <a:extLst>
              <a:ext uri="{FF2B5EF4-FFF2-40B4-BE49-F238E27FC236}">
                <a16:creationId xmlns:a16="http://schemas.microsoft.com/office/drawing/2014/main" id="{31512A3A-E19D-4771-AFF8-A5D456A9034C}"/>
              </a:ext>
            </a:extLst>
          </p:cNvPr>
          <p:cNvSpPr txBox="1"/>
          <p:nvPr/>
        </p:nvSpPr>
        <p:spPr>
          <a:xfrm flipH="1">
            <a:off x="114299" y="4022261"/>
            <a:ext cx="1104900" cy="923330"/>
          </a:xfrm>
          <a:prstGeom prst="rect">
            <a:avLst/>
          </a:prstGeom>
          <a:noFill/>
        </p:spPr>
        <p:txBody>
          <a:bodyPr wrap="square" rtlCol="0">
            <a:spAutoFit/>
          </a:bodyPr>
          <a:lstStyle/>
          <a:p>
            <a:r>
              <a:rPr lang="es-CO" dirty="0"/>
              <a:t>Fase 2 (duración 35 min)</a:t>
            </a:r>
          </a:p>
        </p:txBody>
      </p:sp>
    </p:spTree>
    <p:extLst>
      <p:ext uri="{BB962C8B-B14F-4D97-AF65-F5344CB8AC3E}">
        <p14:creationId xmlns:p14="http://schemas.microsoft.com/office/powerpoint/2010/main" val="372078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E265-68AB-4681-BDC5-615B05CB9D5A}"/>
              </a:ext>
            </a:extLst>
          </p:cNvPr>
          <p:cNvSpPr>
            <a:spLocks noGrp="1"/>
          </p:cNvSpPr>
          <p:nvPr>
            <p:ph type="title"/>
          </p:nvPr>
        </p:nvSpPr>
        <p:spPr/>
        <p:txBody>
          <a:bodyPr/>
          <a:lstStyle/>
          <a:p>
            <a:r>
              <a:rPr lang="es-CO" dirty="0"/>
              <a:t>Piloto de la plataforma</a:t>
            </a:r>
            <a:endParaRPr lang="en-US" dirty="0"/>
          </a:p>
        </p:txBody>
      </p:sp>
      <p:sp>
        <p:nvSpPr>
          <p:cNvPr id="3" name="Content Placeholder 2">
            <a:extLst>
              <a:ext uri="{FF2B5EF4-FFF2-40B4-BE49-F238E27FC236}">
                <a16:creationId xmlns:a16="http://schemas.microsoft.com/office/drawing/2014/main" id="{EB895BE9-07E6-40DD-81FA-3B378AB1A2FF}"/>
              </a:ext>
            </a:extLst>
          </p:cNvPr>
          <p:cNvSpPr>
            <a:spLocks noGrp="1"/>
          </p:cNvSpPr>
          <p:nvPr>
            <p:ph idx="1"/>
          </p:nvPr>
        </p:nvSpPr>
        <p:spPr/>
        <p:txBody>
          <a:bodyPr/>
          <a:lstStyle/>
          <a:p>
            <a:r>
              <a:rPr lang="es-CO" dirty="0"/>
              <a:t>30 participante</a:t>
            </a:r>
            <a:r>
              <a:rPr lang="en-US" dirty="0"/>
              <a:t>s del pool</a:t>
            </a:r>
          </a:p>
          <a:p>
            <a:r>
              <a:rPr lang="en-US" dirty="0" err="1"/>
              <a:t>Invitación</a:t>
            </a:r>
            <a:r>
              <a:rPr lang="en-US" dirty="0"/>
              <a:t> y </a:t>
            </a:r>
            <a:r>
              <a:rPr lang="en-US" dirty="0" err="1"/>
              <a:t>registro</a:t>
            </a:r>
            <a:r>
              <a:rPr lang="en-US" dirty="0"/>
              <a:t> (una </a:t>
            </a:r>
            <a:r>
              <a:rPr lang="en-US" dirty="0" err="1"/>
              <a:t>semana</a:t>
            </a:r>
            <a:r>
              <a:rPr lang="en-US" dirty="0"/>
              <a:t>) – 16 al 20 de </a:t>
            </a:r>
            <a:r>
              <a:rPr lang="en-US" dirty="0" err="1"/>
              <a:t>agosto</a:t>
            </a:r>
            <a:endParaRPr lang="en-US" dirty="0"/>
          </a:p>
          <a:p>
            <a:r>
              <a:rPr lang="en-US" dirty="0" err="1"/>
              <a:t>Experimento</a:t>
            </a:r>
            <a:r>
              <a:rPr lang="en-US" dirty="0"/>
              <a:t> (una </a:t>
            </a:r>
            <a:r>
              <a:rPr lang="en-US" dirty="0" err="1"/>
              <a:t>semana</a:t>
            </a:r>
            <a:r>
              <a:rPr lang="en-US" dirty="0"/>
              <a:t>) – 23 al 27 de </a:t>
            </a:r>
            <a:r>
              <a:rPr lang="en-US" dirty="0" err="1"/>
              <a:t>agosto</a:t>
            </a:r>
            <a:endParaRPr lang="en-US" dirty="0"/>
          </a:p>
          <a:p>
            <a:endParaRPr lang="en-US" dirty="0"/>
          </a:p>
          <a:p>
            <a:endParaRPr lang="es-CO" dirty="0"/>
          </a:p>
        </p:txBody>
      </p:sp>
    </p:spTree>
    <p:extLst>
      <p:ext uri="{BB962C8B-B14F-4D97-AF65-F5344CB8AC3E}">
        <p14:creationId xmlns:p14="http://schemas.microsoft.com/office/powerpoint/2010/main" val="238374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906C9-4915-4717-B8B6-1CEF30D12993}"/>
              </a:ext>
            </a:extLst>
          </p:cNvPr>
          <p:cNvSpPr>
            <a:spLocks noGrp="1"/>
          </p:cNvSpPr>
          <p:nvPr>
            <p:ph type="title"/>
          </p:nvPr>
        </p:nvSpPr>
        <p:spPr>
          <a:xfrm>
            <a:off x="838200" y="365125"/>
            <a:ext cx="10515600" cy="870012"/>
          </a:xfrm>
        </p:spPr>
        <p:txBody>
          <a:bodyPr/>
          <a:lstStyle/>
          <a:p>
            <a:r>
              <a:rPr lang="es-CO" b="1" dirty="0">
                <a:solidFill>
                  <a:schemeClr val="accent6">
                    <a:lumMod val="75000"/>
                  </a:schemeClr>
                </a:solidFill>
              </a:rPr>
              <a:t>Consentimiento informado: Pantallas 1-10</a:t>
            </a:r>
          </a:p>
        </p:txBody>
      </p:sp>
      <p:sp>
        <p:nvSpPr>
          <p:cNvPr id="3" name="Marcador de contenido 2">
            <a:extLst>
              <a:ext uri="{FF2B5EF4-FFF2-40B4-BE49-F238E27FC236}">
                <a16:creationId xmlns:a16="http://schemas.microsoft.com/office/drawing/2014/main" id="{CA4AE872-505B-4F28-BAD8-22050A4F3160}"/>
              </a:ext>
            </a:extLst>
          </p:cNvPr>
          <p:cNvSpPr>
            <a:spLocks noGrp="1"/>
          </p:cNvSpPr>
          <p:nvPr>
            <p:ph idx="1"/>
          </p:nvPr>
        </p:nvSpPr>
        <p:spPr>
          <a:xfrm>
            <a:off x="409903" y="1100830"/>
            <a:ext cx="11487807" cy="4992549"/>
          </a:xfrm>
        </p:spPr>
        <p:txBody>
          <a:bodyPr>
            <a:noAutofit/>
          </a:bodyPr>
          <a:lstStyle/>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Usted ha sido invitado a formar parte de un estudio para aprender más sobre cómo toman decisiones económicas las personas. El estudio lo lidera la Profesora Angela Fonseca, de la Facultad de Economía de la Pontificia Universidad Javeriana, con el apoyo de otros investigadores.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 Si está de acuerdo con participar, se le pedirá que tome una o varias decisiones económicas usando su teléfono. Su participación en el estudio puede durar hasta 1 hora.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 No hay riesgos asociados a esta investigación más allá de los de la vida diaria.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 Se le ofrecerá mínimo $</a:t>
            </a:r>
            <a:r>
              <a:rPr lang="es-CO" sz="1400" dirty="0">
                <a:solidFill>
                  <a:srgbClr val="000000"/>
                </a:solidFill>
                <a:latin typeface="Calibri" panose="020F0502020204030204" pitchFamily="34" charset="0"/>
              </a:rPr>
              <a:t>15</a:t>
            </a:r>
            <a:r>
              <a:rPr lang="es-CO" sz="1400" b="0" i="0" dirty="0">
                <a:solidFill>
                  <a:srgbClr val="000000"/>
                </a:solidFill>
                <a:effectLst/>
                <a:latin typeface="Calibri" panose="020F0502020204030204" pitchFamily="34" charset="0"/>
              </a:rPr>
              <a:t>.000 por su participación hasta el final de la sesión. Usted podrá ganar más dinero al participar, pero cuánto gane depende de sus decisiones y de las de otros participantes y también del azar. En promedio, los participantes ganarán entre $20.000 y $60.000 por aproximadamente 1 hora de participación.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 La participación en este estudio es voluntaria. Usted puede rehusarse a participar o salirse del juego en cualquier momento. Sin embargo, si usted se sale antes de que termine la sesión, usted no recibirá pago. Puede decidir no responder alguna pregunta, si así lo desea.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Sus decisiones y su identidad serán completamente confidenciales. La información de identificación únicamente se utilizará para su pago. Para preservar el anonimato de los datos, a cada persona se le asignará un código único que se usará para mantener el registro de los datos producidos por la actividad. Los resultados de la actividad en cualquier presentación o documento únicamente incluirán datos grupales y nunca se utilizará la información de identificación.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Si hay algo sobre el estudio y su participación que no es clara, si tiene preguntas o desea reportar algún problema relacionado con la investigación, puede contactar a Angela Fonseca a correo  a_fonseca@javeriana.edu.co. </a:t>
            </a:r>
            <a:endParaRPr lang="es-CO" sz="1400" b="0" i="0" dirty="0">
              <a:solidFill>
                <a:srgbClr val="000000"/>
              </a:solidFill>
              <a:effectLst/>
              <a:latin typeface="Segoe UI" panose="020B0502040204020203" pitchFamily="34" charset="0"/>
            </a:endParaRPr>
          </a:p>
          <a:p>
            <a:pPr marL="342900" indent="-342900" rtl="0" fontAlgn="base">
              <a:lnSpc>
                <a:spcPct val="120000"/>
              </a:lnSpc>
              <a:spcBef>
                <a:spcPts val="0"/>
              </a:spcBef>
              <a:buFont typeface="+mj-lt"/>
              <a:buAutoNum type="arabicPeriod"/>
            </a:pPr>
            <a:r>
              <a:rPr lang="es-CO" sz="1400" b="0" i="0" dirty="0">
                <a:solidFill>
                  <a:srgbClr val="000000"/>
                </a:solidFill>
                <a:effectLst/>
                <a:latin typeface="Calibri" panose="020F0502020204030204" pitchFamily="34" charset="0"/>
              </a:rPr>
              <a:t> ¿Está de acuerdo con participar?</a:t>
            </a:r>
          </a:p>
          <a:p>
            <a:pPr marL="0" indent="0" rtl="0" fontAlgn="base">
              <a:lnSpc>
                <a:spcPct val="120000"/>
              </a:lnSpc>
              <a:spcBef>
                <a:spcPts val="0"/>
              </a:spcBef>
              <a:buNone/>
            </a:pPr>
            <a:r>
              <a:rPr lang="es-CO" sz="1400" b="0" i="0" dirty="0">
                <a:solidFill>
                  <a:srgbClr val="000000"/>
                </a:solidFill>
                <a:effectLst/>
                <a:latin typeface="Segoe UI" panose="020B0502040204020203" pitchFamily="34" charset="0"/>
              </a:rPr>
              <a:t>Si ___ No____</a:t>
            </a:r>
          </a:p>
          <a:p>
            <a:pPr marL="0" indent="0" rtl="0" fontAlgn="base">
              <a:lnSpc>
                <a:spcPct val="120000"/>
              </a:lnSpc>
              <a:spcBef>
                <a:spcPts val="0"/>
              </a:spcBef>
              <a:buNone/>
            </a:pPr>
            <a:r>
              <a:rPr lang="es-CO" sz="1400" b="0" i="0" dirty="0">
                <a:solidFill>
                  <a:srgbClr val="000000"/>
                </a:solidFill>
                <a:effectLst/>
                <a:latin typeface="Calibri" panose="020F0502020204030204" pitchFamily="34" charset="0"/>
              </a:rPr>
              <a:t>Yo __(Escriba su nombre completo) con CC_(campo)__ acepto participar en este estudio.</a:t>
            </a:r>
          </a:p>
          <a:p>
            <a:pPr marL="0" indent="0" rtl="0" fontAlgn="base">
              <a:lnSpc>
                <a:spcPct val="120000"/>
              </a:lnSpc>
              <a:spcBef>
                <a:spcPts val="0"/>
              </a:spcBef>
              <a:buNone/>
            </a:pPr>
            <a:r>
              <a:rPr lang="es-CO" sz="1400" dirty="0">
                <a:solidFill>
                  <a:srgbClr val="000000"/>
                </a:solidFill>
                <a:latin typeface="Calibri" panose="020F0502020204030204" pitchFamily="34" charset="0"/>
              </a:rPr>
              <a:t>Teléfono Celular _______</a:t>
            </a:r>
            <a:endParaRPr lang="es-CO" sz="1400" b="0" i="0" dirty="0">
              <a:solidFill>
                <a:srgbClr val="000000"/>
              </a:solidFill>
              <a:effectLst/>
              <a:latin typeface="Calibri" panose="020F0502020204030204" pitchFamily="34" charset="0"/>
            </a:endParaRPr>
          </a:p>
          <a:p>
            <a:pPr marL="0" indent="0" rtl="0" fontAlgn="base">
              <a:lnSpc>
                <a:spcPct val="120000"/>
              </a:lnSpc>
              <a:spcBef>
                <a:spcPts val="0"/>
              </a:spcBef>
              <a:buNone/>
            </a:pPr>
            <a:r>
              <a:rPr lang="es-CO" sz="1400" b="0" i="0" dirty="0">
                <a:solidFill>
                  <a:srgbClr val="000000"/>
                </a:solidFill>
                <a:effectLst/>
                <a:latin typeface="Segoe UI" panose="020B0502040204020203" pitchFamily="34" charset="0"/>
              </a:rPr>
              <a:t>9. Su número de identificación es </a:t>
            </a:r>
            <a:r>
              <a:rPr lang="es-CO" sz="1400" b="0" i="0" u="sng" dirty="0">
                <a:solidFill>
                  <a:srgbClr val="000000"/>
                </a:solidFill>
                <a:effectLst/>
                <a:latin typeface="Segoe UI" panose="020B0502040204020203" pitchFamily="34" charset="0"/>
              </a:rPr>
              <a:t>XXX</a:t>
            </a:r>
          </a:p>
          <a:p>
            <a:pPr marL="0" indent="0" fontAlgn="base">
              <a:lnSpc>
                <a:spcPct val="120000"/>
              </a:lnSpc>
              <a:spcBef>
                <a:spcPts val="0"/>
              </a:spcBef>
              <a:buNone/>
            </a:pPr>
            <a:r>
              <a:rPr lang="es-CO" sz="1400" dirty="0"/>
              <a:t>10. Link al experimento (</a:t>
            </a:r>
            <a:r>
              <a:rPr lang="es-CO" sz="1400" dirty="0" err="1"/>
              <a:t>qualtrics</a:t>
            </a:r>
            <a:r>
              <a:rPr lang="es-CO" sz="1400" dirty="0"/>
              <a:t>): </a:t>
            </a:r>
            <a:r>
              <a:rPr lang="es-CO" sz="1400" b="0" i="0" dirty="0">
                <a:solidFill>
                  <a:srgbClr val="32363A"/>
                </a:solidFill>
                <a:effectLst/>
                <a:latin typeface="72"/>
                <a:hlinkClick r:id="rId2"/>
              </a:rPr>
              <a:t>https://ceajaveriana.co1.qualtrics.com/jfe/form/SV_1Yrilkw8TqDH79Q</a:t>
            </a:r>
            <a:r>
              <a:rPr lang="es-CO" sz="1400" b="0" i="0" dirty="0">
                <a:solidFill>
                  <a:srgbClr val="32363A"/>
                </a:solidFill>
                <a:effectLst/>
                <a:latin typeface="72"/>
              </a:rPr>
              <a:t> ESTE LINK ES ÚNICO</a:t>
            </a:r>
          </a:p>
          <a:p>
            <a:pPr marL="0" indent="0" rtl="0" fontAlgn="base">
              <a:lnSpc>
                <a:spcPct val="120000"/>
              </a:lnSpc>
              <a:spcBef>
                <a:spcPts val="0"/>
              </a:spcBef>
              <a:buNone/>
            </a:pPr>
            <a:endParaRPr lang="es-CO" sz="1400" b="0" i="0" u="sng"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88469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4F29D-7D07-4C08-A0E5-A76408371CB4}"/>
              </a:ext>
            </a:extLst>
          </p:cNvPr>
          <p:cNvSpPr>
            <a:spLocks noGrp="1"/>
          </p:cNvSpPr>
          <p:nvPr>
            <p:ph type="title"/>
          </p:nvPr>
        </p:nvSpPr>
        <p:spPr/>
        <p:txBody>
          <a:bodyPr/>
          <a:lstStyle/>
          <a:p>
            <a:r>
              <a:rPr lang="es-CO" b="1" dirty="0">
                <a:solidFill>
                  <a:schemeClr val="accent1"/>
                </a:solidFill>
              </a:rPr>
              <a:t>Video (pantalla 11-13) PUJ</a:t>
            </a:r>
          </a:p>
        </p:txBody>
      </p:sp>
      <p:sp>
        <p:nvSpPr>
          <p:cNvPr id="3" name="Marcador de contenido 2">
            <a:extLst>
              <a:ext uri="{FF2B5EF4-FFF2-40B4-BE49-F238E27FC236}">
                <a16:creationId xmlns:a16="http://schemas.microsoft.com/office/drawing/2014/main" id="{E9CACA1D-079A-4F69-B651-B4136957E4FA}"/>
              </a:ext>
            </a:extLst>
          </p:cNvPr>
          <p:cNvSpPr>
            <a:spLocks noGrp="1"/>
          </p:cNvSpPr>
          <p:nvPr>
            <p:ph idx="1"/>
          </p:nvPr>
        </p:nvSpPr>
        <p:spPr/>
        <p:txBody>
          <a:bodyPr>
            <a:normAutofit/>
          </a:bodyPr>
          <a:lstStyle/>
          <a:p>
            <a:pPr marL="0" indent="0">
              <a:buNone/>
            </a:pPr>
            <a:r>
              <a:rPr lang="es-CO" dirty="0"/>
              <a:t>11. Muchas gracias por participar. Vamos a empezar. </a:t>
            </a:r>
          </a:p>
          <a:p>
            <a:pPr marL="0" indent="0">
              <a:buNone/>
            </a:pPr>
            <a:r>
              <a:rPr lang="es-CO" dirty="0"/>
              <a:t>En los siguientes minutos usted verá un video. Por favor, suba el volumen de su teléfono. Por favor solo comience si está dispuesto a participar en este estudio que dura 40 min.</a:t>
            </a:r>
          </a:p>
          <a:p>
            <a:pPr marL="0" indent="0">
              <a:buNone/>
            </a:pPr>
            <a:r>
              <a:rPr lang="es-CO" dirty="0"/>
              <a:t>12.  Video: </a:t>
            </a:r>
            <a:r>
              <a:rPr lang="es-CO" dirty="0">
                <a:hlinkClick r:id="rId2"/>
              </a:rPr>
              <a:t>https://player.vimeo.com/video/471499181</a:t>
            </a:r>
            <a:endParaRPr lang="es-CO" dirty="0"/>
          </a:p>
          <a:p>
            <a:pPr marL="0" indent="0">
              <a:buNone/>
            </a:pPr>
            <a:r>
              <a:rPr lang="es-CO" dirty="0"/>
              <a:t>13. Ahora pasará al módulo de actividades. Recuerde que al terminar todo el estudio se puede llevar entre $20000 y $60000.</a:t>
            </a:r>
          </a:p>
          <a:p>
            <a:pPr marL="0" indent="0">
              <a:buNone/>
            </a:pPr>
            <a:endParaRPr lang="es-CO" dirty="0"/>
          </a:p>
        </p:txBody>
      </p:sp>
    </p:spTree>
    <p:extLst>
      <p:ext uri="{BB962C8B-B14F-4D97-AF65-F5344CB8AC3E}">
        <p14:creationId xmlns:p14="http://schemas.microsoft.com/office/powerpoint/2010/main" val="72665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3E79D-0C29-455F-BE1A-52DDAFD8E461}"/>
              </a:ext>
            </a:extLst>
          </p:cNvPr>
          <p:cNvSpPr>
            <a:spLocks noGrp="1"/>
          </p:cNvSpPr>
          <p:nvPr>
            <p:ph type="title"/>
          </p:nvPr>
        </p:nvSpPr>
        <p:spPr/>
        <p:txBody>
          <a:bodyPr/>
          <a:lstStyle/>
          <a:p>
            <a:r>
              <a:rPr lang="es-CO" b="1" dirty="0">
                <a:solidFill>
                  <a:schemeClr val="accent1"/>
                </a:solidFill>
              </a:rPr>
              <a:t>Experimento (</a:t>
            </a:r>
            <a:r>
              <a:rPr lang="es-CO" b="1" dirty="0" err="1">
                <a:solidFill>
                  <a:schemeClr val="accent1"/>
                </a:solidFill>
              </a:rPr>
              <a:t>Qualtrics</a:t>
            </a:r>
            <a:r>
              <a:rPr lang="es-CO" b="1" dirty="0">
                <a:solidFill>
                  <a:schemeClr val="accent1"/>
                </a:solidFill>
              </a:rPr>
              <a:t> - pantallas 14 – 34)</a:t>
            </a:r>
            <a:br>
              <a:rPr lang="es-CO" b="1" dirty="0">
                <a:solidFill>
                  <a:schemeClr val="accent1"/>
                </a:solidFill>
              </a:rPr>
            </a:br>
            <a:r>
              <a:rPr lang="es-CO" b="1" dirty="0">
                <a:solidFill>
                  <a:schemeClr val="accent1"/>
                </a:solidFill>
              </a:rPr>
              <a:t>tiempo aproximado 20-25 min</a:t>
            </a:r>
          </a:p>
        </p:txBody>
      </p:sp>
      <p:sp>
        <p:nvSpPr>
          <p:cNvPr id="3" name="Marcador de contenido 2">
            <a:extLst>
              <a:ext uri="{FF2B5EF4-FFF2-40B4-BE49-F238E27FC236}">
                <a16:creationId xmlns:a16="http://schemas.microsoft.com/office/drawing/2014/main" id="{290946AF-D50D-495A-AC73-D09C1B9A8172}"/>
              </a:ext>
            </a:extLst>
          </p:cNvPr>
          <p:cNvSpPr>
            <a:spLocks noGrp="1"/>
          </p:cNvSpPr>
          <p:nvPr>
            <p:ph idx="1"/>
          </p:nvPr>
        </p:nvSpPr>
        <p:spPr/>
        <p:txBody>
          <a:bodyPr/>
          <a:lstStyle/>
          <a:p>
            <a:r>
              <a:rPr lang="es-CO" dirty="0"/>
              <a:t>Actividad 1</a:t>
            </a:r>
          </a:p>
          <a:p>
            <a:r>
              <a:rPr lang="es-CO" dirty="0"/>
              <a:t>Actividad 2</a:t>
            </a:r>
          </a:p>
          <a:p>
            <a:r>
              <a:rPr lang="es-CO" dirty="0"/>
              <a:t>Actividad 3</a:t>
            </a:r>
          </a:p>
          <a:p>
            <a:r>
              <a:rPr lang="es-CO" dirty="0"/>
              <a:t>Ahora responderá unas preguntas. </a:t>
            </a:r>
          </a:p>
          <a:p>
            <a:pPr marL="0" indent="0">
              <a:buNone/>
            </a:pPr>
            <a:endParaRPr lang="es-CO" dirty="0"/>
          </a:p>
        </p:txBody>
      </p:sp>
    </p:spTree>
    <p:extLst>
      <p:ext uri="{BB962C8B-B14F-4D97-AF65-F5344CB8AC3E}">
        <p14:creationId xmlns:p14="http://schemas.microsoft.com/office/powerpoint/2010/main" val="363944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4F29D-7D07-4C08-A0E5-A76408371CB4}"/>
              </a:ext>
            </a:extLst>
          </p:cNvPr>
          <p:cNvSpPr>
            <a:spLocks noGrp="1"/>
          </p:cNvSpPr>
          <p:nvPr>
            <p:ph type="title"/>
          </p:nvPr>
        </p:nvSpPr>
        <p:spPr/>
        <p:txBody>
          <a:bodyPr/>
          <a:lstStyle/>
          <a:p>
            <a:r>
              <a:rPr lang="es-CO" b="1" dirty="0">
                <a:solidFill>
                  <a:schemeClr val="accent1"/>
                </a:solidFill>
              </a:rPr>
              <a:t>Encuesta (tiempo aproximado 15-20 min) </a:t>
            </a:r>
          </a:p>
        </p:txBody>
      </p:sp>
      <p:sp>
        <p:nvSpPr>
          <p:cNvPr id="3" name="Marcador de contenido 2">
            <a:extLst>
              <a:ext uri="{FF2B5EF4-FFF2-40B4-BE49-F238E27FC236}">
                <a16:creationId xmlns:a16="http://schemas.microsoft.com/office/drawing/2014/main" id="{E9CACA1D-079A-4F69-B651-B4136957E4FA}"/>
              </a:ext>
            </a:extLst>
          </p:cNvPr>
          <p:cNvSpPr>
            <a:spLocks noGrp="1"/>
          </p:cNvSpPr>
          <p:nvPr>
            <p:ph idx="1"/>
          </p:nvPr>
        </p:nvSpPr>
        <p:spPr/>
        <p:txBody>
          <a:bodyPr/>
          <a:lstStyle/>
          <a:p>
            <a:r>
              <a:rPr lang="es-CO" dirty="0"/>
              <a:t>Módulo 1. Preguntas </a:t>
            </a:r>
            <a:r>
              <a:rPr lang="es-CO" dirty="0" err="1"/>
              <a:t>behavioral</a:t>
            </a:r>
            <a:r>
              <a:rPr lang="es-CO" dirty="0"/>
              <a:t> </a:t>
            </a:r>
          </a:p>
          <a:p>
            <a:r>
              <a:rPr lang="es-CO" dirty="0"/>
              <a:t>Módulo 2. Preguntas IDB</a:t>
            </a:r>
          </a:p>
          <a:p>
            <a:pPr lvl="0"/>
            <a:r>
              <a:rPr lang="es-CO" dirty="0"/>
              <a:t>Módulo 3. Anuncio del pago. Gracias por su participación.</a:t>
            </a:r>
          </a:p>
          <a:p>
            <a:pPr marL="0" indent="0">
              <a:buNone/>
            </a:pPr>
            <a:endParaRPr lang="es-CO" dirty="0"/>
          </a:p>
          <a:p>
            <a:endParaRPr lang="es-CO" dirty="0"/>
          </a:p>
        </p:txBody>
      </p:sp>
    </p:spTree>
    <p:extLst>
      <p:ext uri="{BB962C8B-B14F-4D97-AF65-F5344CB8AC3E}">
        <p14:creationId xmlns:p14="http://schemas.microsoft.com/office/powerpoint/2010/main" val="342687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862</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72</vt:lpstr>
      <vt:lpstr>Arial</vt:lpstr>
      <vt:lpstr>Calibri</vt:lpstr>
      <vt:lpstr>Calibri Light</vt:lpstr>
      <vt:lpstr>Segoe UI</vt:lpstr>
      <vt:lpstr>-webkit-standard</vt:lpstr>
      <vt:lpstr>Tema de Office</vt:lpstr>
      <vt:lpstr>Flujo guía del protocolo para el estudio en línea PUJ-IADB</vt:lpstr>
      <vt:lpstr>Sensata debe garantizar que: </vt:lpstr>
      <vt:lpstr>Diagrama de Flujo de Sensata y PUJ</vt:lpstr>
      <vt:lpstr>Piloto de la plataforma</vt:lpstr>
      <vt:lpstr>Consentimiento informado: Pantallas 1-10</vt:lpstr>
      <vt:lpstr>Video (pantalla 11-13) PUJ</vt:lpstr>
      <vt:lpstr>Experimento (Qualtrics - pantallas 14 – 34) tiempo aproximado 20-25 min</vt:lpstr>
      <vt:lpstr>Encuesta (tiempo aproximado 15-20 min)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Flujo guía del protocolo para el estudio en línea PUJ-IADB</dc:title>
  <dc:creator>Rodolfo Polania Cortes</dc:creator>
  <cp:lastModifiedBy>Sandra PolaniaReyes</cp:lastModifiedBy>
  <cp:revision>12</cp:revision>
  <dcterms:created xsi:type="dcterms:W3CDTF">2021-08-05T19:06:08Z</dcterms:created>
  <dcterms:modified xsi:type="dcterms:W3CDTF">2021-08-09T22:03:45Z</dcterms:modified>
</cp:coreProperties>
</file>