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648975" x="685800"/>
            <a:ext cy="1708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s"/>
              <a:t>MÉTODOS DE CAPTURA DE REQUERIMIENTOS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472424" x="685800"/>
            <a:ext cy="928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s"/>
              <a:t>Iñaki Jauregi</a:t>
            </a:r>
          </a:p>
          <a:p>
            <a:pPr algn="r" rtl="0">
              <a:spcBef>
                <a:spcPts val="0"/>
              </a:spcBef>
              <a:buNone/>
            </a:pPr>
            <a:r>
              <a:rPr lang="es"/>
              <a:t>Mikel Aingeru</a:t>
            </a:r>
          </a:p>
          <a:p>
            <a:pPr algn="r">
              <a:spcBef>
                <a:spcPts val="0"/>
              </a:spcBef>
              <a:buNone/>
            </a:pPr>
            <a:r>
              <a:rPr lang="es"/>
              <a:t>Aitor Echezarraga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4.4 GRUPO DE ENFOQUE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500" lang="es"/>
              <a:t>Se basa en </a:t>
            </a:r>
            <a:r>
              <a:rPr u="sng" sz="1500" lang="es"/>
              <a:t>reunir a varias personas para discutir </a:t>
            </a:r>
            <a:r>
              <a:rPr sz="1500" lang="es"/>
              <a:t>sobre un tema concreto. Habrá un moderador que facilitará los temas a discutir. La reunión durará entre </a:t>
            </a:r>
            <a:r>
              <a:rPr u="sng" sz="1500" lang="es"/>
              <a:t>45 y 60 minutos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Cuando: </a:t>
            </a:r>
            <a:r>
              <a:rPr sz="1500" lang="es"/>
              <a:t>al especificar los requisitos.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pueden identificar posibles problemas.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obtendrán varias perspectivas sobre un mismo tema.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La presión de algunos participantes sobre otros puede afectar al desarrollo de la discusión.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Un lugar donde llevar a cabo la discusión.</a:t>
            </a:r>
          </a:p>
          <a:p>
            <a:pPr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Material si se quiere grabar la discusión.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4.4 GRUPO DE ENFOQUE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200" lang="es"/>
              <a:t>Proceso: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2000" lang="es"/>
              <a:t>Elegir moderador</a:t>
            </a:r>
            <a:r>
              <a:rPr sz="2000" lang="es"/>
              <a:t>, redactar los temas a discutir, invitar a los participantes (</a:t>
            </a:r>
            <a:r>
              <a:rPr u="sng" sz="2000" lang="es"/>
              <a:t>6/8</a:t>
            </a:r>
            <a:r>
              <a:rPr sz="2000" lang="es"/>
              <a:t>) y facilitarles el producto.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El </a:t>
            </a:r>
            <a:r>
              <a:rPr u="sng" sz="2000" lang="es"/>
              <a:t>moderador</a:t>
            </a:r>
            <a:r>
              <a:rPr sz="2000" lang="es"/>
              <a:t> introduce los temas y dará permisos para hablar. </a:t>
            </a:r>
            <a:r>
              <a:rPr u="sng" sz="2000" lang="es"/>
              <a:t>Sin participar</a:t>
            </a:r>
            <a:r>
              <a:rPr sz="2000" lang="es"/>
              <a:t>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Se puede grabar la reunión o apuntarlo todo.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Se conseguirá </a:t>
            </a:r>
            <a:r>
              <a:rPr u="sng" sz="2000" lang="es"/>
              <a:t>información acerca del producto</a:t>
            </a:r>
            <a:r>
              <a:rPr sz="2000" lang="es"/>
              <a:t>. La imagen que tiene o que se puede mejorar.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Se harán </a:t>
            </a:r>
            <a:r>
              <a:rPr u="sng" sz="2000" lang="es"/>
              <a:t>varios grupos</a:t>
            </a:r>
            <a:r>
              <a:rPr sz="2000" lang="es"/>
              <a:t> para conseguir mayor información.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4.5 MATRIZ DE FUNCIONALIDAD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500" lang="es"/>
              <a:t>Este proceso especifica las </a:t>
            </a:r>
            <a:r>
              <a:rPr u="sng" sz="1500" lang="es"/>
              <a:t>funciones del sistema que cada usuario requiere</a:t>
            </a:r>
            <a:r>
              <a:rPr sz="1500" lang="es"/>
              <a:t> para las diferentes tareas que realizan.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s"/>
              <a:t>Se debe recoger información de varios </a:t>
            </a:r>
            <a:r>
              <a:rPr u="sng" sz="1500" lang="es"/>
              <a:t>grupos de usuarios</a:t>
            </a:r>
            <a:r>
              <a:rPr sz="1500" lang="es"/>
              <a:t> para completar la matriz.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puede adaptar a diferentes procesos de diseño y estilos.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identifican funciones innecesarias.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focaliza en las funciones y no en la apariencia del interfaz.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Puede ser incómodo si hay muchas funciones.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La matriz.</a:t>
            </a:r>
          </a:p>
          <a:p>
            <a:pPr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Usuarios.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4.5 MATRIZ DE FUNCIONALIDAD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200" lang="es"/>
              <a:t>Proceso: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Identificar diferentes </a:t>
            </a:r>
            <a:r>
              <a:rPr u="sng" sz="2000" lang="es"/>
              <a:t>grupos de usuario</a:t>
            </a:r>
            <a:r>
              <a:rPr sz="2000" lang="es"/>
              <a:t>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Identificar </a:t>
            </a:r>
            <a:r>
              <a:rPr u="sng" sz="2000" lang="es"/>
              <a:t>tareas</a:t>
            </a:r>
            <a:r>
              <a:rPr sz="2000" lang="es"/>
              <a:t> por grupos de usuario.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Enumerar las </a:t>
            </a:r>
            <a:r>
              <a:rPr u="sng" sz="2000" lang="es"/>
              <a:t>funciones y características</a:t>
            </a:r>
            <a:r>
              <a:rPr sz="2000" lang="es"/>
              <a:t> potenciales.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Identificar </a:t>
            </a:r>
            <a:r>
              <a:rPr u="sng" sz="2000" lang="es"/>
              <a:t>funciones críticas</a:t>
            </a:r>
            <a:r>
              <a:rPr sz="2000" lang="es"/>
              <a:t>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Identificar </a:t>
            </a:r>
            <a:r>
              <a:rPr u="sng" sz="2000" lang="es"/>
              <a:t>funciones poco usadas</a:t>
            </a:r>
            <a:r>
              <a:rPr sz="2000" lang="es"/>
              <a:t>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Añadir </a:t>
            </a:r>
            <a:r>
              <a:rPr u="sng" sz="2000" lang="es"/>
              <a:t>nuevas funciones</a:t>
            </a:r>
            <a:r>
              <a:rPr sz="2000" lang="es"/>
              <a:t> que sean necesarias.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2000" lang="es"/>
              <a:t>Quitar funciones</a:t>
            </a:r>
            <a:r>
              <a:rPr sz="2000" lang="es"/>
              <a:t> que no se necesitan.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Desarrollar un </a:t>
            </a:r>
            <a:r>
              <a:rPr u="sng" sz="2000" lang="es"/>
              <a:t>nuevo prototipo</a:t>
            </a:r>
            <a:r>
              <a:rPr sz="2000" lang="e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4.6 GRUPO DE DISCUSIÓN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sz="1500" lang="es"/>
              <a:t>Partes interesadas en el diseño del producto se </a:t>
            </a:r>
            <a:r>
              <a:rPr u="sng" sz="1500" lang="es"/>
              <a:t>reúnen para discutir</a:t>
            </a:r>
            <a:r>
              <a:rPr sz="1500" lang="es"/>
              <a:t> sobre nuevas ideas, costos, beneficios, diseños… cuando se necesario. La idea es que </a:t>
            </a:r>
            <a:r>
              <a:rPr u="sng" sz="1500" lang="es"/>
              <a:t>todos</a:t>
            </a:r>
            <a:r>
              <a:rPr sz="1500" lang="es"/>
              <a:t> los participantes </a:t>
            </a:r>
            <a:r>
              <a:rPr u="sng" sz="1500" lang="es"/>
              <a:t>aporten su visión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Ayudan a obtener informaciones y opiniones de todos.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verá si la mayoría está de acuerdo o no.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Algunas personas pueden pisar a otras.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A algunas personas les cuesta expresarse en público.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</a:p>
          <a:p>
            <a:pPr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Un jefe que dirija al grupo, que evite desviaciones.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4.6 GRUPO DE DISCUSIÓN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s"/>
              <a:t>Proceso: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s"/>
              <a:t>Decidir los </a:t>
            </a:r>
            <a:r>
              <a:rPr u="sng" sz="1800" lang="es"/>
              <a:t>objetivos</a:t>
            </a:r>
            <a:r>
              <a:rPr sz="1800" lang="es"/>
              <a:t> y los </a:t>
            </a:r>
            <a:r>
              <a:rPr u="sng" sz="1800" lang="es"/>
              <a:t>participantes</a:t>
            </a:r>
            <a:r>
              <a:rPr sz="1800" lang="es"/>
              <a:t>.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s"/>
              <a:t>Dejar claros los </a:t>
            </a:r>
            <a:r>
              <a:rPr u="sng" sz="1800" lang="es"/>
              <a:t>temas</a:t>
            </a:r>
            <a:r>
              <a:rPr sz="1800" lang="es"/>
              <a:t> a tratar y el formato. Decidir si se debe grabar.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s"/>
              <a:t>Decidir los </a:t>
            </a:r>
            <a:r>
              <a:rPr u="sng" sz="1800" lang="es"/>
              <a:t>puntos a seguir</a:t>
            </a:r>
            <a:r>
              <a:rPr sz="1800" lang="es"/>
              <a:t> y hacer una sesión piloto.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s"/>
              <a:t>El </a:t>
            </a:r>
            <a:r>
              <a:rPr u="sng" sz="1800" lang="es"/>
              <a:t>líder tomará parte</a:t>
            </a:r>
            <a:r>
              <a:rPr sz="1800" lang="es"/>
              <a:t> en la discusión.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800" lang="es"/>
              <a:t>Redactar</a:t>
            </a:r>
            <a:r>
              <a:rPr sz="1800" lang="es"/>
              <a:t> todo lo dicho distinguiendo entre opiniones individuales y acuerdos de grupo.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s"/>
              <a:t>Orientaciones prácticas: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s"/>
              <a:t>Crear buen ambiente.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s"/>
              <a:t>Sugerir reglas.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s"/>
              <a:t>Proteger a los que tienen ideas diferentes al resto.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s"/>
              <a:t>Evitar evaluar las ideas.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4.7 ENTREVISTAS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063375" x="457200"/>
            <a:ext cy="3862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s"/>
              <a:t>Se basa en hacer </a:t>
            </a:r>
            <a:r>
              <a:rPr u="sng" sz="1500" lang="es"/>
              <a:t>preguntas</a:t>
            </a:r>
            <a:r>
              <a:rPr sz="1500" lang="es"/>
              <a:t> al entrevistado para </a:t>
            </a:r>
            <a:r>
              <a:rPr u="sng" sz="1500" lang="es"/>
              <a:t>identificar su nivel de conocimiento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Tipos:</a:t>
            </a:r>
            <a:r>
              <a:rPr sz="1500" lang="es"/>
              <a:t> Varía dependiendo de la experiencia del entrevistador.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Desestructurada</a:t>
            </a:r>
            <a:r>
              <a:rPr sz="1500" lang="es"/>
              <a:t>: la más utilizada.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Semi-estructurada</a:t>
            </a:r>
            <a:r>
              <a:rPr sz="1500" lang="es"/>
              <a:t>: para áreas específicas. 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Estructurada</a:t>
            </a:r>
            <a:r>
              <a:rPr sz="1500" lang="es"/>
              <a:t>: cuando se conoce el nivel del entrevistado.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Benefícios: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Útil para </a:t>
            </a:r>
            <a:r>
              <a:rPr u="sng" sz="1500" lang="es"/>
              <a:t>identificar conocimiento en áreas más específicas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Es más </a:t>
            </a:r>
            <a:r>
              <a:rPr u="sng" sz="1500" lang="es"/>
              <a:t>rápido</a:t>
            </a:r>
            <a:r>
              <a:rPr sz="1500" lang="es"/>
              <a:t> que la observación.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Es un método muy </a:t>
            </a:r>
            <a:r>
              <a:rPr u="sng" sz="1500" lang="es"/>
              <a:t>popular y aceptado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Pueden surgir </a:t>
            </a:r>
            <a:r>
              <a:rPr u="sng" sz="1500" lang="es"/>
              <a:t>confusiones en la interpretación</a:t>
            </a:r>
            <a:r>
              <a:rPr sz="1500" lang="es"/>
              <a:t> de las respuestas.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Depende del </a:t>
            </a:r>
            <a:r>
              <a:rPr u="sng" sz="1500" lang="es"/>
              <a:t>dominio del entrevistador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“</a:t>
            </a:r>
            <a:r>
              <a:rPr u="sng" sz="1500" lang="es"/>
              <a:t>Mentiras</a:t>
            </a:r>
            <a:r>
              <a:rPr sz="1500" lang="es"/>
              <a:t>”: a veces no concuerdan las respuestas del entrevistado y lo que realmente piensa.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4.7 ENTREVISTAS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301200" x="457200"/>
            <a:ext cy="3624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700" lang="es"/>
              <a:t>Proceso:</a:t>
            </a:r>
          </a:p>
          <a:p>
            <a:pPr rtl="0" lvl="0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700" lang="es"/>
              <a:t>Introducción: </a:t>
            </a:r>
            <a:r>
              <a:rPr u="sng" sz="1700" lang="es"/>
              <a:t>crear un ambiente</a:t>
            </a:r>
            <a:r>
              <a:rPr sz="1700" lang="es"/>
              <a:t> de confianza.</a:t>
            </a:r>
          </a:p>
          <a:p>
            <a:pPr rtl="0" lvl="0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700" lang="es"/>
              <a:t>Presentación del problema (“</a:t>
            </a:r>
            <a:r>
              <a:rPr u="sng" sz="1700" lang="es"/>
              <a:t>enunciado</a:t>
            </a:r>
            <a:r>
              <a:rPr sz="1700" lang="es"/>
              <a:t>”): </a:t>
            </a:r>
            <a:r>
              <a:rPr u="sng" sz="1700" lang="es"/>
              <a:t>identificar los problemas</a:t>
            </a:r>
            <a:r>
              <a:rPr sz="1700" lang="es"/>
              <a:t>.</a:t>
            </a:r>
          </a:p>
          <a:p>
            <a:pPr rtl="0" lvl="0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700" lang="es"/>
              <a:t>Preguntas</a:t>
            </a:r>
            <a:r>
              <a:rPr sz="1700" lang="es"/>
              <a:t>: se sondea al entrevistado con </a:t>
            </a:r>
            <a:r>
              <a:rPr u="sng" sz="1700" lang="es"/>
              <a:t>preguntas abiertas y neutrales </a:t>
            </a:r>
            <a:r>
              <a:rPr sz="1700" lang="es"/>
              <a:t>para </a:t>
            </a:r>
            <a:r>
              <a:rPr u="sng" sz="1700" lang="es"/>
              <a:t>analizar sus respuestas y reacciones</a:t>
            </a:r>
            <a:r>
              <a:rPr sz="1700" lang="es"/>
              <a:t>.</a:t>
            </a:r>
          </a:p>
          <a:p>
            <a:pPr rtl="0" lvl="0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700" lang="es"/>
              <a:t>Cierre/Relajación: </a:t>
            </a:r>
            <a:r>
              <a:rPr u="sng" sz="1700" lang="es"/>
              <a:t>resumen</a:t>
            </a:r>
            <a:r>
              <a:rPr sz="1700" lang="es"/>
              <a:t> de lo acontecido.</a:t>
            </a:r>
          </a:p>
          <a:p>
            <a:pPr rtl="0" lvl="0" indent="-3365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700" lang="es"/>
              <a:t>Orientaciones prácticas: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700" lang="es"/>
              <a:t>Llevar a cabo la </a:t>
            </a:r>
            <a:r>
              <a:rPr u="sng" sz="1700" lang="es"/>
              <a:t>entrevista</a:t>
            </a:r>
            <a:r>
              <a:rPr sz="1700" lang="es"/>
              <a:t> de un manera </a:t>
            </a:r>
            <a:r>
              <a:rPr u="sng" sz="1700" lang="es"/>
              <a:t>amable pero serio</a:t>
            </a:r>
            <a:r>
              <a:rPr sz="1700" lang="es"/>
              <a:t>.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700" lang="es"/>
              <a:t>No superar en número</a:t>
            </a:r>
            <a:r>
              <a:rPr sz="1700" lang="es"/>
              <a:t> al/los entrevistado(s) en más de una persona.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700" lang="es"/>
              <a:t>No condicionar</a:t>
            </a:r>
            <a:r>
              <a:rPr sz="1700" lang="es"/>
              <a:t> ni guiar las respuesta del entrevistado.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700" lang="es"/>
              <a:t>Permitir</a:t>
            </a:r>
            <a:r>
              <a:rPr sz="1700" lang="es"/>
              <a:t> al entrevistado </a:t>
            </a:r>
            <a:r>
              <a:rPr u="sng" sz="1700" lang="es"/>
              <a:t>elaborar su respuesta</a:t>
            </a:r>
            <a:r>
              <a:rPr sz="1700" lang="es"/>
              <a:t> antes de cambiar de tema.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4.8 OBSERVACIÓN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s"/>
              <a:t>Un investigador observa y toma notas de la actividad que el observado esta llevando a cabo. 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Tipos</a:t>
            </a:r>
            <a:r>
              <a:rPr sz="1500" lang="es"/>
              <a:t>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Directa</a:t>
            </a:r>
            <a:r>
              <a:rPr sz="1500" lang="es"/>
              <a:t>: con el investigador presente.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Indirecta</a:t>
            </a:r>
            <a:r>
              <a:rPr sz="1500" lang="es"/>
              <a:t>: cuando se graba la actividad.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Áreas:</a:t>
            </a:r>
            <a:r>
              <a:rPr sz="1500" lang="es"/>
              <a:t> 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Obtener datos cualitativos específicos.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Estudio de ejecución de tareas y procesos.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 </a:t>
            </a:r>
            <a:r>
              <a:rPr sz="1500" lang="es"/>
              <a:t>Permite al observador ver lo que los usuarios hacen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Observación directa: Permite al investigador centrar la atención en áreas específicas (Tareas o funcionalidades a observar).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Observación indirecta: Permite captar la actividad que a simple vista no se aprecia.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  <a:r>
              <a:rPr sz="1500" lang="es"/>
              <a:t> Tiempo para analizar los resultados de la observación (en el caso de la observación indirecta hace falta un equipo audiovisual.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4.8 OBSERVACIÓN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  <a:r>
              <a:rPr sz="1500" lang="es"/>
              <a:t> 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El </a:t>
            </a:r>
            <a:r>
              <a:rPr u="sng" sz="1500" lang="es"/>
              <a:t>comportamiento del observado puede ser alterada</a:t>
            </a:r>
            <a:r>
              <a:rPr sz="1500" lang="es"/>
              <a:t> por la presencia del observador.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La cooperación de los usuarios es vital por lo que las </a:t>
            </a:r>
            <a:r>
              <a:rPr u="sng" sz="1500" lang="es"/>
              <a:t>habilidades comunicativas del observador</a:t>
            </a:r>
            <a:r>
              <a:rPr sz="1500" lang="es"/>
              <a:t> son importantes.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Las notas y el video deben ser analizadas por un tomador de notas para evitar dividir en más tareas.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Establecer los </a:t>
            </a:r>
            <a:r>
              <a:rPr u="sng" sz="1500" lang="es"/>
              <a:t>objetivos</a:t>
            </a:r>
            <a:r>
              <a:rPr sz="1500" lang="es"/>
              <a:t> y la información requeridos.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Ganar su confianza</a:t>
            </a:r>
            <a:r>
              <a:rPr sz="1500" lang="es"/>
              <a:t> mediante un ambiente relajado.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Técnica de grabación (¿notas a mano, audio, video?).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Analizar la observación, sacar las </a:t>
            </a:r>
            <a:r>
              <a:rPr u="sng" sz="1500" lang="es"/>
              <a:t>conclusión</a:t>
            </a:r>
            <a:r>
              <a:rPr sz="1500" lang="es"/>
              <a:t> y realizar un </a:t>
            </a:r>
            <a:r>
              <a:rPr u="sng" sz="1500" lang="es"/>
              <a:t>informe</a:t>
            </a:r>
            <a:r>
              <a:rPr sz="1500" lang="es"/>
              <a:t> respecto a los objetivos iniciales.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MÉTODOS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900" lang="es"/>
              <a:t>1.	Lluvia de ideas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2.	Prueba controlada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3.	Mantenimiento diario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4.	Grupo de enfoque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5.	Matriz de funcionalidad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6.	Grupo de discusión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7.	Entrevistas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8.	Observación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9.	Prototipo de papel</a:t>
            </a:r>
          </a:p>
          <a:p>
            <a:pPr rtl="0" lvl="0">
              <a:spcBef>
                <a:spcPts val="0"/>
              </a:spcBef>
              <a:buNone/>
            </a:pPr>
            <a:r>
              <a:rPr sz="1900" lang="es"/>
              <a:t>10.	Diseño paralelo</a:t>
            </a:r>
          </a:p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900" lang="es"/>
              <a:t>11.	Prototipo rápido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12.	Creación de escenarios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13.	Storyboarding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14.	Encuestas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15.	Análisis de tareas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16.	Asignación de tareas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17.	Videos prototipos</a:t>
            </a:r>
          </a:p>
          <a:p>
            <a:pPr rtl="0">
              <a:spcBef>
                <a:spcPts val="0"/>
              </a:spcBef>
              <a:buNone/>
            </a:pPr>
            <a:r>
              <a:rPr sz="1900" lang="es"/>
              <a:t>18.	Tutoriales</a:t>
            </a:r>
          </a:p>
          <a:p>
            <a:pPr rtl="0" lvl="0">
              <a:spcBef>
                <a:spcPts val="0"/>
              </a:spcBef>
              <a:buNone/>
            </a:pPr>
            <a:r>
              <a:rPr sz="1900" lang="es"/>
              <a:t>19.	Mago de Oz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4.8 OBSERVACIÓN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Anotar</a:t>
            </a:r>
            <a:r>
              <a:rPr sz="1500" lang="es"/>
              <a:t> cualquier </a:t>
            </a:r>
            <a:r>
              <a:rPr u="sng" sz="1500" lang="es"/>
              <a:t>duda</a:t>
            </a:r>
            <a:r>
              <a:rPr sz="1500" lang="es"/>
              <a:t> e intentar aclararlo con el usuario al final.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Tener en cuenta la influencia</a:t>
            </a:r>
            <a:r>
              <a:rPr sz="1500" lang="es"/>
              <a:t> a la que el observado esta sometido.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Después de la observación </a:t>
            </a:r>
            <a:r>
              <a:rPr u="sng" sz="1500" lang="es"/>
              <a:t>anotar las primera impresiones</a:t>
            </a:r>
            <a:r>
              <a:rPr sz="1500" lang="es"/>
              <a:t>.</a:t>
            </a:r>
          </a:p>
          <a:p>
            <a:pPr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Tomar </a:t>
            </a:r>
            <a:r>
              <a:rPr u="sng" sz="1500" lang="es"/>
              <a:t>fotos del lugar</a:t>
            </a:r>
            <a:r>
              <a:rPr sz="1500" lang="es"/>
              <a:t> donde se lleva a cabo la observación para tener en cuenta el entorno.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4.9 PROTOTIPO DE PAPEL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spcBef>
                <a:spcPts val="0"/>
              </a:spcBef>
              <a:buNone/>
            </a:pPr>
            <a:r>
              <a:rPr sz="1500" lang="es"/>
              <a:t>Este método se caracteriza por el uso de </a:t>
            </a:r>
            <a:r>
              <a:rPr u="sng" sz="1500" lang="es"/>
              <a:t>materiales ordinarios</a:t>
            </a:r>
            <a:r>
              <a:rPr sz="1500" lang="es"/>
              <a:t> para crear una </a:t>
            </a:r>
            <a:r>
              <a:rPr u="sng" sz="1500" lang="es"/>
              <a:t>simulación de una interfaz</a:t>
            </a:r>
            <a:r>
              <a:rPr sz="1500" lang="es"/>
              <a:t> del sistema con el objetivo de explorar las </a:t>
            </a:r>
            <a:r>
              <a:rPr u="sng" sz="1500" lang="es"/>
              <a:t>necesidades del usuario</a:t>
            </a:r>
            <a:r>
              <a:rPr sz="1500" lang="es"/>
              <a:t> (navegación, menús, ventanas, diálogos, notificaciones). Serán </a:t>
            </a:r>
            <a:r>
              <a:rPr u="sng" sz="1500" lang="es"/>
              <a:t>resultados de baja fiabilidad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Comunicación y colaboración entre diseñadores </a:t>
            </a:r>
            <a:r>
              <a:rPr sz="1500" lang="es"/>
              <a:t>y usuarios es alentada por personas ajenas al grupo.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Los prototipos de papel son </a:t>
            </a:r>
            <a:r>
              <a:rPr u="sng" sz="1500" lang="es"/>
              <a:t>fáciles y rápidos de construir y modificar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Los </a:t>
            </a:r>
            <a:r>
              <a:rPr u="sng" sz="1500" lang="es"/>
              <a:t>recursos y materiales necesarios son mínimos</a:t>
            </a:r>
            <a:r>
              <a:rPr sz="1500" lang="es"/>
              <a:t> (papel, bolis, adhesivos, ‘post-it’).</a:t>
            </a:r>
          </a:p>
          <a:p>
            <a:pPr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Esta técnica puede ser usada en personas con pocos o </a:t>
            </a:r>
            <a:r>
              <a:rPr u="sng" sz="1500" lang="es"/>
              <a:t>ningún conocimientos técnicos</a:t>
            </a:r>
            <a:r>
              <a:rPr sz="1500" lang="e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4.9 PROTOTIPO DE PAPEL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Debido a que esta hecho en papel </a:t>
            </a:r>
            <a:r>
              <a:rPr u="sng" sz="1500" lang="es"/>
              <a:t>no se pueden obtener conclusiones sobre el tiempo de respuesta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El compañero que simula las acciones del usuario en el ordenador debe estar al tanto de la funcionalidad que el usuario lleva a cabo.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Materiales simples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¿Camara de video?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Dos integrantes:</a:t>
            </a:r>
          </a:p>
          <a:p>
            <a:pPr rtl="0" lvl="2" indent="-32385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500" lang="es"/>
              <a:t>“</a:t>
            </a:r>
            <a:r>
              <a:rPr u="sng" sz="1500" lang="es"/>
              <a:t>Simulador</a:t>
            </a:r>
            <a:r>
              <a:rPr sz="1500" lang="es"/>
              <a:t>”: Uno que manipule los elementos de papel (sistema).</a:t>
            </a:r>
          </a:p>
          <a:p>
            <a:pPr lvl="2" indent="-32385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u="sng" sz="1500" lang="es"/>
              <a:t>Evaluador</a:t>
            </a:r>
            <a:r>
              <a:rPr sz="1500" lang="e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4.9 PROTOTIPO DE PAPEL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82500" x="457200"/>
            <a:ext cy="3643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Conseguir los </a:t>
            </a:r>
            <a:r>
              <a:rPr u="sng" sz="1500" lang="es"/>
              <a:t>materiales</a:t>
            </a:r>
            <a:r>
              <a:rPr sz="1500" lang="es"/>
              <a:t> y </a:t>
            </a:r>
            <a:r>
              <a:rPr u="sng" sz="1500" lang="es"/>
              <a:t>construir el prototipo</a:t>
            </a:r>
            <a:r>
              <a:rPr sz="1500" lang="es"/>
              <a:t> (menús, diálogos, y cualquier elemento que modifique su apariencia).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Seleccionar usuarios apropiados</a:t>
            </a:r>
            <a:r>
              <a:rPr sz="1500" lang="es"/>
              <a:t> dentro del rango de posibles usuarios objetivo.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Preparar </a:t>
            </a:r>
            <a:r>
              <a:rPr u="sng" sz="1500" lang="es"/>
              <a:t>escenarios </a:t>
            </a:r>
            <a:r>
              <a:rPr sz="1500" lang="es"/>
              <a:t>realistas para la evaluación.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Guiar cada sesión</a:t>
            </a:r>
            <a:r>
              <a:rPr sz="1500" lang="es"/>
              <a:t> con el prototipo de papel mientras el usuario cumple las tareas.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Anotar las impresiones y problemas</a:t>
            </a:r>
            <a:r>
              <a:rPr sz="1500" lang="es"/>
              <a:t> del usuario mediante preguntas.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Tener una entrevista post-evaluación para </a:t>
            </a:r>
            <a:r>
              <a:rPr u="sng" sz="1500" lang="es"/>
              <a:t>comentar las dudas y problemas</a:t>
            </a:r>
            <a:r>
              <a:rPr sz="1500" lang="es"/>
              <a:t> acontecidos durante la sesión.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Analizar la información obtenida y sacar </a:t>
            </a:r>
            <a:r>
              <a:rPr u="sng" sz="1500" lang="es"/>
              <a:t>necesidades</a:t>
            </a:r>
            <a:r>
              <a:rPr sz="1500" lang="es"/>
              <a:t> del usuario de estas conclusiones.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Comentar las necesidades con el equipo</a:t>
            </a:r>
            <a:r>
              <a:rPr sz="1500" lang="es"/>
              <a:t> de diseño.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Si es necesario </a:t>
            </a:r>
            <a:r>
              <a:rPr u="sng" sz="1500" lang="es"/>
              <a:t>rediseñar</a:t>
            </a:r>
            <a:r>
              <a:rPr sz="1500" lang="es"/>
              <a:t> el prototipo de papel y </a:t>
            </a:r>
            <a:r>
              <a:rPr u="sng" sz="1500" lang="es"/>
              <a:t>repetir el proceso</a:t>
            </a:r>
            <a:r>
              <a:rPr sz="1500" lang="e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4.9 PROTOTIPO DE PAPEL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Trabajar lo máximo posible con el prototipo de papel para </a:t>
            </a:r>
            <a:r>
              <a:rPr u="sng" sz="1500" lang="es"/>
              <a:t>ahorrar</a:t>
            </a:r>
            <a:r>
              <a:rPr sz="1500" lang="es"/>
              <a:t> las modificaciones que después saldrían más </a:t>
            </a:r>
            <a:r>
              <a:rPr u="sng" sz="1500" lang="es"/>
              <a:t>costosas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Tener a mano material para poder </a:t>
            </a:r>
            <a:r>
              <a:rPr u="sng" sz="1500" lang="es"/>
              <a:t>simular interacciones que el usuario espera</a:t>
            </a:r>
            <a:r>
              <a:rPr sz="1500" lang="es"/>
              <a:t>.</a:t>
            </a:r>
          </a:p>
          <a:p>
            <a:pPr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Practicar las posibles interacciones con un usuario piloto para hacer el </a:t>
            </a:r>
            <a:r>
              <a:rPr u="sng" sz="1500" lang="es"/>
              <a:t>proceso de interacción habílmente</a:t>
            </a:r>
            <a:r>
              <a:rPr sz="1500" lang="e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4.10 DISEÑO PARALELO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s"/>
              <a:t>	Se basa en que varios componentes del grupo creen </a:t>
            </a:r>
            <a:r>
              <a:rPr u="sng" sz="1500" lang="es"/>
              <a:t>diferentes diseños independientes</a:t>
            </a:r>
            <a:r>
              <a:rPr sz="1500" lang="es"/>
              <a:t> para evaluar diferentes opciones.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Permite lograr </a:t>
            </a:r>
            <a:r>
              <a:rPr u="sng" sz="1500" lang="es"/>
              <a:t>varias ideas rápidamente y a bajo coste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Permite </a:t>
            </a:r>
            <a:r>
              <a:rPr u="sng" sz="1500" lang="es"/>
              <a:t>explorar varios enfoques</a:t>
            </a:r>
            <a:r>
              <a:rPr sz="1500" lang="es"/>
              <a:t> al mismo tiempo.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puede </a:t>
            </a:r>
            <a:r>
              <a:rPr u="sng" sz="1500" lang="es"/>
              <a:t>combinar los mejores factores</a:t>
            </a:r>
            <a:r>
              <a:rPr sz="1500" lang="es"/>
              <a:t> de cada uno.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Hacen falta </a:t>
            </a:r>
            <a:r>
              <a:rPr u="sng" sz="1500" lang="es"/>
              <a:t>recursos mínimos</a:t>
            </a:r>
            <a:r>
              <a:rPr sz="1500" lang="es"/>
              <a:t> y </a:t>
            </a:r>
            <a:r>
              <a:rPr u="sng" sz="1500" lang="es"/>
              <a:t>usuarios sin especialización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Requiere </a:t>
            </a:r>
            <a:r>
              <a:rPr u="sng" sz="1500" lang="es"/>
              <a:t>varios diseñadores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Requiere </a:t>
            </a:r>
            <a:r>
              <a:rPr u="sng" sz="1500" lang="es"/>
              <a:t>más tiempo</a:t>
            </a:r>
            <a:r>
              <a:rPr sz="1500" lang="es"/>
              <a:t> en el proceso de diseño.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Varios diseñadores.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Instrucciones sobre la base del diseño.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4.10 DISEÑO PARALELO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Definir los </a:t>
            </a:r>
            <a:r>
              <a:rPr u="sng" sz="1500" lang="es"/>
              <a:t>límites del diseño</a:t>
            </a:r>
            <a:r>
              <a:rPr sz="1500" lang="es"/>
              <a:t>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Acordar el formato</a:t>
            </a:r>
            <a:r>
              <a:rPr sz="1500" lang="es"/>
              <a:t> del diseño.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En caso de utilizar grupos de diseño, seleccionarlos por sus habilidades en común.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Establecer </a:t>
            </a:r>
            <a:r>
              <a:rPr u="sng" sz="1500" lang="es"/>
              <a:t>límite de tiempo</a:t>
            </a:r>
            <a:r>
              <a:rPr sz="1500" lang="es"/>
              <a:t>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Definir el </a:t>
            </a:r>
            <a:r>
              <a:rPr u="sng" sz="1500" lang="es"/>
              <a:t>criterio de evaluación</a:t>
            </a:r>
            <a:r>
              <a:rPr sz="1500" lang="es"/>
              <a:t> de los diseños.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Permitir tiempo suficiente para comparar los diseños.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Discutir individualmente los diseños y después discutir los factores que aprovechar de cada uno.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Permitir a los equipos de diseño presentarlos con en el medio que prefieran.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Asegurarse de que los </a:t>
            </a:r>
            <a:r>
              <a:rPr u="sng" sz="1500" lang="es"/>
              <a:t>diseños</a:t>
            </a:r>
            <a:r>
              <a:rPr sz="1500" lang="es"/>
              <a:t> son </a:t>
            </a:r>
            <a:r>
              <a:rPr u="sng" sz="1500" lang="es"/>
              <a:t>independientes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Aprovechar lo mejor de cada uno.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4.11 PROTOTIPO RÁPIDO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s"/>
              <a:t>	Se basa en desarrollar </a:t>
            </a:r>
            <a:r>
              <a:rPr u="sng" sz="1500" lang="es"/>
              <a:t>diferentes conceptos</a:t>
            </a:r>
            <a:r>
              <a:rPr sz="1500" lang="es"/>
              <a:t> mediante software o hardware y evaluarlos. De este modo se puede </a:t>
            </a:r>
            <a:r>
              <a:rPr u="sng" sz="1500" lang="es"/>
              <a:t>examinar</a:t>
            </a:r>
            <a:r>
              <a:rPr sz="1500" lang="es"/>
              <a:t> el sistema y las </a:t>
            </a:r>
            <a:r>
              <a:rPr u="sng" sz="1500" lang="es"/>
              <a:t>necesidades</a:t>
            </a:r>
            <a:r>
              <a:rPr sz="1500" lang="es"/>
              <a:t> del usuario </a:t>
            </a:r>
            <a:r>
              <a:rPr u="sng" sz="1500" lang="es"/>
              <a:t>muy temprano</a:t>
            </a:r>
            <a:r>
              <a:rPr sz="1500" lang="es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sz="1500" lang="es"/>
              <a:t>	Son más efectivos y de </a:t>
            </a:r>
            <a:r>
              <a:rPr u="sng" sz="1500" lang="es"/>
              <a:t>mayor fidelidad que los prototipos de papel</a:t>
            </a:r>
            <a:r>
              <a:rPr sz="1500" lang="es"/>
              <a:t>. Además puede servirte para ahorrar fases de desarrollo.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  <a:r>
              <a:rPr sz="1500" lang="es"/>
              <a:t> requiere herramientas y habilidad para una </a:t>
            </a:r>
            <a:r>
              <a:rPr u="sng" sz="1500" lang="es"/>
              <a:t>rápida creación de prototipos</a:t>
            </a:r>
            <a:r>
              <a:rPr sz="1500" lang="es"/>
              <a:t>. Si se usa la técnica del diseño paralelo harán falta más diseñadores.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s"/>
              <a:t>	Herramientas: PowerPoint, HyperCard, ToolBook, VisualBasic…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Presenta al público un </a:t>
            </a:r>
            <a:r>
              <a:rPr u="sng" sz="1500" lang="es"/>
              <a:t>prototipo más realista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Son prototipos que </a:t>
            </a:r>
            <a:r>
              <a:rPr u="sng" sz="1500" lang="es"/>
              <a:t>se crean rápidamente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Son </a:t>
            </a:r>
            <a:r>
              <a:rPr u="sng" sz="1500" lang="es"/>
              <a:t>más equiparables al producto final</a:t>
            </a:r>
            <a:r>
              <a:rPr sz="1500" lang="es"/>
              <a:t> que otros prototipos.</a:t>
            </a:r>
          </a:p>
          <a:p>
            <a:pPr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Soportan evaluaciones métricas.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4.11 PROTOTIPO RÁPIDO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Habilidad para el desarrollo</a:t>
            </a:r>
            <a:r>
              <a:rPr sz="1500" lang="es"/>
              <a:t> de software.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requieren </a:t>
            </a:r>
            <a:r>
              <a:rPr u="sng" sz="1500" lang="es"/>
              <a:t>más recursos que para otro prototipos</a:t>
            </a:r>
            <a:r>
              <a:rPr sz="1500" lang="es"/>
              <a:t> más simples.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 </a:t>
            </a:r>
            <a:r>
              <a:rPr sz="1500" lang="es"/>
              <a:t>crear el prototipo, reclutar usuarios, evaluar el prototipo y crear un informe.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Preparar las </a:t>
            </a:r>
            <a:r>
              <a:rPr u="sng" sz="1500" lang="es"/>
              <a:t>herramientas</a:t>
            </a:r>
            <a:r>
              <a:rPr sz="1500" lang="es"/>
              <a:t> de desarrollo.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Desarrollar</a:t>
            </a:r>
            <a:r>
              <a:rPr sz="1500" lang="es"/>
              <a:t> el prototipo.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Seleccionar a los </a:t>
            </a:r>
            <a:r>
              <a:rPr u="sng" sz="1500" lang="es"/>
              <a:t>usuarios objetivo</a:t>
            </a:r>
            <a:r>
              <a:rPr sz="1500" lang="es"/>
              <a:t>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Pilotar la evaluación y </a:t>
            </a:r>
            <a:r>
              <a:rPr u="sng" sz="1500" lang="es"/>
              <a:t>guiar al usuario</a:t>
            </a:r>
            <a:r>
              <a:rPr sz="1500" lang="es"/>
              <a:t>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Entrevista post-evaluación</a:t>
            </a:r>
            <a:r>
              <a:rPr sz="1500" lang="es"/>
              <a:t> para comentar dudas y problemas.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Analizar los resultados</a:t>
            </a:r>
            <a:r>
              <a:rPr sz="1500" lang="es"/>
              <a:t> y obtener necesidades del usuario.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Feedback</a:t>
            </a:r>
            <a:r>
              <a:rPr sz="1500" lang="es"/>
              <a:t> con el grupo de diseño.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Si es necesario </a:t>
            </a:r>
            <a:r>
              <a:rPr u="sng" sz="1500" lang="es"/>
              <a:t>repetir el proceso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No poner </a:t>
            </a:r>
            <a:r>
              <a:rPr u="sng" sz="1500" lang="es"/>
              <a:t>demasiado esfuerzo en tareas sin relevancia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Crear un prototipo demasiado bueno </a:t>
            </a:r>
            <a:r>
              <a:rPr u="sng" sz="1500" lang="es"/>
              <a:t>hace más difícil la idea de desprenderse</a:t>
            </a:r>
            <a:r>
              <a:rPr sz="1500" lang="es"/>
              <a:t> de él.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4.12 CREACIÓN DE ESCENARIOS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500" lang="es"/>
              <a:t>	Ilustraciones de los </a:t>
            </a:r>
            <a:r>
              <a:rPr u="sng" sz="1500" lang="es"/>
              <a:t>usuarios y las funciones que estos llevan a cabo</a:t>
            </a:r>
            <a:r>
              <a:rPr sz="1500" lang="es"/>
              <a:t>. Se usa para </a:t>
            </a:r>
            <a:r>
              <a:rPr u="sng" sz="1500" lang="es"/>
              <a:t>conseguir</a:t>
            </a:r>
            <a:r>
              <a:rPr sz="1500" lang="es"/>
              <a:t> lo más </a:t>
            </a:r>
            <a:r>
              <a:rPr u="sng" sz="1500" lang="es"/>
              <a:t>temprano</a:t>
            </a:r>
            <a:r>
              <a:rPr sz="1500" lang="es"/>
              <a:t> posible las </a:t>
            </a:r>
            <a:r>
              <a:rPr u="sng" sz="1500" lang="es"/>
              <a:t>necesidades</a:t>
            </a:r>
            <a:r>
              <a:rPr sz="1500" lang="es"/>
              <a:t> de los usuarios finales. También se puede reunir con los usuarios para detallar preferencias de interacción.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Anima a los diseñadores a considerar las características de los usuarios objetivo, sus tareas y su entorno.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Los </a:t>
            </a:r>
            <a:r>
              <a:rPr u="sng" sz="1500" lang="es"/>
              <a:t>problemas</a:t>
            </a:r>
            <a:r>
              <a:rPr sz="1500" lang="es"/>
              <a:t> de interacción pueden ser </a:t>
            </a:r>
            <a:r>
              <a:rPr u="sng" sz="1500" lang="es"/>
              <a:t>detectados muy temprano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Orienta el diseño al usuario (“</a:t>
            </a:r>
            <a:r>
              <a:rPr u="sng" sz="1500" lang="es"/>
              <a:t>user-centered design</a:t>
            </a:r>
            <a:r>
              <a:rPr sz="1500" lang="es"/>
              <a:t>”).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pueden utilizar los escenarios para evaluarlos.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Los </a:t>
            </a:r>
            <a:r>
              <a:rPr u="sng" sz="1500" lang="es"/>
              <a:t>recursos</a:t>
            </a:r>
            <a:r>
              <a:rPr sz="1500" lang="es"/>
              <a:t> necesarios son </a:t>
            </a:r>
            <a:r>
              <a:rPr u="sng" sz="1500" lang="es"/>
              <a:t>mínimos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No hacen falta</a:t>
            </a:r>
            <a:r>
              <a:rPr sz="1500" lang="es"/>
              <a:t> usuarios con </a:t>
            </a:r>
            <a:r>
              <a:rPr u="sng" sz="1500" lang="es"/>
              <a:t>conocimientos técnicos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No</a:t>
            </a:r>
            <a:r>
              <a:rPr sz="1500" lang="es"/>
              <a:t> son </a:t>
            </a:r>
            <a:r>
              <a:rPr u="sng" sz="1500" lang="es"/>
              <a:t>concluyentes</a:t>
            </a:r>
            <a:r>
              <a:rPr sz="1500" lang="es"/>
              <a:t> para los </a:t>
            </a:r>
            <a:r>
              <a:rPr u="sng" sz="1500" lang="es"/>
              <a:t>detalles de diseño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  <a:r>
              <a:rPr sz="1500" lang="es"/>
              <a:t> Se recomienda usar a un moderador experimentado para las evaluaciones.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 LLUVIA DE IDEAS </a:t>
            </a:r>
            <a:r>
              <a:rPr sz="2600" lang="es"/>
              <a:t>(BRAINSTORMING)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s"/>
              <a:t>Se basa en reunir a un </a:t>
            </a:r>
            <a:r>
              <a:rPr u="sng" sz="1800" lang="es"/>
              <a:t>grupo de expertos</a:t>
            </a:r>
            <a:r>
              <a:rPr sz="1800" lang="es"/>
              <a:t> sobre un tema para buscar soluciones. Los participantes </a:t>
            </a:r>
            <a:r>
              <a:rPr u="sng" sz="1800" lang="es"/>
              <a:t>generarán e inspirarán nuevas ideas</a:t>
            </a:r>
            <a:r>
              <a:rPr sz="1800" lang="es"/>
              <a:t>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s"/>
              <a:t>Cuando:</a:t>
            </a:r>
            <a:r>
              <a:rPr sz="1800" lang="es"/>
              <a:t> fase de desarrollo.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s"/>
              <a:t>Beneficios: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s"/>
              <a:t>El participante se siente valorado y parte del grupo.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s"/>
              <a:t>Todos pueden aportar.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s"/>
              <a:t>No se necesita mucho tiempo para obtener datos útiles.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s"/>
              <a:t>Limitaciones:</a:t>
            </a:r>
          </a:p>
          <a:p>
            <a:pPr rtl="0">
              <a:spcBef>
                <a:spcPts val="0"/>
              </a:spcBef>
              <a:buNone/>
            </a:pPr>
            <a:r>
              <a:rPr sz="1800" lang="es"/>
              <a:t>	a.	Se consiguen mejores ideas trabajando aisladamente.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s"/>
              <a:t>Necesario: </a:t>
            </a:r>
            <a:r>
              <a:rPr sz="1800" lang="es"/>
              <a:t>Personas creativas. Grupos de </a:t>
            </a:r>
            <a:r>
              <a:rPr u="sng" sz="1800" lang="es"/>
              <a:t>5-12</a:t>
            </a:r>
            <a:r>
              <a:rPr sz="1800" lang="e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4.12 CREACIÓN DE ESCENARIOS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Desarrollar los escenarios</a:t>
            </a:r>
            <a:r>
              <a:rPr sz="1500" lang="es"/>
              <a:t> en equipo.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Identificar los usuarios objetivo</a:t>
            </a:r>
            <a:r>
              <a:rPr sz="1500" lang="es"/>
              <a:t>, las funcionalidades a probar y su contexto.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Descomponer</a:t>
            </a:r>
            <a:r>
              <a:rPr sz="1500" lang="es"/>
              <a:t> los logros del usuario en </a:t>
            </a:r>
            <a:r>
              <a:rPr u="sng" sz="1500" lang="es"/>
              <a:t>operaciones</a:t>
            </a:r>
            <a:r>
              <a:rPr sz="1500" lang="es"/>
              <a:t>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Asignar un </a:t>
            </a:r>
            <a:r>
              <a:rPr u="sng" sz="1500" lang="es"/>
              <a:t>tiempo para cada tarea</a:t>
            </a:r>
            <a:r>
              <a:rPr sz="1500" lang="es"/>
              <a:t> y los </a:t>
            </a:r>
            <a:r>
              <a:rPr u="sng" sz="1500" lang="es"/>
              <a:t>criterios de evaluación</a:t>
            </a:r>
            <a:r>
              <a:rPr sz="1500" lang="es"/>
              <a:t>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Se pueden utilizar los resultado para centrar el diseño en el usuario (“</a:t>
            </a:r>
            <a:r>
              <a:rPr u="sng" sz="1500" lang="es"/>
              <a:t>user-centered design</a:t>
            </a:r>
            <a:r>
              <a:rPr sz="1500" lang="es"/>
              <a:t>”).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Crear </a:t>
            </a:r>
            <a:r>
              <a:rPr u="sng" sz="1500" lang="es"/>
              <a:t>escenarios</a:t>
            </a:r>
            <a:r>
              <a:rPr sz="1500" lang="es"/>
              <a:t> que contengan la </a:t>
            </a:r>
            <a:r>
              <a:rPr u="sng" sz="1500" lang="es"/>
              <a:t>mayor parte de funcionalidades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Intentar </a:t>
            </a:r>
            <a:r>
              <a:rPr u="sng" sz="1500" lang="es"/>
              <a:t>meter situaciones complicadas</a:t>
            </a:r>
            <a:r>
              <a:rPr sz="1500" lang="es"/>
              <a:t> para probar el sistema.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4.13 STORYBOARDING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457200" marL="0">
              <a:spcBef>
                <a:spcPts val="0"/>
              </a:spcBef>
              <a:buNone/>
            </a:pPr>
            <a:r>
              <a:rPr sz="1500" lang="es"/>
              <a:t>Representan la </a:t>
            </a:r>
            <a:r>
              <a:rPr u="sng" sz="1500" lang="es"/>
              <a:t>relación entre eventos individuales y interacciones con el sistema</a:t>
            </a:r>
            <a:r>
              <a:rPr sz="1500" lang="es"/>
              <a:t>. Un “storyboarding” típico mostrará menús, navegación, botones, cuadros de diálogo… Es decir, mostrarán una secuencia de pantallas en las que se muestra la navegación, estructuras y funcionalidades.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Feedback sobre la navegación, estructura etc</a:t>
            </a:r>
            <a:r>
              <a:rPr sz="1500" lang="es"/>
              <a:t> en un ciclo temprano.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Promueve la comunicación entre diseñadores y usuarios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crea </a:t>
            </a:r>
            <a:r>
              <a:rPr u="sng" sz="1500" lang="es"/>
              <a:t>rápido y fácil</a:t>
            </a:r>
            <a:r>
              <a:rPr sz="1500" lang="es"/>
              <a:t>mente.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Los </a:t>
            </a:r>
            <a:r>
              <a:rPr u="sng" sz="1500" lang="es"/>
              <a:t>recursos</a:t>
            </a:r>
            <a:r>
              <a:rPr sz="1500" lang="es"/>
              <a:t> necesarios son </a:t>
            </a:r>
            <a:r>
              <a:rPr u="sng" sz="1500" lang="es"/>
              <a:t>mínimos</a:t>
            </a:r>
            <a:r>
              <a:rPr sz="1500" lang="es"/>
              <a:t>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Puede ser evaluado con usuarios </a:t>
            </a:r>
            <a:r>
              <a:rPr u="sng" sz="1500" lang="es"/>
              <a:t>sin conocimientos técnicos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No se puede evaluar la respuesta del sistema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  <a:r>
              <a:rPr sz="1500" lang="es"/>
              <a:t> Herramientas web fáciles de usar o a mano.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4.13 STORYBOARDING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Crear un escenarios que muestren la </a:t>
            </a:r>
            <a:r>
              <a:rPr u="sng" sz="1500" lang="es"/>
              <a:t>mayor cantidad de actividades</a:t>
            </a:r>
            <a:r>
              <a:rPr sz="1500" lang="es"/>
              <a:t>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Crear la secuencia de imágenes que </a:t>
            </a:r>
            <a:r>
              <a:rPr u="sng" sz="1500" lang="es"/>
              <a:t>interactúen con menús, botones, ventanas, diálogos…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Anotar explicaciones escritas</a:t>
            </a:r>
            <a:r>
              <a:rPr sz="1500" lang="es"/>
              <a:t> para entender mejor.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Mostrarlos a los </a:t>
            </a:r>
            <a:r>
              <a:rPr u="sng" sz="1500" lang="es"/>
              <a:t>usuarios </a:t>
            </a:r>
            <a:r>
              <a:rPr sz="1500" lang="es"/>
              <a:t>para obtener </a:t>
            </a:r>
            <a:r>
              <a:rPr u="sng" sz="1500" lang="es"/>
              <a:t>feedback </a:t>
            </a:r>
            <a:r>
              <a:rPr sz="1500" lang="es"/>
              <a:t>y hacer un </a:t>
            </a:r>
            <a:r>
              <a:rPr u="sng" sz="1500" lang="es"/>
              <a:t>informe </a:t>
            </a:r>
            <a:r>
              <a:rPr sz="1500" lang="es"/>
              <a:t>con ello.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Crear </a:t>
            </a:r>
            <a:r>
              <a:rPr u="sng" sz="1500" lang="es"/>
              <a:t>varios storyboards</a:t>
            </a:r>
            <a:r>
              <a:rPr sz="1500" lang="es"/>
              <a:t> para mostrar </a:t>
            </a:r>
            <a:r>
              <a:rPr u="sng" sz="1500" lang="es"/>
              <a:t>diferentes posibilidades de navegación y estructura</a:t>
            </a:r>
            <a:r>
              <a:rPr sz="1500" lang="es"/>
              <a:t>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No dibujar detalles</a:t>
            </a:r>
            <a:r>
              <a:rPr sz="1500" lang="es"/>
              <a:t> que puedan </a:t>
            </a:r>
            <a:r>
              <a:rPr u="sng" sz="1500" lang="es"/>
              <a:t>distrae</a:t>
            </a:r>
            <a:r>
              <a:rPr sz="1500" lang="es"/>
              <a:t>r al usuario de las funcionalidades.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500" lang="es"/>
              <a:t>No hacer demasiadas viñetas</a:t>
            </a:r>
            <a:r>
              <a:rPr sz="1500" lang="es"/>
              <a:t> para mostrar detalles innecesarios.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Diseñar </a:t>
            </a:r>
            <a:r>
              <a:rPr u="sng" sz="1500" lang="es"/>
              <a:t>diferentes posibilidades</a:t>
            </a:r>
            <a:r>
              <a:rPr sz="1500" lang="es"/>
              <a:t> de diseño para mostrar al usuario y obtener sus opiniones.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4.14 ENCUESTAS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500" lang="es">
                <a:solidFill>
                  <a:srgbClr val="212121"/>
                </a:solidFill>
              </a:rPr>
              <a:t>Administración de una serie de </a:t>
            </a:r>
            <a:r>
              <a:rPr u="sng" sz="1500" lang="es">
                <a:solidFill>
                  <a:srgbClr val="212121"/>
                </a:solidFill>
              </a:rPr>
              <a:t>preguntas escritas</a:t>
            </a:r>
            <a:r>
              <a:rPr sz="1500" lang="es">
                <a:solidFill>
                  <a:srgbClr val="212121"/>
                </a:solidFill>
              </a:rPr>
              <a:t> a una gran muestra de la población.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500" lang="es"/>
              <a:t>Preguntas</a:t>
            </a:r>
            <a:r>
              <a:rPr sz="1500" lang="es"/>
              <a:t> abiertas y cerradas.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Aplicación:</a:t>
            </a:r>
            <a:r>
              <a:rPr sz="1500" lang="es"/>
              <a:t> Obtener mucha información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  <a:r>
              <a:rPr sz="1500" lang="es"/>
              <a:t> Barato y rápido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  <a:r>
              <a:rPr sz="1500" lang="es"/>
              <a:t> Es difícil valorar qué información es relevante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  <a:r>
              <a:rPr sz="1500" lang="es"/>
              <a:t> 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Hacer la encuesta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Analizar las respuestas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Asegurar el anonimato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Evitar preguntas dobles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Dejar claro el objetivo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Evitar preguntas abiertas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4.15 ANÁLISIS DE TAREAS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500" lang="es"/>
              <a:t>El estudio de lo que se le pide al usuario para alcanzar una tarea.</a:t>
            </a:r>
          </a:p>
          <a:p>
            <a:pPr rtl="0">
              <a:spcBef>
                <a:spcPts val="0"/>
              </a:spcBef>
              <a:buNone/>
            </a:pPr>
            <a:r>
              <a:rPr sz="1500" lang="es"/>
              <a:t>Entender el sistema y el flujo de información.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 </a:t>
            </a:r>
            <a:r>
              <a:rPr u="sng" sz="1500" lang="es"/>
              <a:t>Testear</a:t>
            </a:r>
            <a:r>
              <a:rPr sz="1500" lang="es"/>
              <a:t> las funcionalidades del usuario y </a:t>
            </a:r>
            <a:r>
              <a:rPr u="sng" sz="1500" lang="es"/>
              <a:t>diseñar</a:t>
            </a:r>
            <a:r>
              <a:rPr sz="1500" lang="es"/>
              <a:t> la interfaz del usuario correctamente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El análisis lleva </a:t>
            </a:r>
            <a:r>
              <a:rPr u="sng" sz="1500" lang="es"/>
              <a:t>mucho tiempo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Mucho esfuerzo </a:t>
            </a:r>
            <a:r>
              <a:rPr sz="1500" lang="es"/>
              <a:t>en analizar los datos que se generan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  <a:r>
              <a:rPr sz="1500" lang="es"/>
              <a:t> Tener </a:t>
            </a:r>
            <a:r>
              <a:rPr u="sng" sz="1500" lang="es"/>
              <a:t>acceso a los usuarios</a:t>
            </a:r>
            <a:r>
              <a:rPr sz="1500" lang="es"/>
              <a:t> que realizarán las futuras tareas.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Descomposición</a:t>
            </a:r>
            <a:r>
              <a:rPr sz="1500" lang="es"/>
              <a:t> de tareas de alto nivel: Proporciona visión de las tareas.</a:t>
            </a:r>
          </a:p>
          <a:p>
            <a:pPr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Diagrama</a:t>
            </a:r>
            <a:r>
              <a:rPr sz="1500" lang="es"/>
              <a:t> de flujo de las tareas: Tareas específicas que se dividen en pasos.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4.15 ANÁLISIS DE TAREAS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</a:p>
          <a:p>
            <a:pPr rtl="0" lvl="0" indent="-32385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Producir un </a:t>
            </a:r>
            <a:r>
              <a:rPr u="sng" sz="1500" lang="es"/>
              <a:t>mapa</a:t>
            </a:r>
            <a:r>
              <a:rPr sz="1500" lang="es"/>
              <a:t> de usuarios relevantes y sus respectivas tareas</a:t>
            </a:r>
          </a:p>
          <a:p>
            <a:pPr rtl="0" lvl="0" indent="-32385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Identificar usuarios que te puedan dar </a:t>
            </a:r>
            <a:r>
              <a:rPr u="sng" sz="1500" lang="es"/>
              <a:t>información detallada</a:t>
            </a:r>
            <a:r>
              <a:rPr sz="1500" lang="es"/>
              <a:t> sobre las tareas</a:t>
            </a:r>
          </a:p>
          <a:p>
            <a:pPr rtl="0" lvl="0" indent="-32385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Intentar </a:t>
            </a:r>
            <a:r>
              <a:rPr u="sng" sz="1500" lang="es"/>
              <a:t>añadir</a:t>
            </a:r>
            <a:r>
              <a:rPr sz="1500" lang="es"/>
              <a:t> a las descripciones textuales </a:t>
            </a:r>
            <a:r>
              <a:rPr u="sng" sz="1500" lang="es"/>
              <a:t>diagramas</a:t>
            </a:r>
          </a:p>
          <a:p>
            <a:pPr rtl="0" lvl="0" indent="-323850" marL="4572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Descomposición de tareas:</a:t>
            </a:r>
          </a:p>
          <a:p>
            <a:pPr rtl="0" lvl="0">
              <a:spcBef>
                <a:spcPts val="480"/>
              </a:spcBef>
              <a:buNone/>
            </a:pPr>
            <a:r>
              <a:rPr b="1" sz="1500" lang="es"/>
              <a:t>	</a:t>
            </a:r>
            <a:r>
              <a:rPr sz="1500" lang="es"/>
              <a:t>Descomponer las tareas de alto nivel en subtareas y operaciones, para </a:t>
            </a:r>
            <a:r>
              <a:rPr u="sng" sz="1500" lang="es"/>
              <a:t>mostrar la estructura general</a:t>
            </a:r>
            <a:r>
              <a:rPr sz="1500" lang="es"/>
              <a:t> de las tareas principales de los usuarios.</a:t>
            </a:r>
          </a:p>
          <a:p>
            <a:pPr rtl="0" lvl="0" indent="-323850" marL="4572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Diagrama de flujo:</a:t>
            </a:r>
          </a:p>
          <a:p>
            <a:pPr rtl="0" lvl="0">
              <a:spcBef>
                <a:spcPts val="480"/>
              </a:spcBef>
              <a:buNone/>
            </a:pPr>
            <a:r>
              <a:rPr b="1" sz="1500" lang="es"/>
              <a:t>	</a:t>
            </a:r>
            <a:r>
              <a:rPr sz="1500" lang="es"/>
              <a:t>Analizar el flujo de tareas para </a:t>
            </a:r>
            <a:r>
              <a:rPr u="sng" sz="1500" lang="es"/>
              <a:t>documentar las tareas</a:t>
            </a:r>
            <a:r>
              <a:rPr sz="1500" lang="es"/>
              <a:t> más representativas y crear un diagrama detallando las </a:t>
            </a:r>
            <a:r>
              <a:rPr u="sng" sz="1500" lang="es"/>
              <a:t>iteraciones</a:t>
            </a:r>
            <a:r>
              <a:rPr sz="1500" lang="es"/>
              <a:t> entre el usuario y el sistema.</a:t>
            </a:r>
          </a:p>
          <a:p>
            <a:pPr rtl="0" lvl="0" indent="-228600" marL="914400">
              <a:spcBef>
                <a:spcPts val="48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4.16 ASIGNACIÓN DE TAREAS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s"/>
              <a:t>Se establecen opciones para </a:t>
            </a:r>
            <a:r>
              <a:rPr u="sng" sz="1500" lang="es"/>
              <a:t>asignar</a:t>
            </a:r>
            <a:r>
              <a:rPr sz="1500" lang="es"/>
              <a:t> de la forma mas optima la división del trabajo y asegurar eficiencia y eficacia.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s"/>
              <a:t>El objetivo de la asignación de tareas es </a:t>
            </a:r>
            <a:r>
              <a:rPr u="sng" sz="1500" lang="es"/>
              <a:t>especificar</a:t>
            </a:r>
            <a:r>
              <a:rPr sz="1500" lang="es"/>
              <a:t> que funciona deben llevarse a cabo por el sistema y que por los usuarios.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  <a:r>
              <a:rPr sz="1500" lang="es"/>
              <a:t> Se </a:t>
            </a:r>
            <a:r>
              <a:rPr u="sng" sz="1500" lang="es"/>
              <a:t>evita la tendencia a informatizar</a:t>
            </a:r>
            <a:r>
              <a:rPr sz="1500" lang="es"/>
              <a:t> todo el sistema dejando a los usuarios tareas.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  <a:r>
              <a:rPr sz="1500" lang="es"/>
              <a:t> Se </a:t>
            </a:r>
            <a:r>
              <a:rPr u="sng" sz="1500" lang="es"/>
              <a:t>requieren conceptos</a:t>
            </a:r>
            <a:r>
              <a:rPr sz="1500" lang="es"/>
              <a:t> del nuevo sistema para que los usuarios contribuyan al proceso.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  <a:r>
              <a:rPr sz="1500" lang="es"/>
              <a:t> Los analistas tienen que </a:t>
            </a:r>
            <a:r>
              <a:rPr u="sng" sz="1500" lang="es"/>
              <a:t>comprender</a:t>
            </a:r>
            <a:r>
              <a:rPr sz="1500" lang="es"/>
              <a:t> los roles de trabajo existentes.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4.16 ASIGNACIÓN DE TAREAS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  <a:r>
              <a:rPr sz="1500" lang="es"/>
              <a:t> 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Identificar</a:t>
            </a:r>
            <a:r>
              <a:rPr sz="1500" lang="es"/>
              <a:t> cada tarea.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Crear un </a:t>
            </a:r>
            <a:r>
              <a:rPr u="sng" sz="1500" lang="es"/>
              <a:t>diagrama de flujo </a:t>
            </a:r>
            <a:r>
              <a:rPr sz="1500" lang="es"/>
              <a:t>de cada tarea para ver las tareas y la iteración.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Generar </a:t>
            </a:r>
            <a:r>
              <a:rPr u="sng" sz="1500" lang="es"/>
              <a:t>tablas</a:t>
            </a:r>
            <a:r>
              <a:rPr sz="1500" lang="es"/>
              <a:t> para mostrar la asignación de tareas.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Comentar</a:t>
            </a:r>
            <a:r>
              <a:rPr sz="1500" lang="es"/>
              <a:t> la eficiencia de la asignación establecida en las tablas.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Elegir</a:t>
            </a:r>
            <a:r>
              <a:rPr sz="1500" lang="es"/>
              <a:t> la mejor tabla para la asignación.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Generar más de 1 opción para la asignación de tareas.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No perder el tiempo en generar los diagramas.</a:t>
            </a:r>
          </a:p>
          <a:p>
            <a:pPr rtl="0" lvl="0">
              <a:spcBef>
                <a:spcPts val="0"/>
              </a:spcBef>
              <a:buNone/>
            </a:pPr>
            <a:r>
              <a:rPr b="1" sz="1500" lang="es"/>
              <a:t>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4.17 VIDEO PROTOTIPOS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s"/>
              <a:t>Permite a los diseñadores crear una </a:t>
            </a:r>
            <a:r>
              <a:rPr u="sng" sz="1500" lang="es"/>
              <a:t>simulación basada en video</a:t>
            </a:r>
            <a:r>
              <a:rPr sz="1500" lang="es"/>
              <a:t> de la funcionalidad de la interfaz utilizando materiales y equipos simples.</a:t>
            </a:r>
          </a:p>
          <a:p>
            <a:pPr rtl="0">
              <a:spcBef>
                <a:spcPts val="0"/>
              </a:spcBef>
              <a:buNone/>
            </a:pPr>
            <a:r>
              <a:rPr sz="1500" lang="es"/>
              <a:t>Los usuarios </a:t>
            </a:r>
            <a:r>
              <a:rPr u="sng" sz="1500" lang="es"/>
              <a:t>no interactúan</a:t>
            </a:r>
            <a:r>
              <a:rPr sz="1500" lang="es"/>
              <a:t> directamente con el </a:t>
            </a:r>
            <a:r>
              <a:rPr u="sng" sz="1500" lang="es"/>
              <a:t>prototipo</a:t>
            </a:r>
            <a:r>
              <a:rPr sz="1500" lang="es"/>
              <a:t> a pesar de que pueden ver y comentar sobre la simulación basada en video terminado.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Aplicación:</a:t>
            </a:r>
            <a:r>
              <a:rPr sz="1500" lang="es"/>
              <a:t> En las </a:t>
            </a:r>
            <a:r>
              <a:rPr u="sng" sz="1500" lang="es"/>
              <a:t>primeras etapas</a:t>
            </a:r>
            <a:r>
              <a:rPr sz="1500" lang="es"/>
              <a:t> del ciclo de diseño para demostrar opciones de diseño y conceptos.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 </a:t>
            </a:r>
            <a:r>
              <a:rPr sz="1500" lang="es"/>
              <a:t>Problemas de usabilidad pueden </a:t>
            </a:r>
            <a:r>
              <a:rPr u="sng" sz="1500" lang="es"/>
              <a:t>identificar</a:t>
            </a:r>
            <a:r>
              <a:rPr sz="1500" lang="es"/>
              <a:t>se en una etapa temprana.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 </a:t>
            </a:r>
            <a:r>
              <a:rPr sz="1500" lang="es"/>
              <a:t>Se necesita </a:t>
            </a:r>
            <a:r>
              <a:rPr u="sng" sz="1500" lang="es"/>
              <a:t>personal</a:t>
            </a:r>
            <a:r>
              <a:rPr sz="1500" lang="es"/>
              <a:t> que pueda crear el video prototipo y </a:t>
            </a:r>
            <a:r>
              <a:rPr u="sng" sz="1500" lang="es"/>
              <a:t>no captura la</a:t>
            </a:r>
            <a:r>
              <a:rPr sz="1500" lang="es"/>
              <a:t> </a:t>
            </a:r>
            <a:r>
              <a:rPr u="sng" sz="1500" lang="es"/>
              <a:t>interacción</a:t>
            </a:r>
            <a:r>
              <a:rPr sz="1500" lang="es"/>
              <a:t> del usuario con el prototipo.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 </a:t>
            </a:r>
            <a:r>
              <a:rPr u="sng" sz="1500" lang="es"/>
              <a:t>Materiales simples</a:t>
            </a:r>
            <a:r>
              <a:rPr sz="1500" lang="es"/>
              <a:t> para crear el prototipo en papel y una cámara para grabar.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4.17 VIDEO PROTOTIPOS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  <a:r>
              <a:rPr sz="1500" lang="es"/>
              <a:t> 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Crear un prototipo y grabar unas escenas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Una persona </a:t>
            </a:r>
            <a:r>
              <a:rPr u="sng" sz="1500" lang="es"/>
              <a:t>manipula</a:t>
            </a:r>
            <a:r>
              <a:rPr sz="1500" lang="es"/>
              <a:t> el prototipo y otra </a:t>
            </a:r>
            <a:r>
              <a:rPr u="sng" sz="1500" lang="es"/>
              <a:t>graba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Solicitar </a:t>
            </a:r>
            <a:r>
              <a:rPr u="sng" sz="1500" lang="es"/>
              <a:t>evaluación</a:t>
            </a:r>
            <a:r>
              <a:rPr sz="1500" lang="es"/>
              <a:t> con feedback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Refinar el prototipo y volver a solicitar evaluación.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</a:t>
            </a:r>
            <a:r>
              <a:rPr sz="1500" lang="es"/>
              <a:t> 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No generar muchos detalles en el prototipo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Mostrar el usuario y la iteración en el video.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5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 LLUVIA DE IDEAS </a:t>
            </a:r>
            <a:r>
              <a:rPr sz="2600" lang="es"/>
              <a:t>(BRAINSTORMING)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s"/>
              <a:t>Proceso: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Decidir </a:t>
            </a:r>
            <a:r>
              <a:rPr u="sng" sz="2000" lang="es"/>
              <a:t>objetivos</a:t>
            </a:r>
            <a:r>
              <a:rPr sz="2000" lang="es"/>
              <a:t> y elegir </a:t>
            </a:r>
            <a:r>
              <a:rPr u="sng" sz="2000" lang="es"/>
              <a:t>participantes</a:t>
            </a:r>
            <a:r>
              <a:rPr sz="2000" lang="es"/>
              <a:t>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Explicar los </a:t>
            </a:r>
            <a:r>
              <a:rPr u="sng" sz="2000" lang="es"/>
              <a:t>temas y el formato</a:t>
            </a:r>
            <a:r>
              <a:rPr sz="2000" lang="es"/>
              <a:t> de la reunión a los participantes.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Dejar claro los </a:t>
            </a:r>
            <a:r>
              <a:rPr u="sng" sz="2000" lang="es"/>
              <a:t>puntos a seguir</a:t>
            </a:r>
            <a:r>
              <a:rPr sz="2000" lang="es"/>
              <a:t> en la reunión.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El </a:t>
            </a:r>
            <a:r>
              <a:rPr u="sng" sz="2000" lang="es"/>
              <a:t>líder debe ser activo</a:t>
            </a:r>
            <a:r>
              <a:rPr sz="2000" lang="es"/>
              <a:t> y se debe apuntar todo.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4.18 TUTORIALES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500" lang="es"/>
              <a:t>Ir </a:t>
            </a:r>
            <a:r>
              <a:rPr u="sng" sz="1500" lang="es"/>
              <a:t>paso a paso</a:t>
            </a:r>
            <a:r>
              <a:rPr sz="1500" lang="es"/>
              <a:t> a través de un diseño de sistema para conseguir </a:t>
            </a:r>
            <a:r>
              <a:rPr u="sng" sz="1500" lang="es"/>
              <a:t>reacciones</a:t>
            </a:r>
            <a:r>
              <a:rPr sz="1500" lang="es"/>
              <a:t> de los usuarios. Un miembro del grupo guiará el recorrido mientras otro lo va comentando.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 </a:t>
            </a:r>
            <a:r>
              <a:rPr sz="1500" lang="es"/>
              <a:t>Permite la </a:t>
            </a:r>
            <a:r>
              <a:rPr u="sng" sz="1500" lang="es"/>
              <a:t>discusión</a:t>
            </a:r>
            <a:r>
              <a:rPr sz="1500" lang="es"/>
              <a:t> de los usuarios cubriendo más </a:t>
            </a:r>
            <a:r>
              <a:rPr u="sng" sz="1500" lang="es"/>
              <a:t>cuestiones no consideradas</a:t>
            </a:r>
            <a:r>
              <a:rPr sz="1500" lang="es"/>
              <a:t> originalmente.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 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Se necesita una manera de generar el </a:t>
            </a:r>
            <a:r>
              <a:rPr u="sng" sz="1500" lang="es"/>
              <a:t>prototipo</a:t>
            </a:r>
            <a:r>
              <a:rPr sz="1500" lang="es"/>
              <a:t> y que los usuarios puedan verlo.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Puede ser difícil </a:t>
            </a:r>
            <a:r>
              <a:rPr u="sng" sz="1500" lang="es"/>
              <a:t>imaginar</a:t>
            </a:r>
            <a:r>
              <a:rPr sz="1500" lang="es"/>
              <a:t> cómo el sistema funcionará en el entorno real.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 </a:t>
            </a:r>
            <a:r>
              <a:rPr sz="1500" lang="es"/>
              <a:t>Una manera de crear el prototipo, muchas horas para crear el tutorial y usuarios que vayan a verlo.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Crear</a:t>
            </a:r>
            <a:r>
              <a:rPr sz="1500" lang="es"/>
              <a:t> el tutorial y </a:t>
            </a:r>
            <a:r>
              <a:rPr u="sng" sz="1500" lang="es"/>
              <a:t>presentar</a:t>
            </a:r>
            <a:r>
              <a:rPr sz="1500" lang="es"/>
              <a:t>lo ante los usuarios para ver su reacción.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Apuntar</a:t>
            </a:r>
            <a:r>
              <a:rPr sz="1500" lang="es"/>
              <a:t> cada comentario y cuantas veces han preguntado lo mismo.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 </a:t>
            </a:r>
            <a:r>
              <a:rPr sz="1500" lang="es"/>
              <a:t>Hacer una breve </a:t>
            </a:r>
            <a:r>
              <a:rPr u="sng" sz="1500" lang="es"/>
              <a:t>introducción</a:t>
            </a:r>
            <a:r>
              <a:rPr sz="1500" lang="es"/>
              <a:t> del tutorial y sobre las tareas que se van a ver.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4.19 MAGO DE OZ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sz="1500" lang="es"/>
              <a:t>Mago de Oz es una técnica utilizada para presentar los </a:t>
            </a:r>
            <a:r>
              <a:rPr u="sng" sz="1500" lang="es"/>
              <a:t>conceptos avanzados</a:t>
            </a:r>
            <a:r>
              <a:rPr sz="1500" lang="es"/>
              <a:t> de las interacciones de los usuarios. Un </a:t>
            </a:r>
            <a:r>
              <a:rPr u="sng" sz="1500" lang="es"/>
              <a:t>experto</a:t>
            </a:r>
            <a:r>
              <a:rPr sz="1500" lang="es"/>
              <a:t> detrás de la pantalla recogerá las entradas del usuario y emulara las salidas del sistema. Aplicable a </a:t>
            </a:r>
            <a:r>
              <a:rPr u="sng" sz="1500" lang="es"/>
              <a:t>"interfaces inteligentes"</a:t>
            </a:r>
            <a:r>
              <a:rPr sz="1500" lang="es"/>
              <a:t> que cuentan con agentes, asesores o el procesamiento del lenguaje.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 </a:t>
            </a:r>
            <a:r>
              <a:rPr sz="1500" lang="es"/>
              <a:t>Permite </a:t>
            </a:r>
            <a:r>
              <a:rPr u="sng" sz="1500" lang="es"/>
              <a:t>explorar</a:t>
            </a:r>
            <a:r>
              <a:rPr sz="1500" lang="es"/>
              <a:t> los requisitos de los usuarios y los </a:t>
            </a:r>
            <a:r>
              <a:rPr u="sng" sz="1500" lang="es"/>
              <a:t>problemas de usabilidad</a:t>
            </a:r>
            <a:r>
              <a:rPr sz="1500" lang="es"/>
              <a:t> en una etapa temprana en el proceso de diseño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 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El experto tiene que </a:t>
            </a:r>
            <a:r>
              <a:rPr u="sng" sz="1500" lang="es"/>
              <a:t>apreciar la funcionalidad</a:t>
            </a:r>
            <a:r>
              <a:rPr sz="1500" lang="es"/>
              <a:t> del sistema para dar una respuesta convincente.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Requiere más </a:t>
            </a:r>
            <a:r>
              <a:rPr u="sng" sz="1500" lang="es"/>
              <a:t>recursos</a:t>
            </a:r>
            <a:r>
              <a:rPr sz="1500" lang="es"/>
              <a:t> que otros enfoques de prototipado.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2 ordenadores uno para el asistente y otro para el usuario. </a:t>
            </a:r>
          </a:p>
          <a:p>
            <a:pPr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El asistente (mago) debe ser un miembro con experiencia del grupo de diseño.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4.19 MAGO DE OZ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Proceso: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Generar</a:t>
            </a:r>
            <a:r>
              <a:rPr sz="1500" lang="es"/>
              <a:t> un prototipo sobre el cual van a interactuar el asistente y el usuario.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Seleccionar a un </a:t>
            </a:r>
            <a:r>
              <a:rPr u="sng" sz="1500" lang="es"/>
              <a:t>usuario</a:t>
            </a:r>
            <a:r>
              <a:rPr sz="1500" lang="es"/>
              <a:t> apropiado para la resolución de la tarea.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Preparar </a:t>
            </a:r>
            <a:r>
              <a:rPr u="sng" sz="1500" lang="es"/>
              <a:t>escenarios</a:t>
            </a:r>
            <a:r>
              <a:rPr sz="1500" lang="es"/>
              <a:t> reales para las tareas.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Guiar</a:t>
            </a:r>
            <a:r>
              <a:rPr sz="1500" lang="es"/>
              <a:t> al usuario en la tarea y entrevistarlo para conocer su opinión.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Grabar</a:t>
            </a:r>
            <a:r>
              <a:rPr sz="1500" lang="es"/>
              <a:t> el proceso.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Resolver</a:t>
            </a:r>
            <a:r>
              <a:rPr sz="1500" lang="es"/>
              <a:t> los problemas y si es necesario volver a hacerlo.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Orientaciones prácticas: 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1500" lang="es"/>
              <a:t>Explicar</a:t>
            </a:r>
            <a:r>
              <a:rPr sz="1500" lang="es"/>
              <a:t> al usuario que es lo que tiene que hacer y cómo se va a ejecutar</a:t>
            </a:r>
          </a:p>
          <a:p>
            <a:pPr rtl="0" lvl="0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500" lang="es"/>
              <a:t>El asistente debe estar </a:t>
            </a:r>
            <a:r>
              <a:rPr u="sng" sz="1500" lang="es"/>
              <a:t>entrenado</a:t>
            </a:r>
            <a:r>
              <a:rPr sz="1500" lang="es"/>
              <a:t> para resolver las entradas que el usuario le pase.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4.2 PRUEBA CONTROLADA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500" lang="es"/>
              <a:t>Diferentes usuarios deberán </a:t>
            </a:r>
            <a:r>
              <a:rPr u="sng" sz="1500" lang="es"/>
              <a:t>realizar tareas concretas con un prototipo</a:t>
            </a:r>
            <a:r>
              <a:rPr sz="1500" lang="es"/>
              <a:t>. Es útil para ver </a:t>
            </a:r>
            <a:r>
              <a:rPr u="sng" sz="1500" lang="es"/>
              <a:t>como responde el usuario</a:t>
            </a:r>
            <a:r>
              <a:rPr sz="1500" lang="es"/>
              <a:t> ante el prototipo.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Da pistas sobre cómo responderá el usuario sistema real.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detectan errores con facilidad.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puede sacar información de la experiencia del usuario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debe tener cuidado con el control del ensayo.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Puede ser caro. Con muchos días de preparación.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El sistema a evaluar y usuarios ajenos.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Equipo para guardar datos sobre la prueba.</a:t>
            </a:r>
          </a:p>
          <a:p>
            <a:pPr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Un lugar tranquilo y silencioso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4.2 PRUEBA CONTROLADA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s"/>
              <a:t>Proceso: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Descripción de las </a:t>
            </a:r>
            <a:r>
              <a:rPr u="sng" sz="2000" lang="es"/>
              <a:t>tareas</a:t>
            </a:r>
            <a:r>
              <a:rPr sz="2000" lang="es"/>
              <a:t>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2000" lang="es"/>
              <a:t>Test simple</a:t>
            </a:r>
            <a:r>
              <a:rPr sz="2000" lang="es"/>
              <a:t> con instrucciones escritas.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2000" lang="es"/>
              <a:t>Objetivos y criterios</a:t>
            </a:r>
            <a:r>
              <a:rPr sz="2000" lang="es"/>
              <a:t> de evaluación.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2000" lang="es"/>
              <a:t>Formato</a:t>
            </a:r>
            <a:r>
              <a:rPr sz="2000" lang="es"/>
              <a:t> para identificar problemas y clasificarlas.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Seleccionar la forma de </a:t>
            </a:r>
            <a:r>
              <a:rPr u="sng" sz="2000" lang="es"/>
              <a:t>guardar los datos</a:t>
            </a:r>
            <a:r>
              <a:rPr sz="2000" lang="es"/>
              <a:t>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Distribución de </a:t>
            </a:r>
            <a:r>
              <a:rPr u="sng" sz="2000" lang="es"/>
              <a:t>roles</a:t>
            </a:r>
            <a:r>
              <a:rPr sz="2000" lang="es"/>
              <a:t>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Estimación de </a:t>
            </a:r>
            <a:r>
              <a:rPr u="sng" sz="2000" lang="es"/>
              <a:t>número de sujetos</a:t>
            </a:r>
            <a:r>
              <a:rPr sz="2000" lang="es"/>
              <a:t> requeridos.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4.2 PRUEBA CONTROLADA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s"/>
              <a:t>Orientaciones prácticas: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s"/>
              <a:t>Ambiente formal y amistoso.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s"/>
              <a:t>Interrumpir solo cuando es preciso.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s"/>
              <a:t>Dejar claro cuánto se pagará de antemano.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s"/>
              <a:t>Si el usuario se atasca, ayudarle.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4.3 MANTENIMIENTO DIARIO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s"/>
              <a:t>Un informante </a:t>
            </a:r>
            <a:r>
              <a:rPr u="sng" sz="1500" lang="es"/>
              <a:t>registra las actividades</a:t>
            </a:r>
            <a:r>
              <a:rPr sz="1500" lang="es"/>
              <a:t> que se han llevado a cabo durante </a:t>
            </a:r>
            <a:r>
              <a:rPr u="sng" sz="1500" lang="es"/>
              <a:t>todo el día</a:t>
            </a:r>
            <a:r>
              <a:rPr sz="1500" lang="es"/>
              <a:t>. Se puede hacer de muchas formas (abiertamente, tics, ...). Útil para ver el </a:t>
            </a:r>
            <a:r>
              <a:rPr u="sng" sz="1500" lang="es"/>
              <a:t>comportamiento de un usuario</a:t>
            </a:r>
            <a:r>
              <a:rPr sz="1500" lang="es"/>
              <a:t> durante cierto tiempo.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Beneficios: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Se tendrá información sobre todo lo que se hace.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Limitaciones: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Olvidarse de completar el diario.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No hacerlo bien.</a:t>
            </a: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500" lang="es"/>
              <a:t>Necesario: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Creación de diarios e instrucciones.</a:t>
            </a:r>
          </a:p>
          <a:p>
            <a:pPr rtl="0" lvl="1" indent="-3238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500" lang="es"/>
              <a:t>Formatos de papel o digitalizados.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4.3 MANTENIMIENTO DIARIO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s"/>
              <a:t>Proceso: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Decidir el </a:t>
            </a:r>
            <a:r>
              <a:rPr u="sng" sz="2000" lang="es"/>
              <a:t>formato</a:t>
            </a:r>
            <a:r>
              <a:rPr sz="2000" lang="es"/>
              <a:t> (Libre/estructurado).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Si es estructurado: selección de preguntas y categorías.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Decidir la </a:t>
            </a:r>
            <a:r>
              <a:rPr u="sng" sz="2000" lang="es"/>
              <a:t>frecuencia</a:t>
            </a:r>
            <a:r>
              <a:rPr sz="2000" lang="es"/>
              <a:t> (diario, semanal, mensual, ...).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sz="2000" lang="es"/>
              <a:t>Producir copias</a:t>
            </a:r>
            <a:r>
              <a:rPr sz="2000" lang="es"/>
              <a:t> de diarios e instrucciones.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000" lang="es"/>
              <a:t>Proporcionar </a:t>
            </a:r>
            <a:r>
              <a:rPr u="sng" sz="2000" lang="es"/>
              <a:t>medio para contactar</a:t>
            </a:r>
            <a:r>
              <a:rPr sz="2000" lang="e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