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90" r:id="rId11"/>
    <p:sldId id="284" r:id="rId12"/>
    <p:sldId id="286" r:id="rId13"/>
    <p:sldId id="288" r:id="rId14"/>
    <p:sldId id="289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6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dirty="0"/>
              <a:t>Scrum Agile</a:t>
            </a:r>
            <a:br>
              <a:rPr lang="en-US" sz="4000" dirty="0"/>
            </a:br>
            <a:r>
              <a:rPr lang="en-US" sz="4000" dirty="0"/>
              <a:t>Methodology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/>
          </a:bodyPr>
          <a:lstStyle/>
          <a:p>
            <a:pPr algn="l"/>
            <a:r>
              <a:rPr lang="en-US" sz="2300" dirty="0"/>
              <a:t>Samantha Pollard</a:t>
            </a:r>
          </a:p>
          <a:p>
            <a:pPr algn="l"/>
            <a:r>
              <a:rPr lang="en-US" dirty="0"/>
              <a:t>CS499- Capstone    July 2022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6796-87CD-6905-EF31-252BD30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choosing between Agile and waterfall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FAF7-CA58-C51F-62F5-C8F26F20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2076450"/>
            <a:ext cx="11131079" cy="4781550"/>
          </a:xfrm>
        </p:spPr>
        <p:txBody>
          <a:bodyPr/>
          <a:lstStyle/>
          <a:p>
            <a:r>
              <a:rPr lang="en-US" dirty="0"/>
              <a:t>How to choose which program is best for your team.</a:t>
            </a:r>
          </a:p>
          <a:p>
            <a:pPr lvl="1"/>
            <a:r>
              <a:rPr lang="en-US" dirty="0"/>
              <a:t>Waterfall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It’s a well-defined methodology that has been used in all business verticals. 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It’s a tried-and-true methodology that is straightforward and expectations are clear.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The methodology defines what you are building to a very detailed level at the beginning of the process.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 This makes setting deliverable dates, start/end dates, milestone planning, as well as the team’s ability to track progress much easier.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Developers and testers can focus on writing code and writing test cases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They don’t have to work with stakeholders to determine what the product requirements are.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What the team is going to deliver is more predictable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Because the product requirements are documented and approved prior to the beginning of development, there is a commitment to deliver a specific set of features which makes the final product more predictable.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4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BB5D-C24A-BF7F-6B33-BDF67154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choosing between Agile and waterfall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4CD5-094A-E0F8-AEDE-F8607E9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35256"/>
            <a:ext cx="10353762" cy="4938499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Agile offers flexibility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One of the foundational elements of agile is that the methodology offers a flexible approach to software development. Priorities and requirements can easily be adjusted throughout the project to meet the needs of the stakeholders.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Agile empowers the team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The cross-functional team works as a unit to define, design and build the software product. The team is expected to be self-organized and is not directed by a manager. This allows team members to define and deliver their own work as they see fit. The team is given the responsibility to deliver the project, which empowers them.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Time to market is accelerated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With Agile projects, there is more focus on what needs to be done and less of a focus on planning and documentation. The team’s energy is spent on developing the software product and delivering working software with each iteration or sprint.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Learning is encouraged and embraced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Learning is part of the process – the product is defined as the team iterates. This allows the team to learn, adjust course and improve through the project. Sprint retrospectives, a process fundamental to Agile, are used to gather feedback from the team on how they can improve to deliver software more quickly and with better quality.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EF42-C375-5F84-7791-2DFB1F15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41" y="259592"/>
            <a:ext cx="10353762" cy="125730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267B-BD84-E3AD-957A-BA2B387F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41" y="1585131"/>
            <a:ext cx="10353762" cy="47815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Martin, M. (2022, July 15). </a:t>
            </a:r>
            <a:r>
              <a:rPr lang="en-US" i="1" dirty="0">
                <a:effectLst/>
              </a:rPr>
              <a:t>What is waterfall model in SDLC? advantages and disadvantages</a:t>
            </a:r>
            <a:r>
              <a:rPr lang="en-US" dirty="0">
                <a:effectLst/>
              </a:rPr>
              <a:t>. Guru99. Retrieved August 12, 2022, from https://www.guru99.com/what-is-sdlc-or-waterfall-model.html </a:t>
            </a:r>
          </a:p>
          <a:p>
            <a:r>
              <a:rPr lang="en-US" i="1" dirty="0">
                <a:effectLst/>
              </a:rPr>
              <a:t>The Agile Software Development Life Cycle: Wrike Agile Guide</a:t>
            </a:r>
            <a:r>
              <a:rPr lang="en-US" dirty="0">
                <a:effectLst/>
              </a:rPr>
              <a:t>. Wrike. (n.d.). Retrieved August 12, 2022, from https://www.wrike.com/agile-guide/agile-development-life-cycle/ </a:t>
            </a:r>
          </a:p>
          <a:p>
            <a:r>
              <a:rPr lang="en-US" i="1" dirty="0">
                <a:effectLst/>
              </a:rPr>
              <a:t>Agile model (software engineering) – java point</a:t>
            </a:r>
            <a:r>
              <a:rPr lang="en-US" dirty="0">
                <a:effectLst/>
              </a:rPr>
              <a:t>. www.javatpoint.com. (n.d.). Retrieved August 12, 2022, from https://www.javatpoint.com/software-engineering-agile-model#:~:text=%22Agile%20process%20model%22%20refers%20to,beginning%20of%20the%20development%20process. </a:t>
            </a:r>
          </a:p>
        </p:txBody>
      </p:sp>
    </p:spTree>
    <p:extLst>
      <p:ext uri="{BB962C8B-B14F-4D97-AF65-F5344CB8AC3E}">
        <p14:creationId xmlns:p14="http://schemas.microsoft.com/office/powerpoint/2010/main" val="164244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Roles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5" y="1732449"/>
            <a:ext cx="5934972" cy="4058751"/>
          </a:xfrm>
        </p:spPr>
        <p:txBody>
          <a:bodyPr anchor="t">
            <a:normAutofit/>
          </a:bodyPr>
          <a:lstStyle/>
          <a:p>
            <a:r>
              <a:rPr lang="en-US" sz="3600" dirty="0"/>
              <a:t>The Organization that is Scrum –Agile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E558-7A5A-AFAE-2C34-E3CCB9BF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Scrum Product owner: Key Roles &amp;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DE0B-3B29-C65C-2F70-3DE2999F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Scrum Product Owner </a:t>
            </a:r>
          </a:p>
          <a:p>
            <a:pPr lvl="1"/>
            <a:r>
              <a:rPr lang="en-US" dirty="0"/>
              <a:t>Managing and prioritizing the product back-log</a:t>
            </a:r>
          </a:p>
          <a:p>
            <a:pPr lvl="1"/>
            <a:r>
              <a:rPr lang="en-US" dirty="0"/>
              <a:t>Translating product managers strategies to task for development</a:t>
            </a:r>
          </a:p>
          <a:p>
            <a:pPr lvl="1"/>
            <a:r>
              <a:rPr lang="en-US" dirty="0"/>
              <a:t>Learning the market and customers’ needs</a:t>
            </a:r>
          </a:p>
          <a:p>
            <a:pPr lvl="1"/>
            <a:r>
              <a:rPr lang="en-US" dirty="0"/>
              <a:t>Serving as a liaison between product and development</a:t>
            </a:r>
          </a:p>
          <a:p>
            <a:pPr lvl="1"/>
            <a:r>
              <a:rPr lang="en-US" dirty="0"/>
              <a:t>Staying accessible to development in order to answer questions</a:t>
            </a:r>
          </a:p>
          <a:p>
            <a:pPr lvl="1"/>
            <a:r>
              <a:rPr lang="en-US" dirty="0"/>
              <a:t>Overseeing  the development stages </a:t>
            </a:r>
          </a:p>
          <a:p>
            <a:pPr lvl="1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454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7F76-466C-E6E4-C602-7DCD528B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Team Roles : The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AD93-6153-6460-08C3-1A0EFC0C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32897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The Developers</a:t>
            </a:r>
          </a:p>
          <a:p>
            <a:pPr lvl="1"/>
            <a:r>
              <a:rPr lang="en-US" dirty="0"/>
              <a:t>Achieve the goals defined for each sprint</a:t>
            </a:r>
          </a:p>
          <a:p>
            <a:pPr lvl="1"/>
            <a:r>
              <a:rPr lang="en-US" dirty="0"/>
              <a:t>Attend the daily scrum meetings reporting the planned tasks for each day</a:t>
            </a:r>
          </a:p>
          <a:p>
            <a:pPr lvl="1"/>
            <a:r>
              <a:rPr lang="en-US" dirty="0"/>
              <a:t>Assure to Product Owner and Scrum Master that the allocated work is being performed as planned</a:t>
            </a:r>
          </a:p>
          <a:p>
            <a:pPr lvl="1"/>
            <a:r>
              <a:rPr lang="en-US" dirty="0"/>
              <a:t>Ensure a clear understanding of epics and personas</a:t>
            </a:r>
          </a:p>
          <a:p>
            <a:pPr lvl="1"/>
            <a:r>
              <a:rPr lang="en-US" dirty="0"/>
              <a:t>Provide inputs on the creation of User Stories to the Product Owner</a:t>
            </a:r>
          </a:p>
          <a:p>
            <a:pPr lvl="1"/>
            <a:r>
              <a:rPr lang="en-US" dirty="0"/>
              <a:t>Understand the User Stories</a:t>
            </a:r>
          </a:p>
          <a:p>
            <a:pPr lvl="1"/>
            <a:r>
              <a:rPr lang="en-US" dirty="0"/>
              <a:t>Estimate user stories provided by the Product Owner</a:t>
            </a:r>
          </a:p>
          <a:p>
            <a:pPr lvl="1"/>
            <a:r>
              <a:rPr lang="en-US" dirty="0"/>
              <a:t>Commit User Stories to be done in a sprint and develop the list of tasks based on the User Story.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679-2374-EBE4-03DA-5991388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 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A7EA-6278-73F3-966E-414A0551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97066"/>
          </a:xfrm>
        </p:spPr>
        <p:txBody>
          <a:bodyPr/>
          <a:lstStyle/>
          <a:p>
            <a:r>
              <a:rPr lang="en-US" dirty="0"/>
              <a:t>Formulating techniques for effective Product Backlog Management </a:t>
            </a:r>
          </a:p>
          <a:p>
            <a:r>
              <a:rPr lang="en-US" dirty="0"/>
              <a:t>Helps team understand the need for clear and concise  product backlog items</a:t>
            </a:r>
          </a:p>
          <a:p>
            <a:r>
              <a:rPr lang="en-US" dirty="0"/>
              <a:t>Removing project impediments that stand in the way of team productivity and performance.</a:t>
            </a:r>
          </a:p>
          <a:p>
            <a:r>
              <a:rPr lang="en-US" dirty="0"/>
              <a:t>Creating transparency in processes and resolving conflicts</a:t>
            </a:r>
          </a:p>
          <a:p>
            <a:r>
              <a:rPr lang="en-US" dirty="0"/>
              <a:t>Facilitating Scrum events as requested or needed </a:t>
            </a:r>
          </a:p>
          <a:p>
            <a:r>
              <a:rPr lang="en-US" dirty="0"/>
              <a:t>Helping employees and stakeholders understand and implement Scrum practices</a:t>
            </a:r>
          </a:p>
          <a:p>
            <a:r>
              <a:rPr lang="en-US" dirty="0"/>
              <a:t>Acting as a change agent that increases the productivity of the team</a:t>
            </a:r>
          </a:p>
          <a:p>
            <a:r>
              <a:rPr lang="en-US" dirty="0"/>
              <a:t>Supports the PO and acts as a bridge between the PO team and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05295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53D9-E197-5B92-2062-ECCA2E7B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 Scrum Master 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6C687-5902-D728-A699-DFB9F14B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Coordinates activities on the ART and prepares for ART events.</a:t>
            </a:r>
          </a:p>
          <a:p>
            <a:r>
              <a:rPr lang="en-US" dirty="0"/>
              <a:t>Works in tandem with other Scrum Masters on other teams to improve the overall value system.</a:t>
            </a:r>
          </a:p>
          <a:p>
            <a:r>
              <a:rPr lang="en-US" dirty="0"/>
              <a:t>Helps the team to drive relentless improvement and progress toward goals</a:t>
            </a:r>
          </a:p>
          <a:p>
            <a:r>
              <a:rPr lang="en-US" dirty="0"/>
              <a:t>Hosts and facilitates Scrum events</a:t>
            </a:r>
          </a:p>
          <a:p>
            <a:r>
              <a:rPr lang="en-US" dirty="0"/>
              <a:t>Removes Obstacles </a:t>
            </a:r>
          </a:p>
          <a:p>
            <a:r>
              <a:rPr lang="en-US" dirty="0"/>
              <a:t>Promotes SAFe practices  and supports SAFe adoption across 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134012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F5A3-6C87-D94E-642D-803DF6AF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algn="just">
              <a:buNone/>
            </a:pPr>
            <a:endParaRPr lang="en-US" sz="4400" dirty="0"/>
          </a:p>
          <a:p>
            <a:pPr marL="36900" indent="0" algn="just">
              <a:buNone/>
            </a:pPr>
            <a:endParaRPr lang="en-US" sz="4400" dirty="0"/>
          </a:p>
          <a:p>
            <a:pPr marL="36900" indent="0" algn="ctr">
              <a:buNone/>
            </a:pPr>
            <a:r>
              <a:rPr lang="en-US" sz="4400" dirty="0"/>
              <a:t>					</a:t>
            </a:r>
            <a:r>
              <a:rPr lang="en-US" sz="5800" b="1" dirty="0"/>
              <a:t>   </a:t>
            </a:r>
            <a:r>
              <a:rPr lang="en-US" sz="3000" b="1" dirty="0"/>
              <a:t>Software Development Life Cycle    													Process Changes (SDLC) </a:t>
            </a:r>
            <a:endParaRPr lang="en-US" sz="4400" b="1" dirty="0"/>
          </a:p>
          <a:p>
            <a:pPr marL="36900" indent="0" algn="just">
              <a:buNone/>
            </a:pPr>
            <a:r>
              <a:rPr lang="en-US" sz="4400" dirty="0"/>
              <a:t>										            </a:t>
            </a:r>
            <a:r>
              <a:rPr lang="en-US" sz="2600" dirty="0"/>
              <a:t>SCRUM/Agile Workflow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249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44F3-BCFA-7834-28C2-61250F28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Software Development: Life 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92D0-7096-3231-163A-65896212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6450"/>
            <a:ext cx="11267557" cy="4781550"/>
          </a:xfrm>
        </p:spPr>
        <p:txBody>
          <a:bodyPr/>
          <a:lstStyle/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7A2887-ABF7-EE14-DED1-5DA8E78DA327}"/>
              </a:ext>
            </a:extLst>
          </p:cNvPr>
          <p:cNvSpPr/>
          <p:nvPr/>
        </p:nvSpPr>
        <p:spPr>
          <a:xfrm>
            <a:off x="753979" y="2727158"/>
            <a:ext cx="1812758" cy="9304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Planning Stage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1561CA-969C-7D1F-FC96-574A44A1A6F5}"/>
              </a:ext>
            </a:extLst>
          </p:cNvPr>
          <p:cNvSpPr/>
          <p:nvPr/>
        </p:nvSpPr>
        <p:spPr>
          <a:xfrm>
            <a:off x="3272589" y="1804025"/>
            <a:ext cx="1812758" cy="860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Analysis Stage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69DE7E-E567-546B-0D24-D546CB25CEA5}"/>
              </a:ext>
            </a:extLst>
          </p:cNvPr>
          <p:cNvSpPr/>
          <p:nvPr/>
        </p:nvSpPr>
        <p:spPr>
          <a:xfrm>
            <a:off x="6658078" y="2138613"/>
            <a:ext cx="1572126" cy="860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Design Stage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03CE89-7DAF-734A-BA4E-5B83AC24CD6B}"/>
              </a:ext>
            </a:extLst>
          </p:cNvPr>
          <p:cNvSpPr/>
          <p:nvPr/>
        </p:nvSpPr>
        <p:spPr>
          <a:xfrm>
            <a:off x="6888311" y="4220629"/>
            <a:ext cx="2422357" cy="860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Development Stage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B4D8ED-3EE5-DCFC-1D3A-86565BC94325}"/>
              </a:ext>
            </a:extLst>
          </p:cNvPr>
          <p:cNvSpPr/>
          <p:nvPr/>
        </p:nvSpPr>
        <p:spPr>
          <a:xfrm>
            <a:off x="5253788" y="5209165"/>
            <a:ext cx="1941095" cy="9865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Testing Stage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B1A285-749F-8398-9FE2-54275CF9A3EF}"/>
              </a:ext>
            </a:extLst>
          </p:cNvPr>
          <p:cNvSpPr/>
          <p:nvPr/>
        </p:nvSpPr>
        <p:spPr>
          <a:xfrm>
            <a:off x="1748590" y="5171741"/>
            <a:ext cx="2422357" cy="9865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Integration Stage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9310D0-772A-2A2E-0BF5-DC755C5CD8E2}"/>
              </a:ext>
            </a:extLst>
          </p:cNvPr>
          <p:cNvSpPr/>
          <p:nvPr/>
        </p:nvSpPr>
        <p:spPr>
          <a:xfrm>
            <a:off x="3564472" y="3432202"/>
            <a:ext cx="2422357" cy="1132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 Maintenance Stage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6ACB6A-D96A-EEE9-83C2-CC13E88F6933}"/>
              </a:ext>
            </a:extLst>
          </p:cNvPr>
          <p:cNvCxnSpPr>
            <a:stCxn id="4" idx="7"/>
          </p:cNvCxnSpPr>
          <p:nvPr/>
        </p:nvCxnSpPr>
        <p:spPr>
          <a:xfrm flipV="1">
            <a:off x="2301265" y="2422358"/>
            <a:ext cx="971324" cy="44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AAD04B-7EC0-5E75-D5B5-F9054080A64B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5085347" y="2234154"/>
            <a:ext cx="1802964" cy="30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838A0F-79D1-CC6D-ED87-477264DC37F5}"/>
              </a:ext>
            </a:extLst>
          </p:cNvPr>
          <p:cNvCxnSpPr>
            <a:cxnSpLocks/>
          </p:cNvCxnSpPr>
          <p:nvPr/>
        </p:nvCxnSpPr>
        <p:spPr>
          <a:xfrm>
            <a:off x="7739506" y="2998871"/>
            <a:ext cx="360947" cy="1159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F4F649-9894-7165-A215-D8F3E913A77E}"/>
              </a:ext>
            </a:extLst>
          </p:cNvPr>
          <p:cNvCxnSpPr>
            <a:cxnSpLocks/>
          </p:cNvCxnSpPr>
          <p:nvPr/>
        </p:nvCxnSpPr>
        <p:spPr>
          <a:xfrm flipH="1">
            <a:off x="6778721" y="5028062"/>
            <a:ext cx="565004" cy="287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1156BB-89D5-75E4-EC5D-FFE426AE2846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 flipV="1">
            <a:off x="4170947" y="5665036"/>
            <a:ext cx="1082841" cy="3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CA84B-E035-E5DB-A63A-1D5077273569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V="1">
            <a:off x="2959769" y="4399257"/>
            <a:ext cx="959449" cy="772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0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ACE2C-4825-47B4-B281-01E1BAE5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Phases of Software Development :  Agile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51BB-ED95-82E5-27F2-C3F4FD14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60" y="1733266"/>
            <a:ext cx="6214407" cy="500872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Requirement Gathering: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During this phase, detailed requirements of software to be developed are gathered from client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System Design: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Plan the programming language( Java, PHP,. Net, Oracle, MySQL)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After design stage , it is a build stage, that is nothing but coding the software.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System Testing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This phase , you test the software to verify that it is built as per the specifications given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System Deployment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Deploy the application in the respective environment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System Maintenance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 system is ready to use so that later required change of the code can be made per the customers request.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6AEE315-DD44-6B32-517E-C815C96A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27" y="1866901"/>
            <a:ext cx="4731097" cy="41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{C0338A97-0D31-4FC6-B520-3D76578F8DB1}tf55705232_win32</Template>
  <TotalTime>558</TotalTime>
  <Words>1053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Avenir LT Std</vt:lpstr>
      <vt:lpstr>Calibri</vt:lpstr>
      <vt:lpstr>Goudy Old Style</vt:lpstr>
      <vt:lpstr>Wingdings</vt:lpstr>
      <vt:lpstr>Wingdings 2</vt:lpstr>
      <vt:lpstr>SlateVTI</vt:lpstr>
      <vt:lpstr>Scrum Agile Methodology </vt:lpstr>
      <vt:lpstr>Roles</vt:lpstr>
      <vt:lpstr>Scrum Product owner: Key Roles &amp; Responsibilities </vt:lpstr>
      <vt:lpstr>Scrum Team Roles : The Developers</vt:lpstr>
      <vt:lpstr>Role of a Scrum Master</vt:lpstr>
      <vt:lpstr>Role of a Scrum Master  cont…</vt:lpstr>
      <vt:lpstr>PowerPoint Presentation</vt:lpstr>
      <vt:lpstr>Process of Software Development: Life Cycle </vt:lpstr>
      <vt:lpstr>Phases of Software Development :  Agile </vt:lpstr>
      <vt:lpstr>What to consider when choosing between Agile and waterfall </vt:lpstr>
      <vt:lpstr>What to consider when choosing between Agile and waterfall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Agile Methodology</dc:title>
  <dc:creator>Samantha Ramirez</dc:creator>
  <cp:lastModifiedBy>Pollard, Samantha [US] (MS)</cp:lastModifiedBy>
  <cp:revision>3</cp:revision>
  <dcterms:created xsi:type="dcterms:W3CDTF">2022-08-12T01:07:36Z</dcterms:created>
  <dcterms:modified xsi:type="dcterms:W3CDTF">2022-08-12T19:21:18Z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