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7"/>
  </p:notesMasterIdLst>
  <p:sldIdLst>
    <p:sldId id="264" r:id="rId2"/>
    <p:sldId id="265" r:id="rId3"/>
    <p:sldId id="266" r:id="rId4"/>
    <p:sldId id="272" r:id="rId5"/>
    <p:sldId id="267" r:id="rId6"/>
    <p:sldId id="274" r:id="rId7"/>
    <p:sldId id="282" r:id="rId8"/>
    <p:sldId id="281" r:id="rId9"/>
    <p:sldId id="284" r:id="rId10"/>
    <p:sldId id="268" r:id="rId11"/>
    <p:sldId id="273" r:id="rId12"/>
    <p:sldId id="283" r:id="rId13"/>
    <p:sldId id="275" r:id="rId14"/>
    <p:sldId id="269" r:id="rId15"/>
    <p:sldId id="286" r:id="rId16"/>
    <p:sldId id="289" r:id="rId17"/>
    <p:sldId id="291" r:id="rId18"/>
    <p:sldId id="293" r:id="rId19"/>
    <p:sldId id="270" r:id="rId20"/>
    <p:sldId id="278" r:id="rId21"/>
    <p:sldId id="280" r:id="rId22"/>
    <p:sldId id="279" r:id="rId23"/>
    <p:sldId id="277" r:id="rId24"/>
    <p:sldId id="285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110" d="100"/>
          <a:sy n="110" d="100"/>
        </p:scale>
        <p:origin x="60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3621A-8305-408F-BB8B-8329F1D41D50}" type="datetimeFigureOut">
              <a:rPr lang="en-US"/>
              <a:t>5/31/2014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E8EEF-95E0-45AC-B074-F6936393521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2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7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69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3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9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1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1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39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1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3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9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7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05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8EEF-95E0-45AC-B074-F6936393521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7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273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00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6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8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8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9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B2B22D-B6DF-4A37-8436-BDF0D7541E3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DAD3-024D-4F1A-87E6-464B8A26A7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712" y="5307595"/>
            <a:ext cx="2353688" cy="16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22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Shaun </a:t>
            </a:r>
            <a:r>
              <a:rPr lang="en-US" dirty="0"/>
              <a:t>Cobb, </a:t>
            </a:r>
            <a:r>
              <a:rPr lang="en-US" dirty="0" smtClean="0"/>
              <a:t>Jordan </a:t>
            </a:r>
            <a:r>
              <a:rPr lang="en-US" dirty="0"/>
              <a:t>Pan, Shane </a:t>
            </a:r>
            <a:r>
              <a:rPr lang="en-US" dirty="0" err="1"/>
              <a:t>Polwort</a:t>
            </a:r>
            <a:r>
              <a:rPr lang="en-US" dirty="0"/>
              <a:t>, </a:t>
            </a:r>
            <a:r>
              <a:rPr lang="en-US" dirty="0" err="1" smtClean="0"/>
              <a:t>Daari</a:t>
            </a:r>
            <a:r>
              <a:rPr lang="en-US" dirty="0" smtClean="0"/>
              <a:t> Terrell,  ChristyAnna Zimmerman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92" y="995430"/>
            <a:ext cx="7873016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7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entury Gothic" charset="0"/>
              </a:rPr>
              <a:t>Physical Design &amp;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2761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Mock Ups</a:t>
            </a:r>
          </a:p>
        </p:txBody>
      </p:sp>
      <p:pic>
        <p:nvPicPr>
          <p:cNvPr id="3" name="Picture 2" descr="11 - QuizP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52983"/>
            <a:ext cx="4759161" cy="2605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 descr="01 - StudyP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429000"/>
            <a:ext cx="4776788" cy="261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853829" y="2587463"/>
            <a:ext cx="4137174" cy="372409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Windows 8 Metro Style</a:t>
            </a:r>
            <a:endParaRPr lang="en-US" sz="36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Flat UI Design</a:t>
            </a:r>
            <a:endParaRPr lang="en-US" sz="3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No Shadows</a:t>
            </a:r>
            <a:endParaRPr lang="en-US" sz="3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No Textures</a:t>
            </a:r>
            <a:endParaRPr lang="en-US" sz="3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No</a:t>
            </a:r>
            <a:r>
              <a:rPr lang="en-US" sz="2800"/>
              <a:t> Gradients</a:t>
            </a:r>
            <a:endParaRPr lang="en-US" sz="3600" dirty="0"/>
          </a:p>
          <a:p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pic>
        <p:nvPicPr>
          <p:cNvPr id="4" name="Content Placeholder 3" descr="ER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2637" y="1507265"/>
            <a:ext cx="6596449" cy="4733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2"/>
          <p:cNvSpPr txBox="1"/>
          <p:nvPr/>
        </p:nvSpPr>
        <p:spPr>
          <a:xfrm>
            <a:off x="439477" y="2788430"/>
            <a:ext cx="3632795" cy="209288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Element</a:t>
            </a:r>
            <a:endParaRPr lang="en-US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Properties</a:t>
            </a:r>
            <a:endParaRPr lang="en-US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User</a:t>
            </a:r>
            <a:endParaRPr lang="en-US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Quiz Questions</a:t>
            </a:r>
            <a:endParaRPr lang="en-US" sz="3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2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pic>
        <p:nvPicPr>
          <p:cNvPr id="7" name="Picture 6" descr="Activity 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28600"/>
            <a:ext cx="4979495" cy="649681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4"/>
          <p:cNvSpPr txBox="1"/>
          <p:nvPr/>
        </p:nvSpPr>
        <p:spPr>
          <a:xfrm>
            <a:off x="1318406" y="2637705"/>
            <a:ext cx="4135899" cy="224676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/>
              <a:t>Main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Home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Study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Puzzle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Quiz </a:t>
            </a:r>
            <a:r>
              <a:rPr lang="en-US" sz="2800" smtClean="0">
                <a:solidFill>
                  <a:srgbClr val="FFFFFF"/>
                </a:solidFill>
                <a:latin typeface="Century Gothic"/>
              </a:rPr>
              <a:t>Page</a:t>
            </a:r>
            <a:endParaRPr lang="en-US" sz="28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979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entury Gothic" charset="0"/>
              </a:rPr>
              <a:t>Validation</a:t>
            </a:r>
            <a:r>
              <a:rPr lang="en-US">
                <a:solidFill>
                  <a:srgbClr val="FFFFFF"/>
                </a:solidFill>
                <a:latin typeface="Century Gothic" charset="0"/>
              </a:rPr>
              <a:t> and </a:t>
            </a:r>
            <a:r>
              <a:rPr lang="en-US" smtClean="0">
                <a:solidFill>
                  <a:srgbClr val="FFFFFF"/>
                </a:solidFill>
                <a:latin typeface="Century Gothic" charset="0"/>
              </a:rPr>
              <a:t>Verification</a:t>
            </a:r>
            <a:endParaRPr lang="en-US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5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2200" dirty="0"/>
              <a:t>Testing Done as Three Separate Applications</a:t>
            </a:r>
          </a:p>
          <a:p>
            <a:pPr>
              <a:lnSpc>
                <a:spcPct val="160000"/>
              </a:lnSpc>
            </a:pPr>
            <a:r>
              <a:rPr lang="en-US" sz="2200" dirty="0"/>
              <a:t>The Testing Will Consist of 5 Types:</a:t>
            </a:r>
          </a:p>
          <a:p>
            <a:pPr lvl="1">
              <a:lnSpc>
                <a:spcPct val="160000"/>
              </a:lnSpc>
            </a:pPr>
            <a:r>
              <a:rPr lang="en-US" sz="2200" dirty="0"/>
              <a:t>Acceptance/Functional</a:t>
            </a:r>
          </a:p>
          <a:p>
            <a:pPr lvl="1">
              <a:lnSpc>
                <a:spcPct val="160000"/>
              </a:lnSpc>
            </a:pPr>
            <a:r>
              <a:rPr lang="en-US" sz="2200" dirty="0"/>
              <a:t>System</a:t>
            </a:r>
          </a:p>
          <a:p>
            <a:pPr lvl="1">
              <a:lnSpc>
                <a:spcPct val="160000"/>
              </a:lnSpc>
            </a:pPr>
            <a:r>
              <a:rPr lang="en-US" sz="2200" dirty="0"/>
              <a:t>GUI Testing</a:t>
            </a:r>
          </a:p>
          <a:p>
            <a:pPr lvl="1">
              <a:lnSpc>
                <a:spcPct val="160000"/>
              </a:lnSpc>
            </a:pPr>
            <a:r>
              <a:rPr lang="en-US" sz="2200" dirty="0"/>
              <a:t>Regression Testing</a:t>
            </a:r>
          </a:p>
          <a:p>
            <a:pPr lvl="1"/>
            <a:r>
              <a:rPr lang="en-US" sz="2200" dirty="0"/>
              <a:t>Integration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7278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400" dirty="0"/>
              <a:t>Testing </a:t>
            </a:r>
            <a:r>
              <a:rPr lang="en-US" sz="4400" dirty="0" smtClean="0"/>
              <a:t>Areas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My Element App Launch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In My Element Start Screen/ Activity Selection Screen UI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Study Mode Interactive Periodic Table Activity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Quiz Mode Activity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Puzzle Mode Activity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Database Access and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2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Test Areas, Brief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76400"/>
            <a:ext cx="60198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Activity </a:t>
            </a:r>
            <a:r>
              <a:rPr lang="en-US" sz="2200" b="1" dirty="0"/>
              <a:t>Selection Screen UI</a:t>
            </a:r>
          </a:p>
          <a:p>
            <a:r>
              <a:rPr lang="en-US" dirty="0"/>
              <a:t>Types of </a:t>
            </a:r>
            <a:r>
              <a:rPr lang="en-US" dirty="0" smtClean="0"/>
              <a:t>Testing </a:t>
            </a:r>
            <a:r>
              <a:rPr lang="en-US" dirty="0"/>
              <a:t>to </a:t>
            </a:r>
            <a:r>
              <a:rPr lang="en-US" dirty="0" smtClean="0"/>
              <a:t>Be Performed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Functional</a:t>
            </a:r>
          </a:p>
          <a:p>
            <a:r>
              <a:rPr lang="en-US" dirty="0"/>
              <a:t>Application </a:t>
            </a:r>
            <a:r>
              <a:rPr lang="en-US" dirty="0" smtClean="0"/>
              <a:t>Components </a:t>
            </a:r>
            <a:r>
              <a:rPr lang="en-US" dirty="0"/>
              <a:t>to </a:t>
            </a:r>
            <a:r>
              <a:rPr lang="en-US" dirty="0" smtClean="0"/>
              <a:t>Be </a:t>
            </a:r>
            <a:r>
              <a:rPr lang="en-US" dirty="0"/>
              <a:t>T</a:t>
            </a:r>
            <a:r>
              <a:rPr lang="en-US" dirty="0" smtClean="0"/>
              <a:t>ested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Element of the Day Update</a:t>
            </a:r>
          </a:p>
          <a:p>
            <a:pPr lvl="1"/>
            <a:r>
              <a:rPr lang="en-US" dirty="0"/>
              <a:t>Element of the Day Study Page Display</a:t>
            </a:r>
          </a:p>
          <a:p>
            <a:pPr lvl="1"/>
            <a:r>
              <a:rPr lang="en-US" dirty="0"/>
              <a:t>Study Mode Activity Button</a:t>
            </a:r>
          </a:p>
          <a:p>
            <a:pPr lvl="1"/>
            <a:r>
              <a:rPr lang="en-US" dirty="0"/>
              <a:t>Quiz Mode Activity Button</a:t>
            </a:r>
          </a:p>
          <a:p>
            <a:pPr lvl="1"/>
            <a:r>
              <a:rPr lang="en-US" dirty="0"/>
              <a:t>Puzzle Mode Activity Button</a:t>
            </a:r>
          </a:p>
          <a:p>
            <a:pPr lvl="1"/>
            <a:r>
              <a:rPr lang="en-US" dirty="0"/>
              <a:t>App Bar Functions</a:t>
            </a:r>
          </a:p>
          <a:p>
            <a:pPr lvl="1"/>
            <a:r>
              <a:rPr lang="en-US" dirty="0"/>
              <a:t>Back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25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 Cases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81301"/>
              </p:ext>
            </p:extLst>
          </p:nvPr>
        </p:nvGraphicFramePr>
        <p:xfrm>
          <a:off x="1219200" y="1676400"/>
          <a:ext cx="8947149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390">
                  <a:extLst>
                    <a:ext uri="{9D8B030D-6E8A-4147-A177-3AD203B41FA5}">
                      <a16:colId xmlns:a16="http://schemas.microsoft.com/office/drawing/2014/main" val="1672537045"/>
                    </a:ext>
                  </a:extLst>
                </a:gridCol>
                <a:gridCol w="887557">
                  <a:extLst>
                    <a:ext uri="{9D8B030D-6E8A-4147-A177-3AD203B41FA5}">
                      <a16:colId xmlns:a16="http://schemas.microsoft.com/office/drawing/2014/main" val="1430735876"/>
                    </a:ext>
                  </a:extLst>
                </a:gridCol>
                <a:gridCol w="1123762">
                  <a:extLst>
                    <a:ext uri="{9D8B030D-6E8A-4147-A177-3AD203B41FA5}">
                      <a16:colId xmlns:a16="http://schemas.microsoft.com/office/drawing/2014/main" val="253554492"/>
                    </a:ext>
                  </a:extLst>
                </a:gridCol>
                <a:gridCol w="2723512">
                  <a:extLst>
                    <a:ext uri="{9D8B030D-6E8A-4147-A177-3AD203B41FA5}">
                      <a16:colId xmlns:a16="http://schemas.microsoft.com/office/drawing/2014/main" val="18384829"/>
                    </a:ext>
                  </a:extLst>
                </a:gridCol>
                <a:gridCol w="1359967">
                  <a:extLst>
                    <a:ext uri="{9D8B030D-6E8A-4147-A177-3AD203B41FA5}">
                      <a16:colId xmlns:a16="http://schemas.microsoft.com/office/drawing/2014/main" val="782041459"/>
                    </a:ext>
                  </a:extLst>
                </a:gridCol>
                <a:gridCol w="651353">
                  <a:extLst>
                    <a:ext uri="{9D8B030D-6E8A-4147-A177-3AD203B41FA5}">
                      <a16:colId xmlns:a16="http://schemas.microsoft.com/office/drawing/2014/main" val="2757579975"/>
                    </a:ext>
                  </a:extLst>
                </a:gridCol>
                <a:gridCol w="946608">
                  <a:extLst>
                    <a:ext uri="{9D8B030D-6E8A-4147-A177-3AD203B41FA5}">
                      <a16:colId xmlns:a16="http://schemas.microsoft.com/office/drawing/2014/main" val="1451579778"/>
                    </a:ext>
                  </a:extLst>
                </a:gridCol>
              </a:tblGrid>
              <a:tr h="192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Case 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Result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Pass/Fail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861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Functional 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Element Selection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Verify each element is selectable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Every element can be selected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Pass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7782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Graphical User Interface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Element Data Display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Once element is selected, verify if correct information is shown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Corresponding information to element is displayed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Pass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1588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Functional 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11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Favorite Element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Check ability to add favorites tag to each element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Able to favorite each element and is displayed on Start Menu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507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Functional Testing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Element Notes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Check ability to add notes to each elements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The correct notes of the elements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087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Functional 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13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App Bar Functions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Test App Bar Functionalities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App Bar Functionalities working properly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Pass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2525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Graphical User Interface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N/A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Puzzle Mode Initiation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Verify ability to enter Puzzle Mode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User enters puzzle mode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Functionality Removed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0272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Graphical User Interface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Quiz Mode Initiation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Verify ability to enter Quiz Mode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User enters quiz mode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Functionality Removed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56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67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Product </a:t>
            </a:r>
            <a:r>
              <a:rPr lang="en-US" smtClean="0"/>
              <a:t>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3640095" y="1325567"/>
            <a:ext cx="13633289" cy="5649904"/>
            <a:chOff x="-3640095" y="1325567"/>
            <a:chExt cx="13633289" cy="5649904"/>
          </a:xfrm>
        </p:grpSpPr>
        <p:sp>
          <p:nvSpPr>
            <p:cNvPr id="5" name="Block Arc 5"/>
            <p:cNvSpPr/>
            <p:nvPr/>
          </p:nvSpPr>
          <p:spPr>
            <a:xfrm>
              <a:off x="-3640095" y="1325567"/>
              <a:ext cx="5649904" cy="5649904"/>
            </a:xfrm>
            <a:prstGeom prst="blockArc">
              <a:avLst>
                <a:gd name="adj1" fmla="val 18900000"/>
                <a:gd name="adj2" fmla="val 2700000"/>
                <a:gd name="adj3" fmla="val 382"/>
              </a:avLst>
            </a:prstGeom>
          </p:spPr>
          <p:style>
            <a:lnRef idx="2">
              <a:schemeClr val="accent1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 6"/>
            <p:cNvSpPr/>
            <p:nvPr/>
          </p:nvSpPr>
          <p:spPr>
            <a:xfrm>
              <a:off x="1441705" y="2273586"/>
              <a:ext cx="8551489" cy="441729"/>
            </a:xfrm>
            <a:custGeom>
              <a:avLst/>
              <a:gdLst>
                <a:gd name="connsiteX0" fmla="*/ 0 w 8551489"/>
                <a:gd name="connsiteY0" fmla="*/ 0 h 441729"/>
                <a:gd name="connsiteX1" fmla="*/ 8551489 w 8551489"/>
                <a:gd name="connsiteY1" fmla="*/ 0 h 441729"/>
                <a:gd name="connsiteX2" fmla="*/ 8551489 w 8551489"/>
                <a:gd name="connsiteY2" fmla="*/ 441729 h 441729"/>
                <a:gd name="connsiteX3" fmla="*/ 0 w 8551489"/>
                <a:gd name="connsiteY3" fmla="*/ 441729 h 441729"/>
                <a:gd name="connsiteX4" fmla="*/ 0 w 8551489"/>
                <a:gd name="connsiteY4" fmla="*/ 0 h 4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1489" h="441729">
                  <a:moveTo>
                    <a:pt x="0" y="0"/>
                  </a:moveTo>
                  <a:lnTo>
                    <a:pt x="8551489" y="0"/>
                  </a:lnTo>
                  <a:lnTo>
                    <a:pt x="8551489" y="441729"/>
                  </a:lnTo>
                  <a:lnTo>
                    <a:pt x="0" y="44172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623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Project Overview</a:t>
              </a:r>
              <a:endParaRPr lang="en-US" sz="2300" kern="1200" dirty="0"/>
            </a:p>
          </p:txBody>
        </p:sp>
        <p:sp>
          <p:nvSpPr>
            <p:cNvPr id="7" name="Oval 7"/>
            <p:cNvSpPr/>
            <p:nvPr/>
          </p:nvSpPr>
          <p:spPr>
            <a:xfrm>
              <a:off x="1165624" y="2218370"/>
              <a:ext cx="552162" cy="552162"/>
            </a:xfrm>
            <a:prstGeom prst="ellipse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8"/>
            <p:cNvSpPr/>
            <p:nvPr/>
          </p:nvSpPr>
          <p:spPr>
            <a:xfrm>
              <a:off x="1805058" y="2936097"/>
              <a:ext cx="8188136" cy="441729"/>
            </a:xfrm>
            <a:custGeom>
              <a:avLst/>
              <a:gdLst>
                <a:gd name="connsiteX0" fmla="*/ 0 w 8188136"/>
                <a:gd name="connsiteY0" fmla="*/ 0 h 441729"/>
                <a:gd name="connsiteX1" fmla="*/ 8188136 w 8188136"/>
                <a:gd name="connsiteY1" fmla="*/ 0 h 441729"/>
                <a:gd name="connsiteX2" fmla="*/ 8188136 w 8188136"/>
                <a:gd name="connsiteY2" fmla="*/ 441729 h 441729"/>
                <a:gd name="connsiteX3" fmla="*/ 0 w 8188136"/>
                <a:gd name="connsiteY3" fmla="*/ 441729 h 441729"/>
                <a:gd name="connsiteX4" fmla="*/ 0 w 8188136"/>
                <a:gd name="connsiteY4" fmla="*/ 0 h 4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8136" h="441729">
                  <a:moveTo>
                    <a:pt x="0" y="0"/>
                  </a:moveTo>
                  <a:lnTo>
                    <a:pt x="8188136" y="0"/>
                  </a:lnTo>
                  <a:lnTo>
                    <a:pt x="8188136" y="441729"/>
                  </a:lnTo>
                  <a:lnTo>
                    <a:pt x="0" y="44172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623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0" i="0" kern="1200" dirty="0" smtClean="0"/>
                <a:t>Architectural Design &amp; Technologies</a:t>
              </a:r>
              <a:endParaRPr lang="en-US" sz="2300" kern="12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1528977" y="2880881"/>
              <a:ext cx="552162" cy="552162"/>
            </a:xfrm>
            <a:prstGeom prst="ellipse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800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10"/>
            <p:cNvSpPr/>
            <p:nvPr/>
          </p:nvSpPr>
          <p:spPr>
            <a:xfrm>
              <a:off x="1971210" y="3598608"/>
              <a:ext cx="8021984" cy="441729"/>
            </a:xfrm>
            <a:custGeom>
              <a:avLst/>
              <a:gdLst>
                <a:gd name="connsiteX0" fmla="*/ 0 w 8021984"/>
                <a:gd name="connsiteY0" fmla="*/ 0 h 441729"/>
                <a:gd name="connsiteX1" fmla="*/ 8021984 w 8021984"/>
                <a:gd name="connsiteY1" fmla="*/ 0 h 441729"/>
                <a:gd name="connsiteX2" fmla="*/ 8021984 w 8021984"/>
                <a:gd name="connsiteY2" fmla="*/ 441729 h 441729"/>
                <a:gd name="connsiteX3" fmla="*/ 0 w 8021984"/>
                <a:gd name="connsiteY3" fmla="*/ 441729 h 441729"/>
                <a:gd name="connsiteX4" fmla="*/ 0 w 8021984"/>
                <a:gd name="connsiteY4" fmla="*/ 0 h 4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1984" h="441729">
                  <a:moveTo>
                    <a:pt x="0" y="0"/>
                  </a:moveTo>
                  <a:lnTo>
                    <a:pt x="8021984" y="0"/>
                  </a:lnTo>
                  <a:lnTo>
                    <a:pt x="8021984" y="441729"/>
                  </a:lnTo>
                  <a:lnTo>
                    <a:pt x="0" y="44172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623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0" i="0" kern="1200" dirty="0" smtClean="0"/>
                <a:t>Physical Design &amp; Implementation</a:t>
              </a:r>
              <a:endParaRPr lang="en-US" sz="2300" kern="1200" dirty="0"/>
            </a:p>
          </p:txBody>
        </p:sp>
        <p:sp>
          <p:nvSpPr>
            <p:cNvPr id="11" name="Oval 11"/>
            <p:cNvSpPr/>
            <p:nvPr/>
          </p:nvSpPr>
          <p:spPr>
            <a:xfrm>
              <a:off x="1695129" y="3543392"/>
              <a:ext cx="552162" cy="552162"/>
            </a:xfrm>
            <a:prstGeom prst="ellipse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2"/>
            <p:cNvSpPr/>
            <p:nvPr/>
          </p:nvSpPr>
          <p:spPr>
            <a:xfrm>
              <a:off x="1971210" y="4260699"/>
              <a:ext cx="8021984" cy="441729"/>
            </a:xfrm>
            <a:custGeom>
              <a:avLst/>
              <a:gdLst>
                <a:gd name="connsiteX0" fmla="*/ 0 w 8021984"/>
                <a:gd name="connsiteY0" fmla="*/ 0 h 441729"/>
                <a:gd name="connsiteX1" fmla="*/ 8021984 w 8021984"/>
                <a:gd name="connsiteY1" fmla="*/ 0 h 441729"/>
                <a:gd name="connsiteX2" fmla="*/ 8021984 w 8021984"/>
                <a:gd name="connsiteY2" fmla="*/ 441729 h 441729"/>
                <a:gd name="connsiteX3" fmla="*/ 0 w 8021984"/>
                <a:gd name="connsiteY3" fmla="*/ 441729 h 441729"/>
                <a:gd name="connsiteX4" fmla="*/ 0 w 8021984"/>
                <a:gd name="connsiteY4" fmla="*/ 0 h 4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1984" h="441729">
                  <a:moveTo>
                    <a:pt x="0" y="0"/>
                  </a:moveTo>
                  <a:lnTo>
                    <a:pt x="8021984" y="0"/>
                  </a:lnTo>
                  <a:lnTo>
                    <a:pt x="8021984" y="441729"/>
                  </a:lnTo>
                  <a:lnTo>
                    <a:pt x="0" y="44172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623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0" i="0" kern="1200" dirty="0" smtClean="0"/>
                <a:t>Validation and Verification</a:t>
              </a:r>
              <a:endParaRPr lang="en-US" sz="2300" kern="1200" dirty="0"/>
            </a:p>
          </p:txBody>
        </p:sp>
        <p:sp>
          <p:nvSpPr>
            <p:cNvPr id="13" name="Oval 13"/>
            <p:cNvSpPr/>
            <p:nvPr/>
          </p:nvSpPr>
          <p:spPr>
            <a:xfrm>
              <a:off x="1695129" y="4205483"/>
              <a:ext cx="552162" cy="552162"/>
            </a:xfrm>
            <a:prstGeom prst="ellipse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4"/>
            <p:cNvSpPr/>
            <p:nvPr/>
          </p:nvSpPr>
          <p:spPr>
            <a:xfrm>
              <a:off x="1805058" y="4923210"/>
              <a:ext cx="8188136" cy="441729"/>
            </a:xfrm>
            <a:custGeom>
              <a:avLst/>
              <a:gdLst>
                <a:gd name="connsiteX0" fmla="*/ 0 w 8188136"/>
                <a:gd name="connsiteY0" fmla="*/ 0 h 441729"/>
                <a:gd name="connsiteX1" fmla="*/ 8188136 w 8188136"/>
                <a:gd name="connsiteY1" fmla="*/ 0 h 441729"/>
                <a:gd name="connsiteX2" fmla="*/ 8188136 w 8188136"/>
                <a:gd name="connsiteY2" fmla="*/ 441729 h 441729"/>
                <a:gd name="connsiteX3" fmla="*/ 0 w 8188136"/>
                <a:gd name="connsiteY3" fmla="*/ 441729 h 441729"/>
                <a:gd name="connsiteX4" fmla="*/ 0 w 8188136"/>
                <a:gd name="connsiteY4" fmla="*/ 0 h 4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8136" h="441729">
                  <a:moveTo>
                    <a:pt x="0" y="0"/>
                  </a:moveTo>
                  <a:lnTo>
                    <a:pt x="8188136" y="0"/>
                  </a:lnTo>
                  <a:lnTo>
                    <a:pt x="8188136" y="441729"/>
                  </a:lnTo>
                  <a:lnTo>
                    <a:pt x="0" y="44172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623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0" i="0" kern="1200" dirty="0" smtClean="0"/>
                <a:t>Product Evolution</a:t>
              </a:r>
              <a:endParaRPr lang="en-US" sz="2300" kern="1200" dirty="0"/>
            </a:p>
          </p:txBody>
        </p:sp>
        <p:sp>
          <p:nvSpPr>
            <p:cNvPr id="15" name="Oval 15"/>
            <p:cNvSpPr/>
            <p:nvPr/>
          </p:nvSpPr>
          <p:spPr>
            <a:xfrm>
              <a:off x="1528977" y="4867994"/>
              <a:ext cx="552162" cy="552162"/>
            </a:xfrm>
            <a:prstGeom prst="ellipse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6"/>
            <p:cNvSpPr/>
            <p:nvPr/>
          </p:nvSpPr>
          <p:spPr>
            <a:xfrm>
              <a:off x="1441705" y="5585721"/>
              <a:ext cx="8551489" cy="441729"/>
            </a:xfrm>
            <a:custGeom>
              <a:avLst/>
              <a:gdLst>
                <a:gd name="connsiteX0" fmla="*/ 0 w 8551489"/>
                <a:gd name="connsiteY0" fmla="*/ 0 h 441729"/>
                <a:gd name="connsiteX1" fmla="*/ 8551489 w 8551489"/>
                <a:gd name="connsiteY1" fmla="*/ 0 h 441729"/>
                <a:gd name="connsiteX2" fmla="*/ 8551489 w 8551489"/>
                <a:gd name="connsiteY2" fmla="*/ 441729 h 441729"/>
                <a:gd name="connsiteX3" fmla="*/ 0 w 8551489"/>
                <a:gd name="connsiteY3" fmla="*/ 441729 h 441729"/>
                <a:gd name="connsiteX4" fmla="*/ 0 w 8551489"/>
                <a:gd name="connsiteY4" fmla="*/ 0 h 4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1489" h="441729">
                  <a:moveTo>
                    <a:pt x="0" y="0"/>
                  </a:moveTo>
                  <a:lnTo>
                    <a:pt x="8551489" y="0"/>
                  </a:lnTo>
                  <a:lnTo>
                    <a:pt x="8551489" y="441729"/>
                  </a:lnTo>
                  <a:lnTo>
                    <a:pt x="0" y="44172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623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Demo</a:t>
              </a:r>
              <a:endParaRPr lang="en-US" sz="2300" kern="1200" dirty="0"/>
            </a:p>
          </p:txBody>
        </p:sp>
        <p:sp>
          <p:nvSpPr>
            <p:cNvPr id="17" name="Oval 17"/>
            <p:cNvSpPr/>
            <p:nvPr/>
          </p:nvSpPr>
          <p:spPr>
            <a:xfrm>
              <a:off x="1165624" y="5530505"/>
              <a:ext cx="552162" cy="552162"/>
            </a:xfrm>
            <a:prstGeom prst="ellipse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418684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Porting application to additional mobile operating systems</a:t>
            </a:r>
          </a:p>
          <a:p>
            <a:pPr lvl="1"/>
            <a:r>
              <a:rPr lang="en-US" dirty="0" smtClean="0"/>
              <a:t>Porting to Android requires code to be translated to Java</a:t>
            </a:r>
          </a:p>
          <a:p>
            <a:pPr lvl="1"/>
            <a:r>
              <a:rPr lang="en-US" dirty="0" smtClean="0"/>
              <a:t>Porting to iOS requires code to be translated to Objective C</a:t>
            </a:r>
          </a:p>
          <a:p>
            <a:r>
              <a:rPr lang="en-US" dirty="0" smtClean="0"/>
              <a:t>Optimizations for smaller and larger screen sizes</a:t>
            </a:r>
          </a:p>
          <a:p>
            <a:pPr lvl="1"/>
            <a:r>
              <a:rPr lang="en-US" dirty="0" smtClean="0"/>
              <a:t>Application is currently optimized for standard tablet and smaller laptop screen sizes</a:t>
            </a:r>
          </a:p>
        </p:txBody>
      </p:sp>
    </p:spTree>
    <p:extLst>
      <p:ext uri="{BB962C8B-B14F-4D97-AF65-F5344CB8AC3E}">
        <p14:creationId xmlns:p14="http://schemas.microsoft.com/office/powerpoint/2010/main" val="654319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</a:t>
            </a:r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Quiz modes</a:t>
            </a:r>
          </a:p>
          <a:p>
            <a:pPr lvl="1"/>
            <a:r>
              <a:rPr lang="en-US" dirty="0" smtClean="0"/>
              <a:t>More questions, more categories</a:t>
            </a:r>
          </a:p>
          <a:p>
            <a:pPr lvl="1"/>
            <a:r>
              <a:rPr lang="en-US" dirty="0" smtClean="0"/>
              <a:t>Ability for the user to add questions</a:t>
            </a:r>
          </a:p>
          <a:p>
            <a:r>
              <a:rPr lang="en-US" dirty="0" smtClean="0"/>
              <a:t>Compound Mode</a:t>
            </a:r>
          </a:p>
          <a:p>
            <a:pPr lvl="1"/>
            <a:r>
              <a:rPr lang="en-US" dirty="0" smtClean="0"/>
              <a:t>User could combine two or more elements to create compounds</a:t>
            </a:r>
          </a:p>
          <a:p>
            <a:r>
              <a:rPr lang="en-US" dirty="0" smtClean="0"/>
              <a:t>Research Mode</a:t>
            </a:r>
          </a:p>
          <a:p>
            <a:pPr lvl="1"/>
            <a:r>
              <a:rPr lang="en-US" dirty="0" smtClean="0"/>
              <a:t>User could explore potential applications of uncommon elements and compounds</a:t>
            </a:r>
          </a:p>
        </p:txBody>
      </p:sp>
    </p:spTree>
    <p:extLst>
      <p:ext uri="{BB962C8B-B14F-4D97-AF65-F5344CB8AC3E}">
        <p14:creationId xmlns:p14="http://schemas.microsoft.com/office/powerpoint/2010/main" val="280144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score history</a:t>
            </a:r>
          </a:p>
          <a:p>
            <a:r>
              <a:rPr lang="en-US" dirty="0"/>
              <a:t>Sounds triggered by user actions</a:t>
            </a:r>
          </a:p>
          <a:p>
            <a:r>
              <a:rPr lang="en-US" dirty="0"/>
              <a:t>More animations to improve interactivity</a:t>
            </a:r>
          </a:p>
          <a:p>
            <a:r>
              <a:rPr lang="en-US" dirty="0"/>
              <a:t>Connection</a:t>
            </a:r>
            <a:r>
              <a:rPr lang="en-US"/>
              <a:t> to Microsoft accounts to provide leaderboards for all app users</a:t>
            </a:r>
            <a:endParaRPr lang="en-US" dirty="0"/>
          </a:p>
          <a:p>
            <a:r>
              <a:rPr lang="en-US"/>
              <a:t>Windows Store App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96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en-US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</a:t>
            </a:r>
            <a:r>
              <a:rPr lang="en-US"/>
              <a:t> data will change</a:t>
            </a:r>
            <a:endParaRPr lang="en-US" dirty="0"/>
          </a:p>
          <a:p>
            <a:pPr lvl="1"/>
            <a:r>
              <a:rPr lang="en-US"/>
              <a:t>New elements are still being discovered</a:t>
            </a:r>
            <a:endParaRPr lang="en-US" dirty="0"/>
          </a:p>
          <a:p>
            <a:pPr lvl="1"/>
            <a:r>
              <a:rPr lang="en-US"/>
              <a:t>Some properties of known elements are uncertain and may change</a:t>
            </a:r>
            <a:endParaRPr lang="en-US" dirty="0"/>
          </a:p>
          <a:p>
            <a:r>
              <a:rPr lang="en-US"/>
              <a:t>Included quiz question base could be expanded</a:t>
            </a:r>
            <a:endParaRPr lang="en-US" dirty="0"/>
          </a:p>
          <a:p>
            <a:pPr lvl="1"/>
            <a:r>
              <a:rPr lang="en-US"/>
              <a:t>New questions and a greater variety of questions can be added so that users get new quiz experiences</a:t>
            </a:r>
            <a:endParaRPr lang="en-US" dirty="0"/>
          </a:p>
          <a:p>
            <a:r>
              <a:rPr lang="en-US"/>
              <a:t>For any database changes, local user data must be preserved</a:t>
            </a:r>
          </a:p>
        </p:txBody>
      </p:sp>
    </p:spTree>
    <p:extLst>
      <p:ext uri="{BB962C8B-B14F-4D97-AF65-F5344CB8AC3E}">
        <p14:creationId xmlns:p14="http://schemas.microsoft.com/office/powerpoint/2010/main" val="419134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962400" y="4653886"/>
            <a:ext cx="8825658" cy="134838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97" y="1207828"/>
            <a:ext cx="7873016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79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9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Century Gothic" charset="0"/>
              </a:rPr>
              <a:t>Project Overview</a:t>
            </a:r>
            <a:endParaRPr lang="en-US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5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Team Background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Education </a:t>
            </a:r>
            <a:r>
              <a:rPr lang="en-US" sz="2800" dirty="0"/>
              <a:t>Application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3 Distinct Modes of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38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entury Gothic" charset="0"/>
              </a:rPr>
              <a:t>Architectural Design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5278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Technologies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80354" y="1600200"/>
            <a:ext cx="4396339" cy="41957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Windows 8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MS Visual Studio 2013 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WPF project template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Century Gothic" charset="0"/>
              </a:rPr>
              <a:t>XAML-based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Century Gothic" charset="0"/>
              </a:rPr>
              <a:t>C</a:t>
            </a:r>
            <a:r>
              <a:rPr lang="en-US" sz="2600" dirty="0"/>
              <a:t># code behind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SQLite embedded dbase</a:t>
            </a:r>
          </a:p>
        </p:txBody>
      </p:sp>
      <p:pic>
        <p:nvPicPr>
          <p:cNvPr id="2" name="Picture 1" descr="St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93" y="1571327"/>
            <a:ext cx="4396341" cy="422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20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Architecture</a:t>
            </a:r>
            <a:br>
              <a:rPr lang="en-US" dirty="0"/>
            </a:br>
            <a:r>
              <a:rPr lang="en-US" sz="2800" dirty="0"/>
              <a:t>MVVM (Model-View-ViewModel) Design Pattern</a:t>
            </a:r>
            <a:endParaRPr lang="en-US" dirty="0"/>
          </a:p>
        </p:txBody>
      </p:sp>
      <p:pic>
        <p:nvPicPr>
          <p:cNvPr id="2" name="Picture 1" descr="Logical Architecture - M-V-V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11" y="1846059"/>
            <a:ext cx="5638799" cy="4652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294626" y="5257800"/>
            <a:ext cx="23724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Access Layer</a:t>
            </a: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08891" y="2524306"/>
            <a:ext cx="2753487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Presentation (UI)  Layer</a:t>
            </a:r>
            <a:endParaRPr lang="en-US" dirty="0"/>
          </a:p>
        </p:txBody>
      </p:sp>
      <p:sp>
        <p:nvSpPr>
          <p:cNvPr id="14" name="TextBox 12"/>
          <p:cNvSpPr txBox="1"/>
          <p:nvPr/>
        </p:nvSpPr>
        <p:spPr>
          <a:xfrm>
            <a:off x="7373367" y="3586177"/>
            <a:ext cx="17526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Business Layer</a:t>
            </a:r>
          </a:p>
        </p:txBody>
      </p:sp>
    </p:spTree>
    <p:extLst>
      <p:ext uri="{BB962C8B-B14F-4D97-AF65-F5344CB8AC3E}">
        <p14:creationId xmlns:p14="http://schemas.microsoft.com/office/powerpoint/2010/main" val="125625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</a:t>
            </a:r>
            <a:r>
              <a:rPr lang="en-US"/>
              <a:t>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566192"/>
            <a:ext cx="4396339" cy="419576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 hosted on Windows Store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Downloaded by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Runs on Windows 8 devices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Desktops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Laptops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Tablets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Smartphones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network connectivity required</a:t>
            </a:r>
          </a:p>
          <a:p>
            <a:endParaRPr lang="en-US" dirty="0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6857999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3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Specification to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53248"/>
            <a:ext cx="5715000" cy="424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2600" b="0" i="0">
                <a:latin typeface="+mj-lt"/>
                <a:ea typeface="+mj-ea"/>
                <a:cs typeface="+mj-cs"/>
              </a:defRPr>
            </a:lvl1pPr>
            <a:lvl2pPr marL="742950" indent="-28575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sz="2900" dirty="0" smtClean="0"/>
              <a:t>Many </a:t>
            </a:r>
            <a:r>
              <a:rPr lang="en-US" sz="2900" dirty="0"/>
              <a:t>Use Cases D</a:t>
            </a:r>
            <a:r>
              <a:rPr lang="en-US" sz="2900" dirty="0" smtClean="0"/>
              <a:t>eveloped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smtClean="0"/>
              <a:t>Starting point for design effort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smtClean="0"/>
              <a:t>Guidance during condensed development cycle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smtClean="0"/>
              <a:t>Roadmap for validation/testing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r="1"/>
          <a:stretch/>
        </p:blipFill>
        <p:spPr>
          <a:xfrm>
            <a:off x="6324600" y="1524000"/>
            <a:ext cx="4421707" cy="409898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07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D1C24"/>
      </a:accent1>
      <a:accent2>
        <a:srgbClr val="742117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419</TotalTime>
  <Words>630</Words>
  <Application>Microsoft Office PowerPoint</Application>
  <PresentationFormat>Widescreen</PresentationFormat>
  <Paragraphs>197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</vt:lpstr>
      <vt:lpstr>PowerPoint Presentation</vt:lpstr>
      <vt:lpstr>Agenda</vt:lpstr>
      <vt:lpstr>Project Overview</vt:lpstr>
      <vt:lpstr>Project Overview</vt:lpstr>
      <vt:lpstr>Architectural Design &amp; Technologies</vt:lpstr>
      <vt:lpstr>Development Technologies</vt:lpstr>
      <vt:lpstr>Logical Architecture MVVM (Model-View-ViewModel) Design Pattern</vt:lpstr>
      <vt:lpstr>Physical Architecture</vt:lpstr>
      <vt:lpstr>From Specification to Design</vt:lpstr>
      <vt:lpstr>Physical Design &amp; Implementation</vt:lpstr>
      <vt:lpstr>UI Mock Ups</vt:lpstr>
      <vt:lpstr>Database Design</vt:lpstr>
      <vt:lpstr>Implementation</vt:lpstr>
      <vt:lpstr>Validation and Verification</vt:lpstr>
      <vt:lpstr>Objective</vt:lpstr>
      <vt:lpstr>Testing Areas</vt:lpstr>
      <vt:lpstr>Program Test Areas, Brief Look</vt:lpstr>
      <vt:lpstr>Example Test Cases</vt:lpstr>
      <vt:lpstr>Product Evolution</vt:lpstr>
      <vt:lpstr>Additional Platforms</vt:lpstr>
      <vt:lpstr>Additional Modes</vt:lpstr>
      <vt:lpstr>Features</vt:lpstr>
      <vt:lpstr>Data Changes</vt:lpstr>
      <vt:lpstr> 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My Element</dc:title>
  <dc:creator>Windows User</dc:creator>
  <cp:lastModifiedBy>Shaun Cobb</cp:lastModifiedBy>
  <cp:revision>53</cp:revision>
  <dcterms:created xsi:type="dcterms:W3CDTF">2014-05-26T21:42:04Z</dcterms:created>
  <dcterms:modified xsi:type="dcterms:W3CDTF">2014-05-31T19:21:25Z</dcterms:modified>
</cp:coreProperties>
</file>