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64"/>
  </p:notesMasterIdLst>
  <p:handoutMasterIdLst>
    <p:handoutMasterId r:id="rId165"/>
  </p:handoutMasterIdLst>
  <p:sldIdLst>
    <p:sldId id="462" r:id="rId8"/>
    <p:sldId id="464" r:id="rId9"/>
    <p:sldId id="465" r:id="rId10"/>
    <p:sldId id="466" r:id="rId11"/>
    <p:sldId id="467" r:id="rId12"/>
    <p:sldId id="495" r:id="rId13"/>
    <p:sldId id="504" r:id="rId14"/>
    <p:sldId id="487" r:id="rId15"/>
    <p:sldId id="496" r:id="rId16"/>
    <p:sldId id="488" r:id="rId17"/>
    <p:sldId id="497" r:id="rId18"/>
    <p:sldId id="498" r:id="rId19"/>
    <p:sldId id="499" r:id="rId20"/>
    <p:sldId id="500" r:id="rId21"/>
    <p:sldId id="502" r:id="rId22"/>
    <p:sldId id="503" r:id="rId23"/>
    <p:sldId id="501" r:id="rId24"/>
    <p:sldId id="489" r:id="rId25"/>
    <p:sldId id="490" r:id="rId26"/>
    <p:sldId id="506" r:id="rId27"/>
    <p:sldId id="507" r:id="rId28"/>
    <p:sldId id="505" r:id="rId29"/>
    <p:sldId id="508" r:id="rId30"/>
    <p:sldId id="510" r:id="rId31"/>
    <p:sldId id="511" r:id="rId32"/>
    <p:sldId id="512" r:id="rId33"/>
    <p:sldId id="513" r:id="rId34"/>
    <p:sldId id="514" r:id="rId35"/>
    <p:sldId id="673" r:id="rId36"/>
    <p:sldId id="674" r:id="rId37"/>
    <p:sldId id="516" r:id="rId38"/>
    <p:sldId id="491" r:id="rId39"/>
    <p:sldId id="519" r:id="rId40"/>
    <p:sldId id="492" r:id="rId41"/>
    <p:sldId id="517" r:id="rId42"/>
    <p:sldId id="520" r:id="rId43"/>
    <p:sldId id="525" r:id="rId44"/>
    <p:sldId id="523" r:id="rId45"/>
    <p:sldId id="526" r:id="rId46"/>
    <p:sldId id="528" r:id="rId47"/>
    <p:sldId id="529" r:id="rId48"/>
    <p:sldId id="530" r:id="rId49"/>
    <p:sldId id="531" r:id="rId50"/>
    <p:sldId id="532" r:id="rId51"/>
    <p:sldId id="527" r:id="rId52"/>
    <p:sldId id="493" r:id="rId53"/>
    <p:sldId id="494" r:id="rId54"/>
    <p:sldId id="533" r:id="rId55"/>
    <p:sldId id="534" r:id="rId56"/>
    <p:sldId id="535" r:id="rId57"/>
    <p:sldId id="536" r:id="rId58"/>
    <p:sldId id="537" r:id="rId59"/>
    <p:sldId id="486" r:id="rId60"/>
    <p:sldId id="539" r:id="rId61"/>
    <p:sldId id="543" r:id="rId62"/>
    <p:sldId id="545" r:id="rId63"/>
    <p:sldId id="547" r:id="rId64"/>
    <p:sldId id="548" r:id="rId65"/>
    <p:sldId id="549" r:id="rId66"/>
    <p:sldId id="538" r:id="rId67"/>
    <p:sldId id="485" r:id="rId68"/>
    <p:sldId id="483" r:id="rId69"/>
    <p:sldId id="484" r:id="rId70"/>
    <p:sldId id="540" r:id="rId71"/>
    <p:sldId id="541" r:id="rId72"/>
    <p:sldId id="554" r:id="rId73"/>
    <p:sldId id="550" r:id="rId74"/>
    <p:sldId id="558" r:id="rId75"/>
    <p:sldId id="555" r:id="rId76"/>
    <p:sldId id="557" r:id="rId77"/>
    <p:sldId id="577" r:id="rId78"/>
    <p:sldId id="580" r:id="rId79"/>
    <p:sldId id="583" r:id="rId80"/>
    <p:sldId id="561" r:id="rId81"/>
    <p:sldId id="585" r:id="rId82"/>
    <p:sldId id="565" r:id="rId83"/>
    <p:sldId id="560" r:id="rId84"/>
    <p:sldId id="563" r:id="rId85"/>
    <p:sldId id="587" r:id="rId86"/>
    <p:sldId id="566" r:id="rId87"/>
    <p:sldId id="569" r:id="rId88"/>
    <p:sldId id="568" r:id="rId89"/>
    <p:sldId id="675" r:id="rId90"/>
    <p:sldId id="574" r:id="rId91"/>
    <p:sldId id="576" r:id="rId92"/>
    <p:sldId id="593" r:id="rId93"/>
    <p:sldId id="594" r:id="rId94"/>
    <p:sldId id="595" r:id="rId95"/>
    <p:sldId id="588" r:id="rId96"/>
    <p:sldId id="589" r:id="rId97"/>
    <p:sldId id="590" r:id="rId98"/>
    <p:sldId id="591" r:id="rId99"/>
    <p:sldId id="592" r:id="rId100"/>
    <p:sldId id="468" r:id="rId101"/>
    <p:sldId id="469" r:id="rId102"/>
    <p:sldId id="470" r:id="rId103"/>
    <p:sldId id="608" r:id="rId104"/>
    <p:sldId id="609" r:id="rId105"/>
    <p:sldId id="611" r:id="rId106"/>
    <p:sldId id="612" r:id="rId107"/>
    <p:sldId id="613" r:id="rId108"/>
    <p:sldId id="596" r:id="rId109"/>
    <p:sldId id="597" r:id="rId110"/>
    <p:sldId id="615" r:id="rId111"/>
    <p:sldId id="628" r:id="rId112"/>
    <p:sldId id="616" r:id="rId113"/>
    <p:sldId id="629" r:id="rId114"/>
    <p:sldId id="621" r:id="rId115"/>
    <p:sldId id="623" r:id="rId116"/>
    <p:sldId id="627" r:id="rId117"/>
    <p:sldId id="632" r:id="rId118"/>
    <p:sldId id="634" r:id="rId119"/>
    <p:sldId id="636" r:id="rId120"/>
    <p:sldId id="635" r:id="rId121"/>
    <p:sldId id="637" r:id="rId122"/>
    <p:sldId id="640" r:id="rId123"/>
    <p:sldId id="641" r:id="rId124"/>
    <p:sldId id="630" r:id="rId125"/>
    <p:sldId id="617" r:id="rId126"/>
    <p:sldId id="631" r:id="rId127"/>
    <p:sldId id="625" r:id="rId128"/>
    <p:sldId id="626" r:id="rId129"/>
    <p:sldId id="598" r:id="rId130"/>
    <p:sldId id="638" r:id="rId131"/>
    <p:sldId id="639" r:id="rId132"/>
    <p:sldId id="642" r:id="rId133"/>
    <p:sldId id="643" r:id="rId134"/>
    <p:sldId id="644" r:id="rId135"/>
    <p:sldId id="648" r:id="rId136"/>
    <p:sldId id="471" r:id="rId137"/>
    <p:sldId id="472" r:id="rId138"/>
    <p:sldId id="651" r:id="rId139"/>
    <p:sldId id="473" r:id="rId140"/>
    <p:sldId id="649" r:id="rId141"/>
    <p:sldId id="650" r:id="rId142"/>
    <p:sldId id="652" r:id="rId143"/>
    <p:sldId id="653" r:id="rId144"/>
    <p:sldId id="654" r:id="rId145"/>
    <p:sldId id="474" r:id="rId146"/>
    <p:sldId id="476" r:id="rId147"/>
    <p:sldId id="656" r:id="rId148"/>
    <p:sldId id="657" r:id="rId149"/>
    <p:sldId id="663" r:id="rId150"/>
    <p:sldId id="660" r:id="rId151"/>
    <p:sldId id="662" r:id="rId152"/>
    <p:sldId id="664" r:id="rId153"/>
    <p:sldId id="661" r:id="rId154"/>
    <p:sldId id="666" r:id="rId155"/>
    <p:sldId id="667" r:id="rId156"/>
    <p:sldId id="668" r:id="rId157"/>
    <p:sldId id="658" r:id="rId158"/>
    <p:sldId id="670" r:id="rId159"/>
    <p:sldId id="659" r:id="rId160"/>
    <p:sldId id="671" r:id="rId161"/>
    <p:sldId id="672" r:id="rId162"/>
    <p:sldId id="264" r:id="rId1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9C38"/>
    <a:srgbClr val="F7FBF4"/>
    <a:srgbClr val="C0060B"/>
    <a:srgbClr val="B60005"/>
    <a:srgbClr val="B60004"/>
    <a:srgbClr val="942A38"/>
    <a:srgbClr val="49504F"/>
    <a:srgbClr val="FF00FF"/>
    <a:srgbClr val="267F99"/>
    <a:srgbClr val="27C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13" autoAdjust="0"/>
    <p:restoredTop sz="96366" autoAdjust="0"/>
  </p:normalViewPr>
  <p:slideViewPr>
    <p:cSldViewPr snapToGrid="0">
      <p:cViewPr varScale="1">
        <p:scale>
          <a:sx n="111" d="100"/>
          <a:sy n="111" d="100"/>
        </p:scale>
        <p:origin x="8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034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0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63" Type="http://schemas.openxmlformats.org/officeDocument/2006/relationships/slide" Target="slides/slide56.xml"/><Relationship Id="rId84" Type="http://schemas.openxmlformats.org/officeDocument/2006/relationships/slide" Target="slides/slide77.xml"/><Relationship Id="rId138" Type="http://schemas.openxmlformats.org/officeDocument/2006/relationships/slide" Target="slides/slide131.xml"/><Relationship Id="rId159" Type="http://schemas.openxmlformats.org/officeDocument/2006/relationships/slide" Target="slides/slide152.xml"/><Relationship Id="rId107" Type="http://schemas.openxmlformats.org/officeDocument/2006/relationships/slide" Target="slides/slide100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53" Type="http://schemas.openxmlformats.org/officeDocument/2006/relationships/slide" Target="slides/slide46.xml"/><Relationship Id="rId74" Type="http://schemas.openxmlformats.org/officeDocument/2006/relationships/slide" Target="slides/slide67.xml"/><Relationship Id="rId128" Type="http://schemas.openxmlformats.org/officeDocument/2006/relationships/slide" Target="slides/slide121.xml"/><Relationship Id="rId149" Type="http://schemas.openxmlformats.org/officeDocument/2006/relationships/slide" Target="slides/slide142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88.xml"/><Relationship Id="rId160" Type="http://schemas.openxmlformats.org/officeDocument/2006/relationships/slide" Target="slides/slide153.xml"/><Relationship Id="rId22" Type="http://schemas.openxmlformats.org/officeDocument/2006/relationships/slide" Target="slides/slide15.xml"/><Relationship Id="rId43" Type="http://schemas.openxmlformats.org/officeDocument/2006/relationships/slide" Target="slides/slide36.xml"/><Relationship Id="rId64" Type="http://schemas.openxmlformats.org/officeDocument/2006/relationships/slide" Target="slides/slide57.xml"/><Relationship Id="rId118" Type="http://schemas.openxmlformats.org/officeDocument/2006/relationships/slide" Target="slides/slide111.xml"/><Relationship Id="rId139" Type="http://schemas.openxmlformats.org/officeDocument/2006/relationships/slide" Target="slides/slide132.xml"/><Relationship Id="rId85" Type="http://schemas.openxmlformats.org/officeDocument/2006/relationships/slide" Target="slides/slide78.xml"/><Relationship Id="rId150" Type="http://schemas.openxmlformats.org/officeDocument/2006/relationships/slide" Target="slides/slide143.xml"/><Relationship Id="rId12" Type="http://schemas.openxmlformats.org/officeDocument/2006/relationships/slide" Target="slides/slide5.xml"/><Relationship Id="rId33" Type="http://schemas.openxmlformats.org/officeDocument/2006/relationships/slide" Target="slides/slide26.xml"/><Relationship Id="rId108" Type="http://schemas.openxmlformats.org/officeDocument/2006/relationships/slide" Target="slides/slide101.xml"/><Relationship Id="rId129" Type="http://schemas.openxmlformats.org/officeDocument/2006/relationships/slide" Target="slides/slide122.xml"/><Relationship Id="rId54" Type="http://schemas.openxmlformats.org/officeDocument/2006/relationships/slide" Target="slides/slide47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40" Type="http://schemas.openxmlformats.org/officeDocument/2006/relationships/slide" Target="slides/slide133.xml"/><Relationship Id="rId145" Type="http://schemas.openxmlformats.org/officeDocument/2006/relationships/slide" Target="slides/slide138.xml"/><Relationship Id="rId161" Type="http://schemas.openxmlformats.org/officeDocument/2006/relationships/slide" Target="slides/slide154.xml"/><Relationship Id="rId16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49" Type="http://schemas.openxmlformats.org/officeDocument/2006/relationships/slide" Target="slides/slide42.xml"/><Relationship Id="rId114" Type="http://schemas.openxmlformats.org/officeDocument/2006/relationships/slide" Target="slides/slide107.xml"/><Relationship Id="rId119" Type="http://schemas.openxmlformats.org/officeDocument/2006/relationships/slide" Target="slides/slide112.xml"/><Relationship Id="rId44" Type="http://schemas.openxmlformats.org/officeDocument/2006/relationships/slide" Target="slides/slide37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130" Type="http://schemas.openxmlformats.org/officeDocument/2006/relationships/slide" Target="slides/slide123.xml"/><Relationship Id="rId135" Type="http://schemas.openxmlformats.org/officeDocument/2006/relationships/slide" Target="slides/slide128.xml"/><Relationship Id="rId151" Type="http://schemas.openxmlformats.org/officeDocument/2006/relationships/slide" Target="slides/slide144.xml"/><Relationship Id="rId156" Type="http://schemas.openxmlformats.org/officeDocument/2006/relationships/slide" Target="slides/slide149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109" Type="http://schemas.openxmlformats.org/officeDocument/2006/relationships/slide" Target="slides/slide10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slide" Target="slides/slide97.xml"/><Relationship Id="rId120" Type="http://schemas.openxmlformats.org/officeDocument/2006/relationships/slide" Target="slides/slide113.xml"/><Relationship Id="rId125" Type="http://schemas.openxmlformats.org/officeDocument/2006/relationships/slide" Target="slides/slide118.xml"/><Relationship Id="rId141" Type="http://schemas.openxmlformats.org/officeDocument/2006/relationships/slide" Target="slides/slide134.xml"/><Relationship Id="rId146" Type="http://schemas.openxmlformats.org/officeDocument/2006/relationships/slide" Target="slides/slide139.xml"/><Relationship Id="rId16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162" Type="http://schemas.openxmlformats.org/officeDocument/2006/relationships/slide" Target="slides/slide15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110" Type="http://schemas.openxmlformats.org/officeDocument/2006/relationships/slide" Target="slides/slide103.xml"/><Relationship Id="rId115" Type="http://schemas.openxmlformats.org/officeDocument/2006/relationships/slide" Target="slides/slide108.xml"/><Relationship Id="rId131" Type="http://schemas.openxmlformats.org/officeDocument/2006/relationships/slide" Target="slides/slide124.xml"/><Relationship Id="rId136" Type="http://schemas.openxmlformats.org/officeDocument/2006/relationships/slide" Target="slides/slide129.xml"/><Relationship Id="rId157" Type="http://schemas.openxmlformats.org/officeDocument/2006/relationships/slide" Target="slides/slide150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52" Type="http://schemas.openxmlformats.org/officeDocument/2006/relationships/slide" Target="slides/slide14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105" Type="http://schemas.openxmlformats.org/officeDocument/2006/relationships/slide" Target="slides/slide98.xml"/><Relationship Id="rId126" Type="http://schemas.openxmlformats.org/officeDocument/2006/relationships/slide" Target="slides/slide119.xml"/><Relationship Id="rId147" Type="http://schemas.openxmlformats.org/officeDocument/2006/relationships/slide" Target="slides/slide140.xml"/><Relationship Id="rId168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121" Type="http://schemas.openxmlformats.org/officeDocument/2006/relationships/slide" Target="slides/slide114.xml"/><Relationship Id="rId142" Type="http://schemas.openxmlformats.org/officeDocument/2006/relationships/slide" Target="slides/slide135.xml"/><Relationship Id="rId163" Type="http://schemas.openxmlformats.org/officeDocument/2006/relationships/slide" Target="slides/slide156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8.xml"/><Relationship Id="rId46" Type="http://schemas.openxmlformats.org/officeDocument/2006/relationships/slide" Target="slides/slide39.xml"/><Relationship Id="rId67" Type="http://schemas.openxmlformats.org/officeDocument/2006/relationships/slide" Target="slides/slide60.xml"/><Relationship Id="rId116" Type="http://schemas.openxmlformats.org/officeDocument/2006/relationships/slide" Target="slides/slide109.xml"/><Relationship Id="rId137" Type="http://schemas.openxmlformats.org/officeDocument/2006/relationships/slide" Target="slides/slide130.xml"/><Relationship Id="rId158" Type="http://schemas.openxmlformats.org/officeDocument/2006/relationships/slide" Target="slides/slide15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62" Type="http://schemas.openxmlformats.org/officeDocument/2006/relationships/slide" Target="slides/slide55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111" Type="http://schemas.openxmlformats.org/officeDocument/2006/relationships/slide" Target="slides/slide104.xml"/><Relationship Id="rId132" Type="http://schemas.openxmlformats.org/officeDocument/2006/relationships/slide" Target="slides/slide125.xml"/><Relationship Id="rId153" Type="http://schemas.openxmlformats.org/officeDocument/2006/relationships/slide" Target="slides/slide146.xml"/><Relationship Id="rId15" Type="http://schemas.openxmlformats.org/officeDocument/2006/relationships/slide" Target="slides/slide8.xml"/><Relationship Id="rId36" Type="http://schemas.openxmlformats.org/officeDocument/2006/relationships/slide" Target="slides/slide29.xml"/><Relationship Id="rId57" Type="http://schemas.openxmlformats.org/officeDocument/2006/relationships/slide" Target="slides/slide50.xml"/><Relationship Id="rId106" Type="http://schemas.openxmlformats.org/officeDocument/2006/relationships/slide" Target="slides/slide99.xml"/><Relationship Id="rId127" Type="http://schemas.openxmlformats.org/officeDocument/2006/relationships/slide" Target="slides/slide12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52" Type="http://schemas.openxmlformats.org/officeDocument/2006/relationships/slide" Target="slides/slide45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slide" Target="slides/slide94.xml"/><Relationship Id="rId122" Type="http://schemas.openxmlformats.org/officeDocument/2006/relationships/slide" Target="slides/slide115.xml"/><Relationship Id="rId143" Type="http://schemas.openxmlformats.org/officeDocument/2006/relationships/slide" Target="slides/slide136.xml"/><Relationship Id="rId148" Type="http://schemas.openxmlformats.org/officeDocument/2006/relationships/slide" Target="slides/slide141.xml"/><Relationship Id="rId164" Type="http://schemas.openxmlformats.org/officeDocument/2006/relationships/notesMaster" Target="notesMasters/notesMaster1.xml"/><Relationship Id="rId16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47" Type="http://schemas.openxmlformats.org/officeDocument/2006/relationships/slide" Target="slides/slide40.xml"/><Relationship Id="rId68" Type="http://schemas.openxmlformats.org/officeDocument/2006/relationships/slide" Target="slides/slide61.xml"/><Relationship Id="rId89" Type="http://schemas.openxmlformats.org/officeDocument/2006/relationships/slide" Target="slides/slide82.xml"/><Relationship Id="rId112" Type="http://schemas.openxmlformats.org/officeDocument/2006/relationships/slide" Target="slides/slide105.xml"/><Relationship Id="rId133" Type="http://schemas.openxmlformats.org/officeDocument/2006/relationships/slide" Target="slides/slide126.xml"/><Relationship Id="rId154" Type="http://schemas.openxmlformats.org/officeDocument/2006/relationships/slide" Target="slides/slide147.xml"/><Relationship Id="rId16" Type="http://schemas.openxmlformats.org/officeDocument/2006/relationships/slide" Target="slides/slide9.xml"/><Relationship Id="rId37" Type="http://schemas.openxmlformats.org/officeDocument/2006/relationships/slide" Target="slides/slide30.xml"/><Relationship Id="rId58" Type="http://schemas.openxmlformats.org/officeDocument/2006/relationships/slide" Target="slides/slide51.xml"/><Relationship Id="rId79" Type="http://schemas.openxmlformats.org/officeDocument/2006/relationships/slide" Target="slides/slide72.xml"/><Relationship Id="rId102" Type="http://schemas.openxmlformats.org/officeDocument/2006/relationships/slide" Target="slides/slide95.xml"/><Relationship Id="rId123" Type="http://schemas.openxmlformats.org/officeDocument/2006/relationships/slide" Target="slides/slide116.xml"/><Relationship Id="rId144" Type="http://schemas.openxmlformats.org/officeDocument/2006/relationships/slide" Target="slides/slide137.xml"/><Relationship Id="rId90" Type="http://schemas.openxmlformats.org/officeDocument/2006/relationships/slide" Target="slides/slide83.xml"/><Relationship Id="rId165" Type="http://schemas.openxmlformats.org/officeDocument/2006/relationships/handoutMaster" Target="handoutMasters/handoutMaster1.xml"/><Relationship Id="rId27" Type="http://schemas.openxmlformats.org/officeDocument/2006/relationships/slide" Target="slides/slide20.xml"/><Relationship Id="rId48" Type="http://schemas.openxmlformats.org/officeDocument/2006/relationships/slide" Target="slides/slide41.xml"/><Relationship Id="rId69" Type="http://schemas.openxmlformats.org/officeDocument/2006/relationships/slide" Target="slides/slide62.xml"/><Relationship Id="rId113" Type="http://schemas.openxmlformats.org/officeDocument/2006/relationships/slide" Target="slides/slide106.xml"/><Relationship Id="rId134" Type="http://schemas.openxmlformats.org/officeDocument/2006/relationships/slide" Target="slides/slide127.xml"/><Relationship Id="rId80" Type="http://schemas.openxmlformats.org/officeDocument/2006/relationships/slide" Target="slides/slide73.xml"/><Relationship Id="rId155" Type="http://schemas.openxmlformats.org/officeDocument/2006/relationships/slide" Target="slides/slide148.xml"/><Relationship Id="rId17" Type="http://schemas.openxmlformats.org/officeDocument/2006/relationships/slide" Target="slides/slide10.xml"/><Relationship Id="rId38" Type="http://schemas.openxmlformats.org/officeDocument/2006/relationships/slide" Target="slides/slide31.xml"/><Relationship Id="rId59" Type="http://schemas.openxmlformats.org/officeDocument/2006/relationships/slide" Target="slides/slide52.xml"/><Relationship Id="rId103" Type="http://schemas.openxmlformats.org/officeDocument/2006/relationships/slide" Target="slides/slide96.xml"/><Relationship Id="rId124" Type="http://schemas.openxmlformats.org/officeDocument/2006/relationships/slide" Target="slides/slide1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2023/10/26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https://v.qq.com/x/page/w3269zjfutp.html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826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举例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AF13E49-CA66-4683-920E-7874368CB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27004"/>
            <a:ext cx="10749598" cy="385054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运算符：对常量或者变量进行操作的</a:t>
            </a:r>
            <a:r>
              <a:rPr lang="zh-CN" altLang="en-US" dirty="0">
                <a:solidFill>
                  <a:srgbClr val="AD2B26"/>
                </a:solidFill>
              </a:rPr>
              <a:t>符号</a:t>
            </a:r>
            <a:endParaRPr lang="en-US" altLang="zh-CN" sz="2667" dirty="0">
              <a:solidFill>
                <a:srgbClr val="AD2B26"/>
              </a:solidFill>
            </a:endParaRPr>
          </a:p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表达式：用</a:t>
            </a:r>
            <a:r>
              <a:rPr lang="zh-CN" altLang="en-US" dirty="0">
                <a:solidFill>
                  <a:srgbClr val="AD2B26"/>
                </a:solidFill>
              </a:rPr>
              <a:t>运算符</a:t>
            </a:r>
            <a:r>
              <a:rPr lang="zh-CN" altLang="en-US" dirty="0">
                <a:solidFill>
                  <a:srgbClr val="262626"/>
                </a:solidFill>
              </a:rPr>
              <a:t>把常量或者变量连接起来</a:t>
            </a:r>
            <a:r>
              <a:rPr lang="zh-CN" altLang="en-US" dirty="0">
                <a:solidFill>
                  <a:srgbClr val="AD2B26"/>
                </a:solidFill>
              </a:rPr>
              <a:t>符合</a:t>
            </a:r>
            <a:r>
              <a:rPr lang="en-US" altLang="zh-CN" dirty="0">
                <a:solidFill>
                  <a:srgbClr val="AD2B26"/>
                </a:solidFill>
              </a:rPr>
              <a:t>java</a:t>
            </a:r>
            <a:r>
              <a:rPr lang="zh-CN" altLang="en-US" dirty="0">
                <a:solidFill>
                  <a:srgbClr val="AD2B26"/>
                </a:solidFill>
              </a:rPr>
              <a:t>语法的式子</a:t>
            </a:r>
            <a:r>
              <a:rPr lang="zh-CN" altLang="en-US" dirty="0">
                <a:solidFill>
                  <a:srgbClr val="262626"/>
                </a:solidFill>
              </a:rPr>
              <a:t>就可以称为表达式。</a:t>
            </a:r>
            <a:endParaRPr lang="en-US" altLang="zh-CN" dirty="0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262626"/>
                </a:solidFill>
              </a:rPr>
              <a:t>                  </a:t>
            </a:r>
            <a:r>
              <a:rPr lang="zh-CN" altLang="en-US" dirty="0">
                <a:solidFill>
                  <a:srgbClr val="262626"/>
                </a:solidFill>
              </a:rPr>
              <a:t>   </a:t>
            </a:r>
            <a:r>
              <a:rPr lang="en-US" altLang="zh-CN" dirty="0">
                <a:solidFill>
                  <a:srgbClr val="262626"/>
                </a:solidFill>
              </a:rPr>
              <a:t>  </a:t>
            </a:r>
            <a:r>
              <a:rPr lang="zh-CN" altLang="en-US" dirty="0">
                <a:solidFill>
                  <a:srgbClr val="262626"/>
                </a:solidFill>
              </a:rPr>
              <a:t>不同运算符连接的表达式体现的是不同类型的</a:t>
            </a:r>
            <a:r>
              <a:rPr lang="zh-CN" altLang="en-US">
                <a:solidFill>
                  <a:srgbClr val="262626"/>
                </a:solidFill>
              </a:rPr>
              <a:t>表达式。</a:t>
            </a:r>
            <a:endParaRPr lang="en-US" altLang="zh-CN" dirty="0">
              <a:solidFill>
                <a:srgbClr val="262626"/>
              </a:solidFill>
            </a:endParaRP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5B3E5D2C-1B7F-401B-9868-32ED44228C85}"/>
              </a:ext>
            </a:extLst>
          </p:cNvPr>
          <p:cNvSpPr txBox="1">
            <a:spLocks/>
          </p:cNvSpPr>
          <p:nvPr userDrawn="1"/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sz="2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运算符和表达式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393648-B1DD-48CF-8310-8929E6A87BC3}"/>
              </a:ext>
            </a:extLst>
          </p:cNvPr>
          <p:cNvSpPr/>
          <p:nvPr userDrawn="1"/>
        </p:nvSpPr>
        <p:spPr>
          <a:xfrm>
            <a:off x="2950464" y="3813472"/>
            <a:ext cx="7784108" cy="1417524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7" name="三角形 5">
            <a:extLst>
              <a:ext uri="{FF2B5EF4-FFF2-40B4-BE49-F238E27FC236}">
                <a16:creationId xmlns:a16="http://schemas.microsoft.com/office/drawing/2014/main" id="{75A4B1F5-E6C0-4EAF-8D8D-14FDA69E9926}"/>
              </a:ext>
            </a:extLst>
          </p:cNvPr>
          <p:cNvSpPr/>
          <p:nvPr userDrawn="1"/>
        </p:nvSpPr>
        <p:spPr>
          <a:xfrm rot="2651319">
            <a:off x="851567" y="3691746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EDDCD6-ACC6-4261-BD07-38DA96BF5EB9}"/>
              </a:ext>
            </a:extLst>
          </p:cNvPr>
          <p:cNvSpPr/>
          <p:nvPr userDrawn="1"/>
        </p:nvSpPr>
        <p:spPr>
          <a:xfrm>
            <a:off x="944880" y="3335875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AE8CE5-F5EC-4FEB-A3FA-235D85C69749}"/>
              </a:ext>
            </a:extLst>
          </p:cNvPr>
          <p:cNvSpPr/>
          <p:nvPr userDrawn="1"/>
        </p:nvSpPr>
        <p:spPr>
          <a:xfrm>
            <a:off x="844952" y="34083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举例说明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E2100D51-562F-4099-99A9-60517F618F43}"/>
              </a:ext>
            </a:extLst>
          </p:cNvPr>
          <p:cNvSpPr txBox="1">
            <a:spLocks/>
          </p:cNvSpPr>
          <p:nvPr userDrawn="1"/>
        </p:nvSpPr>
        <p:spPr>
          <a:xfrm>
            <a:off x="1141908" y="3781757"/>
            <a:ext cx="3267532" cy="160622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  <a:defRPr lang="zh-CN" altLang="en-US" sz="160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tabLst/>
              <a:defRPr lang="en-US" altLang="zh-CN" sz="1600" b="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tabLst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rgbClr val="262626"/>
                </a:solidFill>
              </a:rPr>
              <a:t>int a = 10;</a:t>
            </a:r>
          </a:p>
          <a:p>
            <a:pPr marL="0" indent="0">
              <a:buNone/>
            </a:pPr>
            <a:r>
              <a:rPr lang="en-US" altLang="zh-CN" err="1">
                <a:solidFill>
                  <a:srgbClr val="262626"/>
                </a:solidFill>
              </a:rPr>
              <a:t>int</a:t>
            </a:r>
            <a:r>
              <a:rPr lang="en-US" altLang="zh-CN">
                <a:solidFill>
                  <a:srgbClr val="262626"/>
                </a:solidFill>
              </a:rPr>
              <a:t> b = 20;</a:t>
            </a:r>
          </a:p>
          <a:p>
            <a:pPr marL="0" indent="0">
              <a:buNone/>
            </a:pPr>
            <a:r>
              <a:rPr lang="en-US" altLang="zh-CN" err="1">
                <a:solidFill>
                  <a:srgbClr val="262626"/>
                </a:solidFill>
              </a:rPr>
              <a:t>int</a:t>
            </a:r>
            <a:r>
              <a:rPr lang="en-US" altLang="zh-CN">
                <a:solidFill>
                  <a:srgbClr val="262626"/>
                </a:solidFill>
              </a:rPr>
              <a:t> c = a + b;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572D2F-6D92-4C2A-82F5-249B8B0A1CB8}"/>
              </a:ext>
            </a:extLst>
          </p:cNvPr>
          <p:cNvSpPr/>
          <p:nvPr userDrawn="1"/>
        </p:nvSpPr>
        <p:spPr>
          <a:xfrm>
            <a:off x="3209542" y="4136592"/>
            <a:ext cx="7045962" cy="708399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+</a:t>
            </a:r>
            <a:r>
              <a:rPr lang="zh-CN" altLang="en-US" sz="140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注释的背景颜色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 + b</a:t>
            </a:r>
            <a:r>
              <a:rPr lang="zh-CN" altLang="en-US" sz="140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代码的背景颜色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5004933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7117039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 spd="slow">
    <p:push dir="u"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 spd="slow">
    <p:push dir="u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ransition spd="slow">
    <p:push dir="u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>
            <a:extLst>
              <a:ext uri="{FF2B5EF4-FFF2-40B4-BE49-F238E27FC236}">
                <a16:creationId xmlns:a16="http://schemas.microsoft.com/office/drawing/2014/main" id="{CA308208-5033-4A65-8A52-4FF5EC03A673}"/>
              </a:ext>
            </a:extLst>
          </p:cNvPr>
          <p:cNvSpPr/>
          <p:nvPr userDrawn="1"/>
        </p:nvSpPr>
        <p:spPr>
          <a:xfrm>
            <a:off x="9590666" y="6582370"/>
            <a:ext cx="1533203" cy="270519"/>
          </a:xfrm>
          <a:prstGeom prst="parallelogram">
            <a:avLst>
              <a:gd name="adj" fmla="val 79569"/>
            </a:avLst>
          </a:pr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22">
            <a:extLst>
              <a:ext uri="{FF2B5EF4-FFF2-40B4-BE49-F238E27FC236}">
                <a16:creationId xmlns:a16="http://schemas.microsoft.com/office/drawing/2014/main" id="{E8B57117-D962-4A6A-B038-6987D68A23E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6787663"/>
            <a:ext cx="12187759" cy="10247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6799927"/>
            <a:ext cx="10047353" cy="83354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11" r:id="rId9"/>
    <p:sldLayoutId id="2147483703" r:id="rId10"/>
    <p:sldLayoutId id="2147483709" r:id="rId11"/>
    <p:sldLayoutId id="2147483704" r:id="rId12"/>
    <p:sldLayoutId id="2147483681" r:id="rId13"/>
    <p:sldLayoutId id="2147483693" r:id="rId14"/>
    <p:sldLayoutId id="2147483710" r:id="rId15"/>
    <p:sldLayoutId id="2147483706" r:id="rId16"/>
    <p:sldLayoutId id="2147483712" r:id="rId17"/>
  </p:sldLayoutIdLst>
  <p:transition spd="slow">
    <p:push dir="u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spd="slow">
    <p:push dir="u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microsoft.com/office/2007/relationships/hdphoto" Target="../media/hdphoto1.wdp"/><Relationship Id="rId9" Type="http://schemas.openxmlformats.org/officeDocument/2006/relationships/image" Target="../media/image30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microsoft.com/office/2007/relationships/hdphoto" Target="../media/hdphoto1.wdp"/><Relationship Id="rId9" Type="http://schemas.openxmlformats.org/officeDocument/2006/relationships/image" Target="../media/image30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0.png"/><Relationship Id="rId5" Type="http://schemas.openxmlformats.org/officeDocument/2006/relationships/image" Target="../media/image26.png"/><Relationship Id="rId4" Type="http://schemas.microsoft.com/office/2007/relationships/hdphoto" Target="../media/hdphoto1.wdp"/><Relationship Id="rId9" Type="http://schemas.openxmlformats.org/officeDocument/2006/relationships/image" Target="../media/image29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0.png"/><Relationship Id="rId5" Type="http://schemas.openxmlformats.org/officeDocument/2006/relationships/image" Target="../media/image26.png"/><Relationship Id="rId4" Type="http://schemas.microsoft.com/office/2007/relationships/hdphoto" Target="../media/hdphoto1.wdp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Redis</a:t>
            </a:r>
            <a:r>
              <a:rPr kumimoji="1" lang="zh-CN" altLang="en-US"/>
              <a:t>原理篇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zh-CN" altLang="en-US"/>
              <a:t>为了方便查找，</a:t>
            </a:r>
            <a:r>
              <a:rPr lang="en-US" altLang="zh-CN"/>
              <a:t>Redis</a:t>
            </a:r>
            <a:r>
              <a:rPr lang="zh-CN" altLang="en-US"/>
              <a:t>会将</a:t>
            </a:r>
            <a:r>
              <a:rPr lang="en-US" altLang="zh-CN"/>
              <a:t>intset</a:t>
            </a:r>
            <a:r>
              <a:rPr lang="zh-CN" altLang="en-US"/>
              <a:t>中所有的整数按照升序依次保存在</a:t>
            </a:r>
            <a:r>
              <a:rPr lang="en-US" altLang="zh-CN"/>
              <a:t>contents</a:t>
            </a:r>
            <a:r>
              <a:rPr lang="zh-CN" altLang="en-US"/>
              <a:t>数组中，结构如图：</a:t>
            </a:r>
            <a:endParaRPr lang="en-US" altLang="zh-CN"/>
          </a:p>
          <a:p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现在，数组中每个数字都在</a:t>
            </a:r>
            <a:r>
              <a:rPr lang="en-US" altLang="zh-CN">
                <a:solidFill>
                  <a:srgbClr val="AD2B26"/>
                </a:solidFill>
              </a:rPr>
              <a:t>int16_t</a:t>
            </a:r>
            <a:r>
              <a:rPr lang="zh-CN" altLang="en-US"/>
              <a:t>的范围内，因此采用的编码方式是</a:t>
            </a:r>
            <a:r>
              <a:rPr lang="en-US" altLang="zh-CN"/>
              <a:t>INTSET_ENC_INT16</a:t>
            </a:r>
            <a:r>
              <a:rPr lang="zh-CN" altLang="en-US"/>
              <a:t>，每部分占用的字节大小为：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encoding</a:t>
            </a:r>
            <a:r>
              <a:rPr lang="zh-CN" altLang="en-US"/>
              <a:t>：</a:t>
            </a:r>
            <a:r>
              <a:rPr lang="en-US" altLang="zh-CN"/>
              <a:t>4</a:t>
            </a:r>
            <a:r>
              <a:rPr lang="zh-CN" altLang="en-US"/>
              <a:t>字节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length</a:t>
            </a:r>
            <a:r>
              <a:rPr lang="zh-CN" altLang="en-US"/>
              <a:t>：</a:t>
            </a:r>
            <a:r>
              <a:rPr lang="en-US" altLang="zh-CN"/>
              <a:t>4</a:t>
            </a:r>
            <a:r>
              <a:rPr lang="zh-CN" altLang="en-US"/>
              <a:t>字节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contents</a:t>
            </a:r>
            <a:r>
              <a:rPr lang="zh-CN" altLang="en-US"/>
              <a:t>：</a:t>
            </a:r>
            <a:r>
              <a:rPr lang="en-US" altLang="zh-CN"/>
              <a:t>2</a:t>
            </a:r>
            <a:r>
              <a:rPr lang="zh-CN" altLang="en-US"/>
              <a:t>字节</a:t>
            </a:r>
            <a:r>
              <a:rPr lang="en-US" altLang="zh-CN"/>
              <a:t> </a:t>
            </a:r>
            <a:r>
              <a:rPr lang="zh-CN" altLang="en-US"/>
              <a:t>* </a:t>
            </a:r>
            <a:r>
              <a:rPr lang="en-US" altLang="zh-CN"/>
              <a:t>3 </a:t>
            </a:r>
            <a:r>
              <a:rPr lang="zh-CN" altLang="en-US"/>
              <a:t> </a:t>
            </a:r>
            <a:r>
              <a:rPr lang="en-US" altLang="zh-CN"/>
              <a:t>= 6</a:t>
            </a:r>
            <a:r>
              <a:rPr lang="zh-CN" altLang="en-US"/>
              <a:t>字节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IntSet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B7EB0D-B455-4CFA-86F0-BFC7D5D2C9AE}"/>
              </a:ext>
            </a:extLst>
          </p:cNvPr>
          <p:cNvSpPr/>
          <p:nvPr/>
        </p:nvSpPr>
        <p:spPr>
          <a:xfrm>
            <a:off x="897665" y="2753321"/>
            <a:ext cx="3485694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encoding:INTSET_ENC_INT16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FE3C42-F5CA-4360-BDC5-FE1E27A86293}"/>
              </a:ext>
            </a:extLst>
          </p:cNvPr>
          <p:cNvSpPr/>
          <p:nvPr/>
        </p:nvSpPr>
        <p:spPr>
          <a:xfrm>
            <a:off x="4383359" y="2753321"/>
            <a:ext cx="120466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length:3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A55E04-2295-4CA9-832F-45701257F5EF}"/>
              </a:ext>
            </a:extLst>
          </p:cNvPr>
          <p:cNvSpPr/>
          <p:nvPr/>
        </p:nvSpPr>
        <p:spPr>
          <a:xfrm>
            <a:off x="5588019" y="2753321"/>
            <a:ext cx="597274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5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E2EF46-9C26-4F38-A261-229F4C79C11E}"/>
              </a:ext>
            </a:extLst>
          </p:cNvPr>
          <p:cNvSpPr/>
          <p:nvPr/>
        </p:nvSpPr>
        <p:spPr>
          <a:xfrm>
            <a:off x="6175746" y="2753321"/>
            <a:ext cx="597274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10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9FA58F-E4DC-409E-BAB5-1A3B14834426}"/>
              </a:ext>
            </a:extLst>
          </p:cNvPr>
          <p:cNvSpPr/>
          <p:nvPr/>
        </p:nvSpPr>
        <p:spPr>
          <a:xfrm>
            <a:off x="6778221" y="2753321"/>
            <a:ext cx="597274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20</a:t>
            </a: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56CD885C-5FAD-48A9-B53E-ECFFD210425F}"/>
              </a:ext>
            </a:extLst>
          </p:cNvPr>
          <p:cNvSpPr/>
          <p:nvPr/>
        </p:nvSpPr>
        <p:spPr>
          <a:xfrm rot="5400000">
            <a:off x="3054086" y="1238793"/>
            <a:ext cx="368633" cy="4699227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B26D0A-FDB7-4581-9590-FBA9CACDE056}"/>
              </a:ext>
            </a:extLst>
          </p:cNvPr>
          <p:cNvSpPr txBox="1"/>
          <p:nvPr/>
        </p:nvSpPr>
        <p:spPr>
          <a:xfrm>
            <a:off x="2767583" y="3791027"/>
            <a:ext cx="941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AD2B26"/>
                </a:solidFill>
              </a:rPr>
              <a:t>Header</a:t>
            </a:r>
            <a:endParaRPr lang="zh-CN" altLang="en-US" sz="140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DF23ECC1-D6C8-46D8-ADEC-C5FB3A970C97}"/>
              </a:ext>
            </a:extLst>
          </p:cNvPr>
          <p:cNvSpPr/>
          <p:nvPr/>
        </p:nvSpPr>
        <p:spPr>
          <a:xfrm rot="5400000">
            <a:off x="6327868" y="2705219"/>
            <a:ext cx="307775" cy="1787479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0D064EB-63E9-4ABA-98AB-967D0C3CFF3E}"/>
              </a:ext>
            </a:extLst>
          </p:cNvPr>
          <p:cNvSpPr txBox="1"/>
          <p:nvPr/>
        </p:nvSpPr>
        <p:spPr>
          <a:xfrm>
            <a:off x="5470215" y="3791028"/>
            <a:ext cx="2023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accent3">
                    <a:lumMod val="50000"/>
                  </a:schemeClr>
                </a:solidFill>
              </a:rPr>
              <a:t>int16_t contents[]</a:t>
            </a:r>
            <a:endParaRPr lang="zh-CN" altLang="en-US" sz="140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F90CA1A-FCC6-47E8-BB0A-0894374B6095}"/>
              </a:ext>
            </a:extLst>
          </p:cNvPr>
          <p:cNvCxnSpPr/>
          <p:nvPr/>
        </p:nvCxnSpPr>
        <p:spPr>
          <a:xfrm>
            <a:off x="5588016" y="2243226"/>
            <a:ext cx="0" cy="510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EBC17B8-6911-489F-B0A5-A8CA408E6666}"/>
              </a:ext>
            </a:extLst>
          </p:cNvPr>
          <p:cNvSpPr txBox="1"/>
          <p:nvPr/>
        </p:nvSpPr>
        <p:spPr>
          <a:xfrm>
            <a:off x="5084552" y="2059953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0x001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88CD319-D175-46A3-A940-AC6808BE282A}"/>
              </a:ext>
            </a:extLst>
          </p:cNvPr>
          <p:cNvCxnSpPr/>
          <p:nvPr/>
        </p:nvCxnSpPr>
        <p:spPr>
          <a:xfrm>
            <a:off x="6173433" y="2244897"/>
            <a:ext cx="0" cy="510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C7A9C17-FADB-4E2E-BC0E-8D0EB84E9715}"/>
              </a:ext>
            </a:extLst>
          </p:cNvPr>
          <p:cNvSpPr txBox="1"/>
          <p:nvPr/>
        </p:nvSpPr>
        <p:spPr>
          <a:xfrm>
            <a:off x="5669969" y="2061624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0x003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28420AF-9DFF-4B8E-9C99-99DB9B052E9C}"/>
              </a:ext>
            </a:extLst>
          </p:cNvPr>
          <p:cNvCxnSpPr/>
          <p:nvPr/>
        </p:nvCxnSpPr>
        <p:spPr>
          <a:xfrm>
            <a:off x="6769241" y="2246568"/>
            <a:ext cx="0" cy="510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A59B491-B42F-470A-A20C-E3ABD0F08094}"/>
              </a:ext>
            </a:extLst>
          </p:cNvPr>
          <p:cNvSpPr txBox="1"/>
          <p:nvPr/>
        </p:nvSpPr>
        <p:spPr>
          <a:xfrm>
            <a:off x="6265777" y="2063295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0x005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20C9D2-635E-49B7-9079-12E22A630B56}"/>
              </a:ext>
            </a:extLst>
          </p:cNvPr>
          <p:cNvSpPr/>
          <p:nvPr/>
        </p:nvSpPr>
        <p:spPr>
          <a:xfrm>
            <a:off x="7623354" y="2719635"/>
            <a:ext cx="3598105" cy="38661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startPtr + (sizeof(int16) </a:t>
            </a:r>
            <a:r>
              <a:rPr lang="zh-CN" altLang="en-US" sz="1200"/>
              <a:t>* </a:t>
            </a:r>
            <a:r>
              <a:rPr lang="en-US" altLang="zh-CN" sz="1200"/>
              <a:t>index)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467479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/>
      <p:bldP spid="18" grpId="0" animBg="1"/>
      <p:bldP spid="19" grpId="0"/>
      <p:bldP spid="6" grpId="0"/>
      <p:bldP spid="22" grpId="0"/>
      <p:bldP spid="24" grpId="0"/>
      <p:bldP spid="9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 100">
            <a:extLst>
              <a:ext uri="{FF2B5EF4-FFF2-40B4-BE49-F238E27FC236}">
                <a16:creationId xmlns:a16="http://schemas.microsoft.com/office/drawing/2014/main" id="{9A9BA0BC-F0B9-4A75-82FD-DA82846738DF}"/>
              </a:ext>
            </a:extLst>
          </p:cNvPr>
          <p:cNvSpPr/>
          <p:nvPr/>
        </p:nvSpPr>
        <p:spPr>
          <a:xfrm>
            <a:off x="6747307" y="3194212"/>
            <a:ext cx="4574151" cy="8381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用户</a:t>
            </a:r>
            <a:endParaRPr lang="en-US" altLang="zh-CN" sz="120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空间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71D9FB8C-6EB1-4627-AAE7-5216C61A1396}"/>
              </a:ext>
            </a:extLst>
          </p:cNvPr>
          <p:cNvSpPr/>
          <p:nvPr/>
        </p:nvSpPr>
        <p:spPr>
          <a:xfrm>
            <a:off x="6747308" y="4245845"/>
            <a:ext cx="4574151" cy="15455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内核</a:t>
            </a:r>
            <a:endParaRPr lang="en-US" altLang="zh-CN" sz="12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空间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6A764595-7E6B-4B58-8BEC-52CDB3426EB4}"/>
              </a:ext>
            </a:extLst>
          </p:cNvPr>
          <p:cNvSpPr/>
          <p:nvPr/>
        </p:nvSpPr>
        <p:spPr>
          <a:xfrm>
            <a:off x="6747308" y="5986389"/>
            <a:ext cx="4574151" cy="4702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硬件</a:t>
            </a:r>
          </a:p>
        </p:txBody>
      </p:sp>
      <p:pic>
        <p:nvPicPr>
          <p:cNvPr id="39" name="图片 38" descr="千亿级流量来袭，如何用硬件加速技术为CPU减负？">
            <a:extLst>
              <a:ext uri="{FF2B5EF4-FFF2-40B4-BE49-F238E27FC236}">
                <a16:creationId xmlns:a16="http://schemas.microsoft.com/office/drawing/2014/main" id="{20998049-BE89-43F4-BE2F-7A21F0DF7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9371" b="282"/>
          <a:stretch>
            <a:fillRect/>
          </a:stretch>
        </p:blipFill>
        <p:spPr bwMode="auto">
          <a:xfrm>
            <a:off x="-2595329" y="5338058"/>
            <a:ext cx="2293064" cy="1506062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图片 36" descr="Announcing the Unity Editor for LinuxLinux に Unity エディターがやってきます - Unity  Technologies Blog">
            <a:extLst>
              <a:ext uri="{FF2B5EF4-FFF2-40B4-BE49-F238E27FC236}">
                <a16:creationId xmlns:a16="http://schemas.microsoft.com/office/drawing/2014/main" id="{7F010179-2E43-43E3-8DA8-B8D74D5B0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8" r="7178"/>
          <a:stretch>
            <a:fillRect/>
          </a:stretch>
        </p:blipFill>
        <p:spPr bwMode="auto">
          <a:xfrm>
            <a:off x="-2555179" y="4217171"/>
            <a:ext cx="2384412" cy="1566058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D11AE9-1D54-493B-86C2-2EE3E87601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998520" cy="517190"/>
          </a:xfrm>
        </p:spPr>
        <p:txBody>
          <a:bodyPr/>
          <a:lstStyle/>
          <a:p>
            <a:r>
              <a:rPr lang="zh-CN" altLang="en-US"/>
              <a:t>为了避免用户应用导致冲突甚至内核崩溃，用户应用与内核是分离的：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进程的寻址空间会划分为两部分：</a:t>
            </a:r>
            <a:r>
              <a:rPr lang="zh-CN" altLang="en-US" b="1"/>
              <a:t>内核空间、用户空间</a:t>
            </a:r>
            <a:endParaRPr lang="en-US" altLang="zh-CN" b="1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/>
              <a:t>用户空间</a:t>
            </a:r>
            <a:r>
              <a:rPr lang="zh-CN" altLang="en-US"/>
              <a:t>只能执行受限的命令（</a:t>
            </a:r>
            <a:r>
              <a:rPr lang="en-US" altLang="zh-CN"/>
              <a:t>Ring3</a:t>
            </a:r>
            <a:r>
              <a:rPr lang="zh-CN" altLang="en-US"/>
              <a:t>），而且不能直接调用系统资源，必须通过内核提供的接口来访问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/>
              <a:t>内核空间</a:t>
            </a:r>
            <a:r>
              <a:rPr lang="zh-CN" altLang="en-US"/>
              <a:t>可以执行特权命令（</a:t>
            </a:r>
            <a:r>
              <a:rPr lang="en-US" altLang="zh-CN"/>
              <a:t>Ring0</a:t>
            </a:r>
            <a:r>
              <a:rPr lang="zh-CN" altLang="en-US"/>
              <a:t>），调用一切系统资源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/>
          </a:p>
        </p:txBody>
      </p:sp>
      <p:pic>
        <p:nvPicPr>
          <p:cNvPr id="1026" name="Picture 2" descr="Ubuntu 18 and Pepper QiSDK Emulator troubleshooting |">
            <a:extLst>
              <a:ext uri="{FF2B5EF4-FFF2-40B4-BE49-F238E27FC236}">
                <a16:creationId xmlns:a16="http://schemas.microsoft.com/office/drawing/2014/main" id="{ED32DFF3-4706-4183-B0E0-1E5647C14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2368" y="3146987"/>
            <a:ext cx="2356315" cy="1547605"/>
          </a:xfrm>
          <a:prstGeom prst="rect">
            <a:avLst/>
          </a:pr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标注: 双弯曲线形(无边框) 40">
            <a:extLst>
              <a:ext uri="{FF2B5EF4-FFF2-40B4-BE49-F238E27FC236}">
                <a16:creationId xmlns:a16="http://schemas.microsoft.com/office/drawing/2014/main" id="{CBE3D0AF-E875-4374-A804-7E18CD01023B}"/>
              </a:ext>
            </a:extLst>
          </p:cNvPr>
          <p:cNvSpPr/>
          <p:nvPr/>
        </p:nvSpPr>
        <p:spPr>
          <a:xfrm>
            <a:off x="-4857750" y="4847898"/>
            <a:ext cx="1124587" cy="307777"/>
          </a:xfrm>
          <a:prstGeom prst="callout3">
            <a:avLst>
              <a:gd name="adj1" fmla="val 97572"/>
              <a:gd name="adj2" fmla="val 29004"/>
              <a:gd name="adj3" fmla="val 97572"/>
              <a:gd name="adj4" fmla="val 71280"/>
              <a:gd name="adj5" fmla="val 39367"/>
              <a:gd name="adj6" fmla="val 79577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内核</a:t>
            </a:r>
          </a:p>
        </p:txBody>
      </p:sp>
      <p:sp>
        <p:nvSpPr>
          <p:cNvPr id="42" name="标注: 双弯曲线形(无边框) 41">
            <a:extLst>
              <a:ext uri="{FF2B5EF4-FFF2-40B4-BE49-F238E27FC236}">
                <a16:creationId xmlns:a16="http://schemas.microsoft.com/office/drawing/2014/main" id="{DA1C79AF-C3F6-4718-B14A-4DC34D33F61B}"/>
              </a:ext>
            </a:extLst>
          </p:cNvPr>
          <p:cNvSpPr/>
          <p:nvPr/>
        </p:nvSpPr>
        <p:spPr>
          <a:xfrm>
            <a:off x="-4723729" y="5993536"/>
            <a:ext cx="1124587" cy="307777"/>
          </a:xfrm>
          <a:prstGeom prst="callout3">
            <a:avLst>
              <a:gd name="adj1" fmla="val 94540"/>
              <a:gd name="adj2" fmla="val 7432"/>
              <a:gd name="adj3" fmla="val 94540"/>
              <a:gd name="adj4" fmla="val 84555"/>
              <a:gd name="adj5" fmla="val 36336"/>
              <a:gd name="adj6" fmla="val 101979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计算机硬件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E0BC1C99-C5CB-49AA-9C48-A9C4EFC8C5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9640" y="2832448"/>
            <a:ext cx="534185" cy="534185"/>
          </a:xfrm>
          <a:prstGeom prst="rect">
            <a:avLst/>
          </a:prstGeom>
          <a:effectLst>
            <a:outerShdw blurRad="254000" dist="18288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44A61B2-DACE-4F1B-A235-CEBEF4A203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3406" y="2703151"/>
            <a:ext cx="634358" cy="634358"/>
          </a:xfrm>
          <a:prstGeom prst="rect">
            <a:avLst/>
          </a:prstGeom>
          <a:effectLst>
            <a:outerShdw blurRad="254000" dist="18923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73F7975-E7D3-4281-BCF2-BF740EB17D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6999" y="2586127"/>
            <a:ext cx="634359" cy="634359"/>
          </a:xfrm>
          <a:prstGeom prst="rect">
            <a:avLst/>
          </a:prstGeom>
          <a:effectLst>
            <a:outerShdw blurRad="254000" dist="18923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sp>
        <p:nvSpPr>
          <p:cNvPr id="26" name="标注: 双弯曲线形(无边框) 25">
            <a:extLst>
              <a:ext uri="{FF2B5EF4-FFF2-40B4-BE49-F238E27FC236}">
                <a16:creationId xmlns:a16="http://schemas.microsoft.com/office/drawing/2014/main" id="{3A61B48E-5D50-4E1F-A664-6BB8BDB2F1FA}"/>
              </a:ext>
            </a:extLst>
          </p:cNvPr>
          <p:cNvSpPr/>
          <p:nvPr/>
        </p:nvSpPr>
        <p:spPr>
          <a:xfrm>
            <a:off x="-4667251" y="2994906"/>
            <a:ext cx="1124587" cy="307777"/>
          </a:xfrm>
          <a:prstGeom prst="callout3">
            <a:avLst>
              <a:gd name="adj1" fmla="val 97572"/>
              <a:gd name="adj2" fmla="val 14899"/>
              <a:gd name="adj3" fmla="val 97572"/>
              <a:gd name="adj4" fmla="val 87044"/>
              <a:gd name="adj5" fmla="val 36336"/>
              <a:gd name="adj6" fmla="val 92852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用户应用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46C1D1B-D3F8-4608-BF1D-6FC9C9A5C024}"/>
              </a:ext>
            </a:extLst>
          </p:cNvPr>
          <p:cNvSpPr/>
          <p:nvPr/>
        </p:nvSpPr>
        <p:spPr>
          <a:xfrm>
            <a:off x="7221112" y="3301720"/>
            <a:ext cx="3925735" cy="23339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User Applications</a:t>
            </a:r>
            <a:endParaRPr lang="zh-CN" altLang="en-US" sz="110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468685C-8889-467D-83D7-52F6C16A8DF0}"/>
              </a:ext>
            </a:extLst>
          </p:cNvPr>
          <p:cNvSpPr/>
          <p:nvPr/>
        </p:nvSpPr>
        <p:spPr>
          <a:xfrm>
            <a:off x="9063468" y="3642750"/>
            <a:ext cx="2062294" cy="23339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shared libraries</a:t>
            </a:r>
            <a:endParaRPr lang="zh-CN" altLang="en-US" sz="110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CC92FEB-17C6-4C20-941E-A26FEA0B08C9}"/>
              </a:ext>
            </a:extLst>
          </p:cNvPr>
          <p:cNvSpPr/>
          <p:nvPr/>
        </p:nvSpPr>
        <p:spPr>
          <a:xfrm>
            <a:off x="7221111" y="4397954"/>
            <a:ext cx="3925735" cy="2333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System Call Interface</a:t>
            </a:r>
            <a:endParaRPr lang="zh-CN" altLang="en-US" sz="110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4434856-8B95-4518-95B0-0839E824995A}"/>
              </a:ext>
            </a:extLst>
          </p:cNvPr>
          <p:cNvSpPr/>
          <p:nvPr/>
        </p:nvSpPr>
        <p:spPr>
          <a:xfrm>
            <a:off x="7183616" y="4737663"/>
            <a:ext cx="1638139" cy="2333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Memory Management</a:t>
            </a:r>
            <a:endParaRPr lang="zh-CN" altLang="en-US" sz="110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594F563-CA7D-45E1-AFE0-2F1E167CC15B}"/>
              </a:ext>
            </a:extLst>
          </p:cNvPr>
          <p:cNvSpPr/>
          <p:nvPr/>
        </p:nvSpPr>
        <p:spPr>
          <a:xfrm>
            <a:off x="9070131" y="5075035"/>
            <a:ext cx="1335324" cy="2333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Network Stack</a:t>
            </a:r>
            <a:endParaRPr lang="zh-CN" altLang="en-US" sz="11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81F2056-0FF6-4E18-B2B9-60FF0B7D55C1}"/>
              </a:ext>
            </a:extLst>
          </p:cNvPr>
          <p:cNvSpPr/>
          <p:nvPr/>
        </p:nvSpPr>
        <p:spPr>
          <a:xfrm>
            <a:off x="7183616" y="5077372"/>
            <a:ext cx="1638139" cy="2333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Process Management</a:t>
            </a:r>
            <a:endParaRPr lang="zh-CN" altLang="en-US" sz="110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CD2D9A6-839E-4622-ABD6-0BD65B6C6819}"/>
              </a:ext>
            </a:extLst>
          </p:cNvPr>
          <p:cNvSpPr/>
          <p:nvPr/>
        </p:nvSpPr>
        <p:spPr>
          <a:xfrm>
            <a:off x="9070131" y="4738469"/>
            <a:ext cx="2062294" cy="2333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Virtual File System</a:t>
            </a:r>
            <a:endParaRPr lang="zh-CN" altLang="en-US" sz="110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F43F2EA-F9E3-4D21-9991-C0B515ECC966}"/>
              </a:ext>
            </a:extLst>
          </p:cNvPr>
          <p:cNvSpPr/>
          <p:nvPr/>
        </p:nvSpPr>
        <p:spPr>
          <a:xfrm>
            <a:off x="7221111" y="5425519"/>
            <a:ext cx="3925735" cy="2333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US" altLang="zh-CN" sz="1100"/>
              <a:t>Device Drivers</a:t>
            </a:r>
            <a:endParaRPr lang="zh-CN" altLang="en-US" sz="110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0588128-1FE6-44B1-B0BD-19B36DE8C647}"/>
              </a:ext>
            </a:extLst>
          </p:cNvPr>
          <p:cNvSpPr/>
          <p:nvPr/>
        </p:nvSpPr>
        <p:spPr>
          <a:xfrm>
            <a:off x="7165786" y="6129863"/>
            <a:ext cx="550354" cy="23339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CPU</a:t>
            </a:r>
            <a:endParaRPr lang="zh-CN" altLang="en-US" sz="110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B27E6B8-E8EA-415B-A2C0-0078AD8FBE8B}"/>
              </a:ext>
            </a:extLst>
          </p:cNvPr>
          <p:cNvSpPr/>
          <p:nvPr/>
        </p:nvSpPr>
        <p:spPr>
          <a:xfrm>
            <a:off x="7905567" y="6129861"/>
            <a:ext cx="713825" cy="23339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RAM</a:t>
            </a:r>
            <a:endParaRPr lang="zh-CN" altLang="en-US" sz="110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074550F-5C0F-4A85-AB37-7362E3651FCC}"/>
              </a:ext>
            </a:extLst>
          </p:cNvPr>
          <p:cNvSpPr/>
          <p:nvPr/>
        </p:nvSpPr>
        <p:spPr>
          <a:xfrm>
            <a:off x="8787040" y="6129861"/>
            <a:ext cx="1558351" cy="23339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Network Adapter</a:t>
            </a:r>
            <a:endParaRPr lang="zh-CN" altLang="en-US" sz="110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6E42523-BBF1-4F0B-BA1C-1ADFE7CDF536}"/>
              </a:ext>
            </a:extLst>
          </p:cNvPr>
          <p:cNvSpPr/>
          <p:nvPr/>
        </p:nvSpPr>
        <p:spPr>
          <a:xfrm>
            <a:off x="10509852" y="6129861"/>
            <a:ext cx="557746" cy="23339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...</a:t>
            </a:r>
            <a:endParaRPr lang="zh-CN" altLang="en-US" sz="110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F5F58EB-D309-4483-B199-B8A0214925D2}"/>
              </a:ext>
            </a:extLst>
          </p:cNvPr>
          <p:cNvSpPr/>
          <p:nvPr/>
        </p:nvSpPr>
        <p:spPr>
          <a:xfrm>
            <a:off x="10593773" y="5075035"/>
            <a:ext cx="538652" cy="2333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...</a:t>
            </a:r>
            <a:endParaRPr lang="zh-CN" altLang="en-US" sz="110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9A17653-4A82-4DA0-B261-3429D02D12F9}"/>
              </a:ext>
            </a:extLst>
          </p:cNvPr>
          <p:cNvCxnSpPr>
            <a:cxnSpLocks/>
          </p:cNvCxnSpPr>
          <p:nvPr/>
        </p:nvCxnSpPr>
        <p:spPr>
          <a:xfrm>
            <a:off x="8080791" y="3549869"/>
            <a:ext cx="14055" cy="829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0F42757-CBA0-47B1-845E-D9F3453F9684}"/>
              </a:ext>
            </a:extLst>
          </p:cNvPr>
          <p:cNvCxnSpPr>
            <a:cxnSpLocks/>
          </p:cNvCxnSpPr>
          <p:nvPr/>
        </p:nvCxnSpPr>
        <p:spPr>
          <a:xfrm flipH="1">
            <a:off x="10203797" y="3893002"/>
            <a:ext cx="4999" cy="519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DAACDAB-5555-4D75-8F44-F71C6B663E5C}"/>
              </a:ext>
            </a:extLst>
          </p:cNvPr>
          <p:cNvCxnSpPr>
            <a:cxnSpLocks/>
          </p:cNvCxnSpPr>
          <p:nvPr/>
        </p:nvCxnSpPr>
        <p:spPr>
          <a:xfrm>
            <a:off x="7463170" y="5659689"/>
            <a:ext cx="0" cy="455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F7BE054-1FD4-4861-8428-8AC0E8A92902}"/>
              </a:ext>
            </a:extLst>
          </p:cNvPr>
          <p:cNvCxnSpPr>
            <a:cxnSpLocks/>
          </p:cNvCxnSpPr>
          <p:nvPr/>
        </p:nvCxnSpPr>
        <p:spPr>
          <a:xfrm>
            <a:off x="8270088" y="5659689"/>
            <a:ext cx="0" cy="455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CF65B60-A993-46A1-9FBF-9C1D446C8422}"/>
              </a:ext>
            </a:extLst>
          </p:cNvPr>
          <p:cNvCxnSpPr>
            <a:cxnSpLocks/>
          </p:cNvCxnSpPr>
          <p:nvPr/>
        </p:nvCxnSpPr>
        <p:spPr>
          <a:xfrm>
            <a:off x="9625645" y="5659689"/>
            <a:ext cx="0" cy="455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5C5A2DC-C098-41D5-BF4C-533725F06D4F}"/>
              </a:ext>
            </a:extLst>
          </p:cNvPr>
          <p:cNvCxnSpPr>
            <a:cxnSpLocks/>
          </p:cNvCxnSpPr>
          <p:nvPr/>
        </p:nvCxnSpPr>
        <p:spPr>
          <a:xfrm>
            <a:off x="10807952" y="5659689"/>
            <a:ext cx="0" cy="455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文本占位符 1">
            <a:extLst>
              <a:ext uri="{FF2B5EF4-FFF2-40B4-BE49-F238E27FC236}">
                <a16:creationId xmlns:a16="http://schemas.microsoft.com/office/drawing/2014/main" id="{226FD78A-0008-445A-9080-FE3396DBBD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用户空间和内核空间</a:t>
            </a:r>
          </a:p>
        </p:txBody>
      </p:sp>
      <p:sp>
        <p:nvSpPr>
          <p:cNvPr id="1027" name="矩形 1026">
            <a:extLst>
              <a:ext uri="{FF2B5EF4-FFF2-40B4-BE49-F238E27FC236}">
                <a16:creationId xmlns:a16="http://schemas.microsoft.com/office/drawing/2014/main" id="{5526713C-9A8B-43A2-ACAC-D6BA1EC201C7}"/>
              </a:ext>
            </a:extLst>
          </p:cNvPr>
          <p:cNvSpPr/>
          <p:nvPr/>
        </p:nvSpPr>
        <p:spPr>
          <a:xfrm>
            <a:off x="1884454" y="3580507"/>
            <a:ext cx="1697496" cy="2989056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8" name="文本框 1027">
            <a:extLst>
              <a:ext uri="{FF2B5EF4-FFF2-40B4-BE49-F238E27FC236}">
                <a16:creationId xmlns:a16="http://schemas.microsoft.com/office/drawing/2014/main" id="{53D32493-2A95-40D2-BC91-585E3E1369EA}"/>
              </a:ext>
            </a:extLst>
          </p:cNvPr>
          <p:cNvSpPr txBox="1"/>
          <p:nvPr/>
        </p:nvSpPr>
        <p:spPr>
          <a:xfrm>
            <a:off x="1619638" y="6392135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0AA5AAA-CDFB-41AC-AEE4-BFFFDB01D989}"/>
              </a:ext>
            </a:extLst>
          </p:cNvPr>
          <p:cNvSpPr txBox="1"/>
          <p:nvPr/>
        </p:nvSpPr>
        <p:spPr>
          <a:xfrm>
            <a:off x="951864" y="3505533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0xFFFFFFFF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8075A7F-2728-4DC9-891F-39387E099456}"/>
              </a:ext>
            </a:extLst>
          </p:cNvPr>
          <p:cNvSpPr txBox="1"/>
          <p:nvPr/>
        </p:nvSpPr>
        <p:spPr>
          <a:xfrm>
            <a:off x="917550" y="4426981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0xBFFFFFFF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E885C5D-FB4D-470D-BDE3-E773CD67013B}"/>
              </a:ext>
            </a:extLst>
          </p:cNvPr>
          <p:cNvSpPr txBox="1"/>
          <p:nvPr/>
        </p:nvSpPr>
        <p:spPr>
          <a:xfrm>
            <a:off x="915805" y="4223535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0xC0000000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511436E-0777-490F-A452-69D08A3CB5F8}"/>
              </a:ext>
            </a:extLst>
          </p:cNvPr>
          <p:cNvSpPr/>
          <p:nvPr/>
        </p:nvSpPr>
        <p:spPr>
          <a:xfrm>
            <a:off x="1882716" y="4441322"/>
            <a:ext cx="1697496" cy="2128241"/>
          </a:xfrm>
          <a:prstGeom prst="rect">
            <a:avLst/>
          </a:prstGeom>
          <a:solidFill>
            <a:srgbClr val="8BA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用户空间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26F81DD-1B23-46D2-82A8-3C0D6ADAEBA6}"/>
              </a:ext>
            </a:extLst>
          </p:cNvPr>
          <p:cNvSpPr/>
          <p:nvPr/>
        </p:nvSpPr>
        <p:spPr>
          <a:xfrm>
            <a:off x="1882722" y="3566806"/>
            <a:ext cx="1697496" cy="8745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内核空间</a:t>
            </a:r>
          </a:p>
        </p:txBody>
      </p:sp>
      <p:cxnSp>
        <p:nvCxnSpPr>
          <p:cNvPr id="1030" name="直接连接符 1029">
            <a:extLst>
              <a:ext uri="{FF2B5EF4-FFF2-40B4-BE49-F238E27FC236}">
                <a16:creationId xmlns:a16="http://schemas.microsoft.com/office/drawing/2014/main" id="{12EE9F92-5CD8-4F88-8CC5-8DDAF615EA7C}"/>
              </a:ext>
            </a:extLst>
          </p:cNvPr>
          <p:cNvCxnSpPr>
            <a:cxnSpLocks/>
          </p:cNvCxnSpPr>
          <p:nvPr/>
        </p:nvCxnSpPr>
        <p:spPr>
          <a:xfrm>
            <a:off x="1882716" y="4441322"/>
            <a:ext cx="30839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C70A50C5-E461-4B03-ABBA-740BE6345F77}"/>
              </a:ext>
            </a:extLst>
          </p:cNvPr>
          <p:cNvCxnSpPr>
            <a:cxnSpLocks/>
          </p:cNvCxnSpPr>
          <p:nvPr/>
        </p:nvCxnSpPr>
        <p:spPr>
          <a:xfrm>
            <a:off x="1882716" y="6562409"/>
            <a:ext cx="30839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直接箭头连接符 1038">
            <a:extLst>
              <a:ext uri="{FF2B5EF4-FFF2-40B4-BE49-F238E27FC236}">
                <a16:creationId xmlns:a16="http://schemas.microsoft.com/office/drawing/2014/main" id="{B82E0560-C16F-4045-9882-0F44D20D8CF5}"/>
              </a:ext>
            </a:extLst>
          </p:cNvPr>
          <p:cNvCxnSpPr>
            <a:cxnSpLocks/>
          </p:cNvCxnSpPr>
          <p:nvPr/>
        </p:nvCxnSpPr>
        <p:spPr>
          <a:xfrm flipV="1">
            <a:off x="3936733" y="4437246"/>
            <a:ext cx="0" cy="212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0" name="文本框 1039">
            <a:extLst>
              <a:ext uri="{FF2B5EF4-FFF2-40B4-BE49-F238E27FC236}">
                <a16:creationId xmlns:a16="http://schemas.microsoft.com/office/drawing/2014/main" id="{6B4D1613-A4EE-43B8-BC0C-3A4248537AF6}"/>
              </a:ext>
            </a:extLst>
          </p:cNvPr>
          <p:cNvSpPr txBox="1"/>
          <p:nvPr/>
        </p:nvSpPr>
        <p:spPr>
          <a:xfrm>
            <a:off x="4061861" y="5425519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</a:rPr>
              <a:t>用户态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2DEC1948-931F-4351-BF73-43181F29E836}"/>
              </a:ext>
            </a:extLst>
          </p:cNvPr>
          <p:cNvCxnSpPr>
            <a:cxnSpLocks/>
          </p:cNvCxnSpPr>
          <p:nvPr/>
        </p:nvCxnSpPr>
        <p:spPr>
          <a:xfrm flipH="1" flipV="1">
            <a:off x="3935129" y="3578108"/>
            <a:ext cx="1604" cy="83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488DB1F5-A283-48C8-A0B6-D322C609915A}"/>
              </a:ext>
            </a:extLst>
          </p:cNvPr>
          <p:cNvCxnSpPr>
            <a:cxnSpLocks/>
          </p:cNvCxnSpPr>
          <p:nvPr/>
        </p:nvCxnSpPr>
        <p:spPr>
          <a:xfrm>
            <a:off x="1882716" y="3576431"/>
            <a:ext cx="30839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1A15D24E-71AB-48E8-884D-6673A20282E6}"/>
              </a:ext>
            </a:extLst>
          </p:cNvPr>
          <p:cNvSpPr txBox="1"/>
          <p:nvPr/>
        </p:nvSpPr>
        <p:spPr>
          <a:xfrm>
            <a:off x="4077618" y="3873042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</a:rPr>
              <a:t>内核态</a:t>
            </a: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BC5E5403-8500-4081-957D-EB021B470C95}"/>
              </a:ext>
            </a:extLst>
          </p:cNvPr>
          <p:cNvCxnSpPr>
            <a:cxnSpLocks/>
          </p:cNvCxnSpPr>
          <p:nvPr/>
        </p:nvCxnSpPr>
        <p:spPr>
          <a:xfrm>
            <a:off x="1882715" y="6502188"/>
            <a:ext cx="30839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2561BD5-6131-4D13-9A5F-C1793F93BA71}"/>
              </a:ext>
            </a:extLst>
          </p:cNvPr>
          <p:cNvCxnSpPr>
            <a:cxnSpLocks/>
          </p:cNvCxnSpPr>
          <p:nvPr/>
        </p:nvCxnSpPr>
        <p:spPr>
          <a:xfrm>
            <a:off x="1882722" y="4391592"/>
            <a:ext cx="30839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988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00505 E" pathEditMode="relative" ptsTypes="">
                                      <p:cBhvr>
                                        <p:cTn id="7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300505 L 0 0 E" pathEditMode="relative" ptsTypes="">
                                      <p:cBhvr>
                                        <p:cTn id="7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75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accel="42353" decel="4188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xit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789 -0.118863 E" pathEditMode="relative" ptsTypes="">
                                      <p:cBhvr>
                                        <p:cTn id="9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11875 L 6.25E-7 2.22222E-6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949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27" grpId="0" animBg="1"/>
      <p:bldP spid="1028" grpId="0"/>
      <p:bldP spid="70" grpId="0"/>
      <p:bldP spid="71" grpId="0"/>
      <p:bldP spid="72" grpId="0"/>
      <p:bldP spid="73" grpId="0" animBg="1"/>
      <p:bldP spid="74" grpId="0" animBg="1"/>
      <p:bldP spid="1040" grpId="0"/>
      <p:bldP spid="92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 100">
            <a:extLst>
              <a:ext uri="{FF2B5EF4-FFF2-40B4-BE49-F238E27FC236}">
                <a16:creationId xmlns:a16="http://schemas.microsoft.com/office/drawing/2014/main" id="{9A9BA0BC-F0B9-4A75-82FD-DA82846738DF}"/>
              </a:ext>
            </a:extLst>
          </p:cNvPr>
          <p:cNvSpPr/>
          <p:nvPr/>
        </p:nvSpPr>
        <p:spPr>
          <a:xfrm>
            <a:off x="6747307" y="3194212"/>
            <a:ext cx="4574151" cy="8381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用户</a:t>
            </a:r>
            <a:endParaRPr lang="en-US" altLang="zh-CN" sz="120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空间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71D9FB8C-6EB1-4627-AAE7-5216C61A1396}"/>
              </a:ext>
            </a:extLst>
          </p:cNvPr>
          <p:cNvSpPr/>
          <p:nvPr/>
        </p:nvSpPr>
        <p:spPr>
          <a:xfrm>
            <a:off x="6747308" y="4245845"/>
            <a:ext cx="4574151" cy="15455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内核</a:t>
            </a:r>
            <a:endParaRPr lang="en-US" altLang="zh-CN" sz="12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空间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6A764595-7E6B-4B58-8BEC-52CDB3426EB4}"/>
              </a:ext>
            </a:extLst>
          </p:cNvPr>
          <p:cNvSpPr/>
          <p:nvPr/>
        </p:nvSpPr>
        <p:spPr>
          <a:xfrm>
            <a:off x="6747308" y="5986389"/>
            <a:ext cx="4574151" cy="4702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硬件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D11AE9-1D54-493B-86C2-2EE3E87601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998520" cy="517190"/>
          </a:xfrm>
        </p:spPr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系统为了提高</a:t>
            </a:r>
            <a:r>
              <a:rPr lang="en-US" altLang="zh-CN"/>
              <a:t>IO</a:t>
            </a:r>
            <a:r>
              <a:rPr lang="zh-CN" altLang="en-US"/>
              <a:t>效率，会在用户空间和内核空间都加入缓冲区：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写数据时，要把用户缓冲数据拷贝到内核缓冲区，然后写入设备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读数据时，要从设备读取数据到内核缓冲区，然后拷贝到用户缓冲区</a:t>
            </a:r>
            <a:endParaRPr lang="en-US" altLang="zh-CN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46C1D1B-D3F8-4608-BF1D-6FC9C9A5C024}"/>
              </a:ext>
            </a:extLst>
          </p:cNvPr>
          <p:cNvSpPr/>
          <p:nvPr/>
        </p:nvSpPr>
        <p:spPr>
          <a:xfrm>
            <a:off x="7221112" y="3301720"/>
            <a:ext cx="3925735" cy="23339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User Applications</a:t>
            </a:r>
            <a:endParaRPr lang="zh-CN" altLang="en-US" sz="110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CC92FEB-17C6-4C20-941E-A26FEA0B08C9}"/>
              </a:ext>
            </a:extLst>
          </p:cNvPr>
          <p:cNvSpPr/>
          <p:nvPr/>
        </p:nvSpPr>
        <p:spPr>
          <a:xfrm>
            <a:off x="7221111" y="4397954"/>
            <a:ext cx="3925735" cy="2333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System Call Interface</a:t>
            </a:r>
            <a:endParaRPr lang="zh-CN" altLang="en-US" sz="110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594F563-CA7D-45E1-AFE0-2F1E167CC15B}"/>
              </a:ext>
            </a:extLst>
          </p:cNvPr>
          <p:cNvSpPr/>
          <p:nvPr/>
        </p:nvSpPr>
        <p:spPr>
          <a:xfrm>
            <a:off x="9347784" y="5160839"/>
            <a:ext cx="1335324" cy="2333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Network Stack</a:t>
            </a:r>
            <a:endParaRPr lang="zh-CN" altLang="en-US" sz="110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F43F2EA-F9E3-4D21-9991-C0B515ECC966}"/>
              </a:ext>
            </a:extLst>
          </p:cNvPr>
          <p:cNvSpPr/>
          <p:nvPr/>
        </p:nvSpPr>
        <p:spPr>
          <a:xfrm>
            <a:off x="7221111" y="5464019"/>
            <a:ext cx="3925735" cy="2333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US" altLang="zh-CN" sz="1100"/>
              <a:t>Device Drivers</a:t>
            </a:r>
            <a:endParaRPr lang="zh-CN" altLang="en-US" sz="110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0588128-1FE6-44B1-B0BD-19B36DE8C647}"/>
              </a:ext>
            </a:extLst>
          </p:cNvPr>
          <p:cNvSpPr/>
          <p:nvPr/>
        </p:nvSpPr>
        <p:spPr>
          <a:xfrm>
            <a:off x="7165786" y="6129863"/>
            <a:ext cx="550354" cy="23339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CPU</a:t>
            </a:r>
            <a:endParaRPr lang="zh-CN" altLang="en-US" sz="110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B27E6B8-E8EA-415B-A2C0-0078AD8FBE8B}"/>
              </a:ext>
            </a:extLst>
          </p:cNvPr>
          <p:cNvSpPr/>
          <p:nvPr/>
        </p:nvSpPr>
        <p:spPr>
          <a:xfrm>
            <a:off x="7905567" y="6129861"/>
            <a:ext cx="713825" cy="23339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RAM</a:t>
            </a:r>
            <a:endParaRPr lang="zh-CN" altLang="en-US" sz="110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074550F-5C0F-4A85-AB37-7362E3651FCC}"/>
              </a:ext>
            </a:extLst>
          </p:cNvPr>
          <p:cNvSpPr/>
          <p:nvPr/>
        </p:nvSpPr>
        <p:spPr>
          <a:xfrm>
            <a:off x="8787040" y="6129861"/>
            <a:ext cx="1558351" cy="23339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Network Adapter</a:t>
            </a:r>
            <a:endParaRPr lang="zh-CN" altLang="en-US" sz="110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6E42523-BBF1-4F0B-BA1C-1ADFE7CDF536}"/>
              </a:ext>
            </a:extLst>
          </p:cNvPr>
          <p:cNvSpPr/>
          <p:nvPr/>
        </p:nvSpPr>
        <p:spPr>
          <a:xfrm>
            <a:off x="10509852" y="6129861"/>
            <a:ext cx="557746" cy="23339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...</a:t>
            </a:r>
            <a:endParaRPr lang="zh-CN" altLang="en-US" sz="110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9A17653-4A82-4DA0-B261-3429D02D12F9}"/>
              </a:ext>
            </a:extLst>
          </p:cNvPr>
          <p:cNvCxnSpPr>
            <a:cxnSpLocks/>
          </p:cNvCxnSpPr>
          <p:nvPr/>
        </p:nvCxnSpPr>
        <p:spPr>
          <a:xfrm flipH="1">
            <a:off x="8076357" y="3549869"/>
            <a:ext cx="4434" cy="847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CF65B60-A993-46A1-9FBF-9C1D446C8422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9566215" y="5737396"/>
            <a:ext cx="1" cy="392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文本占位符 1">
            <a:extLst>
              <a:ext uri="{FF2B5EF4-FFF2-40B4-BE49-F238E27FC236}">
                <a16:creationId xmlns:a16="http://schemas.microsoft.com/office/drawing/2014/main" id="{226FD78A-0008-445A-9080-FE3396DBBD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用户空间和内核空间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32034D-0646-4C8A-8338-FF8A220506E9}"/>
              </a:ext>
            </a:extLst>
          </p:cNvPr>
          <p:cNvSpPr txBox="1"/>
          <p:nvPr/>
        </p:nvSpPr>
        <p:spPr>
          <a:xfrm>
            <a:off x="8076357" y="3730757"/>
            <a:ext cx="5959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read</a:t>
            </a:r>
            <a:endParaRPr lang="zh-CN" altLang="en-US" sz="105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B435999-646B-4BA6-97B6-1DF2D794EDCE}"/>
              </a:ext>
            </a:extLst>
          </p:cNvPr>
          <p:cNvCxnSpPr>
            <a:cxnSpLocks/>
          </p:cNvCxnSpPr>
          <p:nvPr/>
        </p:nvCxnSpPr>
        <p:spPr>
          <a:xfrm>
            <a:off x="8076357" y="4660807"/>
            <a:ext cx="0" cy="7824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F3C75594-B389-4A03-B5C5-50D8162E2AA9}"/>
              </a:ext>
            </a:extLst>
          </p:cNvPr>
          <p:cNvSpPr txBox="1"/>
          <p:nvPr/>
        </p:nvSpPr>
        <p:spPr>
          <a:xfrm>
            <a:off x="8154127" y="4748438"/>
            <a:ext cx="73477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wait for data</a:t>
            </a:r>
            <a:endParaRPr lang="zh-CN" altLang="en-US" sz="105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7F440F2C-3A82-42FE-B125-233A5FE08981}"/>
              </a:ext>
            </a:extLst>
          </p:cNvPr>
          <p:cNvSpPr/>
          <p:nvPr/>
        </p:nvSpPr>
        <p:spPr>
          <a:xfrm>
            <a:off x="9784419" y="4692260"/>
            <a:ext cx="898689" cy="2333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buffer</a:t>
            </a:r>
            <a:endParaRPr lang="zh-CN" altLang="en-US" sz="110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C4FF4311-27EC-4ED7-8E1A-A4D05DB5EB29}"/>
              </a:ext>
            </a:extLst>
          </p:cNvPr>
          <p:cNvSpPr/>
          <p:nvPr/>
        </p:nvSpPr>
        <p:spPr>
          <a:xfrm>
            <a:off x="9784419" y="3645128"/>
            <a:ext cx="898689" cy="23339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buffer</a:t>
            </a:r>
            <a:endParaRPr lang="zh-CN" altLang="en-US" sz="110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65CC8D58-9081-4997-9E23-57916210891F}"/>
              </a:ext>
            </a:extLst>
          </p:cNvPr>
          <p:cNvCxnSpPr>
            <a:cxnSpLocks/>
            <a:stCxn id="19" idx="1"/>
            <a:endCxn id="62" idx="1"/>
          </p:cNvCxnSpPr>
          <p:nvPr/>
        </p:nvCxnSpPr>
        <p:spPr>
          <a:xfrm rot="10800000" flipH="1">
            <a:off x="9347783" y="4808961"/>
            <a:ext cx="436635" cy="468579"/>
          </a:xfrm>
          <a:prstGeom prst="bentConnector3">
            <a:avLst>
              <a:gd name="adj1" fmla="val -5235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EFC7E71C-8413-48D4-8238-513109AC4EA8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V="1">
            <a:off x="10233764" y="3878527"/>
            <a:ext cx="0" cy="813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18F9B6B1-5C61-43DA-BF1B-9B2F4C4D6B60}"/>
              </a:ext>
            </a:extLst>
          </p:cNvPr>
          <p:cNvSpPr/>
          <p:nvPr/>
        </p:nvSpPr>
        <p:spPr>
          <a:xfrm>
            <a:off x="1884454" y="3580507"/>
            <a:ext cx="1697496" cy="2989056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2A19B32-58E8-441A-8DB1-0BCBB11CEDD9}"/>
              </a:ext>
            </a:extLst>
          </p:cNvPr>
          <p:cNvSpPr txBox="1"/>
          <p:nvPr/>
        </p:nvSpPr>
        <p:spPr>
          <a:xfrm>
            <a:off x="1619638" y="6392135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C47233B-8772-49A8-A872-29C072D51DB2}"/>
              </a:ext>
            </a:extLst>
          </p:cNvPr>
          <p:cNvSpPr txBox="1"/>
          <p:nvPr/>
        </p:nvSpPr>
        <p:spPr>
          <a:xfrm>
            <a:off x="951864" y="3505533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0xFFFFFFFF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75700B4-9642-43EF-BE58-B1AB3A095EE4}"/>
              </a:ext>
            </a:extLst>
          </p:cNvPr>
          <p:cNvSpPr txBox="1"/>
          <p:nvPr/>
        </p:nvSpPr>
        <p:spPr>
          <a:xfrm>
            <a:off x="917550" y="4426981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0xBFFFFFFF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EC9F041-B1E7-48E8-ADC9-3EED15D5148B}"/>
              </a:ext>
            </a:extLst>
          </p:cNvPr>
          <p:cNvSpPr txBox="1"/>
          <p:nvPr/>
        </p:nvSpPr>
        <p:spPr>
          <a:xfrm>
            <a:off x="915805" y="4223535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0xC0000000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9748347-E544-4405-8AF6-13452A635AF7}"/>
              </a:ext>
            </a:extLst>
          </p:cNvPr>
          <p:cNvSpPr/>
          <p:nvPr/>
        </p:nvSpPr>
        <p:spPr>
          <a:xfrm>
            <a:off x="1882716" y="4441322"/>
            <a:ext cx="1697496" cy="2128241"/>
          </a:xfrm>
          <a:prstGeom prst="rect">
            <a:avLst/>
          </a:prstGeom>
          <a:solidFill>
            <a:srgbClr val="8BA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用户空间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138CA71-CDB6-4544-86E2-D693C9A37DF3}"/>
              </a:ext>
            </a:extLst>
          </p:cNvPr>
          <p:cNvSpPr/>
          <p:nvPr/>
        </p:nvSpPr>
        <p:spPr>
          <a:xfrm>
            <a:off x="1882722" y="3566806"/>
            <a:ext cx="1697496" cy="8745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内核空间</a:t>
            </a: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9229E43B-BB54-4335-9A3A-F732D39B0E30}"/>
              </a:ext>
            </a:extLst>
          </p:cNvPr>
          <p:cNvCxnSpPr>
            <a:cxnSpLocks/>
          </p:cNvCxnSpPr>
          <p:nvPr/>
        </p:nvCxnSpPr>
        <p:spPr>
          <a:xfrm>
            <a:off x="1882716" y="4441322"/>
            <a:ext cx="30839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DA0CAFA-3974-444A-B3B1-8BF67F57F10C}"/>
              </a:ext>
            </a:extLst>
          </p:cNvPr>
          <p:cNvCxnSpPr>
            <a:cxnSpLocks/>
          </p:cNvCxnSpPr>
          <p:nvPr/>
        </p:nvCxnSpPr>
        <p:spPr>
          <a:xfrm>
            <a:off x="1882716" y="6562409"/>
            <a:ext cx="30839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CC96EBAF-CAB5-4B92-BE6B-527A25A44BA9}"/>
              </a:ext>
            </a:extLst>
          </p:cNvPr>
          <p:cNvCxnSpPr>
            <a:cxnSpLocks/>
          </p:cNvCxnSpPr>
          <p:nvPr/>
        </p:nvCxnSpPr>
        <p:spPr>
          <a:xfrm flipV="1">
            <a:off x="3936733" y="4437246"/>
            <a:ext cx="0" cy="212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20981C18-98EB-4156-9CE5-F8BF470BAD3C}"/>
              </a:ext>
            </a:extLst>
          </p:cNvPr>
          <p:cNvSpPr txBox="1"/>
          <p:nvPr/>
        </p:nvSpPr>
        <p:spPr>
          <a:xfrm>
            <a:off x="4061861" y="5425519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</a:rPr>
              <a:t>用户态</a:t>
            </a: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6827B26-6C70-4ACB-B055-C61076E5775B}"/>
              </a:ext>
            </a:extLst>
          </p:cNvPr>
          <p:cNvCxnSpPr>
            <a:cxnSpLocks/>
          </p:cNvCxnSpPr>
          <p:nvPr/>
        </p:nvCxnSpPr>
        <p:spPr>
          <a:xfrm flipH="1" flipV="1">
            <a:off x="3935129" y="3578108"/>
            <a:ext cx="1604" cy="83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5E7B7F24-465C-435E-8EA7-84A2CFF9BB15}"/>
              </a:ext>
            </a:extLst>
          </p:cNvPr>
          <p:cNvCxnSpPr>
            <a:cxnSpLocks/>
          </p:cNvCxnSpPr>
          <p:nvPr/>
        </p:nvCxnSpPr>
        <p:spPr>
          <a:xfrm>
            <a:off x="1882716" y="3576431"/>
            <a:ext cx="30839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A7DF69F4-74B5-4AAF-8C3B-9D8C293742F3}"/>
              </a:ext>
            </a:extLst>
          </p:cNvPr>
          <p:cNvSpPr txBox="1"/>
          <p:nvPr/>
        </p:nvSpPr>
        <p:spPr>
          <a:xfrm>
            <a:off x="4077618" y="3873042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</a:rPr>
              <a:t>内核态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916D4AC-F444-472D-A128-C4DEC9AF439D}"/>
              </a:ext>
            </a:extLst>
          </p:cNvPr>
          <p:cNvSpPr txBox="1"/>
          <p:nvPr/>
        </p:nvSpPr>
        <p:spPr>
          <a:xfrm>
            <a:off x="9095149" y="4906923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27C93F"/>
                </a:solidFill>
                <a:latin typeface="+mn-lt"/>
                <a:ea typeface="+mn-ea"/>
              </a:rPr>
              <a:t>copy</a:t>
            </a:r>
            <a:endParaRPr lang="zh-CN" altLang="en-US" sz="1050">
              <a:solidFill>
                <a:srgbClr val="27C93F"/>
              </a:solidFill>
              <a:latin typeface="+mn-lt"/>
              <a:ea typeface="+mn-ea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D58AB33B-4F05-4B55-BF3F-C89F5679A739}"/>
              </a:ext>
            </a:extLst>
          </p:cNvPr>
          <p:cNvSpPr txBox="1"/>
          <p:nvPr/>
        </p:nvSpPr>
        <p:spPr>
          <a:xfrm>
            <a:off x="10177841" y="4010721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27C93F"/>
                </a:solidFill>
                <a:latin typeface="+mn-lt"/>
                <a:ea typeface="+mn-ea"/>
              </a:rPr>
              <a:t>copy</a:t>
            </a:r>
            <a:endParaRPr lang="zh-CN" altLang="en-US" sz="1050">
              <a:solidFill>
                <a:srgbClr val="27C93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1567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" grpId="0"/>
      <p:bldP spid="62" grpId="0" animBg="1"/>
      <p:bldP spid="63" grpId="0" animBg="1"/>
      <p:bldP spid="45" grpId="0"/>
      <p:bldP spid="94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>
            <a:extLst>
              <a:ext uri="{FF2B5EF4-FFF2-40B4-BE49-F238E27FC236}">
                <a16:creationId xmlns:a16="http://schemas.microsoft.com/office/drawing/2014/main" id="{15A06004-C3E3-48D0-932D-701930F2D135}"/>
              </a:ext>
            </a:extLst>
          </p:cNvPr>
          <p:cNvSpPr txBox="1">
            <a:spLocks/>
          </p:cNvSpPr>
          <p:nvPr/>
        </p:nvSpPr>
        <p:spPr>
          <a:xfrm>
            <a:off x="4699760" y="1854450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用户空间和内核空间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DC1E8431-956F-4273-92FF-8807DECE5183}"/>
              </a:ext>
            </a:extLst>
          </p:cNvPr>
          <p:cNvSpPr txBox="1">
            <a:spLocks/>
          </p:cNvSpPr>
          <p:nvPr/>
        </p:nvSpPr>
        <p:spPr>
          <a:xfrm>
            <a:off x="4699760" y="242701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942A38"/>
                </a:solidFill>
              </a:rPr>
              <a:t>阻塞</a:t>
            </a:r>
            <a:r>
              <a:rPr lang="en-US" altLang="zh-CN">
                <a:solidFill>
                  <a:srgbClr val="942A38"/>
                </a:solidFill>
              </a:rPr>
              <a:t>IO</a:t>
            </a:r>
            <a:endParaRPr lang="en-US" altLang="zh-CN" sz="1800">
              <a:solidFill>
                <a:srgbClr val="942A38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A6519CC6-4994-46A5-91EE-193C3FE4BEAC}"/>
              </a:ext>
            </a:extLst>
          </p:cNvPr>
          <p:cNvSpPr txBox="1">
            <a:spLocks/>
          </p:cNvSpPr>
          <p:nvPr/>
        </p:nvSpPr>
        <p:spPr>
          <a:xfrm>
            <a:off x="4699760" y="2999572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非阻塞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314454B-FBF6-4679-BC21-E0AD3CC21ED1}"/>
              </a:ext>
            </a:extLst>
          </p:cNvPr>
          <p:cNvSpPr txBox="1">
            <a:spLocks/>
          </p:cNvSpPr>
          <p:nvPr/>
        </p:nvSpPr>
        <p:spPr>
          <a:xfrm>
            <a:off x="4699760" y="4144694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信号驱动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2B45BA24-AB93-490D-B61C-99F70E929C23}"/>
              </a:ext>
            </a:extLst>
          </p:cNvPr>
          <p:cNvSpPr txBox="1">
            <a:spLocks/>
          </p:cNvSpPr>
          <p:nvPr/>
        </p:nvSpPr>
        <p:spPr>
          <a:xfrm>
            <a:off x="4699760" y="357213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IO</a:t>
            </a:r>
            <a:r>
              <a:rPr lang="zh-CN" altLang="en-US">
                <a:solidFill>
                  <a:srgbClr val="49504F"/>
                </a:solidFill>
              </a:rPr>
              <a:t>多路复用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771A58FF-F9E6-45FB-A6EB-DF4ABE7EB166}"/>
              </a:ext>
            </a:extLst>
          </p:cNvPr>
          <p:cNvSpPr txBox="1">
            <a:spLocks/>
          </p:cNvSpPr>
          <p:nvPr/>
        </p:nvSpPr>
        <p:spPr>
          <a:xfrm>
            <a:off x="4699760" y="47172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异步</a:t>
            </a:r>
            <a:r>
              <a:rPr lang="en-US" altLang="zh-CN" sz="1800">
                <a:solidFill>
                  <a:srgbClr val="49504F"/>
                </a:solidFill>
              </a:rPr>
              <a:t>IO</a:t>
            </a: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BE8BC2CE-B891-4014-BCA2-CACD89D8F2B6}"/>
              </a:ext>
            </a:extLst>
          </p:cNvPr>
          <p:cNvSpPr txBox="1">
            <a:spLocks/>
          </p:cNvSpPr>
          <p:nvPr/>
        </p:nvSpPr>
        <p:spPr>
          <a:xfrm>
            <a:off x="4699760" y="5289818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Redis</a:t>
            </a:r>
            <a:r>
              <a:rPr lang="zh-CN" altLang="en-US">
                <a:solidFill>
                  <a:srgbClr val="49504F"/>
                </a:solidFill>
              </a:rPr>
              <a:t>网络模型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07395"/>
      </p:ext>
    </p:extLst>
  </p:cSld>
  <p:clrMapOvr>
    <a:masterClrMapping/>
  </p:clrMapOvr>
  <p:transition spd="slow">
    <p:push dir="u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B2C1767-1F3B-43EC-A2FD-900A2DF21A02}"/>
              </a:ext>
            </a:extLst>
          </p:cNvPr>
          <p:cNvSpPr/>
          <p:nvPr/>
        </p:nvSpPr>
        <p:spPr>
          <a:xfrm>
            <a:off x="6598306" y="2205809"/>
            <a:ext cx="4574151" cy="8381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用户</a:t>
            </a:r>
            <a:endParaRPr lang="en-US" altLang="zh-CN" sz="120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空间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93A72C-FC65-4B95-8997-845F4999D23C}"/>
              </a:ext>
            </a:extLst>
          </p:cNvPr>
          <p:cNvSpPr/>
          <p:nvPr/>
        </p:nvSpPr>
        <p:spPr>
          <a:xfrm>
            <a:off x="6598307" y="3334443"/>
            <a:ext cx="4574151" cy="9599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内核</a:t>
            </a:r>
            <a:endParaRPr lang="en-US" altLang="zh-CN" sz="12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空间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1F986D-4488-432E-A01F-E2395D733D70}"/>
              </a:ext>
            </a:extLst>
          </p:cNvPr>
          <p:cNvSpPr/>
          <p:nvPr/>
        </p:nvSpPr>
        <p:spPr>
          <a:xfrm>
            <a:off x="6598307" y="4574472"/>
            <a:ext cx="4574151" cy="4702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硬件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阻塞</a:t>
            </a:r>
            <a:r>
              <a:rPr lang="en-US" altLang="zh-CN" sz="2400" b="1">
                <a:solidFill>
                  <a:srgbClr val="AD2B26"/>
                </a:solidFill>
              </a:rPr>
              <a:t>IO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《UNIX</a:t>
            </a:r>
            <a:r>
              <a:rPr lang="zh-CN" altLang="en-US"/>
              <a:t>网络编程</a:t>
            </a:r>
            <a:r>
              <a:rPr lang="en-US" altLang="zh-CN"/>
              <a:t>》</a:t>
            </a:r>
            <a:r>
              <a:rPr lang="zh-CN" altLang="en-US"/>
              <a:t>一书中，总结归纳了</a:t>
            </a:r>
            <a:r>
              <a:rPr lang="en-US" altLang="zh-CN"/>
              <a:t>5</a:t>
            </a:r>
            <a:r>
              <a:rPr lang="zh-CN" altLang="en-US"/>
              <a:t>种</a:t>
            </a:r>
            <a:r>
              <a:rPr lang="en-US" altLang="zh-CN"/>
              <a:t>IO</a:t>
            </a:r>
            <a:r>
              <a:rPr lang="zh-CN" altLang="en-US"/>
              <a:t>模型：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阻塞</a:t>
            </a:r>
            <a:r>
              <a:rPr lang="en-US" altLang="zh-CN"/>
              <a:t>IO</a:t>
            </a:r>
            <a:r>
              <a:rPr lang="zh-CN" altLang="en-US"/>
              <a:t>（</a:t>
            </a:r>
            <a:r>
              <a:rPr lang="en-US" altLang="zh-CN"/>
              <a:t>Blocking IO</a:t>
            </a:r>
            <a:r>
              <a:rPr lang="zh-CN" altLang="en-US"/>
              <a:t>）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非阻塞</a:t>
            </a:r>
            <a:r>
              <a:rPr lang="en-US" altLang="zh-CN"/>
              <a:t>IO</a:t>
            </a:r>
            <a:r>
              <a:rPr lang="zh-CN" altLang="en-US"/>
              <a:t>（</a:t>
            </a:r>
            <a:r>
              <a:rPr lang="en-US" altLang="zh-CN"/>
              <a:t>Nonblocking IO</a:t>
            </a:r>
            <a:r>
              <a:rPr lang="zh-CN" altLang="en-US"/>
              <a:t>）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IO</a:t>
            </a:r>
            <a:r>
              <a:rPr lang="zh-CN" altLang="en-US"/>
              <a:t>多路复用（</a:t>
            </a:r>
            <a:r>
              <a:rPr lang="en-US" altLang="zh-CN"/>
              <a:t>IO Multiplexing</a:t>
            </a:r>
            <a:r>
              <a:rPr lang="zh-CN" altLang="en-US"/>
              <a:t>）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信号驱动</a:t>
            </a:r>
            <a:r>
              <a:rPr lang="en-US" altLang="zh-CN"/>
              <a:t>IO</a:t>
            </a:r>
            <a:r>
              <a:rPr lang="zh-CN" altLang="en-US"/>
              <a:t>（</a:t>
            </a:r>
            <a:r>
              <a:rPr lang="en-US" altLang="zh-CN"/>
              <a:t>Signal Driven IO</a:t>
            </a:r>
            <a:r>
              <a:rPr lang="zh-CN" altLang="en-US"/>
              <a:t>）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异步</a:t>
            </a:r>
            <a:r>
              <a:rPr lang="en-US" altLang="zh-CN"/>
              <a:t>IO</a:t>
            </a:r>
            <a:r>
              <a:rPr lang="zh-CN" altLang="en-US"/>
              <a:t>（</a:t>
            </a:r>
            <a:r>
              <a:rPr lang="en-US" altLang="zh-CN"/>
              <a:t>Asynchronous IO</a:t>
            </a:r>
            <a:r>
              <a:rPr lang="zh-CN" altLang="en-US"/>
              <a:t>）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16F91D2-4361-41CB-B7B7-2F22B6FC6F13}"/>
              </a:ext>
            </a:extLst>
          </p:cNvPr>
          <p:cNvSpPr/>
          <p:nvPr/>
        </p:nvSpPr>
        <p:spPr>
          <a:xfrm>
            <a:off x="7589709" y="4672711"/>
            <a:ext cx="3059899" cy="23339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硬件设备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1077939-18A2-4418-9E90-D149ED1270FF}"/>
              </a:ext>
            </a:extLst>
          </p:cNvPr>
          <p:cNvSpPr/>
          <p:nvPr/>
        </p:nvSpPr>
        <p:spPr>
          <a:xfrm>
            <a:off x="7589710" y="3700993"/>
            <a:ext cx="3059899" cy="2333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内核缓冲区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44582F9-B418-4AC5-B590-010E92EA3A0E}"/>
              </a:ext>
            </a:extLst>
          </p:cNvPr>
          <p:cNvSpPr/>
          <p:nvPr/>
        </p:nvSpPr>
        <p:spPr>
          <a:xfrm>
            <a:off x="7589710" y="2469102"/>
            <a:ext cx="3059899" cy="23339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用户缓冲区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3ED3E14-3F50-4F5F-A777-78AC3BF3281A}"/>
              </a:ext>
            </a:extLst>
          </p:cNvPr>
          <p:cNvCxnSpPr>
            <a:cxnSpLocks/>
          </p:cNvCxnSpPr>
          <p:nvPr/>
        </p:nvCxnSpPr>
        <p:spPr>
          <a:xfrm>
            <a:off x="8147975" y="2702501"/>
            <a:ext cx="0" cy="998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0700826-756E-44E9-8DFC-DC277DD8AF60}"/>
              </a:ext>
            </a:extLst>
          </p:cNvPr>
          <p:cNvSpPr txBox="1"/>
          <p:nvPr/>
        </p:nvSpPr>
        <p:spPr>
          <a:xfrm>
            <a:off x="8136697" y="3072217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等待数据就绪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70472EE-AA50-4473-8676-6E5299634183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9119659" y="3934392"/>
            <a:ext cx="1" cy="73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A274A3F-5E3F-4BC5-B924-C79925344D2E}"/>
              </a:ext>
            </a:extLst>
          </p:cNvPr>
          <p:cNvSpPr txBox="1"/>
          <p:nvPr/>
        </p:nvSpPr>
        <p:spPr>
          <a:xfrm>
            <a:off x="9109374" y="4302096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1.1.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准备数据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5F6438B-0987-4322-8752-EFDC700C9A2B}"/>
              </a:ext>
            </a:extLst>
          </p:cNvPr>
          <p:cNvCxnSpPr>
            <a:cxnSpLocks/>
          </p:cNvCxnSpPr>
          <p:nvPr/>
        </p:nvCxnSpPr>
        <p:spPr>
          <a:xfrm flipV="1">
            <a:off x="9926577" y="2702501"/>
            <a:ext cx="0" cy="98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BBCEF52-11A3-40C0-B3A7-5B1730932694}"/>
              </a:ext>
            </a:extLst>
          </p:cNvPr>
          <p:cNvSpPr txBox="1"/>
          <p:nvPr/>
        </p:nvSpPr>
        <p:spPr>
          <a:xfrm>
            <a:off x="9966185" y="3065033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读取数据</a:t>
            </a:r>
          </a:p>
        </p:txBody>
      </p:sp>
    </p:spTree>
    <p:extLst>
      <p:ext uri="{BB962C8B-B14F-4D97-AF65-F5344CB8AC3E}">
        <p14:creationId xmlns:p14="http://schemas.microsoft.com/office/powerpoint/2010/main" val="2795819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18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阻塞</a:t>
            </a:r>
            <a:r>
              <a:rPr lang="en-US" altLang="zh-CN" sz="2400" b="1">
                <a:solidFill>
                  <a:srgbClr val="AD2B26"/>
                </a:solidFill>
              </a:rPr>
              <a:t>IO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03849"/>
          </a:xfrm>
        </p:spPr>
        <p:txBody>
          <a:bodyPr/>
          <a:lstStyle/>
          <a:p>
            <a:r>
              <a:rPr lang="zh-CN" altLang="en-US"/>
              <a:t>顾名思义，阻塞</a:t>
            </a:r>
            <a:r>
              <a:rPr lang="en-US" altLang="zh-CN"/>
              <a:t>IO</a:t>
            </a:r>
            <a:r>
              <a:rPr lang="zh-CN" altLang="en-US"/>
              <a:t>就是两个阶段都必须阻塞等待：</a:t>
            </a:r>
            <a:endParaRPr lang="en-US" altLang="zh-CN"/>
          </a:p>
          <a:p>
            <a:r>
              <a:rPr lang="zh-CN" altLang="en-US"/>
              <a:t>阶段一：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用户进程尝试读取数据（比如网卡数据）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此时数据尚未到达，内核需要等待数据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此时用户进程也处于阻塞状态</a:t>
            </a:r>
            <a:endParaRPr lang="en-US" altLang="zh-CN" sz="1400"/>
          </a:p>
          <a:p>
            <a:r>
              <a:rPr lang="zh-CN" altLang="en-US"/>
              <a:t>阶段二：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数据到达并拷贝到内核缓冲区，代表已就绪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将内核数据拷贝到用户缓冲区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拷贝过程中，用户进程依然阻塞等待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拷贝完成，用户进程解除阻塞，处理数据</a:t>
            </a:r>
            <a:endParaRPr lang="en-US" altLang="zh-CN" sz="1400"/>
          </a:p>
          <a:p>
            <a:endParaRPr lang="en-US" altLang="zh-CN" sz="1400"/>
          </a:p>
          <a:p>
            <a:r>
              <a:rPr lang="zh-CN" altLang="en-US" sz="1400"/>
              <a:t>可以看到，阻塞</a:t>
            </a:r>
            <a:r>
              <a:rPr lang="en-US" altLang="zh-CN" sz="1400"/>
              <a:t>IO</a:t>
            </a:r>
            <a:r>
              <a:rPr lang="zh-CN" altLang="en-US" sz="1400"/>
              <a:t>模型中，用户进程在两个阶段都是阻塞状态。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422E509-0BA0-4D5C-8F16-0E1EA523F799}"/>
              </a:ext>
            </a:extLst>
          </p:cNvPr>
          <p:cNvSpPr txBox="1"/>
          <p:nvPr/>
        </p:nvSpPr>
        <p:spPr>
          <a:xfrm>
            <a:off x="5984135" y="2205356"/>
            <a:ext cx="810579" cy="2539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用户应用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9EE533B-D341-478C-AA87-8B93D3EEAF78}"/>
              </a:ext>
            </a:extLst>
          </p:cNvPr>
          <p:cNvSpPr txBox="1"/>
          <p:nvPr/>
        </p:nvSpPr>
        <p:spPr>
          <a:xfrm>
            <a:off x="9409764" y="2208281"/>
            <a:ext cx="810578" cy="2539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内核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B2CA940-0876-4C8D-B836-95A9CFA0470C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>
            <a:off x="6794714" y="2788093"/>
            <a:ext cx="2615050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3430A92-AA0E-4621-A92B-D17D921BE94D}"/>
              </a:ext>
            </a:extLst>
          </p:cNvPr>
          <p:cNvCxnSpPr>
            <a:cxnSpLocks/>
          </p:cNvCxnSpPr>
          <p:nvPr/>
        </p:nvCxnSpPr>
        <p:spPr>
          <a:xfrm flipH="1">
            <a:off x="9781019" y="2926736"/>
            <a:ext cx="1" cy="90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F8553EF-2694-4B8C-8203-F3FD2071FBD3}"/>
              </a:ext>
            </a:extLst>
          </p:cNvPr>
          <p:cNvCxnSpPr>
            <a:cxnSpLocks/>
          </p:cNvCxnSpPr>
          <p:nvPr/>
        </p:nvCxnSpPr>
        <p:spPr>
          <a:xfrm>
            <a:off x="9781020" y="4436760"/>
            <a:ext cx="0" cy="85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5EAA9EC-4F96-49ED-BA28-960B5E104D1B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6794714" y="5418397"/>
            <a:ext cx="261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B5D295B5-50FD-49AA-B1DD-88C3C23FEFBE}"/>
              </a:ext>
            </a:extLst>
          </p:cNvPr>
          <p:cNvSpPr/>
          <p:nvPr/>
        </p:nvSpPr>
        <p:spPr>
          <a:xfrm>
            <a:off x="5699792" y="2665126"/>
            <a:ext cx="253859" cy="2884076"/>
          </a:xfrm>
          <a:prstGeom prst="leftBrace">
            <a:avLst>
              <a:gd name="adj1" fmla="val 49014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0E69B11-1F29-4637-BC8A-42164D208CDC}"/>
              </a:ext>
            </a:extLst>
          </p:cNvPr>
          <p:cNvSpPr txBox="1"/>
          <p:nvPr/>
        </p:nvSpPr>
        <p:spPr>
          <a:xfrm>
            <a:off x="4989570" y="3899415"/>
            <a:ext cx="7168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进程阻塞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等待数据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8FE7DA38-1DCB-452F-880D-81AFDD599826}"/>
              </a:ext>
            </a:extLst>
          </p:cNvPr>
          <p:cNvSpPr/>
          <p:nvPr/>
        </p:nvSpPr>
        <p:spPr>
          <a:xfrm>
            <a:off x="10269683" y="2665126"/>
            <a:ext cx="253859" cy="1429795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D005185-B85C-4A56-864A-E55D8B1669C0}"/>
              </a:ext>
            </a:extLst>
          </p:cNvPr>
          <p:cNvSpPr txBox="1"/>
          <p:nvPr/>
        </p:nvSpPr>
        <p:spPr>
          <a:xfrm>
            <a:off x="10640950" y="3172274"/>
            <a:ext cx="877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等待数据</a:t>
            </a:r>
          </a:p>
        </p:txBody>
      </p: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759B5A1E-D81F-4CCB-988E-0CDEFC5CFC67}"/>
              </a:ext>
            </a:extLst>
          </p:cNvPr>
          <p:cNvSpPr/>
          <p:nvPr/>
        </p:nvSpPr>
        <p:spPr>
          <a:xfrm>
            <a:off x="10269683" y="4175151"/>
            <a:ext cx="253859" cy="1374052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0C57EF6-06DB-4A4F-ADA5-E118E2249FEE}"/>
              </a:ext>
            </a:extLst>
          </p:cNvPr>
          <p:cNvSpPr txBox="1"/>
          <p:nvPr/>
        </p:nvSpPr>
        <p:spPr>
          <a:xfrm>
            <a:off x="10640949" y="4735218"/>
            <a:ext cx="10102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从内核拷贝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数据到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用户空间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12991B9-8755-45E6-90B1-DDBF3794587E}"/>
              </a:ext>
            </a:extLst>
          </p:cNvPr>
          <p:cNvSpPr txBox="1"/>
          <p:nvPr/>
        </p:nvSpPr>
        <p:spPr>
          <a:xfrm>
            <a:off x="7765088" y="2574364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系统调用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83EF421-9F10-46C1-B0C3-EC3595E3FC71}"/>
              </a:ext>
            </a:extLst>
          </p:cNvPr>
          <p:cNvSpPr txBox="1"/>
          <p:nvPr/>
        </p:nvSpPr>
        <p:spPr>
          <a:xfrm>
            <a:off x="7817987" y="5174352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返回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8279053-284E-4D02-8FD2-4DE3F12C2AB9}"/>
              </a:ext>
            </a:extLst>
          </p:cNvPr>
          <p:cNvSpPr/>
          <p:nvPr/>
        </p:nvSpPr>
        <p:spPr>
          <a:xfrm>
            <a:off x="5984136" y="2657288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recvfrom</a:t>
            </a:r>
            <a:endParaRPr lang="zh-CN" altLang="en-US" sz="110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A5F1A4B-A768-404C-83C1-D21AE3D4BCFE}"/>
              </a:ext>
            </a:extLst>
          </p:cNvPr>
          <p:cNvSpPr/>
          <p:nvPr/>
        </p:nvSpPr>
        <p:spPr>
          <a:xfrm>
            <a:off x="9409764" y="2662034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暂无数据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333417C-F6C0-4EE0-9579-5DA8C1572889}"/>
              </a:ext>
            </a:extLst>
          </p:cNvPr>
          <p:cNvSpPr/>
          <p:nvPr/>
        </p:nvSpPr>
        <p:spPr>
          <a:xfrm>
            <a:off x="5984136" y="5287592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处理数据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F6431E86-EA7C-4652-95F5-3EAECEE8DA19}"/>
              </a:ext>
            </a:extLst>
          </p:cNvPr>
          <p:cNvSpPr/>
          <p:nvPr/>
        </p:nvSpPr>
        <p:spPr>
          <a:xfrm>
            <a:off x="9409764" y="3833311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数据就绪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D05F6CE5-68E3-408E-992B-BF09BF57B7CB}"/>
              </a:ext>
            </a:extLst>
          </p:cNvPr>
          <p:cNvSpPr/>
          <p:nvPr/>
        </p:nvSpPr>
        <p:spPr>
          <a:xfrm>
            <a:off x="9409764" y="4168036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拷贝数据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608C3E9-880C-4CC4-B15D-50714349177E}"/>
              </a:ext>
            </a:extLst>
          </p:cNvPr>
          <p:cNvSpPr/>
          <p:nvPr/>
        </p:nvSpPr>
        <p:spPr>
          <a:xfrm>
            <a:off x="9409764" y="5289402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拷贝完成</a:t>
            </a:r>
          </a:p>
        </p:txBody>
      </p:sp>
    </p:spTree>
    <p:extLst>
      <p:ext uri="{BB962C8B-B14F-4D97-AF65-F5344CB8AC3E}">
        <p14:creationId xmlns:p14="http://schemas.microsoft.com/office/powerpoint/2010/main" val="22343145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>
            <a:extLst>
              <a:ext uri="{FF2B5EF4-FFF2-40B4-BE49-F238E27FC236}">
                <a16:creationId xmlns:a16="http://schemas.microsoft.com/office/drawing/2014/main" id="{15A06004-C3E3-48D0-932D-701930F2D135}"/>
              </a:ext>
            </a:extLst>
          </p:cNvPr>
          <p:cNvSpPr txBox="1">
            <a:spLocks/>
          </p:cNvSpPr>
          <p:nvPr/>
        </p:nvSpPr>
        <p:spPr>
          <a:xfrm>
            <a:off x="4699760" y="1854450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用户空间和内核空间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DC1E8431-956F-4273-92FF-8807DECE5183}"/>
              </a:ext>
            </a:extLst>
          </p:cNvPr>
          <p:cNvSpPr txBox="1">
            <a:spLocks/>
          </p:cNvSpPr>
          <p:nvPr/>
        </p:nvSpPr>
        <p:spPr>
          <a:xfrm>
            <a:off x="4699760" y="242701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阻塞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A6519CC6-4994-46A5-91EE-193C3FE4BEAC}"/>
              </a:ext>
            </a:extLst>
          </p:cNvPr>
          <p:cNvSpPr txBox="1">
            <a:spLocks/>
          </p:cNvSpPr>
          <p:nvPr/>
        </p:nvSpPr>
        <p:spPr>
          <a:xfrm>
            <a:off x="4699760" y="2999572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942A38"/>
                </a:solidFill>
              </a:rPr>
              <a:t>非阻塞</a:t>
            </a:r>
            <a:r>
              <a:rPr lang="en-US" altLang="zh-CN">
                <a:solidFill>
                  <a:srgbClr val="942A38"/>
                </a:solidFill>
              </a:rPr>
              <a:t>IO</a:t>
            </a:r>
            <a:endParaRPr lang="en-US" altLang="zh-CN" sz="1800">
              <a:solidFill>
                <a:srgbClr val="942A38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314454B-FBF6-4679-BC21-E0AD3CC21ED1}"/>
              </a:ext>
            </a:extLst>
          </p:cNvPr>
          <p:cNvSpPr txBox="1">
            <a:spLocks/>
          </p:cNvSpPr>
          <p:nvPr/>
        </p:nvSpPr>
        <p:spPr>
          <a:xfrm>
            <a:off x="4699760" y="4144694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信号驱动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2B45BA24-AB93-490D-B61C-99F70E929C23}"/>
              </a:ext>
            </a:extLst>
          </p:cNvPr>
          <p:cNvSpPr txBox="1">
            <a:spLocks/>
          </p:cNvSpPr>
          <p:nvPr/>
        </p:nvSpPr>
        <p:spPr>
          <a:xfrm>
            <a:off x="4699760" y="357213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IO</a:t>
            </a:r>
            <a:r>
              <a:rPr lang="zh-CN" altLang="en-US">
                <a:solidFill>
                  <a:srgbClr val="49504F"/>
                </a:solidFill>
              </a:rPr>
              <a:t>多路复用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771A58FF-F9E6-45FB-A6EB-DF4ABE7EB166}"/>
              </a:ext>
            </a:extLst>
          </p:cNvPr>
          <p:cNvSpPr txBox="1">
            <a:spLocks/>
          </p:cNvSpPr>
          <p:nvPr/>
        </p:nvSpPr>
        <p:spPr>
          <a:xfrm>
            <a:off x="4699760" y="47172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异步</a:t>
            </a:r>
            <a:r>
              <a:rPr lang="en-US" altLang="zh-CN" sz="1800">
                <a:solidFill>
                  <a:srgbClr val="49504F"/>
                </a:solidFill>
              </a:rPr>
              <a:t>IO</a:t>
            </a: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BE8BC2CE-B891-4014-BCA2-CACD89D8F2B6}"/>
              </a:ext>
            </a:extLst>
          </p:cNvPr>
          <p:cNvSpPr txBox="1">
            <a:spLocks/>
          </p:cNvSpPr>
          <p:nvPr/>
        </p:nvSpPr>
        <p:spPr>
          <a:xfrm>
            <a:off x="4699760" y="5289818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Redis</a:t>
            </a:r>
            <a:r>
              <a:rPr lang="zh-CN" altLang="en-US">
                <a:solidFill>
                  <a:srgbClr val="49504F"/>
                </a:solidFill>
              </a:rPr>
              <a:t>网络模型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010444"/>
      </p:ext>
    </p:extLst>
  </p:cSld>
  <p:clrMapOvr>
    <a:masterClrMapping/>
  </p:clrMapOvr>
  <p:transition spd="slow">
    <p:push dir="u"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非阻塞</a:t>
            </a:r>
            <a:r>
              <a:rPr lang="en-US" altLang="zh-CN" sz="2400" b="1">
                <a:solidFill>
                  <a:srgbClr val="AD2B26"/>
                </a:solidFill>
              </a:rPr>
              <a:t>IO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03849"/>
          </a:xfrm>
        </p:spPr>
        <p:txBody>
          <a:bodyPr/>
          <a:lstStyle/>
          <a:p>
            <a:r>
              <a:rPr lang="zh-CN" altLang="en-US"/>
              <a:t>顾名思义，非阻塞</a:t>
            </a:r>
            <a:r>
              <a:rPr lang="en-US" altLang="zh-CN"/>
              <a:t>IO</a:t>
            </a:r>
            <a:r>
              <a:rPr lang="zh-CN" altLang="en-US"/>
              <a:t>的</a:t>
            </a:r>
            <a:r>
              <a:rPr lang="en-US" altLang="zh-CN"/>
              <a:t>recvfrom</a:t>
            </a:r>
            <a:r>
              <a:rPr lang="zh-CN" altLang="en-US"/>
              <a:t>操作会立即返回结果而不是阻塞用户进程。</a:t>
            </a:r>
            <a:endParaRPr lang="en-US" altLang="zh-CN"/>
          </a:p>
          <a:p>
            <a:r>
              <a:rPr lang="zh-CN" altLang="en-US"/>
              <a:t>阶段一：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用户进程尝试读取数据（比如网卡数据）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此时数据尚未到达，内核需要等待数据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返回异常给用户进程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用户进程拿到</a:t>
            </a:r>
            <a:r>
              <a:rPr lang="en-US" altLang="zh-CN" sz="1400"/>
              <a:t>error</a:t>
            </a:r>
            <a:r>
              <a:rPr lang="zh-CN" altLang="en-US" sz="1400"/>
              <a:t>后，再次尝试读取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循环往复，直到数据就绪</a:t>
            </a:r>
            <a:endParaRPr lang="en-US" altLang="zh-CN" sz="1400"/>
          </a:p>
          <a:p>
            <a:r>
              <a:rPr lang="zh-CN" altLang="en-US"/>
              <a:t>阶段二：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将内核数据拷贝到用户缓冲区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拷贝过程中，用户进程依然阻塞等待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拷贝完成，用户进程解除阻塞，处理数据</a:t>
            </a:r>
            <a:endParaRPr lang="en-US" altLang="zh-CN" sz="1400"/>
          </a:p>
          <a:p>
            <a:r>
              <a:rPr lang="zh-CN" altLang="en-US" sz="1400"/>
              <a:t>可以看到，非阻塞</a:t>
            </a:r>
            <a:r>
              <a:rPr lang="en-US" altLang="zh-CN" sz="1400"/>
              <a:t>IO</a:t>
            </a:r>
            <a:r>
              <a:rPr lang="zh-CN" altLang="en-US" sz="1400"/>
              <a:t>模型中，用户进程在第一个阶段是非阻塞，第二个阶段是阻塞状态。虽然是非阻塞，但性能并没有得到提高。而且忙等机制会导致</a:t>
            </a:r>
            <a:r>
              <a:rPr lang="en-US" altLang="zh-CN" sz="1400"/>
              <a:t>CPU</a:t>
            </a:r>
            <a:r>
              <a:rPr lang="zh-CN" altLang="en-US" sz="1400"/>
              <a:t>空转，</a:t>
            </a:r>
            <a:r>
              <a:rPr lang="en-US" altLang="zh-CN" sz="1400"/>
              <a:t>CPU</a:t>
            </a:r>
            <a:r>
              <a:rPr lang="zh-CN" altLang="en-US" sz="1400"/>
              <a:t>使用率暴增。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endParaRPr lang="zh-CN" altLang="en-US" sz="14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422E509-0BA0-4D5C-8F16-0E1EA523F799}"/>
              </a:ext>
            </a:extLst>
          </p:cNvPr>
          <p:cNvSpPr txBox="1"/>
          <p:nvPr/>
        </p:nvSpPr>
        <p:spPr>
          <a:xfrm>
            <a:off x="5948507" y="2205356"/>
            <a:ext cx="810579" cy="2539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用户应用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9EE533B-D341-478C-AA87-8B93D3EEAF78}"/>
              </a:ext>
            </a:extLst>
          </p:cNvPr>
          <p:cNvSpPr txBox="1"/>
          <p:nvPr/>
        </p:nvSpPr>
        <p:spPr>
          <a:xfrm>
            <a:off x="9374136" y="2208281"/>
            <a:ext cx="810578" cy="2539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内核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B2CA940-0876-4C8D-B836-95A9CFA0470C}"/>
              </a:ext>
            </a:extLst>
          </p:cNvPr>
          <p:cNvCxnSpPr>
            <a:cxnSpLocks/>
          </p:cNvCxnSpPr>
          <p:nvPr/>
        </p:nvCxnSpPr>
        <p:spPr>
          <a:xfrm>
            <a:off x="6759086" y="2716843"/>
            <a:ext cx="2615050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F8553EF-2694-4B8C-8203-F3FD2071FBD3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9774339" y="4576523"/>
            <a:ext cx="5086" cy="7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5EAA9EC-4F96-49ED-BA28-960B5E104D1B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6759086" y="5418397"/>
            <a:ext cx="261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B5D295B5-50FD-49AA-B1DD-88C3C23FEFBE}"/>
              </a:ext>
            </a:extLst>
          </p:cNvPr>
          <p:cNvSpPr/>
          <p:nvPr/>
        </p:nvSpPr>
        <p:spPr>
          <a:xfrm>
            <a:off x="5664164" y="2665126"/>
            <a:ext cx="253859" cy="2884076"/>
          </a:xfrm>
          <a:prstGeom prst="leftBrace">
            <a:avLst>
              <a:gd name="adj1" fmla="val 49014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0E69B11-1F29-4637-BC8A-42164D208CDC}"/>
              </a:ext>
            </a:extLst>
          </p:cNvPr>
          <p:cNvSpPr txBox="1"/>
          <p:nvPr/>
        </p:nvSpPr>
        <p:spPr>
          <a:xfrm>
            <a:off x="4775814" y="3768787"/>
            <a:ext cx="9829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进程反复调用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recvfrom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并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等待返回成功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标示（循环）</a:t>
            </a:r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8FE7DA38-1DCB-452F-880D-81AFDD599826}"/>
              </a:ext>
            </a:extLst>
          </p:cNvPr>
          <p:cNvSpPr/>
          <p:nvPr/>
        </p:nvSpPr>
        <p:spPr>
          <a:xfrm>
            <a:off x="10234055" y="2665126"/>
            <a:ext cx="253859" cy="1520470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D005185-B85C-4A56-864A-E55D8B1669C0}"/>
              </a:ext>
            </a:extLst>
          </p:cNvPr>
          <p:cNvSpPr txBox="1"/>
          <p:nvPr/>
        </p:nvSpPr>
        <p:spPr>
          <a:xfrm>
            <a:off x="10605322" y="3172274"/>
            <a:ext cx="877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等待数据</a:t>
            </a:r>
          </a:p>
        </p:txBody>
      </p: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759B5A1E-D81F-4CCB-988E-0CDEFC5CFC67}"/>
              </a:ext>
            </a:extLst>
          </p:cNvPr>
          <p:cNvSpPr/>
          <p:nvPr/>
        </p:nvSpPr>
        <p:spPr>
          <a:xfrm>
            <a:off x="10234055" y="4314913"/>
            <a:ext cx="253859" cy="1234290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0C57EF6-06DB-4A4F-ADA5-E118E2249FEE}"/>
              </a:ext>
            </a:extLst>
          </p:cNvPr>
          <p:cNvSpPr txBox="1"/>
          <p:nvPr/>
        </p:nvSpPr>
        <p:spPr>
          <a:xfrm>
            <a:off x="10605321" y="4735218"/>
            <a:ext cx="10102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从内核拷贝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数据到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用户空间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12991B9-8755-45E6-90B1-DDBF3794587E}"/>
              </a:ext>
            </a:extLst>
          </p:cNvPr>
          <p:cNvSpPr txBox="1"/>
          <p:nvPr/>
        </p:nvSpPr>
        <p:spPr>
          <a:xfrm>
            <a:off x="7729460" y="2503114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系统调用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83EF421-9F10-46C1-B0C3-EC3595E3FC71}"/>
              </a:ext>
            </a:extLst>
          </p:cNvPr>
          <p:cNvSpPr txBox="1"/>
          <p:nvPr/>
        </p:nvSpPr>
        <p:spPr>
          <a:xfrm>
            <a:off x="7782359" y="5174352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返回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8279053-284E-4D02-8FD2-4DE3F12C2AB9}"/>
              </a:ext>
            </a:extLst>
          </p:cNvPr>
          <p:cNvSpPr/>
          <p:nvPr/>
        </p:nvSpPr>
        <p:spPr>
          <a:xfrm>
            <a:off x="5948508" y="2657288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recvfrom</a:t>
            </a:r>
            <a:endParaRPr lang="zh-CN" altLang="en-US" sz="110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A5F1A4B-A768-404C-83C1-D21AE3D4BCFE}"/>
              </a:ext>
            </a:extLst>
          </p:cNvPr>
          <p:cNvSpPr/>
          <p:nvPr/>
        </p:nvSpPr>
        <p:spPr>
          <a:xfrm>
            <a:off x="9374136" y="2662034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暂无数据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333417C-F6C0-4EE0-9579-5DA8C1572889}"/>
              </a:ext>
            </a:extLst>
          </p:cNvPr>
          <p:cNvSpPr/>
          <p:nvPr/>
        </p:nvSpPr>
        <p:spPr>
          <a:xfrm>
            <a:off x="5948508" y="5287592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处理数据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D05F6CE5-68E3-408E-992B-BF09BF57B7CB}"/>
              </a:ext>
            </a:extLst>
          </p:cNvPr>
          <p:cNvSpPr/>
          <p:nvPr/>
        </p:nvSpPr>
        <p:spPr>
          <a:xfrm>
            <a:off x="9369050" y="4314913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拷贝数据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608C3E9-880C-4CC4-B15D-50714349177E}"/>
              </a:ext>
            </a:extLst>
          </p:cNvPr>
          <p:cNvSpPr/>
          <p:nvPr/>
        </p:nvSpPr>
        <p:spPr>
          <a:xfrm>
            <a:off x="9374136" y="5289402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拷贝完成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AED37EA-6CD2-428C-9EFD-9CA5CFD7A7A9}"/>
              </a:ext>
            </a:extLst>
          </p:cNvPr>
          <p:cNvCxnSpPr>
            <a:cxnSpLocks/>
          </p:cNvCxnSpPr>
          <p:nvPr/>
        </p:nvCxnSpPr>
        <p:spPr>
          <a:xfrm flipH="1" flipV="1">
            <a:off x="6768934" y="2850078"/>
            <a:ext cx="2553194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2EAF359-3DAD-4A97-866D-52698FB40EDF}"/>
              </a:ext>
            </a:extLst>
          </p:cNvPr>
          <p:cNvSpPr txBox="1"/>
          <p:nvPr/>
        </p:nvSpPr>
        <p:spPr>
          <a:xfrm>
            <a:off x="7566630" y="2799143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EWOULDBLOCK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1FB4D3F-49BD-4040-9BEC-F5228C98E84A}"/>
              </a:ext>
            </a:extLst>
          </p:cNvPr>
          <p:cNvCxnSpPr>
            <a:cxnSpLocks/>
          </p:cNvCxnSpPr>
          <p:nvPr/>
        </p:nvCxnSpPr>
        <p:spPr>
          <a:xfrm>
            <a:off x="6757107" y="3296753"/>
            <a:ext cx="2615050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F466106-E08D-492A-8272-1D49E35CAD21}"/>
              </a:ext>
            </a:extLst>
          </p:cNvPr>
          <p:cNvSpPr txBox="1"/>
          <p:nvPr/>
        </p:nvSpPr>
        <p:spPr>
          <a:xfrm>
            <a:off x="7727481" y="3083024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系统调用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CE37669C-E0AF-4786-93AA-B7E081F6C8D2}"/>
              </a:ext>
            </a:extLst>
          </p:cNvPr>
          <p:cNvSpPr/>
          <p:nvPr/>
        </p:nvSpPr>
        <p:spPr>
          <a:xfrm>
            <a:off x="5946529" y="3237198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recvfrom</a:t>
            </a:r>
            <a:endParaRPr lang="zh-CN" altLang="en-US" sz="110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898EC30-74B7-49E4-89FA-F50399716572}"/>
              </a:ext>
            </a:extLst>
          </p:cNvPr>
          <p:cNvSpPr/>
          <p:nvPr/>
        </p:nvSpPr>
        <p:spPr>
          <a:xfrm>
            <a:off x="9372157" y="3241944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暂无数据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F1EC3EA-D2BC-4F4A-A5DD-AC5BF1D5579A}"/>
              </a:ext>
            </a:extLst>
          </p:cNvPr>
          <p:cNvCxnSpPr>
            <a:cxnSpLocks/>
          </p:cNvCxnSpPr>
          <p:nvPr/>
        </p:nvCxnSpPr>
        <p:spPr>
          <a:xfrm flipH="1" flipV="1">
            <a:off x="6766955" y="3429988"/>
            <a:ext cx="2553194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42A8F399-7E7F-426D-8118-19E76388F8BF}"/>
              </a:ext>
            </a:extLst>
          </p:cNvPr>
          <p:cNvSpPr txBox="1"/>
          <p:nvPr/>
        </p:nvSpPr>
        <p:spPr>
          <a:xfrm>
            <a:off x="7564651" y="3379053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EWOULDBLOCK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668007-DD22-4911-9006-88FE92897A2F}"/>
              </a:ext>
            </a:extLst>
          </p:cNvPr>
          <p:cNvSpPr txBox="1"/>
          <p:nvPr/>
        </p:nvSpPr>
        <p:spPr>
          <a:xfrm>
            <a:off x="6442503" y="3561268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.......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2854AA0-9339-4AF4-8876-9BEB6A8819AE}"/>
              </a:ext>
            </a:extLst>
          </p:cNvPr>
          <p:cNvCxnSpPr>
            <a:cxnSpLocks/>
          </p:cNvCxnSpPr>
          <p:nvPr/>
        </p:nvCxnSpPr>
        <p:spPr>
          <a:xfrm>
            <a:off x="6743251" y="3983541"/>
            <a:ext cx="2615050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2F18736-A1E9-4F0E-89B2-887644F375DB}"/>
              </a:ext>
            </a:extLst>
          </p:cNvPr>
          <p:cNvSpPr txBox="1"/>
          <p:nvPr/>
        </p:nvSpPr>
        <p:spPr>
          <a:xfrm>
            <a:off x="7713625" y="3769812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系统调用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B32C8FB7-BEBC-4567-92F4-5BF2BD67EAEC}"/>
              </a:ext>
            </a:extLst>
          </p:cNvPr>
          <p:cNvSpPr/>
          <p:nvPr/>
        </p:nvSpPr>
        <p:spPr>
          <a:xfrm>
            <a:off x="5932673" y="3923986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recvfrom</a:t>
            </a:r>
            <a:endParaRPr lang="zh-CN" altLang="en-US" sz="110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7CAEA7D0-F202-46DC-8E84-4FD20B582C7D}"/>
              </a:ext>
            </a:extLst>
          </p:cNvPr>
          <p:cNvSpPr/>
          <p:nvPr/>
        </p:nvSpPr>
        <p:spPr>
          <a:xfrm>
            <a:off x="9358301" y="3928732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数据就绪</a:t>
            </a:r>
          </a:p>
        </p:txBody>
      </p:sp>
    </p:spTree>
    <p:extLst>
      <p:ext uri="{BB962C8B-B14F-4D97-AF65-F5344CB8AC3E}">
        <p14:creationId xmlns:p14="http://schemas.microsoft.com/office/powerpoint/2010/main" val="15317274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>
            <a:extLst>
              <a:ext uri="{FF2B5EF4-FFF2-40B4-BE49-F238E27FC236}">
                <a16:creationId xmlns:a16="http://schemas.microsoft.com/office/drawing/2014/main" id="{15A06004-C3E3-48D0-932D-701930F2D135}"/>
              </a:ext>
            </a:extLst>
          </p:cNvPr>
          <p:cNvSpPr txBox="1">
            <a:spLocks/>
          </p:cNvSpPr>
          <p:nvPr/>
        </p:nvSpPr>
        <p:spPr>
          <a:xfrm>
            <a:off x="4699760" y="1854450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用户空间和内核空间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DC1E8431-956F-4273-92FF-8807DECE5183}"/>
              </a:ext>
            </a:extLst>
          </p:cNvPr>
          <p:cNvSpPr txBox="1">
            <a:spLocks/>
          </p:cNvSpPr>
          <p:nvPr/>
        </p:nvSpPr>
        <p:spPr>
          <a:xfrm>
            <a:off x="4699760" y="242701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阻塞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A6519CC6-4994-46A5-91EE-193C3FE4BEAC}"/>
              </a:ext>
            </a:extLst>
          </p:cNvPr>
          <p:cNvSpPr txBox="1">
            <a:spLocks/>
          </p:cNvSpPr>
          <p:nvPr/>
        </p:nvSpPr>
        <p:spPr>
          <a:xfrm>
            <a:off x="4699760" y="2999572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非阻塞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314454B-FBF6-4679-BC21-E0AD3CC21ED1}"/>
              </a:ext>
            </a:extLst>
          </p:cNvPr>
          <p:cNvSpPr txBox="1">
            <a:spLocks/>
          </p:cNvSpPr>
          <p:nvPr/>
        </p:nvSpPr>
        <p:spPr>
          <a:xfrm>
            <a:off x="4699760" y="4144694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信号驱动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2B45BA24-AB93-490D-B61C-99F70E929C23}"/>
              </a:ext>
            </a:extLst>
          </p:cNvPr>
          <p:cNvSpPr txBox="1">
            <a:spLocks/>
          </p:cNvSpPr>
          <p:nvPr/>
        </p:nvSpPr>
        <p:spPr>
          <a:xfrm>
            <a:off x="4699760" y="357213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942A38"/>
                </a:solidFill>
              </a:rPr>
              <a:t>IO</a:t>
            </a:r>
            <a:r>
              <a:rPr lang="zh-CN" altLang="en-US">
                <a:solidFill>
                  <a:srgbClr val="942A38"/>
                </a:solidFill>
              </a:rPr>
              <a:t>多路复用</a:t>
            </a:r>
            <a:endParaRPr lang="en-US" altLang="zh-CN" sz="1800">
              <a:solidFill>
                <a:srgbClr val="942A38"/>
              </a:solidFill>
            </a:endParaRP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771A58FF-F9E6-45FB-A6EB-DF4ABE7EB166}"/>
              </a:ext>
            </a:extLst>
          </p:cNvPr>
          <p:cNvSpPr txBox="1">
            <a:spLocks/>
          </p:cNvSpPr>
          <p:nvPr/>
        </p:nvSpPr>
        <p:spPr>
          <a:xfrm>
            <a:off x="4699760" y="47172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异步</a:t>
            </a:r>
            <a:r>
              <a:rPr lang="en-US" altLang="zh-CN" sz="1800">
                <a:solidFill>
                  <a:srgbClr val="49504F"/>
                </a:solidFill>
              </a:rPr>
              <a:t>IO</a:t>
            </a: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BE8BC2CE-B891-4014-BCA2-CACD89D8F2B6}"/>
              </a:ext>
            </a:extLst>
          </p:cNvPr>
          <p:cNvSpPr txBox="1">
            <a:spLocks/>
          </p:cNvSpPr>
          <p:nvPr/>
        </p:nvSpPr>
        <p:spPr>
          <a:xfrm>
            <a:off x="4699760" y="5289818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Redis</a:t>
            </a:r>
            <a:r>
              <a:rPr lang="zh-CN" altLang="en-US">
                <a:solidFill>
                  <a:srgbClr val="49504F"/>
                </a:solidFill>
              </a:rPr>
              <a:t>网络模型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46732"/>
      </p:ext>
    </p:extLst>
  </p:cSld>
  <p:clrMapOvr>
    <a:masterClrMapping/>
  </p:clrMapOvr>
  <p:transition spd="slow">
    <p:push dir="u"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IO</a:t>
            </a:r>
            <a:r>
              <a:rPr lang="zh-CN" altLang="en-US" sz="2400" b="1">
                <a:solidFill>
                  <a:srgbClr val="AD2B26"/>
                </a:solidFill>
              </a:rPr>
              <a:t>多路复用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03849"/>
          </a:xfrm>
        </p:spPr>
        <p:txBody>
          <a:bodyPr/>
          <a:lstStyle/>
          <a:p>
            <a:r>
              <a:rPr lang="zh-CN" altLang="en-US" sz="1400"/>
              <a:t>无论是阻塞</a:t>
            </a:r>
            <a:r>
              <a:rPr lang="en-US" altLang="zh-CN" sz="1400"/>
              <a:t>IO</a:t>
            </a:r>
            <a:r>
              <a:rPr lang="zh-CN" altLang="en-US" sz="1400"/>
              <a:t>还是非阻塞</a:t>
            </a:r>
            <a:r>
              <a:rPr lang="en-US" altLang="zh-CN" sz="1400"/>
              <a:t>IO</a:t>
            </a:r>
            <a:r>
              <a:rPr lang="zh-CN" altLang="en-US" sz="1400"/>
              <a:t>，用户应用在一阶段都需要调用</a:t>
            </a:r>
            <a:r>
              <a:rPr lang="en-US" altLang="zh-CN" sz="1400"/>
              <a:t>recvfrom</a:t>
            </a:r>
            <a:r>
              <a:rPr lang="zh-CN" altLang="en-US" sz="1400"/>
              <a:t>来获取数据，差别在于无数据时的处理方案：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如果调用</a:t>
            </a:r>
            <a:r>
              <a:rPr lang="en-US" altLang="zh-CN" sz="1400"/>
              <a:t>recvfrom</a:t>
            </a:r>
            <a:r>
              <a:rPr lang="zh-CN" altLang="en-US" sz="1400"/>
              <a:t>时，恰好</a:t>
            </a:r>
            <a:r>
              <a:rPr lang="zh-CN" altLang="en-US" sz="1400" b="1"/>
              <a:t>没有</a:t>
            </a:r>
            <a:r>
              <a:rPr lang="zh-CN" altLang="en-US" sz="1400"/>
              <a:t>数据，阻塞</a:t>
            </a:r>
            <a:r>
              <a:rPr lang="en-US" altLang="zh-CN" sz="1400"/>
              <a:t>IO</a:t>
            </a:r>
            <a:r>
              <a:rPr lang="zh-CN" altLang="en-US" sz="1400"/>
              <a:t>会使</a:t>
            </a:r>
            <a:r>
              <a:rPr lang="en-US" altLang="zh-CN" sz="1400"/>
              <a:t>CPU</a:t>
            </a:r>
            <a:r>
              <a:rPr lang="zh-CN" altLang="en-US" sz="1400"/>
              <a:t>阻塞，非阻塞</a:t>
            </a:r>
            <a:r>
              <a:rPr lang="en-US" altLang="zh-CN" sz="1400"/>
              <a:t>IO</a:t>
            </a:r>
            <a:r>
              <a:rPr lang="zh-CN" altLang="en-US" sz="1400"/>
              <a:t>使</a:t>
            </a:r>
            <a:r>
              <a:rPr lang="en-US" altLang="zh-CN" sz="1400"/>
              <a:t>CPU</a:t>
            </a:r>
            <a:r>
              <a:rPr lang="zh-CN" altLang="en-US" sz="1400"/>
              <a:t>空转，都不能充分发挥</a:t>
            </a:r>
            <a:r>
              <a:rPr lang="en-US" altLang="zh-CN" sz="1400"/>
              <a:t>CPU</a:t>
            </a:r>
            <a:r>
              <a:rPr lang="zh-CN" altLang="en-US" sz="1400"/>
              <a:t>的作用。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如果调用</a:t>
            </a:r>
            <a:r>
              <a:rPr lang="en-US" altLang="zh-CN" sz="1400"/>
              <a:t>recvfrom</a:t>
            </a:r>
            <a:r>
              <a:rPr lang="zh-CN" altLang="en-US" sz="1400"/>
              <a:t>时，恰好</a:t>
            </a:r>
            <a:r>
              <a:rPr lang="zh-CN" altLang="en-US" sz="1400" b="1"/>
              <a:t>有</a:t>
            </a:r>
            <a:r>
              <a:rPr lang="zh-CN" altLang="en-US" sz="1400"/>
              <a:t>数据，则用户进程可以直接进入第二阶段，读取并处理数据</a:t>
            </a:r>
            <a:endParaRPr lang="en-US" altLang="zh-CN" sz="1400"/>
          </a:p>
          <a:p>
            <a:r>
              <a:rPr lang="zh-CN" altLang="en-US" sz="1400"/>
              <a:t>而在单线程情况下，只能依次处理</a:t>
            </a:r>
            <a:r>
              <a:rPr lang="en-US" altLang="zh-CN" sz="1400"/>
              <a:t>IO</a:t>
            </a:r>
            <a:r>
              <a:rPr lang="zh-CN" altLang="en-US" sz="1400"/>
              <a:t>事件，如果正在处理的</a:t>
            </a:r>
            <a:r>
              <a:rPr lang="en-US" altLang="zh-CN" sz="1400"/>
              <a:t>IO</a:t>
            </a:r>
            <a:r>
              <a:rPr lang="zh-CN" altLang="en-US" sz="1400"/>
              <a:t>事件恰好未就绪（数据不可读或不可写），线程就会被阻塞，所有</a:t>
            </a:r>
            <a:r>
              <a:rPr lang="en-US" altLang="zh-CN" sz="1400"/>
              <a:t>IO</a:t>
            </a:r>
            <a:r>
              <a:rPr lang="zh-CN" altLang="en-US" sz="1400"/>
              <a:t>事件都必须等待，性能自然会很差。</a:t>
            </a:r>
            <a:endParaRPr lang="en-US" altLang="zh-CN" sz="1400"/>
          </a:p>
          <a:p>
            <a:r>
              <a:rPr lang="zh-CN" altLang="en-US" sz="1400"/>
              <a:t>就比如服务员给顾客点餐，分两步：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顾客思考要吃什么（等待数据就绪）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顾客想好了，开始点餐（读取数据）</a:t>
            </a:r>
            <a:endParaRPr lang="en-US" altLang="zh-CN" sz="1400"/>
          </a:p>
          <a:p>
            <a:r>
              <a:rPr lang="zh-CN" altLang="en-US" sz="1400"/>
              <a:t>要提高效率有几种办法？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/>
              <a:t>方案一：增加更多服务员（多线程）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/>
              <a:t>方案二：不排队，谁想好了吃什么（数据就绪了），服务员就给谁点餐（用户应用就去读取数据）</a:t>
            </a:r>
            <a:endParaRPr lang="en-US" altLang="zh-CN" sz="1400"/>
          </a:p>
          <a:p>
            <a:endParaRPr lang="en-US" altLang="zh-CN" sz="1400"/>
          </a:p>
          <a:p>
            <a:r>
              <a:rPr lang="zh-CN" altLang="en-US" sz="1400"/>
              <a:t>那么问题来了：用户进程如何知道内核中数据是否就绪呢？</a:t>
            </a:r>
            <a:endParaRPr lang="en-US" altLang="zh-CN" sz="1400"/>
          </a:p>
        </p:txBody>
      </p:sp>
      <p:sp>
        <p:nvSpPr>
          <p:cNvPr id="52" name="iconfont-11012-5218622">
            <a:extLst>
              <a:ext uri="{FF2B5EF4-FFF2-40B4-BE49-F238E27FC236}">
                <a16:creationId xmlns:a16="http://schemas.microsoft.com/office/drawing/2014/main" id="{9D940D91-30F3-4A82-92A5-237277318AC5}"/>
              </a:ext>
            </a:extLst>
          </p:cNvPr>
          <p:cNvSpPr/>
          <p:nvPr/>
        </p:nvSpPr>
        <p:spPr>
          <a:xfrm>
            <a:off x="4326868" y="3526089"/>
            <a:ext cx="869525" cy="769071"/>
          </a:xfrm>
          <a:custGeom>
            <a:avLst/>
            <a:gdLst>
              <a:gd name="connsiteX0" fmla="*/ 334767 w 424180"/>
              <a:gd name="connsiteY0" fmla="*/ 242545 h 375176"/>
              <a:gd name="connsiteX1" fmla="*/ 374580 w 424180"/>
              <a:gd name="connsiteY1" fmla="*/ 242545 h 375176"/>
              <a:gd name="connsiteX2" fmla="*/ 374580 w 424180"/>
              <a:gd name="connsiteY2" fmla="*/ 282424 h 375176"/>
              <a:gd name="connsiteX3" fmla="*/ 334767 w 424180"/>
              <a:gd name="connsiteY3" fmla="*/ 282424 h 375176"/>
              <a:gd name="connsiteX4" fmla="*/ 268617 w 424180"/>
              <a:gd name="connsiteY4" fmla="*/ 242545 h 375176"/>
              <a:gd name="connsiteX5" fmla="*/ 308431 w 424180"/>
              <a:gd name="connsiteY5" fmla="*/ 242545 h 375176"/>
              <a:gd name="connsiteX6" fmla="*/ 308431 w 424180"/>
              <a:gd name="connsiteY6" fmla="*/ 282424 h 375176"/>
              <a:gd name="connsiteX7" fmla="*/ 268617 w 424180"/>
              <a:gd name="connsiteY7" fmla="*/ 282424 h 375176"/>
              <a:gd name="connsiteX8" fmla="*/ 202468 w 424180"/>
              <a:gd name="connsiteY8" fmla="*/ 242545 h 375176"/>
              <a:gd name="connsiteX9" fmla="*/ 242282 w 424180"/>
              <a:gd name="connsiteY9" fmla="*/ 242545 h 375176"/>
              <a:gd name="connsiteX10" fmla="*/ 242282 w 424180"/>
              <a:gd name="connsiteY10" fmla="*/ 282424 h 375176"/>
              <a:gd name="connsiteX11" fmla="*/ 202468 w 424180"/>
              <a:gd name="connsiteY11" fmla="*/ 282424 h 375176"/>
              <a:gd name="connsiteX12" fmla="*/ 279453 w 424180"/>
              <a:gd name="connsiteY12" fmla="*/ 182658 h 375176"/>
              <a:gd name="connsiteX13" fmla="*/ 279453 w 424180"/>
              <a:gd name="connsiteY13" fmla="*/ 202758 h 375176"/>
              <a:gd name="connsiteX14" fmla="*/ 297645 w 424180"/>
              <a:gd name="connsiteY14" fmla="*/ 202758 h 375176"/>
              <a:gd name="connsiteX15" fmla="*/ 297645 w 424180"/>
              <a:gd name="connsiteY15" fmla="*/ 182658 h 375176"/>
              <a:gd name="connsiteX16" fmla="*/ 49909 w 424180"/>
              <a:gd name="connsiteY16" fmla="*/ 93449 h 375176"/>
              <a:gd name="connsiteX17" fmla="*/ 124296 w 424180"/>
              <a:gd name="connsiteY17" fmla="*/ 93449 h 375176"/>
              <a:gd name="connsiteX18" fmla="*/ 158252 w 424180"/>
              <a:gd name="connsiteY18" fmla="*/ 108595 h 375176"/>
              <a:gd name="connsiteX19" fmla="*/ 169872 w 424180"/>
              <a:gd name="connsiteY19" fmla="*/ 143936 h 375176"/>
              <a:gd name="connsiteX20" fmla="*/ 163871 w 424180"/>
              <a:gd name="connsiteY20" fmla="*/ 202710 h 375176"/>
              <a:gd name="connsiteX21" fmla="*/ 259213 w 424180"/>
              <a:gd name="connsiteY21" fmla="*/ 202710 h 375176"/>
              <a:gd name="connsiteX22" fmla="*/ 259213 w 424180"/>
              <a:gd name="connsiteY22" fmla="*/ 182563 h 375176"/>
              <a:gd name="connsiteX23" fmla="*/ 202494 w 424180"/>
              <a:gd name="connsiteY23" fmla="*/ 182563 h 375176"/>
              <a:gd name="connsiteX24" fmla="*/ 202494 w 424180"/>
              <a:gd name="connsiteY24" fmla="*/ 93449 h 375176"/>
              <a:gd name="connsiteX25" fmla="*/ 374604 w 424180"/>
              <a:gd name="connsiteY25" fmla="*/ 93449 h 375176"/>
              <a:gd name="connsiteX26" fmla="*/ 374604 w 424180"/>
              <a:gd name="connsiteY26" fmla="*/ 182658 h 375176"/>
              <a:gd name="connsiteX27" fmla="*/ 317885 w 424180"/>
              <a:gd name="connsiteY27" fmla="*/ 182658 h 375176"/>
              <a:gd name="connsiteX28" fmla="*/ 317885 w 424180"/>
              <a:gd name="connsiteY28" fmla="*/ 202758 h 375176"/>
              <a:gd name="connsiteX29" fmla="*/ 399797 w 424180"/>
              <a:gd name="connsiteY29" fmla="*/ 202758 h 375176"/>
              <a:gd name="connsiteX30" fmla="*/ 424180 w 424180"/>
              <a:gd name="connsiteY30" fmla="*/ 227192 h 375176"/>
              <a:gd name="connsiteX31" fmla="*/ 424180 w 424180"/>
              <a:gd name="connsiteY31" fmla="*/ 334691 h 375176"/>
              <a:gd name="connsiteX32" fmla="*/ 424180 w 424180"/>
              <a:gd name="connsiteY32" fmla="*/ 334739 h 375176"/>
              <a:gd name="connsiteX33" fmla="*/ 403940 w 424180"/>
              <a:gd name="connsiteY33" fmla="*/ 334739 h 375176"/>
              <a:gd name="connsiteX34" fmla="*/ 403940 w 424180"/>
              <a:gd name="connsiteY34" fmla="*/ 227192 h 375176"/>
              <a:gd name="connsiteX35" fmla="*/ 399797 w 424180"/>
              <a:gd name="connsiteY35" fmla="*/ 223000 h 375176"/>
              <a:gd name="connsiteX36" fmla="*/ 24383 w 424180"/>
              <a:gd name="connsiteY36" fmla="*/ 223000 h 375176"/>
              <a:gd name="connsiteX37" fmla="*/ 20240 w 424180"/>
              <a:gd name="connsiteY37" fmla="*/ 227192 h 375176"/>
              <a:gd name="connsiteX38" fmla="*/ 20240 w 424180"/>
              <a:gd name="connsiteY38" fmla="*/ 354934 h 375176"/>
              <a:gd name="connsiteX39" fmla="*/ 424180 w 424180"/>
              <a:gd name="connsiteY39" fmla="*/ 354934 h 375176"/>
              <a:gd name="connsiteX40" fmla="*/ 424180 w 424180"/>
              <a:gd name="connsiteY40" fmla="*/ 375176 h 375176"/>
              <a:gd name="connsiteX41" fmla="*/ 0 w 424180"/>
              <a:gd name="connsiteY41" fmla="*/ 375176 h 375176"/>
              <a:gd name="connsiteX42" fmla="*/ 0 w 424180"/>
              <a:gd name="connsiteY42" fmla="*/ 227096 h 375176"/>
              <a:gd name="connsiteX43" fmla="*/ 10715 w 424180"/>
              <a:gd name="connsiteY43" fmla="*/ 206949 h 375176"/>
              <a:gd name="connsiteX44" fmla="*/ 24383 w 424180"/>
              <a:gd name="connsiteY44" fmla="*/ 202710 h 375176"/>
              <a:gd name="connsiteX45" fmla="*/ 143584 w 424180"/>
              <a:gd name="connsiteY45" fmla="*/ 202710 h 375176"/>
              <a:gd name="connsiteX46" fmla="*/ 149775 w 424180"/>
              <a:gd name="connsiteY46" fmla="*/ 141840 h 375176"/>
              <a:gd name="connsiteX47" fmla="*/ 143251 w 424180"/>
              <a:gd name="connsiteY47" fmla="*/ 122074 h 375176"/>
              <a:gd name="connsiteX48" fmla="*/ 124296 w 424180"/>
              <a:gd name="connsiteY48" fmla="*/ 113643 h 375176"/>
              <a:gd name="connsiteX49" fmla="*/ 49909 w 424180"/>
              <a:gd name="connsiteY49" fmla="*/ 113643 h 375176"/>
              <a:gd name="connsiteX50" fmla="*/ 30955 w 424180"/>
              <a:gd name="connsiteY50" fmla="*/ 122074 h 375176"/>
              <a:gd name="connsiteX51" fmla="*/ 24431 w 424180"/>
              <a:gd name="connsiteY51" fmla="*/ 141840 h 375176"/>
              <a:gd name="connsiteX52" fmla="*/ 28621 w 424180"/>
              <a:gd name="connsiteY52" fmla="*/ 182515 h 375176"/>
              <a:gd name="connsiteX53" fmla="*/ 8239 w 424180"/>
              <a:gd name="connsiteY53" fmla="*/ 182515 h 375176"/>
              <a:gd name="connsiteX54" fmla="*/ 4334 w 424180"/>
              <a:gd name="connsiteY54" fmla="*/ 143936 h 375176"/>
              <a:gd name="connsiteX55" fmla="*/ 15954 w 424180"/>
              <a:gd name="connsiteY55" fmla="*/ 108547 h 375176"/>
              <a:gd name="connsiteX56" fmla="*/ 49909 w 424180"/>
              <a:gd name="connsiteY56" fmla="*/ 93449 h 375176"/>
              <a:gd name="connsiteX57" fmla="*/ 87055 w 424180"/>
              <a:gd name="connsiteY57" fmla="*/ 20195 h 375176"/>
              <a:gd name="connsiteX58" fmla="*/ 63720 w 424180"/>
              <a:gd name="connsiteY58" fmla="*/ 43581 h 375176"/>
              <a:gd name="connsiteX59" fmla="*/ 87055 w 424180"/>
              <a:gd name="connsiteY59" fmla="*/ 66872 h 375176"/>
              <a:gd name="connsiteX60" fmla="*/ 110390 w 424180"/>
              <a:gd name="connsiteY60" fmla="*/ 43581 h 375176"/>
              <a:gd name="connsiteX61" fmla="*/ 87055 w 424180"/>
              <a:gd name="connsiteY61" fmla="*/ 20195 h 375176"/>
              <a:gd name="connsiteX62" fmla="*/ 87055 w 424180"/>
              <a:gd name="connsiteY62" fmla="*/ 0 h 375176"/>
              <a:gd name="connsiteX63" fmla="*/ 130630 w 424180"/>
              <a:gd name="connsiteY63" fmla="*/ 43581 h 375176"/>
              <a:gd name="connsiteX64" fmla="*/ 87055 w 424180"/>
              <a:gd name="connsiteY64" fmla="*/ 87114 h 375176"/>
              <a:gd name="connsiteX65" fmla="*/ 43480 w 424180"/>
              <a:gd name="connsiteY65" fmla="*/ 43581 h 375176"/>
              <a:gd name="connsiteX66" fmla="*/ 87055 w 424180"/>
              <a:gd name="connsiteY66" fmla="*/ 0 h 37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24180" h="375176">
                <a:moveTo>
                  <a:pt x="334767" y="242545"/>
                </a:moveTo>
                <a:lnTo>
                  <a:pt x="374580" y="242545"/>
                </a:lnTo>
                <a:lnTo>
                  <a:pt x="374580" y="282424"/>
                </a:lnTo>
                <a:lnTo>
                  <a:pt x="334767" y="282424"/>
                </a:lnTo>
                <a:close/>
                <a:moveTo>
                  <a:pt x="268617" y="242545"/>
                </a:moveTo>
                <a:lnTo>
                  <a:pt x="308431" y="242545"/>
                </a:lnTo>
                <a:lnTo>
                  <a:pt x="308431" y="282424"/>
                </a:lnTo>
                <a:lnTo>
                  <a:pt x="268617" y="282424"/>
                </a:lnTo>
                <a:close/>
                <a:moveTo>
                  <a:pt x="202468" y="242545"/>
                </a:moveTo>
                <a:lnTo>
                  <a:pt x="242282" y="242545"/>
                </a:lnTo>
                <a:lnTo>
                  <a:pt x="242282" y="282424"/>
                </a:lnTo>
                <a:lnTo>
                  <a:pt x="202468" y="282424"/>
                </a:lnTo>
                <a:close/>
                <a:moveTo>
                  <a:pt x="279453" y="182658"/>
                </a:moveTo>
                <a:lnTo>
                  <a:pt x="279453" y="202758"/>
                </a:lnTo>
                <a:lnTo>
                  <a:pt x="297645" y="202758"/>
                </a:lnTo>
                <a:lnTo>
                  <a:pt x="297645" y="182658"/>
                </a:lnTo>
                <a:close/>
                <a:moveTo>
                  <a:pt x="49909" y="93449"/>
                </a:moveTo>
                <a:lnTo>
                  <a:pt x="124296" y="93449"/>
                </a:lnTo>
                <a:cubicBezTo>
                  <a:pt x="137202" y="93449"/>
                  <a:pt x="149584" y="98974"/>
                  <a:pt x="158252" y="108595"/>
                </a:cubicBezTo>
                <a:cubicBezTo>
                  <a:pt x="166967" y="118168"/>
                  <a:pt x="171205" y="131076"/>
                  <a:pt x="169872" y="143936"/>
                </a:cubicBezTo>
                <a:lnTo>
                  <a:pt x="163871" y="202710"/>
                </a:lnTo>
                <a:lnTo>
                  <a:pt x="259213" y="202710"/>
                </a:lnTo>
                <a:lnTo>
                  <a:pt x="259213" y="182563"/>
                </a:lnTo>
                <a:lnTo>
                  <a:pt x="202494" y="182563"/>
                </a:lnTo>
                <a:lnTo>
                  <a:pt x="202494" y="93449"/>
                </a:lnTo>
                <a:lnTo>
                  <a:pt x="374604" y="93449"/>
                </a:lnTo>
                <a:lnTo>
                  <a:pt x="374604" y="182658"/>
                </a:lnTo>
                <a:lnTo>
                  <a:pt x="317885" y="182658"/>
                </a:lnTo>
                <a:lnTo>
                  <a:pt x="317885" y="202758"/>
                </a:lnTo>
                <a:lnTo>
                  <a:pt x="399797" y="202758"/>
                </a:lnTo>
                <a:cubicBezTo>
                  <a:pt x="413227" y="202758"/>
                  <a:pt x="424180" y="213713"/>
                  <a:pt x="424180" y="227192"/>
                </a:cubicBezTo>
                <a:lnTo>
                  <a:pt x="424180" y="334691"/>
                </a:lnTo>
                <a:lnTo>
                  <a:pt x="424180" y="334739"/>
                </a:lnTo>
                <a:lnTo>
                  <a:pt x="403940" y="334739"/>
                </a:lnTo>
                <a:lnTo>
                  <a:pt x="403940" y="227192"/>
                </a:lnTo>
                <a:cubicBezTo>
                  <a:pt x="403940" y="224858"/>
                  <a:pt x="402083" y="223000"/>
                  <a:pt x="399797" y="223000"/>
                </a:cubicBezTo>
                <a:lnTo>
                  <a:pt x="24383" y="223000"/>
                </a:lnTo>
                <a:cubicBezTo>
                  <a:pt x="22049" y="223000"/>
                  <a:pt x="20240" y="224858"/>
                  <a:pt x="20240" y="227192"/>
                </a:cubicBezTo>
                <a:lnTo>
                  <a:pt x="20240" y="354934"/>
                </a:lnTo>
                <a:lnTo>
                  <a:pt x="424180" y="354934"/>
                </a:lnTo>
                <a:lnTo>
                  <a:pt x="424180" y="375176"/>
                </a:lnTo>
                <a:lnTo>
                  <a:pt x="0" y="375176"/>
                </a:lnTo>
                <a:lnTo>
                  <a:pt x="0" y="227096"/>
                </a:lnTo>
                <a:cubicBezTo>
                  <a:pt x="0" y="218714"/>
                  <a:pt x="4191" y="211331"/>
                  <a:pt x="10715" y="206949"/>
                </a:cubicBezTo>
                <a:cubicBezTo>
                  <a:pt x="14620" y="204234"/>
                  <a:pt x="19335" y="202710"/>
                  <a:pt x="24383" y="202710"/>
                </a:cubicBezTo>
                <a:lnTo>
                  <a:pt x="143584" y="202710"/>
                </a:lnTo>
                <a:lnTo>
                  <a:pt x="149775" y="141840"/>
                </a:lnTo>
                <a:cubicBezTo>
                  <a:pt x="150489" y="134505"/>
                  <a:pt x="148203" y="127504"/>
                  <a:pt x="143251" y="122074"/>
                </a:cubicBezTo>
                <a:cubicBezTo>
                  <a:pt x="138393" y="116597"/>
                  <a:pt x="131583" y="113643"/>
                  <a:pt x="124296" y="113643"/>
                </a:cubicBezTo>
                <a:lnTo>
                  <a:pt x="49909" y="113643"/>
                </a:lnTo>
                <a:cubicBezTo>
                  <a:pt x="42575" y="113643"/>
                  <a:pt x="35860" y="116644"/>
                  <a:pt x="30955" y="122074"/>
                </a:cubicBezTo>
                <a:cubicBezTo>
                  <a:pt x="26002" y="127551"/>
                  <a:pt x="23669" y="134505"/>
                  <a:pt x="24431" y="141840"/>
                </a:cubicBezTo>
                <a:lnTo>
                  <a:pt x="28621" y="182515"/>
                </a:lnTo>
                <a:lnTo>
                  <a:pt x="8239" y="182515"/>
                </a:lnTo>
                <a:lnTo>
                  <a:pt x="4334" y="143936"/>
                </a:lnTo>
                <a:cubicBezTo>
                  <a:pt x="3000" y="131076"/>
                  <a:pt x="7239" y="118168"/>
                  <a:pt x="15954" y="108547"/>
                </a:cubicBezTo>
                <a:cubicBezTo>
                  <a:pt x="24573" y="98974"/>
                  <a:pt x="37003" y="93449"/>
                  <a:pt x="49909" y="93449"/>
                </a:cubicBezTo>
                <a:close/>
                <a:moveTo>
                  <a:pt x="87055" y="20195"/>
                </a:moveTo>
                <a:cubicBezTo>
                  <a:pt x="74197" y="20242"/>
                  <a:pt x="63720" y="30721"/>
                  <a:pt x="63720" y="43581"/>
                </a:cubicBezTo>
                <a:cubicBezTo>
                  <a:pt x="63720" y="56441"/>
                  <a:pt x="74197" y="66872"/>
                  <a:pt x="87055" y="66872"/>
                </a:cubicBezTo>
                <a:cubicBezTo>
                  <a:pt x="99913" y="66872"/>
                  <a:pt x="110390" y="56441"/>
                  <a:pt x="110390" y="43581"/>
                </a:cubicBezTo>
                <a:cubicBezTo>
                  <a:pt x="110390" y="30673"/>
                  <a:pt x="99913" y="20195"/>
                  <a:pt x="87055" y="20195"/>
                </a:cubicBezTo>
                <a:close/>
                <a:moveTo>
                  <a:pt x="87055" y="0"/>
                </a:moveTo>
                <a:cubicBezTo>
                  <a:pt x="111057" y="0"/>
                  <a:pt x="130630" y="19528"/>
                  <a:pt x="130630" y="43581"/>
                </a:cubicBezTo>
                <a:cubicBezTo>
                  <a:pt x="130630" y="67586"/>
                  <a:pt x="111105" y="87114"/>
                  <a:pt x="87055" y="87114"/>
                </a:cubicBezTo>
                <a:cubicBezTo>
                  <a:pt x="63005" y="87114"/>
                  <a:pt x="43480" y="67586"/>
                  <a:pt x="43480" y="43581"/>
                </a:cubicBezTo>
                <a:cubicBezTo>
                  <a:pt x="43480" y="19528"/>
                  <a:pt x="63101" y="0"/>
                  <a:pt x="87055" y="0"/>
                </a:cubicBezTo>
                <a:close/>
              </a:path>
            </a:pathLst>
          </a:cu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1B7739D-6CE4-4674-BF6E-87FFAC389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869" y="3542779"/>
            <a:ext cx="371429" cy="75238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43F2159-29E6-43CF-BDE1-A5645D544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678" y="3542779"/>
            <a:ext cx="207239" cy="17179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892E52A-4D5B-4D32-974C-CAA17249F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0286" y="3526089"/>
            <a:ext cx="164910" cy="171641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1FA0E166-A39D-42EC-9F11-55F5F5166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242" y="3542779"/>
            <a:ext cx="371429" cy="752381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32988467-9D04-4AF5-820A-3F4132A89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615" y="3542779"/>
            <a:ext cx="371429" cy="752381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E530CBF4-E60D-409C-9720-AFFD8AFFF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988" y="3542779"/>
            <a:ext cx="371429" cy="752381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E09257A-3D59-44C2-9B8A-A1C635E56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361" y="3542779"/>
            <a:ext cx="371429" cy="752381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B63D4323-DD03-4DA2-B007-CFBE6B241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734" y="3542779"/>
            <a:ext cx="371429" cy="752381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87C5B43C-2C3C-47F7-B395-3AEFDE980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8107" y="3542779"/>
            <a:ext cx="371429" cy="752381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01F91B1D-5337-47CE-AD59-C533C2766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2480" y="3542779"/>
            <a:ext cx="371429" cy="752381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31C55BE1-CE7F-4020-8072-82D64E441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6853" y="3542779"/>
            <a:ext cx="371429" cy="7523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72222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IO</a:t>
            </a:r>
            <a:r>
              <a:rPr lang="zh-CN" altLang="en-US" sz="2400" b="1">
                <a:solidFill>
                  <a:srgbClr val="AD2B26"/>
                </a:solidFill>
              </a:rPr>
              <a:t>多路复用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03849"/>
          </a:xfrm>
        </p:spPr>
        <p:txBody>
          <a:bodyPr/>
          <a:lstStyle/>
          <a:p>
            <a:r>
              <a:rPr lang="zh-CN" altLang="en-US" b="1"/>
              <a:t>文件描述符</a:t>
            </a:r>
            <a:r>
              <a:rPr lang="zh-CN" altLang="en-US"/>
              <a:t>（</a:t>
            </a:r>
            <a:r>
              <a:rPr lang="en-US" altLang="zh-CN"/>
              <a:t>File Descriptor</a:t>
            </a:r>
            <a:r>
              <a:rPr lang="zh-CN" altLang="en-US"/>
              <a:t>）：简称</a:t>
            </a:r>
            <a:r>
              <a:rPr lang="en-US" altLang="zh-CN"/>
              <a:t>FD</a:t>
            </a:r>
            <a:r>
              <a:rPr lang="zh-CN" altLang="en-US"/>
              <a:t>，是一个从</a:t>
            </a:r>
            <a:r>
              <a:rPr lang="en-US" altLang="zh-CN"/>
              <a:t>0 </a:t>
            </a:r>
            <a:r>
              <a:rPr lang="zh-CN" altLang="en-US"/>
              <a:t>开始的无符号整数，用来关联</a:t>
            </a:r>
            <a:r>
              <a:rPr lang="en-US" altLang="zh-CN"/>
              <a:t>Linux</a:t>
            </a:r>
            <a:r>
              <a:rPr lang="zh-CN" altLang="en-US"/>
              <a:t>中的一个文件。在</a:t>
            </a:r>
            <a:r>
              <a:rPr lang="en-US" altLang="zh-CN"/>
              <a:t>Linux</a:t>
            </a:r>
            <a:r>
              <a:rPr lang="zh-CN" altLang="en-US"/>
              <a:t>中，一切皆文件，例如常规文件、视频、硬件设备等，当然也包括网络套接字（</a:t>
            </a:r>
            <a:r>
              <a:rPr lang="en-US" altLang="zh-CN"/>
              <a:t>Socket</a:t>
            </a:r>
            <a:r>
              <a:rPr lang="zh-CN" altLang="en-US"/>
              <a:t>）。</a:t>
            </a:r>
            <a:endParaRPr lang="en-US" altLang="zh-CN"/>
          </a:p>
          <a:p>
            <a:r>
              <a:rPr lang="en-US" altLang="zh-CN" b="1"/>
              <a:t>IO</a:t>
            </a:r>
            <a:r>
              <a:rPr lang="zh-CN" altLang="en-US" b="1"/>
              <a:t>多路复用</a:t>
            </a:r>
            <a:r>
              <a:rPr lang="zh-CN" altLang="en-US"/>
              <a:t>：是利用单个线程来同时监听多个</a:t>
            </a:r>
            <a:r>
              <a:rPr lang="en-US" altLang="zh-CN"/>
              <a:t>FD</a:t>
            </a:r>
            <a:r>
              <a:rPr lang="zh-CN" altLang="en-US"/>
              <a:t>，并在某个</a:t>
            </a:r>
            <a:r>
              <a:rPr lang="en-US" altLang="zh-CN"/>
              <a:t>FD</a:t>
            </a:r>
            <a:r>
              <a:rPr lang="zh-CN" altLang="en-US"/>
              <a:t>可读、可写时得到通知，从而避免无效的等待，充分利用</a:t>
            </a:r>
            <a:r>
              <a:rPr lang="en-US" altLang="zh-CN"/>
              <a:t>CPU</a:t>
            </a:r>
            <a:r>
              <a:rPr lang="zh-CN" altLang="en-US"/>
              <a:t>资源。</a:t>
            </a:r>
          </a:p>
          <a:p>
            <a:endParaRPr lang="en-US" altLang="zh-CN" sz="1400"/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E477397A-6E5C-4813-A47E-E0690180EAF7}"/>
              </a:ext>
            </a:extLst>
          </p:cNvPr>
          <p:cNvSpPr txBox="1">
            <a:spLocks/>
          </p:cNvSpPr>
          <p:nvPr/>
        </p:nvSpPr>
        <p:spPr>
          <a:xfrm>
            <a:off x="710880" y="3179475"/>
            <a:ext cx="10698800" cy="50384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阶段一：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用户进程调用</a:t>
            </a:r>
            <a:r>
              <a:rPr lang="en-US" altLang="zh-CN" sz="1200"/>
              <a:t>select</a:t>
            </a:r>
            <a:r>
              <a:rPr lang="zh-CN" altLang="en-US" sz="1200"/>
              <a:t>，指定要监听的</a:t>
            </a:r>
            <a:r>
              <a:rPr lang="en-US" altLang="zh-CN" sz="1200"/>
              <a:t>FD</a:t>
            </a:r>
            <a:r>
              <a:rPr lang="zh-CN" altLang="en-US" sz="1200"/>
              <a:t>集合</a:t>
            </a:r>
            <a:endParaRPr lang="en-US" altLang="zh-CN" sz="12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内核监听</a:t>
            </a:r>
            <a:r>
              <a:rPr lang="en-US" altLang="zh-CN" sz="1200"/>
              <a:t>FD</a:t>
            </a:r>
            <a:r>
              <a:rPr lang="zh-CN" altLang="en-US" sz="1200"/>
              <a:t>对应的多个</a:t>
            </a:r>
            <a:r>
              <a:rPr lang="en-US" altLang="zh-CN" sz="1200"/>
              <a:t>socket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任意一个或多个</a:t>
            </a:r>
            <a:r>
              <a:rPr lang="en-US" altLang="zh-CN" sz="1200"/>
              <a:t>socket</a:t>
            </a:r>
            <a:r>
              <a:rPr lang="zh-CN" altLang="en-US" sz="1200"/>
              <a:t>数据就绪则返回</a:t>
            </a:r>
            <a:r>
              <a:rPr lang="en-US" altLang="zh-CN" sz="1200"/>
              <a:t>readable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此过程中用户进程阻塞</a:t>
            </a:r>
            <a:endParaRPr lang="en-US" altLang="zh-CN" sz="1200"/>
          </a:p>
          <a:p>
            <a:r>
              <a:rPr lang="zh-CN" altLang="en-US" sz="1400"/>
              <a:t>阶段二：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用户进程找到就绪的</a:t>
            </a:r>
            <a:r>
              <a:rPr lang="en-US" altLang="zh-CN" sz="1200"/>
              <a:t>socket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依次调用</a:t>
            </a:r>
            <a:r>
              <a:rPr lang="en-US" altLang="zh-CN" sz="1200"/>
              <a:t>recvfrom</a:t>
            </a:r>
            <a:r>
              <a:rPr lang="zh-CN" altLang="en-US" sz="1200"/>
              <a:t>读取数据</a:t>
            </a:r>
            <a:endParaRPr lang="en-US" altLang="zh-CN" sz="12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内核将数据拷贝到用户空间</a:t>
            </a:r>
            <a:endParaRPr lang="en-US" altLang="zh-CN" sz="12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用户进程处理数据</a:t>
            </a:r>
            <a:endParaRPr lang="en-US" altLang="zh-CN" sz="1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7D3074-D6D9-45E6-943A-164858F74ED9}"/>
              </a:ext>
            </a:extLst>
          </p:cNvPr>
          <p:cNvSpPr txBox="1"/>
          <p:nvPr/>
        </p:nvSpPr>
        <p:spPr>
          <a:xfrm>
            <a:off x="6382233" y="2998459"/>
            <a:ext cx="810579" cy="2539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用户应用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3287C84-E94C-4DE1-8981-92AA85DA0FB3}"/>
              </a:ext>
            </a:extLst>
          </p:cNvPr>
          <p:cNvSpPr txBox="1"/>
          <p:nvPr/>
        </p:nvSpPr>
        <p:spPr>
          <a:xfrm>
            <a:off x="9461354" y="3001384"/>
            <a:ext cx="810578" cy="2539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内核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52A55B1-E36D-4666-A977-C3D5CA1E8BC0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7192812" y="3581196"/>
            <a:ext cx="2265999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2D723EC-9D73-4E36-9DB3-F456E47191CC}"/>
              </a:ext>
            </a:extLst>
          </p:cNvPr>
          <p:cNvCxnSpPr>
            <a:cxnSpLocks/>
          </p:cNvCxnSpPr>
          <p:nvPr/>
        </p:nvCxnSpPr>
        <p:spPr>
          <a:xfrm>
            <a:off x="9861557" y="5369626"/>
            <a:ext cx="5086" cy="7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DC7AA36-9C89-41C8-91F5-4841C30E54F5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7192812" y="6211500"/>
            <a:ext cx="261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31656E91-C851-4137-A41F-21CF54B52397}"/>
              </a:ext>
            </a:extLst>
          </p:cNvPr>
          <p:cNvSpPr/>
          <p:nvPr/>
        </p:nvSpPr>
        <p:spPr>
          <a:xfrm>
            <a:off x="6088265" y="3458229"/>
            <a:ext cx="253859" cy="1528638"/>
          </a:xfrm>
          <a:prstGeom prst="leftBrace">
            <a:avLst>
              <a:gd name="adj1" fmla="val 49014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03814E-B167-4009-A8C4-443115A3876D}"/>
              </a:ext>
            </a:extLst>
          </p:cNvPr>
          <p:cNvSpPr txBox="1"/>
          <p:nvPr/>
        </p:nvSpPr>
        <p:spPr>
          <a:xfrm>
            <a:off x="5007526" y="3861858"/>
            <a:ext cx="11977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进程调用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同时监听多个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sockets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，并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阻塞等待数据</a:t>
            </a:r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63875AA0-41B8-4596-A7FD-CA73193E2A2B}"/>
              </a:ext>
            </a:extLst>
          </p:cNvPr>
          <p:cNvSpPr/>
          <p:nvPr/>
        </p:nvSpPr>
        <p:spPr>
          <a:xfrm>
            <a:off x="10321273" y="3458229"/>
            <a:ext cx="253859" cy="1520470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BD7730F-0C66-4015-9561-115BF1248445}"/>
              </a:ext>
            </a:extLst>
          </p:cNvPr>
          <p:cNvSpPr txBox="1"/>
          <p:nvPr/>
        </p:nvSpPr>
        <p:spPr>
          <a:xfrm>
            <a:off x="10540390" y="4094965"/>
            <a:ext cx="877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等待数据</a:t>
            </a: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3ED6E409-EAF9-4452-8556-29CA1F3EC555}"/>
              </a:ext>
            </a:extLst>
          </p:cNvPr>
          <p:cNvSpPr/>
          <p:nvPr/>
        </p:nvSpPr>
        <p:spPr>
          <a:xfrm>
            <a:off x="10321273" y="5108016"/>
            <a:ext cx="253859" cy="1234290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8E6BBCF-1F05-4BD3-A883-739EB5737CFA}"/>
              </a:ext>
            </a:extLst>
          </p:cNvPr>
          <p:cNvSpPr txBox="1"/>
          <p:nvPr/>
        </p:nvSpPr>
        <p:spPr>
          <a:xfrm>
            <a:off x="10540390" y="5447529"/>
            <a:ext cx="10102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从内核拷贝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数据到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用户空间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F7FA49-DDA7-46F9-A0D4-2A9BBAC87D49}"/>
              </a:ext>
            </a:extLst>
          </p:cNvPr>
          <p:cNvSpPr txBox="1"/>
          <p:nvPr/>
        </p:nvSpPr>
        <p:spPr>
          <a:xfrm>
            <a:off x="7978225" y="3309139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系统调用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5EF631D-3E59-4B86-A237-1E6B1387C7E5}"/>
              </a:ext>
            </a:extLst>
          </p:cNvPr>
          <p:cNvSpPr txBox="1"/>
          <p:nvPr/>
        </p:nvSpPr>
        <p:spPr>
          <a:xfrm>
            <a:off x="8014890" y="5978444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返回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4C710D0-C51B-4682-B51F-2DABA06AECA4}"/>
              </a:ext>
            </a:extLst>
          </p:cNvPr>
          <p:cNvSpPr/>
          <p:nvPr/>
        </p:nvSpPr>
        <p:spPr>
          <a:xfrm>
            <a:off x="6382234" y="3450391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select</a:t>
            </a:r>
            <a:endParaRPr lang="zh-CN" altLang="en-US" sz="110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30E2662-797B-4869-A913-A611D6B360A3}"/>
              </a:ext>
            </a:extLst>
          </p:cNvPr>
          <p:cNvSpPr/>
          <p:nvPr/>
        </p:nvSpPr>
        <p:spPr>
          <a:xfrm>
            <a:off x="9458811" y="3455137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暂无数据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C104393-58B1-49B3-84FC-B1AF25F14C1D}"/>
              </a:ext>
            </a:extLst>
          </p:cNvPr>
          <p:cNvSpPr/>
          <p:nvPr/>
        </p:nvSpPr>
        <p:spPr>
          <a:xfrm>
            <a:off x="6382234" y="6080695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处理数据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A7A4835-C9C6-4728-A164-4D94827F28B4}"/>
              </a:ext>
            </a:extLst>
          </p:cNvPr>
          <p:cNvSpPr/>
          <p:nvPr/>
        </p:nvSpPr>
        <p:spPr>
          <a:xfrm>
            <a:off x="9458811" y="5108016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拷贝数据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632248E-13C5-4924-B5C8-CCDA5CD04F48}"/>
              </a:ext>
            </a:extLst>
          </p:cNvPr>
          <p:cNvSpPr/>
          <p:nvPr/>
        </p:nvSpPr>
        <p:spPr>
          <a:xfrm>
            <a:off x="9458811" y="6082505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拷贝完成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3D907BE-1A82-4B83-A05E-545A1888ED6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6497640" y="4856063"/>
            <a:ext cx="296117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5CBDA86-A6F0-4E16-911F-68C7AF4CDAF9}"/>
              </a:ext>
            </a:extLst>
          </p:cNvPr>
          <p:cNvSpPr/>
          <p:nvPr/>
        </p:nvSpPr>
        <p:spPr>
          <a:xfrm>
            <a:off x="6371012" y="5108016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recvfrom</a:t>
            </a:r>
            <a:endParaRPr lang="zh-CN" altLang="en-US" sz="110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DC883FF-2A79-49F1-A714-02BED8AB5E3D}"/>
              </a:ext>
            </a:extLst>
          </p:cNvPr>
          <p:cNvSpPr/>
          <p:nvPr/>
        </p:nvSpPr>
        <p:spPr>
          <a:xfrm>
            <a:off x="9458811" y="4725258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数据就绪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C4A7C2A-6CE4-4C5A-93B4-4F01A01952A1}"/>
              </a:ext>
            </a:extLst>
          </p:cNvPr>
          <p:cNvCxnSpPr>
            <a:cxnSpLocks/>
          </p:cNvCxnSpPr>
          <p:nvPr/>
        </p:nvCxnSpPr>
        <p:spPr>
          <a:xfrm>
            <a:off x="9864100" y="3716747"/>
            <a:ext cx="0" cy="100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129C948-93D5-4F5B-AA27-413BC7794A88}"/>
              </a:ext>
            </a:extLst>
          </p:cNvPr>
          <p:cNvSpPr txBox="1"/>
          <p:nvPr/>
        </p:nvSpPr>
        <p:spPr>
          <a:xfrm>
            <a:off x="7779828" y="4602147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返回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readable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9316CFD1-47AD-434B-9EEA-D2DD6B748D6A}"/>
              </a:ext>
            </a:extLst>
          </p:cNvPr>
          <p:cNvSpPr/>
          <p:nvPr/>
        </p:nvSpPr>
        <p:spPr>
          <a:xfrm>
            <a:off x="6086116" y="5106752"/>
            <a:ext cx="253859" cy="1234290"/>
          </a:xfrm>
          <a:prstGeom prst="leftBrace">
            <a:avLst>
              <a:gd name="adj1" fmla="val 49014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6FA804F-15B8-4FA7-97BA-610D4FE05DC6}"/>
              </a:ext>
            </a:extLst>
          </p:cNvPr>
          <p:cNvSpPr txBox="1"/>
          <p:nvPr/>
        </p:nvSpPr>
        <p:spPr>
          <a:xfrm>
            <a:off x="5114928" y="5366738"/>
            <a:ext cx="9829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进程反复调用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recvfrom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并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等待返回成功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标示（循环）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AF15E53-5A6A-4D66-A0EB-7214BAB7FBC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7192812" y="5234504"/>
            <a:ext cx="2265999" cy="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8B6A86F-5F08-44F6-B961-253C31D96AAC}"/>
              </a:ext>
            </a:extLst>
          </p:cNvPr>
          <p:cNvSpPr txBox="1"/>
          <p:nvPr/>
        </p:nvSpPr>
        <p:spPr>
          <a:xfrm>
            <a:off x="7978225" y="4985058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系统调用</a:t>
            </a:r>
          </a:p>
        </p:txBody>
      </p:sp>
    </p:spTree>
    <p:extLst>
      <p:ext uri="{BB962C8B-B14F-4D97-AF65-F5344CB8AC3E}">
        <p14:creationId xmlns:p14="http://schemas.microsoft.com/office/powerpoint/2010/main" val="1771108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669500"/>
          </a:xfrm>
        </p:spPr>
        <p:txBody>
          <a:bodyPr/>
          <a:lstStyle/>
          <a:p>
            <a:r>
              <a:rPr lang="zh-CN" altLang="en-US"/>
              <a:t>现在，假设有一个</a:t>
            </a:r>
            <a:r>
              <a:rPr lang="en-US" altLang="zh-CN"/>
              <a:t>intset</a:t>
            </a:r>
            <a:r>
              <a:rPr lang="zh-CN" altLang="en-US"/>
              <a:t>，元素为</a:t>
            </a:r>
            <a:r>
              <a:rPr lang="en-US" altLang="zh-CN"/>
              <a:t>{5,10</a:t>
            </a:r>
            <a:r>
              <a:rPr lang="zh-CN" altLang="en-US"/>
              <a:t>，</a:t>
            </a:r>
            <a:r>
              <a:rPr lang="en-US" altLang="zh-CN"/>
              <a:t>20}</a:t>
            </a:r>
            <a:r>
              <a:rPr lang="zh-CN" altLang="en-US"/>
              <a:t>，采用的编码是</a:t>
            </a:r>
            <a:r>
              <a:rPr lang="en-US" altLang="zh-CN" sz="1600" b="0">
                <a:solidFill>
                  <a:srgbClr val="AD2B26"/>
                </a:solidFill>
                <a:effectLst/>
                <a:latin typeface="Source code pro" panose="020B0509030403020204" pitchFamily="49" charset="0"/>
              </a:rPr>
              <a:t>INTSET_ENC_INT16</a:t>
            </a:r>
            <a:r>
              <a:rPr lang="zh-CN" altLang="en-US" sz="1600" b="0">
                <a:solidFill>
                  <a:srgbClr val="49504F"/>
                </a:solidFill>
                <a:effectLst/>
                <a:latin typeface="Source code pro" panose="020B0509030403020204" pitchFamily="49" charset="0"/>
              </a:rPr>
              <a:t>，则每个整数占</a:t>
            </a:r>
            <a:r>
              <a:rPr lang="en-US" altLang="zh-CN" sz="1600" b="0">
                <a:solidFill>
                  <a:srgbClr val="49504F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zh-CN" altLang="en-US" sz="1600" b="0">
                <a:solidFill>
                  <a:srgbClr val="49504F"/>
                </a:solidFill>
                <a:effectLst/>
                <a:latin typeface="Source code pro" panose="020B0509030403020204" pitchFamily="49" charset="0"/>
              </a:rPr>
              <a:t>字节</a:t>
            </a:r>
            <a:r>
              <a:rPr lang="zh-CN" altLang="en-US"/>
              <a:t>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我们向该其中添加一个数字：</a:t>
            </a:r>
            <a:r>
              <a:rPr lang="en-US" altLang="zh-CN"/>
              <a:t>50000</a:t>
            </a:r>
            <a:r>
              <a:rPr lang="zh-CN" altLang="en-US"/>
              <a:t>，这个数字超出了</a:t>
            </a:r>
            <a:r>
              <a:rPr lang="en-US" altLang="zh-CN">
                <a:solidFill>
                  <a:srgbClr val="AD2B26"/>
                </a:solidFill>
              </a:rPr>
              <a:t>int16_t</a:t>
            </a:r>
            <a:r>
              <a:rPr lang="zh-CN" altLang="en-US"/>
              <a:t>的范围，</a:t>
            </a:r>
            <a:r>
              <a:rPr lang="en-US" altLang="zh-CN"/>
              <a:t>intset</a:t>
            </a:r>
            <a:r>
              <a:rPr lang="zh-CN" altLang="en-US"/>
              <a:t>会自动</a:t>
            </a:r>
            <a:r>
              <a:rPr lang="zh-CN" altLang="en-US" b="1">
                <a:solidFill>
                  <a:srgbClr val="AD2B26"/>
                </a:solidFill>
              </a:rPr>
              <a:t>升级</a:t>
            </a:r>
            <a:r>
              <a:rPr lang="zh-CN" altLang="en-US"/>
              <a:t>编码方式到合适的大小。</a:t>
            </a:r>
            <a:endParaRPr lang="en-US" altLang="zh-CN"/>
          </a:p>
          <a:p>
            <a:r>
              <a:rPr lang="zh-CN" altLang="en-US"/>
              <a:t>以当前案例来说流程如下：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升级编码为</a:t>
            </a:r>
            <a:r>
              <a:rPr lang="en-US" altLang="zh-CN" sz="1600" b="0">
                <a:solidFill>
                  <a:srgbClr val="AD2B26"/>
                </a:solidFill>
                <a:effectLst/>
                <a:latin typeface="Source code pro" panose="020B0509030403020204" pitchFamily="49" charset="0"/>
              </a:rPr>
              <a:t>INTSET_ENC_INT32</a:t>
            </a:r>
            <a:r>
              <a:rPr lang="en-US" altLang="zh-CN" sz="16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zh-CN" altLang="en-US" sz="16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每个整数占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4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字节，并按照新的编码方式及元素个数扩容数组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倒序依次将数组中的元素拷贝到扩容后的正确位置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IntSet</a:t>
            </a:r>
            <a:r>
              <a:rPr lang="zh-CN" altLang="en-US" sz="2400" b="1">
                <a:solidFill>
                  <a:srgbClr val="AD2B26"/>
                </a:solidFill>
              </a:rPr>
              <a:t>升级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A55E04-2295-4CA9-832F-45701257F5EF}"/>
              </a:ext>
            </a:extLst>
          </p:cNvPr>
          <p:cNvSpPr/>
          <p:nvPr/>
        </p:nvSpPr>
        <p:spPr>
          <a:xfrm>
            <a:off x="1103245" y="2318525"/>
            <a:ext cx="1089570" cy="329297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5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368060E-14F8-4BBA-A745-6BC9DB3294ED}"/>
              </a:ext>
            </a:extLst>
          </p:cNvPr>
          <p:cNvCxnSpPr>
            <a:cxnSpLocks/>
          </p:cNvCxnSpPr>
          <p:nvPr/>
        </p:nvCxnSpPr>
        <p:spPr>
          <a:xfrm>
            <a:off x="1093305" y="2832651"/>
            <a:ext cx="98160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5289C55-FF81-4524-93BB-D8BAE2F398CF}"/>
              </a:ext>
            </a:extLst>
          </p:cNvPr>
          <p:cNvCxnSpPr>
            <a:cxnSpLocks/>
          </p:cNvCxnSpPr>
          <p:nvPr/>
        </p:nvCxnSpPr>
        <p:spPr>
          <a:xfrm>
            <a:off x="110324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CFD2631-38EE-4480-9528-984B28BF17A3}"/>
              </a:ext>
            </a:extLst>
          </p:cNvPr>
          <p:cNvCxnSpPr>
            <a:cxnSpLocks/>
          </p:cNvCxnSpPr>
          <p:nvPr/>
        </p:nvCxnSpPr>
        <p:spPr>
          <a:xfrm>
            <a:off x="164802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C8E5D1D-463D-4E83-9948-8DB75E510D9E}"/>
              </a:ext>
            </a:extLst>
          </p:cNvPr>
          <p:cNvCxnSpPr>
            <a:cxnSpLocks/>
          </p:cNvCxnSpPr>
          <p:nvPr/>
        </p:nvCxnSpPr>
        <p:spPr>
          <a:xfrm>
            <a:off x="219281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6148132-C8AE-411A-9132-2E50F7C8D78D}"/>
              </a:ext>
            </a:extLst>
          </p:cNvPr>
          <p:cNvCxnSpPr>
            <a:cxnSpLocks/>
          </p:cNvCxnSpPr>
          <p:nvPr/>
        </p:nvCxnSpPr>
        <p:spPr>
          <a:xfrm>
            <a:off x="273759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9510363-9102-4FAE-B93A-F2CAA3ED5C3F}"/>
              </a:ext>
            </a:extLst>
          </p:cNvPr>
          <p:cNvCxnSpPr>
            <a:cxnSpLocks/>
          </p:cNvCxnSpPr>
          <p:nvPr/>
        </p:nvCxnSpPr>
        <p:spPr>
          <a:xfrm>
            <a:off x="328238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A9161E7-19CF-4DD6-9670-F6107A7EC45E}"/>
              </a:ext>
            </a:extLst>
          </p:cNvPr>
          <p:cNvCxnSpPr>
            <a:cxnSpLocks/>
          </p:cNvCxnSpPr>
          <p:nvPr/>
        </p:nvCxnSpPr>
        <p:spPr>
          <a:xfrm>
            <a:off x="382716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75F83B81-03E0-41B9-8D7B-2CEC7927CE0B}"/>
              </a:ext>
            </a:extLst>
          </p:cNvPr>
          <p:cNvCxnSpPr>
            <a:cxnSpLocks/>
          </p:cNvCxnSpPr>
          <p:nvPr/>
        </p:nvCxnSpPr>
        <p:spPr>
          <a:xfrm>
            <a:off x="437195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8B013BF-1D20-40F7-A6EE-2D5D7E5CB2C1}"/>
              </a:ext>
            </a:extLst>
          </p:cNvPr>
          <p:cNvCxnSpPr>
            <a:cxnSpLocks/>
          </p:cNvCxnSpPr>
          <p:nvPr/>
        </p:nvCxnSpPr>
        <p:spPr>
          <a:xfrm>
            <a:off x="491673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F114692-DD76-490B-84B5-C6408030F50F}"/>
              </a:ext>
            </a:extLst>
          </p:cNvPr>
          <p:cNvCxnSpPr>
            <a:cxnSpLocks/>
          </p:cNvCxnSpPr>
          <p:nvPr/>
        </p:nvCxnSpPr>
        <p:spPr>
          <a:xfrm>
            <a:off x="546152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6594A52A-E9AC-4957-A17D-E3B9CFB79903}"/>
              </a:ext>
            </a:extLst>
          </p:cNvPr>
          <p:cNvCxnSpPr>
            <a:cxnSpLocks/>
          </p:cNvCxnSpPr>
          <p:nvPr/>
        </p:nvCxnSpPr>
        <p:spPr>
          <a:xfrm>
            <a:off x="600630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CA11D09-31EC-4352-9425-BEAD5A27BE2A}"/>
              </a:ext>
            </a:extLst>
          </p:cNvPr>
          <p:cNvCxnSpPr>
            <a:cxnSpLocks/>
          </p:cNvCxnSpPr>
          <p:nvPr/>
        </p:nvCxnSpPr>
        <p:spPr>
          <a:xfrm>
            <a:off x="655109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5D8209C-7E73-4E0E-AF7E-385FC44859C7}"/>
              </a:ext>
            </a:extLst>
          </p:cNvPr>
          <p:cNvCxnSpPr>
            <a:cxnSpLocks/>
          </p:cNvCxnSpPr>
          <p:nvPr/>
        </p:nvCxnSpPr>
        <p:spPr>
          <a:xfrm>
            <a:off x="709587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4EDF8B1-11A4-4D04-8A6C-4C61CECF6F91}"/>
              </a:ext>
            </a:extLst>
          </p:cNvPr>
          <p:cNvCxnSpPr>
            <a:cxnSpLocks/>
          </p:cNvCxnSpPr>
          <p:nvPr/>
        </p:nvCxnSpPr>
        <p:spPr>
          <a:xfrm>
            <a:off x="764066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C27AB24-B702-438B-A0B2-58B26458B54D}"/>
              </a:ext>
            </a:extLst>
          </p:cNvPr>
          <p:cNvCxnSpPr>
            <a:cxnSpLocks/>
          </p:cNvCxnSpPr>
          <p:nvPr/>
        </p:nvCxnSpPr>
        <p:spPr>
          <a:xfrm>
            <a:off x="818544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D846EE5-426D-457F-8245-6BC4A6CFD317}"/>
              </a:ext>
            </a:extLst>
          </p:cNvPr>
          <p:cNvCxnSpPr>
            <a:cxnSpLocks/>
          </p:cNvCxnSpPr>
          <p:nvPr/>
        </p:nvCxnSpPr>
        <p:spPr>
          <a:xfrm>
            <a:off x="873023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85C96FB-CF59-491A-BF83-738AD89EBE00}"/>
              </a:ext>
            </a:extLst>
          </p:cNvPr>
          <p:cNvCxnSpPr>
            <a:cxnSpLocks/>
          </p:cNvCxnSpPr>
          <p:nvPr/>
        </p:nvCxnSpPr>
        <p:spPr>
          <a:xfrm>
            <a:off x="927501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E72FDEB3-F2FD-478C-84AB-B71CFABF05AD}"/>
              </a:ext>
            </a:extLst>
          </p:cNvPr>
          <p:cNvCxnSpPr>
            <a:cxnSpLocks/>
          </p:cNvCxnSpPr>
          <p:nvPr/>
        </p:nvCxnSpPr>
        <p:spPr>
          <a:xfrm>
            <a:off x="981980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A42E860C-ED38-4941-81D7-6BF7F5BBA757}"/>
              </a:ext>
            </a:extLst>
          </p:cNvPr>
          <p:cNvCxnSpPr>
            <a:cxnSpLocks/>
          </p:cNvCxnSpPr>
          <p:nvPr/>
        </p:nvCxnSpPr>
        <p:spPr>
          <a:xfrm>
            <a:off x="1036458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427A975A-0545-47C0-993D-C8A5BE11D37C}"/>
              </a:ext>
            </a:extLst>
          </p:cNvPr>
          <p:cNvCxnSpPr>
            <a:cxnSpLocks/>
          </p:cNvCxnSpPr>
          <p:nvPr/>
        </p:nvCxnSpPr>
        <p:spPr>
          <a:xfrm>
            <a:off x="10909380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513038DA-B20F-4424-9DDD-670F5B4AE2D8}"/>
              </a:ext>
            </a:extLst>
          </p:cNvPr>
          <p:cNvSpPr/>
          <p:nvPr/>
        </p:nvSpPr>
        <p:spPr>
          <a:xfrm>
            <a:off x="2192814" y="2318524"/>
            <a:ext cx="1089570" cy="329297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10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CCFFCAB-0BCF-4142-AEF6-F409D2DB943C}"/>
              </a:ext>
            </a:extLst>
          </p:cNvPr>
          <p:cNvSpPr/>
          <p:nvPr/>
        </p:nvSpPr>
        <p:spPr>
          <a:xfrm>
            <a:off x="3282384" y="2315712"/>
            <a:ext cx="1089570" cy="329297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20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0A2186EC-7AC7-4CBE-A556-09D7CA17EBBA}"/>
              </a:ext>
            </a:extLst>
          </p:cNvPr>
          <p:cNvGrpSpPr/>
          <p:nvPr/>
        </p:nvGrpSpPr>
        <p:grpSpPr>
          <a:xfrm>
            <a:off x="1103243" y="2686878"/>
            <a:ext cx="3268710" cy="149087"/>
            <a:chOff x="1245705" y="4061792"/>
            <a:chExt cx="3268710" cy="149087"/>
          </a:xfrm>
        </p:grpSpPr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D6B19444-C6E6-42A8-B88A-2A9AFA6C1CB1}"/>
                </a:ext>
              </a:extLst>
            </p:cNvPr>
            <p:cNvCxnSpPr>
              <a:cxnSpLocks/>
            </p:cNvCxnSpPr>
            <p:nvPr/>
          </p:nvCxnSpPr>
          <p:spPr>
            <a:xfrm>
              <a:off x="124570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EEA4E493-435A-4177-A2CB-7A4E89381ACD}"/>
                </a:ext>
              </a:extLst>
            </p:cNvPr>
            <p:cNvCxnSpPr>
              <a:cxnSpLocks/>
            </p:cNvCxnSpPr>
            <p:nvPr/>
          </p:nvCxnSpPr>
          <p:spPr>
            <a:xfrm>
              <a:off x="1790490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7B38B277-4B62-4F91-948F-9D4B0D51B0A9}"/>
                </a:ext>
              </a:extLst>
            </p:cNvPr>
            <p:cNvCxnSpPr>
              <a:cxnSpLocks/>
            </p:cNvCxnSpPr>
            <p:nvPr/>
          </p:nvCxnSpPr>
          <p:spPr>
            <a:xfrm>
              <a:off x="233527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6D52F7FF-940F-447A-8883-4A072661187C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60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E125C720-AB7E-41A6-8213-DB0102D23137}"/>
                </a:ext>
              </a:extLst>
            </p:cNvPr>
            <p:cNvCxnSpPr>
              <a:cxnSpLocks/>
            </p:cNvCxnSpPr>
            <p:nvPr/>
          </p:nvCxnSpPr>
          <p:spPr>
            <a:xfrm>
              <a:off x="342484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7B032625-5174-44C0-BD8A-020926083042}"/>
                </a:ext>
              </a:extLst>
            </p:cNvPr>
            <p:cNvCxnSpPr>
              <a:cxnSpLocks/>
            </p:cNvCxnSpPr>
            <p:nvPr/>
          </p:nvCxnSpPr>
          <p:spPr>
            <a:xfrm>
              <a:off x="3969630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8B537128-883A-404A-80CB-45F562CDB649}"/>
                </a:ext>
              </a:extLst>
            </p:cNvPr>
            <p:cNvCxnSpPr>
              <a:cxnSpLocks/>
            </p:cNvCxnSpPr>
            <p:nvPr/>
          </p:nvCxnSpPr>
          <p:spPr>
            <a:xfrm>
              <a:off x="451441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E7A54B6D-3C32-4030-BC71-10FA6A8D0BFC}"/>
                </a:ext>
              </a:extLst>
            </p:cNvPr>
            <p:cNvCxnSpPr/>
            <p:nvPr/>
          </p:nvCxnSpPr>
          <p:spPr>
            <a:xfrm>
              <a:off x="1245705" y="4210879"/>
              <a:ext cx="3268710" cy="0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56C4A217-6496-4C85-92D5-9D248B83A50D}"/>
              </a:ext>
            </a:extLst>
          </p:cNvPr>
          <p:cNvSpPr txBox="1"/>
          <p:nvPr/>
        </p:nvSpPr>
        <p:spPr>
          <a:xfrm>
            <a:off x="10930681" y="2607532"/>
            <a:ext cx="586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字节</a:t>
            </a:r>
            <a:endParaRPr lang="zh-CN" altLang="en-US" sz="1400">
              <a:solidFill>
                <a:schemeClr val="accent1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F5448A2-D92E-490B-B16A-7EBFFD0B2CF8}"/>
              </a:ext>
            </a:extLst>
          </p:cNvPr>
          <p:cNvSpPr txBox="1"/>
          <p:nvPr/>
        </p:nvSpPr>
        <p:spPr>
          <a:xfrm>
            <a:off x="1515243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DB4213E-B867-4855-AEC9-1D56CB20FF83}"/>
              </a:ext>
            </a:extLst>
          </p:cNvPr>
          <p:cNvSpPr txBox="1"/>
          <p:nvPr/>
        </p:nvSpPr>
        <p:spPr>
          <a:xfrm>
            <a:off x="2057243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BCD1350-C0BB-4D31-89E1-E5572090E6FC}"/>
              </a:ext>
            </a:extLst>
          </p:cNvPr>
          <p:cNvSpPr txBox="1"/>
          <p:nvPr/>
        </p:nvSpPr>
        <p:spPr>
          <a:xfrm>
            <a:off x="2590363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24E3E25-75F0-491A-ACC1-D8412B5854D6}"/>
              </a:ext>
            </a:extLst>
          </p:cNvPr>
          <p:cNvSpPr txBox="1"/>
          <p:nvPr/>
        </p:nvSpPr>
        <p:spPr>
          <a:xfrm>
            <a:off x="3150118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DCA13DA4-BDF2-4EF4-A207-2906E14466CE}"/>
              </a:ext>
            </a:extLst>
          </p:cNvPr>
          <p:cNvSpPr txBox="1"/>
          <p:nvPr/>
        </p:nvSpPr>
        <p:spPr>
          <a:xfrm>
            <a:off x="3688348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43515483-FFFD-4658-95FA-A1884CBC99A6}"/>
              </a:ext>
            </a:extLst>
          </p:cNvPr>
          <p:cNvSpPr txBox="1"/>
          <p:nvPr/>
        </p:nvSpPr>
        <p:spPr>
          <a:xfrm>
            <a:off x="4214584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6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5945ED09-B0E0-4DD3-816F-CCCD3CC61833}"/>
              </a:ext>
            </a:extLst>
          </p:cNvPr>
          <p:cNvSpPr txBox="1"/>
          <p:nvPr/>
        </p:nvSpPr>
        <p:spPr>
          <a:xfrm>
            <a:off x="4768248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7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A0A0EBE-F23E-41C1-969D-4DA911A446F1}"/>
              </a:ext>
            </a:extLst>
          </p:cNvPr>
          <p:cNvSpPr txBox="1"/>
          <p:nvPr/>
        </p:nvSpPr>
        <p:spPr>
          <a:xfrm>
            <a:off x="5327807" y="285884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8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073DE7D-0777-46F4-A814-BED2FB1749E9}"/>
              </a:ext>
            </a:extLst>
          </p:cNvPr>
          <p:cNvSpPr txBox="1"/>
          <p:nvPr/>
        </p:nvSpPr>
        <p:spPr>
          <a:xfrm>
            <a:off x="5869312" y="2864484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9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1B31A4F-B22C-4913-A614-ECA5D27A57B1}"/>
              </a:ext>
            </a:extLst>
          </p:cNvPr>
          <p:cNvSpPr txBox="1"/>
          <p:nvPr/>
        </p:nvSpPr>
        <p:spPr>
          <a:xfrm>
            <a:off x="6366369" y="285884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27674F86-D42D-49E8-B2A0-96531D60A8DC}"/>
              </a:ext>
            </a:extLst>
          </p:cNvPr>
          <p:cNvSpPr txBox="1"/>
          <p:nvPr/>
        </p:nvSpPr>
        <p:spPr>
          <a:xfrm>
            <a:off x="6905299" y="285884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11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968B83E9-8557-4F4F-897D-7EA4D450797B}"/>
              </a:ext>
            </a:extLst>
          </p:cNvPr>
          <p:cNvSpPr txBox="1"/>
          <p:nvPr/>
        </p:nvSpPr>
        <p:spPr>
          <a:xfrm>
            <a:off x="7457245" y="285884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12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F951142-7108-4FB5-AF88-A2D7AB5AC4C0}"/>
              </a:ext>
            </a:extLst>
          </p:cNvPr>
          <p:cNvSpPr txBox="1"/>
          <p:nvPr/>
        </p:nvSpPr>
        <p:spPr>
          <a:xfrm>
            <a:off x="7994381" y="285884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13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6D2B889-910B-4273-B321-67B522C454F3}"/>
              </a:ext>
            </a:extLst>
          </p:cNvPr>
          <p:cNvSpPr txBox="1"/>
          <p:nvPr/>
        </p:nvSpPr>
        <p:spPr>
          <a:xfrm>
            <a:off x="8533311" y="285884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14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55F3044-1B3B-433C-8FEB-F76F66FE2702}"/>
              </a:ext>
            </a:extLst>
          </p:cNvPr>
          <p:cNvSpPr txBox="1"/>
          <p:nvPr/>
        </p:nvSpPr>
        <p:spPr>
          <a:xfrm>
            <a:off x="9089348" y="285884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15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59C4DD7-C273-4D79-87A5-35486A313D85}"/>
              </a:ext>
            </a:extLst>
          </p:cNvPr>
          <p:cNvSpPr txBox="1"/>
          <p:nvPr/>
        </p:nvSpPr>
        <p:spPr>
          <a:xfrm>
            <a:off x="9614504" y="285884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16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8AD9E9AD-6A9D-4F6D-B731-457AFAAF2E76}"/>
              </a:ext>
            </a:extLst>
          </p:cNvPr>
          <p:cNvSpPr txBox="1"/>
          <p:nvPr/>
        </p:nvSpPr>
        <p:spPr>
          <a:xfrm>
            <a:off x="10226284" y="285884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17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E108C6F4-42A4-4A66-BF02-4340A6EE2921}"/>
              </a:ext>
            </a:extLst>
          </p:cNvPr>
          <p:cNvSpPr txBox="1"/>
          <p:nvPr/>
        </p:nvSpPr>
        <p:spPr>
          <a:xfrm>
            <a:off x="10717549" y="2858840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18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126F558D-503B-4238-9B5B-4E7DD798AB92}"/>
              </a:ext>
            </a:extLst>
          </p:cNvPr>
          <p:cNvGrpSpPr/>
          <p:nvPr/>
        </p:nvGrpSpPr>
        <p:grpSpPr>
          <a:xfrm>
            <a:off x="4363232" y="2680250"/>
            <a:ext cx="5468150" cy="149087"/>
            <a:chOff x="4341715" y="5284302"/>
            <a:chExt cx="5468150" cy="149087"/>
          </a:xfrm>
        </p:grpSpPr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1295644D-A202-41FB-B850-753868093F4B}"/>
                </a:ext>
              </a:extLst>
            </p:cNvPr>
            <p:cNvCxnSpPr>
              <a:cxnSpLocks/>
            </p:cNvCxnSpPr>
            <p:nvPr/>
          </p:nvCxnSpPr>
          <p:spPr>
            <a:xfrm>
              <a:off x="489643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8DA86F89-EC4C-4A83-8937-B7D26D1BB7CC}"/>
                </a:ext>
              </a:extLst>
            </p:cNvPr>
            <p:cNvCxnSpPr>
              <a:cxnSpLocks/>
            </p:cNvCxnSpPr>
            <p:nvPr/>
          </p:nvCxnSpPr>
          <p:spPr>
            <a:xfrm>
              <a:off x="544122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10E23B50-D24A-4565-9E83-863583093563}"/>
                </a:ext>
              </a:extLst>
            </p:cNvPr>
            <p:cNvCxnSpPr>
              <a:cxnSpLocks/>
            </p:cNvCxnSpPr>
            <p:nvPr/>
          </p:nvCxnSpPr>
          <p:spPr>
            <a:xfrm>
              <a:off x="598600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36EFE8FD-7220-401B-BCA0-CB7B0F06E37E}"/>
                </a:ext>
              </a:extLst>
            </p:cNvPr>
            <p:cNvCxnSpPr>
              <a:cxnSpLocks/>
            </p:cNvCxnSpPr>
            <p:nvPr/>
          </p:nvCxnSpPr>
          <p:spPr>
            <a:xfrm>
              <a:off x="653079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140C42B8-E3F4-42D2-8E3F-ECAD467D6BC7}"/>
                </a:ext>
              </a:extLst>
            </p:cNvPr>
            <p:cNvCxnSpPr>
              <a:cxnSpLocks/>
            </p:cNvCxnSpPr>
            <p:nvPr/>
          </p:nvCxnSpPr>
          <p:spPr>
            <a:xfrm>
              <a:off x="707557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EB538805-FFEB-4333-BACF-36B67CEA844C}"/>
                </a:ext>
              </a:extLst>
            </p:cNvPr>
            <p:cNvCxnSpPr>
              <a:cxnSpLocks/>
            </p:cNvCxnSpPr>
            <p:nvPr/>
          </p:nvCxnSpPr>
          <p:spPr>
            <a:xfrm>
              <a:off x="762036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FA131CE0-AB78-4533-9AFF-8F9AB56836FD}"/>
                </a:ext>
              </a:extLst>
            </p:cNvPr>
            <p:cNvCxnSpPr>
              <a:cxnSpLocks/>
            </p:cNvCxnSpPr>
            <p:nvPr/>
          </p:nvCxnSpPr>
          <p:spPr>
            <a:xfrm>
              <a:off x="816514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FF690550-B18E-4C83-A34B-B49F3C2E35FE}"/>
                </a:ext>
              </a:extLst>
            </p:cNvPr>
            <p:cNvCxnSpPr>
              <a:cxnSpLocks/>
            </p:cNvCxnSpPr>
            <p:nvPr/>
          </p:nvCxnSpPr>
          <p:spPr>
            <a:xfrm>
              <a:off x="870993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2E6DA3B4-6590-495D-A2D7-2D4E2AD6C8C8}"/>
                </a:ext>
              </a:extLst>
            </p:cNvPr>
            <p:cNvCxnSpPr>
              <a:cxnSpLocks/>
            </p:cNvCxnSpPr>
            <p:nvPr/>
          </p:nvCxnSpPr>
          <p:spPr>
            <a:xfrm>
              <a:off x="925471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CC3A1F7B-CE63-4272-B0FA-8AF02C5D76DE}"/>
                </a:ext>
              </a:extLst>
            </p:cNvPr>
            <p:cNvCxnSpPr>
              <a:cxnSpLocks/>
            </p:cNvCxnSpPr>
            <p:nvPr/>
          </p:nvCxnSpPr>
          <p:spPr>
            <a:xfrm>
              <a:off x="9799510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955A8752-B4AB-4EDF-B94E-658F08B4150C}"/>
                </a:ext>
              </a:extLst>
            </p:cNvPr>
            <p:cNvCxnSpPr/>
            <p:nvPr/>
          </p:nvCxnSpPr>
          <p:spPr>
            <a:xfrm>
              <a:off x="4341715" y="5433389"/>
              <a:ext cx="5468150" cy="0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62202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7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50"/>
                            </p:stCondLst>
                            <p:childTnLst>
                              <p:par>
                                <p:cTn id="10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1" grpId="0" animBg="1"/>
      <p:bldP spid="72" grpId="0" animBg="1"/>
      <p:bldP spid="83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IO</a:t>
            </a:r>
            <a:r>
              <a:rPr lang="zh-CN" altLang="en-US" sz="2400" b="1">
                <a:solidFill>
                  <a:srgbClr val="AD2B26"/>
                </a:solidFill>
              </a:rPr>
              <a:t>多路复用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/>
              <a:t>IO</a:t>
            </a:r>
            <a:r>
              <a:rPr lang="zh-CN" altLang="en-US" b="1"/>
              <a:t>多路复用</a:t>
            </a:r>
            <a:r>
              <a:rPr lang="zh-CN" altLang="en-US"/>
              <a:t>是利用单个线程来同时监听多个</a:t>
            </a:r>
            <a:r>
              <a:rPr lang="en-US" altLang="zh-CN"/>
              <a:t>FD</a:t>
            </a:r>
            <a:r>
              <a:rPr lang="zh-CN" altLang="en-US"/>
              <a:t>，并在某个</a:t>
            </a:r>
            <a:r>
              <a:rPr lang="en-US" altLang="zh-CN"/>
              <a:t>FD</a:t>
            </a:r>
            <a:r>
              <a:rPr lang="zh-CN" altLang="en-US"/>
              <a:t>可读、可写时得到通知，从而避免无效的等待，充分利用</a:t>
            </a:r>
            <a:r>
              <a:rPr lang="en-US" altLang="zh-CN"/>
              <a:t>CPU</a:t>
            </a:r>
            <a:r>
              <a:rPr lang="zh-CN" altLang="en-US"/>
              <a:t>资源。不过监听</a:t>
            </a:r>
            <a:r>
              <a:rPr lang="en-US" altLang="zh-CN"/>
              <a:t>FD</a:t>
            </a:r>
            <a:r>
              <a:rPr lang="zh-CN" altLang="en-US"/>
              <a:t>的方式、通知的方式又有多种实现，常见的有：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select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poll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epoll</a:t>
            </a:r>
          </a:p>
        </p:txBody>
      </p:sp>
      <p:sp>
        <p:nvSpPr>
          <p:cNvPr id="5" name="iconfont-11012-5218622">
            <a:extLst>
              <a:ext uri="{FF2B5EF4-FFF2-40B4-BE49-F238E27FC236}">
                <a16:creationId xmlns:a16="http://schemas.microsoft.com/office/drawing/2014/main" id="{1FCDD1CE-447E-4450-A102-806980C32FDD}"/>
              </a:ext>
            </a:extLst>
          </p:cNvPr>
          <p:cNvSpPr/>
          <p:nvPr/>
        </p:nvSpPr>
        <p:spPr>
          <a:xfrm>
            <a:off x="6362073" y="3743314"/>
            <a:ext cx="869525" cy="769071"/>
          </a:xfrm>
          <a:custGeom>
            <a:avLst/>
            <a:gdLst>
              <a:gd name="connsiteX0" fmla="*/ 334767 w 424180"/>
              <a:gd name="connsiteY0" fmla="*/ 242545 h 375176"/>
              <a:gd name="connsiteX1" fmla="*/ 374580 w 424180"/>
              <a:gd name="connsiteY1" fmla="*/ 242545 h 375176"/>
              <a:gd name="connsiteX2" fmla="*/ 374580 w 424180"/>
              <a:gd name="connsiteY2" fmla="*/ 282424 h 375176"/>
              <a:gd name="connsiteX3" fmla="*/ 334767 w 424180"/>
              <a:gd name="connsiteY3" fmla="*/ 282424 h 375176"/>
              <a:gd name="connsiteX4" fmla="*/ 268617 w 424180"/>
              <a:gd name="connsiteY4" fmla="*/ 242545 h 375176"/>
              <a:gd name="connsiteX5" fmla="*/ 308431 w 424180"/>
              <a:gd name="connsiteY5" fmla="*/ 242545 h 375176"/>
              <a:gd name="connsiteX6" fmla="*/ 308431 w 424180"/>
              <a:gd name="connsiteY6" fmla="*/ 282424 h 375176"/>
              <a:gd name="connsiteX7" fmla="*/ 268617 w 424180"/>
              <a:gd name="connsiteY7" fmla="*/ 282424 h 375176"/>
              <a:gd name="connsiteX8" fmla="*/ 202468 w 424180"/>
              <a:gd name="connsiteY8" fmla="*/ 242545 h 375176"/>
              <a:gd name="connsiteX9" fmla="*/ 242282 w 424180"/>
              <a:gd name="connsiteY9" fmla="*/ 242545 h 375176"/>
              <a:gd name="connsiteX10" fmla="*/ 242282 w 424180"/>
              <a:gd name="connsiteY10" fmla="*/ 282424 h 375176"/>
              <a:gd name="connsiteX11" fmla="*/ 202468 w 424180"/>
              <a:gd name="connsiteY11" fmla="*/ 282424 h 375176"/>
              <a:gd name="connsiteX12" fmla="*/ 279453 w 424180"/>
              <a:gd name="connsiteY12" fmla="*/ 182658 h 375176"/>
              <a:gd name="connsiteX13" fmla="*/ 279453 w 424180"/>
              <a:gd name="connsiteY13" fmla="*/ 202758 h 375176"/>
              <a:gd name="connsiteX14" fmla="*/ 297645 w 424180"/>
              <a:gd name="connsiteY14" fmla="*/ 202758 h 375176"/>
              <a:gd name="connsiteX15" fmla="*/ 297645 w 424180"/>
              <a:gd name="connsiteY15" fmla="*/ 182658 h 375176"/>
              <a:gd name="connsiteX16" fmla="*/ 49909 w 424180"/>
              <a:gd name="connsiteY16" fmla="*/ 93449 h 375176"/>
              <a:gd name="connsiteX17" fmla="*/ 124296 w 424180"/>
              <a:gd name="connsiteY17" fmla="*/ 93449 h 375176"/>
              <a:gd name="connsiteX18" fmla="*/ 158252 w 424180"/>
              <a:gd name="connsiteY18" fmla="*/ 108595 h 375176"/>
              <a:gd name="connsiteX19" fmla="*/ 169872 w 424180"/>
              <a:gd name="connsiteY19" fmla="*/ 143936 h 375176"/>
              <a:gd name="connsiteX20" fmla="*/ 163871 w 424180"/>
              <a:gd name="connsiteY20" fmla="*/ 202710 h 375176"/>
              <a:gd name="connsiteX21" fmla="*/ 259213 w 424180"/>
              <a:gd name="connsiteY21" fmla="*/ 202710 h 375176"/>
              <a:gd name="connsiteX22" fmla="*/ 259213 w 424180"/>
              <a:gd name="connsiteY22" fmla="*/ 182563 h 375176"/>
              <a:gd name="connsiteX23" fmla="*/ 202494 w 424180"/>
              <a:gd name="connsiteY23" fmla="*/ 182563 h 375176"/>
              <a:gd name="connsiteX24" fmla="*/ 202494 w 424180"/>
              <a:gd name="connsiteY24" fmla="*/ 93449 h 375176"/>
              <a:gd name="connsiteX25" fmla="*/ 374604 w 424180"/>
              <a:gd name="connsiteY25" fmla="*/ 93449 h 375176"/>
              <a:gd name="connsiteX26" fmla="*/ 374604 w 424180"/>
              <a:gd name="connsiteY26" fmla="*/ 182658 h 375176"/>
              <a:gd name="connsiteX27" fmla="*/ 317885 w 424180"/>
              <a:gd name="connsiteY27" fmla="*/ 182658 h 375176"/>
              <a:gd name="connsiteX28" fmla="*/ 317885 w 424180"/>
              <a:gd name="connsiteY28" fmla="*/ 202758 h 375176"/>
              <a:gd name="connsiteX29" fmla="*/ 399797 w 424180"/>
              <a:gd name="connsiteY29" fmla="*/ 202758 h 375176"/>
              <a:gd name="connsiteX30" fmla="*/ 424180 w 424180"/>
              <a:gd name="connsiteY30" fmla="*/ 227192 h 375176"/>
              <a:gd name="connsiteX31" fmla="*/ 424180 w 424180"/>
              <a:gd name="connsiteY31" fmla="*/ 334691 h 375176"/>
              <a:gd name="connsiteX32" fmla="*/ 424180 w 424180"/>
              <a:gd name="connsiteY32" fmla="*/ 334739 h 375176"/>
              <a:gd name="connsiteX33" fmla="*/ 403940 w 424180"/>
              <a:gd name="connsiteY33" fmla="*/ 334739 h 375176"/>
              <a:gd name="connsiteX34" fmla="*/ 403940 w 424180"/>
              <a:gd name="connsiteY34" fmla="*/ 227192 h 375176"/>
              <a:gd name="connsiteX35" fmla="*/ 399797 w 424180"/>
              <a:gd name="connsiteY35" fmla="*/ 223000 h 375176"/>
              <a:gd name="connsiteX36" fmla="*/ 24383 w 424180"/>
              <a:gd name="connsiteY36" fmla="*/ 223000 h 375176"/>
              <a:gd name="connsiteX37" fmla="*/ 20240 w 424180"/>
              <a:gd name="connsiteY37" fmla="*/ 227192 h 375176"/>
              <a:gd name="connsiteX38" fmla="*/ 20240 w 424180"/>
              <a:gd name="connsiteY38" fmla="*/ 354934 h 375176"/>
              <a:gd name="connsiteX39" fmla="*/ 424180 w 424180"/>
              <a:gd name="connsiteY39" fmla="*/ 354934 h 375176"/>
              <a:gd name="connsiteX40" fmla="*/ 424180 w 424180"/>
              <a:gd name="connsiteY40" fmla="*/ 375176 h 375176"/>
              <a:gd name="connsiteX41" fmla="*/ 0 w 424180"/>
              <a:gd name="connsiteY41" fmla="*/ 375176 h 375176"/>
              <a:gd name="connsiteX42" fmla="*/ 0 w 424180"/>
              <a:gd name="connsiteY42" fmla="*/ 227096 h 375176"/>
              <a:gd name="connsiteX43" fmla="*/ 10715 w 424180"/>
              <a:gd name="connsiteY43" fmla="*/ 206949 h 375176"/>
              <a:gd name="connsiteX44" fmla="*/ 24383 w 424180"/>
              <a:gd name="connsiteY44" fmla="*/ 202710 h 375176"/>
              <a:gd name="connsiteX45" fmla="*/ 143584 w 424180"/>
              <a:gd name="connsiteY45" fmla="*/ 202710 h 375176"/>
              <a:gd name="connsiteX46" fmla="*/ 149775 w 424180"/>
              <a:gd name="connsiteY46" fmla="*/ 141840 h 375176"/>
              <a:gd name="connsiteX47" fmla="*/ 143251 w 424180"/>
              <a:gd name="connsiteY47" fmla="*/ 122074 h 375176"/>
              <a:gd name="connsiteX48" fmla="*/ 124296 w 424180"/>
              <a:gd name="connsiteY48" fmla="*/ 113643 h 375176"/>
              <a:gd name="connsiteX49" fmla="*/ 49909 w 424180"/>
              <a:gd name="connsiteY49" fmla="*/ 113643 h 375176"/>
              <a:gd name="connsiteX50" fmla="*/ 30955 w 424180"/>
              <a:gd name="connsiteY50" fmla="*/ 122074 h 375176"/>
              <a:gd name="connsiteX51" fmla="*/ 24431 w 424180"/>
              <a:gd name="connsiteY51" fmla="*/ 141840 h 375176"/>
              <a:gd name="connsiteX52" fmla="*/ 28621 w 424180"/>
              <a:gd name="connsiteY52" fmla="*/ 182515 h 375176"/>
              <a:gd name="connsiteX53" fmla="*/ 8239 w 424180"/>
              <a:gd name="connsiteY53" fmla="*/ 182515 h 375176"/>
              <a:gd name="connsiteX54" fmla="*/ 4334 w 424180"/>
              <a:gd name="connsiteY54" fmla="*/ 143936 h 375176"/>
              <a:gd name="connsiteX55" fmla="*/ 15954 w 424180"/>
              <a:gd name="connsiteY55" fmla="*/ 108547 h 375176"/>
              <a:gd name="connsiteX56" fmla="*/ 49909 w 424180"/>
              <a:gd name="connsiteY56" fmla="*/ 93449 h 375176"/>
              <a:gd name="connsiteX57" fmla="*/ 87055 w 424180"/>
              <a:gd name="connsiteY57" fmla="*/ 20195 h 375176"/>
              <a:gd name="connsiteX58" fmla="*/ 63720 w 424180"/>
              <a:gd name="connsiteY58" fmla="*/ 43581 h 375176"/>
              <a:gd name="connsiteX59" fmla="*/ 87055 w 424180"/>
              <a:gd name="connsiteY59" fmla="*/ 66872 h 375176"/>
              <a:gd name="connsiteX60" fmla="*/ 110390 w 424180"/>
              <a:gd name="connsiteY60" fmla="*/ 43581 h 375176"/>
              <a:gd name="connsiteX61" fmla="*/ 87055 w 424180"/>
              <a:gd name="connsiteY61" fmla="*/ 20195 h 375176"/>
              <a:gd name="connsiteX62" fmla="*/ 87055 w 424180"/>
              <a:gd name="connsiteY62" fmla="*/ 0 h 375176"/>
              <a:gd name="connsiteX63" fmla="*/ 130630 w 424180"/>
              <a:gd name="connsiteY63" fmla="*/ 43581 h 375176"/>
              <a:gd name="connsiteX64" fmla="*/ 87055 w 424180"/>
              <a:gd name="connsiteY64" fmla="*/ 87114 h 375176"/>
              <a:gd name="connsiteX65" fmla="*/ 43480 w 424180"/>
              <a:gd name="connsiteY65" fmla="*/ 43581 h 375176"/>
              <a:gd name="connsiteX66" fmla="*/ 87055 w 424180"/>
              <a:gd name="connsiteY66" fmla="*/ 0 h 37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24180" h="375176">
                <a:moveTo>
                  <a:pt x="334767" y="242545"/>
                </a:moveTo>
                <a:lnTo>
                  <a:pt x="374580" y="242545"/>
                </a:lnTo>
                <a:lnTo>
                  <a:pt x="374580" y="282424"/>
                </a:lnTo>
                <a:lnTo>
                  <a:pt x="334767" y="282424"/>
                </a:lnTo>
                <a:close/>
                <a:moveTo>
                  <a:pt x="268617" y="242545"/>
                </a:moveTo>
                <a:lnTo>
                  <a:pt x="308431" y="242545"/>
                </a:lnTo>
                <a:lnTo>
                  <a:pt x="308431" y="282424"/>
                </a:lnTo>
                <a:lnTo>
                  <a:pt x="268617" y="282424"/>
                </a:lnTo>
                <a:close/>
                <a:moveTo>
                  <a:pt x="202468" y="242545"/>
                </a:moveTo>
                <a:lnTo>
                  <a:pt x="242282" y="242545"/>
                </a:lnTo>
                <a:lnTo>
                  <a:pt x="242282" y="282424"/>
                </a:lnTo>
                <a:lnTo>
                  <a:pt x="202468" y="282424"/>
                </a:lnTo>
                <a:close/>
                <a:moveTo>
                  <a:pt x="279453" y="182658"/>
                </a:moveTo>
                <a:lnTo>
                  <a:pt x="279453" y="202758"/>
                </a:lnTo>
                <a:lnTo>
                  <a:pt x="297645" y="202758"/>
                </a:lnTo>
                <a:lnTo>
                  <a:pt x="297645" y="182658"/>
                </a:lnTo>
                <a:close/>
                <a:moveTo>
                  <a:pt x="49909" y="93449"/>
                </a:moveTo>
                <a:lnTo>
                  <a:pt x="124296" y="93449"/>
                </a:lnTo>
                <a:cubicBezTo>
                  <a:pt x="137202" y="93449"/>
                  <a:pt x="149584" y="98974"/>
                  <a:pt x="158252" y="108595"/>
                </a:cubicBezTo>
                <a:cubicBezTo>
                  <a:pt x="166967" y="118168"/>
                  <a:pt x="171205" y="131076"/>
                  <a:pt x="169872" y="143936"/>
                </a:cubicBezTo>
                <a:lnTo>
                  <a:pt x="163871" y="202710"/>
                </a:lnTo>
                <a:lnTo>
                  <a:pt x="259213" y="202710"/>
                </a:lnTo>
                <a:lnTo>
                  <a:pt x="259213" y="182563"/>
                </a:lnTo>
                <a:lnTo>
                  <a:pt x="202494" y="182563"/>
                </a:lnTo>
                <a:lnTo>
                  <a:pt x="202494" y="93449"/>
                </a:lnTo>
                <a:lnTo>
                  <a:pt x="374604" y="93449"/>
                </a:lnTo>
                <a:lnTo>
                  <a:pt x="374604" y="182658"/>
                </a:lnTo>
                <a:lnTo>
                  <a:pt x="317885" y="182658"/>
                </a:lnTo>
                <a:lnTo>
                  <a:pt x="317885" y="202758"/>
                </a:lnTo>
                <a:lnTo>
                  <a:pt x="399797" y="202758"/>
                </a:lnTo>
                <a:cubicBezTo>
                  <a:pt x="413227" y="202758"/>
                  <a:pt x="424180" y="213713"/>
                  <a:pt x="424180" y="227192"/>
                </a:cubicBezTo>
                <a:lnTo>
                  <a:pt x="424180" y="334691"/>
                </a:lnTo>
                <a:lnTo>
                  <a:pt x="424180" y="334739"/>
                </a:lnTo>
                <a:lnTo>
                  <a:pt x="403940" y="334739"/>
                </a:lnTo>
                <a:lnTo>
                  <a:pt x="403940" y="227192"/>
                </a:lnTo>
                <a:cubicBezTo>
                  <a:pt x="403940" y="224858"/>
                  <a:pt x="402083" y="223000"/>
                  <a:pt x="399797" y="223000"/>
                </a:cubicBezTo>
                <a:lnTo>
                  <a:pt x="24383" y="223000"/>
                </a:lnTo>
                <a:cubicBezTo>
                  <a:pt x="22049" y="223000"/>
                  <a:pt x="20240" y="224858"/>
                  <a:pt x="20240" y="227192"/>
                </a:cubicBezTo>
                <a:lnTo>
                  <a:pt x="20240" y="354934"/>
                </a:lnTo>
                <a:lnTo>
                  <a:pt x="424180" y="354934"/>
                </a:lnTo>
                <a:lnTo>
                  <a:pt x="424180" y="375176"/>
                </a:lnTo>
                <a:lnTo>
                  <a:pt x="0" y="375176"/>
                </a:lnTo>
                <a:lnTo>
                  <a:pt x="0" y="227096"/>
                </a:lnTo>
                <a:cubicBezTo>
                  <a:pt x="0" y="218714"/>
                  <a:pt x="4191" y="211331"/>
                  <a:pt x="10715" y="206949"/>
                </a:cubicBezTo>
                <a:cubicBezTo>
                  <a:pt x="14620" y="204234"/>
                  <a:pt x="19335" y="202710"/>
                  <a:pt x="24383" y="202710"/>
                </a:cubicBezTo>
                <a:lnTo>
                  <a:pt x="143584" y="202710"/>
                </a:lnTo>
                <a:lnTo>
                  <a:pt x="149775" y="141840"/>
                </a:lnTo>
                <a:cubicBezTo>
                  <a:pt x="150489" y="134505"/>
                  <a:pt x="148203" y="127504"/>
                  <a:pt x="143251" y="122074"/>
                </a:cubicBezTo>
                <a:cubicBezTo>
                  <a:pt x="138393" y="116597"/>
                  <a:pt x="131583" y="113643"/>
                  <a:pt x="124296" y="113643"/>
                </a:cubicBezTo>
                <a:lnTo>
                  <a:pt x="49909" y="113643"/>
                </a:lnTo>
                <a:cubicBezTo>
                  <a:pt x="42575" y="113643"/>
                  <a:pt x="35860" y="116644"/>
                  <a:pt x="30955" y="122074"/>
                </a:cubicBezTo>
                <a:cubicBezTo>
                  <a:pt x="26002" y="127551"/>
                  <a:pt x="23669" y="134505"/>
                  <a:pt x="24431" y="141840"/>
                </a:cubicBezTo>
                <a:lnTo>
                  <a:pt x="28621" y="182515"/>
                </a:lnTo>
                <a:lnTo>
                  <a:pt x="8239" y="182515"/>
                </a:lnTo>
                <a:lnTo>
                  <a:pt x="4334" y="143936"/>
                </a:lnTo>
                <a:cubicBezTo>
                  <a:pt x="3000" y="131076"/>
                  <a:pt x="7239" y="118168"/>
                  <a:pt x="15954" y="108547"/>
                </a:cubicBezTo>
                <a:cubicBezTo>
                  <a:pt x="24573" y="98974"/>
                  <a:pt x="37003" y="93449"/>
                  <a:pt x="49909" y="93449"/>
                </a:cubicBezTo>
                <a:close/>
                <a:moveTo>
                  <a:pt x="87055" y="20195"/>
                </a:moveTo>
                <a:cubicBezTo>
                  <a:pt x="74197" y="20242"/>
                  <a:pt x="63720" y="30721"/>
                  <a:pt x="63720" y="43581"/>
                </a:cubicBezTo>
                <a:cubicBezTo>
                  <a:pt x="63720" y="56441"/>
                  <a:pt x="74197" y="66872"/>
                  <a:pt x="87055" y="66872"/>
                </a:cubicBezTo>
                <a:cubicBezTo>
                  <a:pt x="99913" y="66872"/>
                  <a:pt x="110390" y="56441"/>
                  <a:pt x="110390" y="43581"/>
                </a:cubicBezTo>
                <a:cubicBezTo>
                  <a:pt x="110390" y="30673"/>
                  <a:pt x="99913" y="20195"/>
                  <a:pt x="87055" y="20195"/>
                </a:cubicBezTo>
                <a:close/>
                <a:moveTo>
                  <a:pt x="87055" y="0"/>
                </a:moveTo>
                <a:cubicBezTo>
                  <a:pt x="111057" y="0"/>
                  <a:pt x="130630" y="19528"/>
                  <a:pt x="130630" y="43581"/>
                </a:cubicBezTo>
                <a:cubicBezTo>
                  <a:pt x="130630" y="67586"/>
                  <a:pt x="111105" y="87114"/>
                  <a:pt x="87055" y="87114"/>
                </a:cubicBezTo>
                <a:cubicBezTo>
                  <a:pt x="63005" y="87114"/>
                  <a:pt x="43480" y="67586"/>
                  <a:pt x="43480" y="43581"/>
                </a:cubicBezTo>
                <a:cubicBezTo>
                  <a:pt x="43480" y="19528"/>
                  <a:pt x="63101" y="0"/>
                  <a:pt x="87055" y="0"/>
                </a:cubicBezTo>
                <a:close/>
              </a:path>
            </a:pathLst>
          </a:cu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A8946D-BA0D-4A7D-A3EA-EEEBE3445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540" y="4933062"/>
            <a:ext cx="371429" cy="75238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532EBCC-E533-4664-B4BD-36EDB1A1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051" y="3838830"/>
            <a:ext cx="371429" cy="7523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EB0BF0C-E648-4C6E-9422-522059E80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540" y="2744597"/>
            <a:ext cx="371429" cy="7523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2154648-E40A-41CE-8CAD-84DE17A08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081" y="2744596"/>
            <a:ext cx="371429" cy="7523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B1C0620-9D80-4CAB-B10D-6E0B6AFFF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081" y="3838829"/>
            <a:ext cx="371429" cy="75238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0FAA49C-B85C-45A6-B2C1-58841D2F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081" y="4933062"/>
            <a:ext cx="371429" cy="7523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FA85AC2-E468-45CC-80D2-DF41E9B67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622" y="2744595"/>
            <a:ext cx="371429" cy="75238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3CE453D-5C3C-4936-A7EE-14E4553A2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621" y="3838828"/>
            <a:ext cx="371429" cy="75238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2386DB5-6DFF-4F20-A2BE-A42475800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620" y="4933061"/>
            <a:ext cx="371429" cy="752381"/>
          </a:xfrm>
          <a:prstGeom prst="rect">
            <a:avLst/>
          </a:prstGeom>
        </p:spPr>
      </p:pic>
      <p:pic>
        <p:nvPicPr>
          <p:cNvPr id="39" name="图形 38" descr="灯泡">
            <a:extLst>
              <a:ext uri="{FF2B5EF4-FFF2-40B4-BE49-F238E27FC236}">
                <a16:creationId xmlns:a16="http://schemas.microsoft.com/office/drawing/2014/main" id="{B67B588B-38B1-4AFE-B452-F05E706B6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5900" y="3059149"/>
            <a:ext cx="640791" cy="640791"/>
          </a:xfrm>
          <a:prstGeom prst="rect">
            <a:avLst/>
          </a:prstGeom>
        </p:spPr>
      </p:pic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BAA51D84-C3D8-45D7-960B-A362F97585D2}"/>
              </a:ext>
            </a:extLst>
          </p:cNvPr>
          <p:cNvSpPr/>
          <p:nvPr/>
        </p:nvSpPr>
        <p:spPr>
          <a:xfrm>
            <a:off x="5954993" y="3123867"/>
            <a:ext cx="312971" cy="306530"/>
          </a:xfrm>
          <a:custGeom>
            <a:avLst/>
            <a:gdLst>
              <a:gd name="connsiteX0" fmla="*/ 223303 w 446606"/>
              <a:gd name="connsiteY0" fmla="*/ 0 h 437414"/>
              <a:gd name="connsiteX1" fmla="*/ 446606 w 446606"/>
              <a:gd name="connsiteY1" fmla="*/ 207988 h 437414"/>
              <a:gd name="connsiteX2" fmla="*/ 381202 w 446606"/>
              <a:gd name="connsiteY2" fmla="*/ 355058 h 437414"/>
              <a:gd name="connsiteX3" fmla="*/ 349169 w 446606"/>
              <a:gd name="connsiteY3" fmla="*/ 375174 h 437414"/>
              <a:gd name="connsiteX4" fmla="*/ 349169 w 446606"/>
              <a:gd name="connsiteY4" fmla="*/ 437414 h 437414"/>
              <a:gd name="connsiteX5" fmla="*/ 91994 w 446606"/>
              <a:gd name="connsiteY5" fmla="*/ 437414 h 437414"/>
              <a:gd name="connsiteX6" fmla="*/ 91994 w 446606"/>
              <a:gd name="connsiteY6" fmla="*/ 371756 h 437414"/>
              <a:gd name="connsiteX7" fmla="*/ 65404 w 446606"/>
              <a:gd name="connsiteY7" fmla="*/ 355058 h 437414"/>
              <a:gd name="connsiteX8" fmla="*/ 0 w 446606"/>
              <a:gd name="connsiteY8" fmla="*/ 207988 h 437414"/>
              <a:gd name="connsiteX9" fmla="*/ 223303 w 446606"/>
              <a:gd name="connsiteY9" fmla="*/ 0 h 43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606" h="437414">
                <a:moveTo>
                  <a:pt x="223303" y="0"/>
                </a:moveTo>
                <a:cubicBezTo>
                  <a:pt x="346630" y="0"/>
                  <a:pt x="446606" y="93119"/>
                  <a:pt x="446606" y="207988"/>
                </a:cubicBezTo>
                <a:cubicBezTo>
                  <a:pt x="446606" y="265422"/>
                  <a:pt x="421612" y="317420"/>
                  <a:pt x="381202" y="355058"/>
                </a:cubicBezTo>
                <a:lnTo>
                  <a:pt x="349169" y="375174"/>
                </a:lnTo>
                <a:lnTo>
                  <a:pt x="349169" y="437414"/>
                </a:lnTo>
                <a:lnTo>
                  <a:pt x="91994" y="437414"/>
                </a:lnTo>
                <a:lnTo>
                  <a:pt x="91994" y="371756"/>
                </a:lnTo>
                <a:lnTo>
                  <a:pt x="65404" y="355058"/>
                </a:lnTo>
                <a:cubicBezTo>
                  <a:pt x="24994" y="317420"/>
                  <a:pt x="0" y="265422"/>
                  <a:pt x="0" y="207988"/>
                </a:cubicBezTo>
                <a:cubicBezTo>
                  <a:pt x="0" y="93119"/>
                  <a:pt x="99976" y="0"/>
                  <a:pt x="22330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98AFB67-2C92-4A54-8499-C07F54080123}"/>
              </a:ext>
            </a:extLst>
          </p:cNvPr>
          <p:cNvGrpSpPr/>
          <p:nvPr/>
        </p:nvGrpSpPr>
        <p:grpSpPr>
          <a:xfrm>
            <a:off x="5683031" y="2871734"/>
            <a:ext cx="852797" cy="507810"/>
            <a:chOff x="5660452" y="3108803"/>
            <a:chExt cx="852797" cy="507810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0D5ADC92-8986-40FD-B9B4-C333E8BD0807}"/>
                </a:ext>
              </a:extLst>
            </p:cNvPr>
            <p:cNvSpPr/>
            <p:nvPr/>
          </p:nvSpPr>
          <p:spPr>
            <a:xfrm rot="2094366">
              <a:off x="5724408" y="3261802"/>
              <a:ext cx="187415" cy="80771"/>
            </a:xfrm>
            <a:prstGeom prst="roundRect">
              <a:avLst>
                <a:gd name="adj" fmla="val 3959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1B225952-DEE5-4D2F-B609-AFC1300DE851}"/>
                </a:ext>
              </a:extLst>
            </p:cNvPr>
            <p:cNvSpPr/>
            <p:nvPr/>
          </p:nvSpPr>
          <p:spPr>
            <a:xfrm>
              <a:off x="5660452" y="3522863"/>
              <a:ext cx="187415" cy="80771"/>
            </a:xfrm>
            <a:prstGeom prst="roundRect">
              <a:avLst>
                <a:gd name="adj" fmla="val 3959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08FC4B5D-2D26-467C-9B22-C4EFF8AA3DBB}"/>
                </a:ext>
              </a:extLst>
            </p:cNvPr>
            <p:cNvSpPr/>
            <p:nvPr/>
          </p:nvSpPr>
          <p:spPr>
            <a:xfrm rot="5400000">
              <a:off x="5990008" y="3162125"/>
              <a:ext cx="187415" cy="80771"/>
            </a:xfrm>
            <a:prstGeom prst="roundRect">
              <a:avLst>
                <a:gd name="adj" fmla="val 3959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394E4B1C-083C-4D2E-90C9-C101756FD3DB}"/>
                </a:ext>
              </a:extLst>
            </p:cNvPr>
            <p:cNvSpPr/>
            <p:nvPr/>
          </p:nvSpPr>
          <p:spPr>
            <a:xfrm>
              <a:off x="6325834" y="3535842"/>
              <a:ext cx="187415" cy="80771"/>
            </a:xfrm>
            <a:prstGeom prst="roundRect">
              <a:avLst>
                <a:gd name="adj" fmla="val 3959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9CBD88CC-27E8-4C49-AF8D-0884F98F640E}"/>
                </a:ext>
              </a:extLst>
            </p:cNvPr>
            <p:cNvSpPr/>
            <p:nvPr/>
          </p:nvSpPr>
          <p:spPr>
            <a:xfrm rot="19051183">
              <a:off x="6255554" y="3268129"/>
              <a:ext cx="187415" cy="80771"/>
            </a:xfrm>
            <a:prstGeom prst="roundRect">
              <a:avLst>
                <a:gd name="adj" fmla="val 3959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5" name="图片 64">
            <a:extLst>
              <a:ext uri="{FF2B5EF4-FFF2-40B4-BE49-F238E27FC236}">
                <a16:creationId xmlns:a16="http://schemas.microsoft.com/office/drawing/2014/main" id="{F0957082-12E6-4BD3-84C8-A96227315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2029" y="2743864"/>
            <a:ext cx="207239" cy="17179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F4E5CA6E-6544-4AE2-A88C-17FCEBE75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8984" y="3814346"/>
            <a:ext cx="164910" cy="171641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A3861886-BEBF-42CE-9ABA-B812C110A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1972" y="2739699"/>
            <a:ext cx="207239" cy="171790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DB649AE4-5199-46B2-B74E-10CAB1B54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1915" y="2735534"/>
            <a:ext cx="207239" cy="171790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C2D320BC-2071-496D-BA25-37E5D977C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2029" y="3858830"/>
            <a:ext cx="207239" cy="17179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ED6FEB3A-8E02-497A-A0D9-B61CA77A3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1971" y="3858830"/>
            <a:ext cx="207239" cy="171790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B1C4CA13-4E5B-4DE3-82D9-F0C211FD53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1913" y="3858830"/>
            <a:ext cx="207239" cy="17179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2190D61A-CC90-4F86-8336-1A8050C13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7820" y="4933061"/>
            <a:ext cx="207239" cy="17179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E17B1507-A6C7-4039-AE50-49166FFF3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1971" y="4933061"/>
            <a:ext cx="207239" cy="171790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D72724E7-A533-45F6-9302-9B451263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6122" y="4933061"/>
            <a:ext cx="207239" cy="171790"/>
          </a:xfrm>
          <a:prstGeom prst="rect">
            <a:avLst/>
          </a:prstGeom>
        </p:spPr>
      </p:pic>
      <p:sp>
        <p:nvSpPr>
          <p:cNvPr id="32" name="文本占位符 5">
            <a:extLst>
              <a:ext uri="{FF2B5EF4-FFF2-40B4-BE49-F238E27FC236}">
                <a16:creationId xmlns:a16="http://schemas.microsoft.com/office/drawing/2014/main" id="{46BD4FBF-BC76-4C97-B076-E972F4B85757}"/>
              </a:ext>
            </a:extLst>
          </p:cNvPr>
          <p:cNvSpPr txBox="1">
            <a:spLocks/>
          </p:cNvSpPr>
          <p:nvPr/>
        </p:nvSpPr>
        <p:spPr>
          <a:xfrm>
            <a:off x="746599" y="3224874"/>
            <a:ext cx="4994882" cy="282596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  <a:p>
            <a:r>
              <a:rPr lang="zh-CN" altLang="en-US"/>
              <a:t>差异：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select</a:t>
            </a:r>
            <a:r>
              <a:rPr lang="zh-CN" altLang="en-US"/>
              <a:t>和</a:t>
            </a:r>
            <a:r>
              <a:rPr lang="en-US" altLang="zh-CN"/>
              <a:t>poll</a:t>
            </a:r>
            <a:r>
              <a:rPr lang="zh-CN" altLang="en-US"/>
              <a:t>只会通知用户进程有</a:t>
            </a:r>
            <a:r>
              <a:rPr lang="en-US" altLang="zh-CN"/>
              <a:t>FD</a:t>
            </a:r>
            <a:r>
              <a:rPr lang="zh-CN" altLang="en-US"/>
              <a:t>就绪，但不确定具体是哪个</a:t>
            </a:r>
            <a:r>
              <a:rPr lang="en-US" altLang="zh-CN"/>
              <a:t>FD</a:t>
            </a:r>
            <a:r>
              <a:rPr lang="zh-CN" altLang="en-US"/>
              <a:t>，需要用户进程逐个遍历</a:t>
            </a:r>
            <a:r>
              <a:rPr lang="en-US" altLang="zh-CN"/>
              <a:t>FD</a:t>
            </a:r>
            <a:r>
              <a:rPr lang="zh-CN" altLang="en-US"/>
              <a:t>来确认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epoll</a:t>
            </a:r>
            <a:r>
              <a:rPr lang="zh-CN" altLang="en-US"/>
              <a:t>则会在通知用户进程</a:t>
            </a:r>
            <a:r>
              <a:rPr lang="en-US" altLang="zh-CN"/>
              <a:t>FD</a:t>
            </a:r>
            <a:r>
              <a:rPr lang="zh-CN" altLang="en-US"/>
              <a:t>就绪的同时，把已就绪的</a:t>
            </a:r>
            <a:r>
              <a:rPr lang="en-US" altLang="zh-CN"/>
              <a:t>FD</a:t>
            </a:r>
            <a:r>
              <a:rPr lang="zh-CN" altLang="en-US"/>
              <a:t>写入用户空间</a:t>
            </a:r>
          </a:p>
        </p:txBody>
      </p:sp>
    </p:spTree>
    <p:extLst>
      <p:ext uri="{BB962C8B-B14F-4D97-AF65-F5344CB8AC3E}">
        <p14:creationId xmlns:p14="http://schemas.microsoft.com/office/powerpoint/2010/main" val="3210435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6" grpId="0" animBg="1"/>
      <p:bldP spid="56" grpId="1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IO</a:t>
            </a:r>
            <a:r>
              <a:rPr lang="zh-CN" altLang="en-US" sz="2400" b="1">
                <a:solidFill>
                  <a:srgbClr val="AD2B26"/>
                </a:solidFill>
              </a:rPr>
              <a:t>多路复用</a:t>
            </a:r>
            <a:r>
              <a:rPr lang="en-US" altLang="zh-CN" sz="2400" b="1">
                <a:solidFill>
                  <a:srgbClr val="AD2B26"/>
                </a:solidFill>
              </a:rPr>
              <a:t>-select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/>
              <a:t>select</a:t>
            </a:r>
            <a:r>
              <a:rPr lang="zh-CN" altLang="en-US"/>
              <a:t>是</a:t>
            </a:r>
            <a:r>
              <a:rPr lang="en-US" altLang="zh-CN"/>
              <a:t>Linux</a:t>
            </a:r>
            <a:r>
              <a:rPr lang="zh-CN" altLang="en-US"/>
              <a:t>最早是由的</a:t>
            </a:r>
            <a:r>
              <a:rPr lang="en-US" altLang="zh-CN"/>
              <a:t>I/O</a:t>
            </a:r>
            <a:r>
              <a:rPr lang="zh-CN" altLang="en-US"/>
              <a:t>多路复用技术：</a:t>
            </a:r>
            <a:endParaRPr lang="en-US" altLang="zh-CN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1F6CA69-79A6-4025-B6BC-16419392B0A9}"/>
              </a:ext>
            </a:extLst>
          </p:cNvPr>
          <p:cNvSpPr txBox="1"/>
          <p:nvPr/>
        </p:nvSpPr>
        <p:spPr>
          <a:xfrm>
            <a:off x="710881" y="2200913"/>
            <a:ext cx="5701208" cy="450899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定义类型别名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__fd_mask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，本质是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long int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__fd_mask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b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fd_set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记录要监听的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集合，及其对应状态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*/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fds_bits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类型数组，长度为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1024/32 = 32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共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1024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个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bit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位，每个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bit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位代表一个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代表未就绪，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代表就绪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__fd_mask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fds_bits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[__FD_SETSIZE / __NFDBITS];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fd_set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b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select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函数，用于监听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fd_set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，也就是多个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的集合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select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nfds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要监视的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fd_set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的最大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 + 1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fd_set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readfds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要监听读事件的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集合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fd_set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writefds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要监听写事件的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集合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fd_set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exceptfds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要监听异常事件的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集合</a:t>
            </a:r>
            <a:endParaRPr lang="en-US" altLang="zh-CN" sz="12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   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超时时间，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null-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用不超时；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0-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不阻塞等待；大于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0-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固定等待时间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timeval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timeout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D65B261-AD85-48FE-8F75-47EBFBA6C668}"/>
              </a:ext>
            </a:extLst>
          </p:cNvPr>
          <p:cNvSpPr/>
          <p:nvPr/>
        </p:nvSpPr>
        <p:spPr>
          <a:xfrm>
            <a:off x="6704579" y="2200913"/>
            <a:ext cx="4842983" cy="16246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用户</a:t>
            </a:r>
            <a:endParaRPr lang="en-US" altLang="zh-CN" sz="120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空间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E024DAA-DC4E-48F5-9CB1-89B7912EE563}"/>
              </a:ext>
            </a:extLst>
          </p:cNvPr>
          <p:cNvSpPr/>
          <p:nvPr/>
        </p:nvSpPr>
        <p:spPr>
          <a:xfrm>
            <a:off x="6704578" y="3904307"/>
            <a:ext cx="4842983" cy="1758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内核</a:t>
            </a:r>
            <a:endParaRPr lang="en-US" altLang="zh-CN" sz="12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空间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DE5EED-6273-4A61-973B-8C992CC381A9}"/>
              </a:ext>
            </a:extLst>
          </p:cNvPr>
          <p:cNvSpPr/>
          <p:nvPr/>
        </p:nvSpPr>
        <p:spPr>
          <a:xfrm>
            <a:off x="8953736" y="2443955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8EF636E-D787-4CB6-A637-5A2E455AD9EF}"/>
              </a:ext>
            </a:extLst>
          </p:cNvPr>
          <p:cNvSpPr/>
          <p:nvPr/>
        </p:nvSpPr>
        <p:spPr>
          <a:xfrm>
            <a:off x="9265162" y="2443955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972F64C-0DF6-45B2-A716-FC89201557B4}"/>
              </a:ext>
            </a:extLst>
          </p:cNvPr>
          <p:cNvSpPr/>
          <p:nvPr/>
        </p:nvSpPr>
        <p:spPr>
          <a:xfrm>
            <a:off x="9576588" y="2443955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25EE05E-4A61-40A4-A2DD-71B9562CDC67}"/>
              </a:ext>
            </a:extLst>
          </p:cNvPr>
          <p:cNvSpPr/>
          <p:nvPr/>
        </p:nvSpPr>
        <p:spPr>
          <a:xfrm>
            <a:off x="9888014" y="2443955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42FF103-2F66-4875-AC4A-2098E69B5533}"/>
              </a:ext>
            </a:extLst>
          </p:cNvPr>
          <p:cNvSpPr/>
          <p:nvPr/>
        </p:nvSpPr>
        <p:spPr>
          <a:xfrm>
            <a:off x="10199440" y="2443955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9955629-E7E8-42DA-82BE-5F74D6BC5E4E}"/>
              </a:ext>
            </a:extLst>
          </p:cNvPr>
          <p:cNvSpPr/>
          <p:nvPr/>
        </p:nvSpPr>
        <p:spPr>
          <a:xfrm>
            <a:off x="10510866" y="2443955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36DFADB-F7EF-4B9A-AF31-61511CADFF55}"/>
              </a:ext>
            </a:extLst>
          </p:cNvPr>
          <p:cNvSpPr/>
          <p:nvPr/>
        </p:nvSpPr>
        <p:spPr>
          <a:xfrm>
            <a:off x="10822292" y="2443955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DBDEA99-8D63-4AD7-87F9-1099917D2877}"/>
              </a:ext>
            </a:extLst>
          </p:cNvPr>
          <p:cNvSpPr/>
          <p:nvPr/>
        </p:nvSpPr>
        <p:spPr>
          <a:xfrm>
            <a:off x="11133718" y="2443955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C11FE7B-1523-449A-8EF7-4A6E2F07EE88}"/>
              </a:ext>
            </a:extLst>
          </p:cNvPr>
          <p:cNvSpPr txBox="1"/>
          <p:nvPr/>
        </p:nvSpPr>
        <p:spPr>
          <a:xfrm>
            <a:off x="7166602" y="2446196"/>
            <a:ext cx="18119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49504F"/>
                </a:solidFill>
              </a:rPr>
              <a:t>1.1.</a:t>
            </a:r>
            <a:r>
              <a:rPr lang="zh-CN" altLang="en-US" sz="1000">
                <a:solidFill>
                  <a:srgbClr val="49504F"/>
                </a:solidFill>
              </a:rPr>
              <a:t>创建</a:t>
            </a:r>
            <a:r>
              <a:rPr lang="en-US" altLang="zh-CN" sz="1000">
                <a:solidFill>
                  <a:srgbClr val="267F99"/>
                </a:solidFill>
              </a:rPr>
              <a:t>fd_set </a:t>
            </a:r>
            <a:r>
              <a:rPr lang="en-US" altLang="zh-CN" sz="1000"/>
              <a:t>rfds</a:t>
            </a:r>
            <a:endParaRPr lang="zh-CN" altLang="en-US" sz="10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E630E20-F90F-44B9-AFF9-40CFBF891671}"/>
              </a:ext>
            </a:extLst>
          </p:cNvPr>
          <p:cNvSpPr txBox="1"/>
          <p:nvPr/>
        </p:nvSpPr>
        <p:spPr>
          <a:xfrm>
            <a:off x="7166283" y="2776219"/>
            <a:ext cx="21956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49504F"/>
                </a:solidFill>
              </a:rPr>
              <a:t>1.2.</a:t>
            </a:r>
            <a:r>
              <a:rPr lang="zh-CN" altLang="en-US" sz="1000">
                <a:solidFill>
                  <a:srgbClr val="49504F"/>
                </a:solidFill>
              </a:rPr>
              <a:t>假如要监听 </a:t>
            </a:r>
            <a:r>
              <a:rPr lang="en-US" altLang="zh-CN" sz="1000">
                <a:solidFill>
                  <a:srgbClr val="49504F"/>
                </a:solidFill>
              </a:rPr>
              <a:t>fd = 1, 2, 5</a:t>
            </a:r>
            <a:endParaRPr lang="zh-CN" altLang="en-US" sz="1000">
              <a:solidFill>
                <a:srgbClr val="49504F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FD1D7FD-2010-47D0-AF39-6A72463BDA0E}"/>
              </a:ext>
            </a:extLst>
          </p:cNvPr>
          <p:cNvSpPr txBox="1"/>
          <p:nvPr/>
        </p:nvSpPr>
        <p:spPr>
          <a:xfrm>
            <a:off x="7166283" y="3106977"/>
            <a:ext cx="3739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49504F"/>
                </a:solidFill>
              </a:rPr>
              <a:t>1.3.</a:t>
            </a:r>
            <a:r>
              <a:rPr lang="zh-CN" altLang="en-US" sz="1000">
                <a:solidFill>
                  <a:srgbClr val="49504F"/>
                </a:solidFill>
              </a:rPr>
              <a:t>执行</a:t>
            </a:r>
            <a:r>
              <a:rPr lang="en-US" altLang="zh-CN" sz="1000">
                <a:solidFill>
                  <a:srgbClr val="49504F"/>
                </a:solidFill>
              </a:rPr>
              <a:t>select(5 + 1, rfds, null, null, null, 3)</a:t>
            </a:r>
            <a:endParaRPr lang="zh-CN" altLang="en-US" sz="1000">
              <a:solidFill>
                <a:srgbClr val="49504F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648649A-B047-4560-AC53-46E87128D19B}"/>
              </a:ext>
            </a:extLst>
          </p:cNvPr>
          <p:cNvSpPr/>
          <p:nvPr/>
        </p:nvSpPr>
        <p:spPr>
          <a:xfrm>
            <a:off x="11133718" y="2443955"/>
            <a:ext cx="168966" cy="21866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1</a:t>
            </a:r>
            <a:endParaRPr lang="zh-CN" altLang="en-US" sz="1200">
              <a:latin typeface="+mn-ea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37CC67D-EC6F-4A8B-A68A-CF1758208459}"/>
              </a:ext>
            </a:extLst>
          </p:cNvPr>
          <p:cNvSpPr/>
          <p:nvPr/>
        </p:nvSpPr>
        <p:spPr>
          <a:xfrm>
            <a:off x="10823935" y="2443955"/>
            <a:ext cx="168966" cy="21866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1</a:t>
            </a:r>
            <a:endParaRPr lang="zh-CN" altLang="en-US" sz="1200">
              <a:latin typeface="+mn-ea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ABB698D-84DC-4B5B-843A-F478C112CE56}"/>
              </a:ext>
            </a:extLst>
          </p:cNvPr>
          <p:cNvSpPr/>
          <p:nvPr/>
        </p:nvSpPr>
        <p:spPr>
          <a:xfrm>
            <a:off x="9888836" y="2443955"/>
            <a:ext cx="168966" cy="21866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1</a:t>
            </a:r>
            <a:endParaRPr lang="zh-CN" altLang="en-US" sz="1200">
              <a:latin typeface="+mn-ea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90252CC-F702-4D58-BEAA-EE90FA513366}"/>
              </a:ext>
            </a:extLst>
          </p:cNvPr>
          <p:cNvSpPr/>
          <p:nvPr/>
        </p:nvSpPr>
        <p:spPr>
          <a:xfrm>
            <a:off x="8953736" y="4144933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06D750E-012B-4806-A2F6-8D3591BF1C4A}"/>
              </a:ext>
            </a:extLst>
          </p:cNvPr>
          <p:cNvSpPr/>
          <p:nvPr/>
        </p:nvSpPr>
        <p:spPr>
          <a:xfrm>
            <a:off x="9262437" y="4144933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E83207E-09F0-44E5-ADCF-42C948D76E75}"/>
              </a:ext>
            </a:extLst>
          </p:cNvPr>
          <p:cNvSpPr/>
          <p:nvPr/>
        </p:nvSpPr>
        <p:spPr>
          <a:xfrm>
            <a:off x="9571138" y="4144933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D0A778B-5E8F-4916-BFA0-67603550F1DD}"/>
              </a:ext>
            </a:extLst>
          </p:cNvPr>
          <p:cNvSpPr/>
          <p:nvPr/>
        </p:nvSpPr>
        <p:spPr>
          <a:xfrm>
            <a:off x="9888014" y="4144933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EF0AD3B-0AEB-4E1C-8ED1-CF96AF64571A}"/>
              </a:ext>
            </a:extLst>
          </p:cNvPr>
          <p:cNvSpPr/>
          <p:nvPr/>
        </p:nvSpPr>
        <p:spPr>
          <a:xfrm>
            <a:off x="10188540" y="4144933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323B457-72AD-412A-83B0-511BD5793B55}"/>
              </a:ext>
            </a:extLst>
          </p:cNvPr>
          <p:cNvSpPr/>
          <p:nvPr/>
        </p:nvSpPr>
        <p:spPr>
          <a:xfrm>
            <a:off x="10497241" y="4144933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D283FD5-43DA-4D7B-B216-4C0603E64991}"/>
              </a:ext>
            </a:extLst>
          </p:cNvPr>
          <p:cNvSpPr/>
          <p:nvPr/>
        </p:nvSpPr>
        <p:spPr>
          <a:xfrm>
            <a:off x="10822292" y="4144930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EAF911B-69D8-4B80-AD12-D9F525925E25}"/>
              </a:ext>
            </a:extLst>
          </p:cNvPr>
          <p:cNvSpPr/>
          <p:nvPr/>
        </p:nvSpPr>
        <p:spPr>
          <a:xfrm>
            <a:off x="11122429" y="4144929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3DBD2F8E-00CD-4087-B59B-58D377A96EBA}"/>
              </a:ext>
            </a:extLst>
          </p:cNvPr>
          <p:cNvSpPr/>
          <p:nvPr/>
        </p:nvSpPr>
        <p:spPr>
          <a:xfrm>
            <a:off x="11114644" y="4144933"/>
            <a:ext cx="168966" cy="21866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1</a:t>
            </a:r>
            <a:endParaRPr lang="zh-CN" altLang="en-US" sz="1200">
              <a:latin typeface="+mn-ea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C27B580-5794-407F-BA3C-06A5B962DE47}"/>
              </a:ext>
            </a:extLst>
          </p:cNvPr>
          <p:cNvSpPr/>
          <p:nvPr/>
        </p:nvSpPr>
        <p:spPr>
          <a:xfrm>
            <a:off x="10805942" y="4144933"/>
            <a:ext cx="168966" cy="21866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1</a:t>
            </a:r>
            <a:endParaRPr lang="zh-CN" altLang="en-US" sz="1200">
              <a:latin typeface="+mn-ea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5FC4182B-A06D-4F51-B5CB-84907B0D360B}"/>
              </a:ext>
            </a:extLst>
          </p:cNvPr>
          <p:cNvSpPr/>
          <p:nvPr/>
        </p:nvSpPr>
        <p:spPr>
          <a:xfrm>
            <a:off x="9879839" y="4144933"/>
            <a:ext cx="168966" cy="21866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1</a:t>
            </a:r>
            <a:endParaRPr lang="zh-CN" altLang="en-US" sz="1200">
              <a:latin typeface="+mn-ea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31B56D-8C1E-4986-8EB5-ABBDBFBDD320}"/>
              </a:ext>
            </a:extLst>
          </p:cNvPr>
          <p:cNvCxnSpPr>
            <a:cxnSpLocks/>
          </p:cNvCxnSpPr>
          <p:nvPr/>
        </p:nvCxnSpPr>
        <p:spPr>
          <a:xfrm>
            <a:off x="9262437" y="2753641"/>
            <a:ext cx="0" cy="1368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4FB6C4E-CA0B-4B09-B5F4-5B4356723A8B}"/>
              </a:ext>
            </a:extLst>
          </p:cNvPr>
          <p:cNvSpPr txBox="1"/>
          <p:nvPr/>
        </p:nvSpPr>
        <p:spPr>
          <a:xfrm>
            <a:off x="9231565" y="3489696"/>
            <a:ext cx="482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拷贝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DA967CA-9D57-442B-9ECC-C914848FB2F9}"/>
              </a:ext>
            </a:extLst>
          </p:cNvPr>
          <p:cNvCxnSpPr/>
          <p:nvPr/>
        </p:nvCxnSpPr>
        <p:spPr>
          <a:xfrm flipV="1">
            <a:off x="8982796" y="4467350"/>
            <a:ext cx="0" cy="722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1CEDC27-6CE1-4DBC-AFE3-A1A016E9A57C}"/>
              </a:ext>
            </a:extLst>
          </p:cNvPr>
          <p:cNvCxnSpPr/>
          <p:nvPr/>
        </p:nvCxnSpPr>
        <p:spPr>
          <a:xfrm flipV="1">
            <a:off x="11236809" y="4467350"/>
            <a:ext cx="0" cy="722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29432081-C158-4EB8-BE6E-1B3FF54CA395}"/>
              </a:ext>
            </a:extLst>
          </p:cNvPr>
          <p:cNvSpPr txBox="1"/>
          <p:nvPr/>
        </p:nvSpPr>
        <p:spPr>
          <a:xfrm>
            <a:off x="7166283" y="4479556"/>
            <a:ext cx="1558379" cy="263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49504F"/>
                </a:solidFill>
              </a:rPr>
              <a:t>2.1.</a:t>
            </a:r>
            <a:r>
              <a:rPr lang="zh-CN" altLang="en-US" sz="1050">
                <a:solidFill>
                  <a:srgbClr val="49504F"/>
                </a:solidFill>
              </a:rPr>
              <a:t>遍历</a:t>
            </a:r>
            <a:r>
              <a:rPr lang="en-US" altLang="zh-CN" sz="1050">
                <a:solidFill>
                  <a:srgbClr val="49504F"/>
                </a:solidFill>
              </a:rPr>
              <a:t>fd_set</a:t>
            </a:r>
            <a:endParaRPr lang="zh-CN" altLang="en-US" sz="105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80F89842-49FF-4555-9CD3-AF3F4C817CDF}"/>
              </a:ext>
            </a:extLst>
          </p:cNvPr>
          <p:cNvSpPr txBox="1"/>
          <p:nvPr/>
        </p:nvSpPr>
        <p:spPr>
          <a:xfrm>
            <a:off x="7166283" y="4760709"/>
            <a:ext cx="16786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49504F"/>
                </a:solidFill>
              </a:rPr>
              <a:t>2.2.</a:t>
            </a:r>
            <a:r>
              <a:rPr lang="zh-CN" altLang="en-US" sz="1050">
                <a:solidFill>
                  <a:srgbClr val="49504F"/>
                </a:solidFill>
              </a:rPr>
              <a:t>没有就绪，则休眠</a:t>
            </a:r>
            <a:endParaRPr lang="en-US" altLang="zh-CN" sz="1050">
              <a:solidFill>
                <a:srgbClr val="49504F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5580894-7813-4C1B-80FE-1D0B17C84A58}"/>
              </a:ext>
            </a:extLst>
          </p:cNvPr>
          <p:cNvSpPr txBox="1"/>
          <p:nvPr/>
        </p:nvSpPr>
        <p:spPr>
          <a:xfrm>
            <a:off x="7166283" y="5049563"/>
            <a:ext cx="16923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49504F"/>
                </a:solidFill>
              </a:rPr>
              <a:t>2.3.</a:t>
            </a:r>
            <a:r>
              <a:rPr lang="zh-CN" altLang="en-US" sz="1050">
                <a:solidFill>
                  <a:srgbClr val="49504F"/>
                </a:solidFill>
              </a:rPr>
              <a:t>等待数据就绪被唤醒或超时</a:t>
            </a:r>
            <a:endParaRPr lang="en-US" altLang="zh-CN" sz="1050">
              <a:solidFill>
                <a:srgbClr val="49504F"/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11591ED-9896-4238-9CA8-DE08F742DA69}"/>
              </a:ext>
            </a:extLst>
          </p:cNvPr>
          <p:cNvSpPr txBox="1"/>
          <p:nvPr/>
        </p:nvSpPr>
        <p:spPr>
          <a:xfrm>
            <a:off x="9361976" y="5396186"/>
            <a:ext cx="1660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49504F"/>
                </a:solidFill>
              </a:rPr>
              <a:t>fd=1</a:t>
            </a:r>
            <a:r>
              <a:rPr lang="zh-CN" altLang="en-US" sz="1050">
                <a:solidFill>
                  <a:srgbClr val="49504F"/>
                </a:solidFill>
              </a:rPr>
              <a:t>数据就绪</a:t>
            </a:r>
            <a:endParaRPr lang="en-US" altLang="zh-CN" sz="105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4486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xit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ntr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81481E-6 L 0.18489 4.81481E-6 " pathEditMode="relative" rAng="0" ptsTypes="AA">
                                      <p:cBhvr>
                                        <p:cTn id="1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5" y="0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489 4.81481E-6 L -4.58333E-6 4.81481E-6 " pathEditMode="relative" rAng="0" ptsTypes="AA">
                                      <p:cBhvr>
                                        <p:cTn id="16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accel="42353" decel="4188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ntr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81481E-6 L -0.18489 4.81481E-6 " pathEditMode="relative" rAng="0" ptsTypes="AA">
                                      <p:cBhvr>
                                        <p:cTn id="20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5" y="0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489 4.81481E-6 L 1.25E-6 4.81481E-6 " pathEditMode="relative" rAng="0" ptsTypes="AA">
                                      <p:cBhvr>
                                        <p:cTn id="20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xit" presetSubtype="0" accel="42353" decel="4188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ntr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81481E-6 L 0.18489 4.81481E-6 " pathEditMode="relative" rAng="0" ptsTypes="AA">
                                      <p:cBhvr>
                                        <p:cTn id="2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5" y="0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489 4.81481E-6 L -4.58333E-6 4.81481E-6 " pathEditMode="relative" rAng="0" ptsTypes="AA">
                                      <p:cBhvr>
                                        <p:cTn id="22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6" presetClass="entr" presetSubtype="37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8" grpId="0" animBg="1"/>
      <p:bldP spid="40" grpId="0" animBg="1"/>
      <p:bldP spid="41" grpId="0" animBg="1"/>
      <p:bldP spid="42" grpId="0" animBg="1"/>
      <p:bldP spid="42" grpId="1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19" grpId="0"/>
      <p:bldP spid="49" grpId="0"/>
      <p:bldP spid="50" grpId="0"/>
      <p:bldP spid="51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64" grpId="0" animBg="1"/>
      <p:bldP spid="69" grpId="0" animBg="1"/>
      <p:bldP spid="77" grpId="0" animBg="1"/>
      <p:bldP spid="78" grpId="0" animBg="1"/>
      <p:bldP spid="78" grpId="1" animBg="1"/>
      <p:bldP spid="79" grpId="0" animBg="1"/>
      <p:bldP spid="79" grpId="1" animBg="1"/>
      <p:bldP spid="79" grpId="2" animBg="1"/>
      <p:bldP spid="80" grpId="0" animBg="1"/>
      <p:bldP spid="80" grpId="1" animBg="1"/>
      <p:bldP spid="81" grpId="0" animBg="1"/>
      <p:bldP spid="81" grpId="1" animBg="1"/>
      <p:bldP spid="25" grpId="0"/>
      <p:bldP spid="86" grpId="0"/>
      <p:bldP spid="87" grpId="0"/>
      <p:bldP spid="88" grpId="0"/>
      <p:bldP spid="89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IO</a:t>
            </a:r>
            <a:r>
              <a:rPr lang="zh-CN" altLang="en-US" sz="2400" b="1">
                <a:solidFill>
                  <a:srgbClr val="AD2B26"/>
                </a:solidFill>
              </a:rPr>
              <a:t>多路复用</a:t>
            </a:r>
            <a:r>
              <a:rPr lang="en-US" altLang="zh-CN" sz="2400" b="1">
                <a:solidFill>
                  <a:srgbClr val="AD2B26"/>
                </a:solidFill>
              </a:rPr>
              <a:t>-select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/>
              <a:t>select</a:t>
            </a:r>
            <a:r>
              <a:rPr lang="zh-CN" altLang="en-US"/>
              <a:t>是</a:t>
            </a:r>
            <a:r>
              <a:rPr lang="en-US" altLang="zh-CN"/>
              <a:t>Linux</a:t>
            </a:r>
            <a:r>
              <a:rPr lang="zh-CN" altLang="en-US"/>
              <a:t>最早是由的</a:t>
            </a:r>
            <a:r>
              <a:rPr lang="en-US" altLang="zh-CN"/>
              <a:t>I/O</a:t>
            </a:r>
            <a:r>
              <a:rPr lang="zh-CN" altLang="en-US"/>
              <a:t>多路复用技术：</a:t>
            </a:r>
            <a:endParaRPr lang="en-US" altLang="zh-CN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1F6CA69-79A6-4025-B6BC-16419392B0A9}"/>
              </a:ext>
            </a:extLst>
          </p:cNvPr>
          <p:cNvSpPr txBox="1"/>
          <p:nvPr/>
        </p:nvSpPr>
        <p:spPr>
          <a:xfrm>
            <a:off x="710881" y="2200913"/>
            <a:ext cx="5701208" cy="450899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定义类型别名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__fd_mask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，本质是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long int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__fd_mask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b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fd_set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记录要监听的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集合，及其对应状态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*/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fds_bits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类型数组，长度为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1024/32 = 32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共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1024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个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bit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位，每个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bit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位代表一个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代表未就绪，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代表就绪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__fd_mask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fds_bits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[__FD_SETSIZE / __NFDBITS];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fd_set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b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select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函数，用于监听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fd_set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，也就是多个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的集合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select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nfds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要监视的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fd_set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的最大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 + 1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fd_set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readfds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要监听读事件的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集合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fd_set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writefds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要监听写事件的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集合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fd_set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exceptfds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要监听异常事件的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集合</a:t>
            </a:r>
            <a:endParaRPr lang="en-US" altLang="zh-CN" sz="12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   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超时时间，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null-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用不超时；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0-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不阻塞等待；大于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0-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固定等待时间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timeval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timeout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D65B261-AD85-48FE-8F75-47EBFBA6C668}"/>
              </a:ext>
            </a:extLst>
          </p:cNvPr>
          <p:cNvSpPr/>
          <p:nvPr/>
        </p:nvSpPr>
        <p:spPr>
          <a:xfrm>
            <a:off x="6704579" y="2200913"/>
            <a:ext cx="4842983" cy="16246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用户</a:t>
            </a:r>
            <a:endParaRPr lang="en-US" altLang="zh-CN" sz="120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空间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E024DAA-DC4E-48F5-9CB1-89B7912EE563}"/>
              </a:ext>
            </a:extLst>
          </p:cNvPr>
          <p:cNvSpPr/>
          <p:nvPr/>
        </p:nvSpPr>
        <p:spPr>
          <a:xfrm>
            <a:off x="6704578" y="3904307"/>
            <a:ext cx="4842983" cy="1758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内核</a:t>
            </a:r>
            <a:endParaRPr lang="en-US" altLang="zh-CN" sz="12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空间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DE5EED-6273-4A61-973B-8C992CC381A9}"/>
              </a:ext>
            </a:extLst>
          </p:cNvPr>
          <p:cNvSpPr/>
          <p:nvPr/>
        </p:nvSpPr>
        <p:spPr>
          <a:xfrm>
            <a:off x="8953736" y="2443955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8EF636E-D787-4CB6-A637-5A2E455AD9EF}"/>
              </a:ext>
            </a:extLst>
          </p:cNvPr>
          <p:cNvSpPr/>
          <p:nvPr/>
        </p:nvSpPr>
        <p:spPr>
          <a:xfrm>
            <a:off x="9265162" y="2443955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972F64C-0DF6-45B2-A716-FC89201557B4}"/>
              </a:ext>
            </a:extLst>
          </p:cNvPr>
          <p:cNvSpPr/>
          <p:nvPr/>
        </p:nvSpPr>
        <p:spPr>
          <a:xfrm>
            <a:off x="9576588" y="2443955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42FF103-2F66-4875-AC4A-2098E69B5533}"/>
              </a:ext>
            </a:extLst>
          </p:cNvPr>
          <p:cNvSpPr/>
          <p:nvPr/>
        </p:nvSpPr>
        <p:spPr>
          <a:xfrm>
            <a:off x="10199440" y="2443955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9955629-E7E8-42DA-82BE-5F74D6BC5E4E}"/>
              </a:ext>
            </a:extLst>
          </p:cNvPr>
          <p:cNvSpPr/>
          <p:nvPr/>
        </p:nvSpPr>
        <p:spPr>
          <a:xfrm>
            <a:off x="10510866" y="2443955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C11FE7B-1523-449A-8EF7-4A6E2F07EE88}"/>
              </a:ext>
            </a:extLst>
          </p:cNvPr>
          <p:cNvSpPr txBox="1"/>
          <p:nvPr/>
        </p:nvSpPr>
        <p:spPr>
          <a:xfrm>
            <a:off x="7166602" y="2446196"/>
            <a:ext cx="18119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49504F"/>
                </a:solidFill>
              </a:rPr>
              <a:t>1.1.</a:t>
            </a:r>
            <a:r>
              <a:rPr lang="zh-CN" altLang="en-US" sz="1000">
                <a:solidFill>
                  <a:srgbClr val="49504F"/>
                </a:solidFill>
              </a:rPr>
              <a:t>创建</a:t>
            </a:r>
            <a:r>
              <a:rPr lang="en-US" altLang="zh-CN" sz="1000">
                <a:solidFill>
                  <a:srgbClr val="267F99"/>
                </a:solidFill>
              </a:rPr>
              <a:t>fd_set </a:t>
            </a:r>
            <a:r>
              <a:rPr lang="en-US" altLang="zh-CN" sz="1000"/>
              <a:t>rfds</a:t>
            </a:r>
            <a:endParaRPr lang="zh-CN" altLang="en-US" sz="10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E630E20-F90F-44B9-AFF9-40CFBF891671}"/>
              </a:ext>
            </a:extLst>
          </p:cNvPr>
          <p:cNvSpPr txBox="1"/>
          <p:nvPr/>
        </p:nvSpPr>
        <p:spPr>
          <a:xfrm>
            <a:off x="7166283" y="2776219"/>
            <a:ext cx="21956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49504F"/>
                </a:solidFill>
              </a:rPr>
              <a:t>1.2.</a:t>
            </a:r>
            <a:r>
              <a:rPr lang="zh-CN" altLang="en-US" sz="1000">
                <a:solidFill>
                  <a:srgbClr val="49504F"/>
                </a:solidFill>
              </a:rPr>
              <a:t>假如要监听 </a:t>
            </a:r>
            <a:r>
              <a:rPr lang="en-US" altLang="zh-CN" sz="1000">
                <a:solidFill>
                  <a:srgbClr val="49504F"/>
                </a:solidFill>
              </a:rPr>
              <a:t>fd = 1, 2, 5</a:t>
            </a:r>
            <a:endParaRPr lang="zh-CN" altLang="en-US" sz="1000">
              <a:solidFill>
                <a:srgbClr val="49504F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FD1D7FD-2010-47D0-AF39-6A72463BDA0E}"/>
              </a:ext>
            </a:extLst>
          </p:cNvPr>
          <p:cNvSpPr txBox="1"/>
          <p:nvPr/>
        </p:nvSpPr>
        <p:spPr>
          <a:xfrm>
            <a:off x="7166283" y="3106977"/>
            <a:ext cx="3739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49504F"/>
                </a:solidFill>
              </a:rPr>
              <a:t>1.3.</a:t>
            </a:r>
            <a:r>
              <a:rPr lang="zh-CN" altLang="en-US" sz="1000">
                <a:solidFill>
                  <a:srgbClr val="49504F"/>
                </a:solidFill>
              </a:rPr>
              <a:t>执行</a:t>
            </a:r>
            <a:r>
              <a:rPr lang="en-US" altLang="zh-CN" sz="1000">
                <a:solidFill>
                  <a:srgbClr val="49504F"/>
                </a:solidFill>
              </a:rPr>
              <a:t>select(5 + 1, rfds, null, null, null, 3)</a:t>
            </a:r>
            <a:endParaRPr lang="zh-CN" altLang="en-US" sz="1000">
              <a:solidFill>
                <a:srgbClr val="49504F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648649A-B047-4560-AC53-46E87128D19B}"/>
              </a:ext>
            </a:extLst>
          </p:cNvPr>
          <p:cNvSpPr/>
          <p:nvPr/>
        </p:nvSpPr>
        <p:spPr>
          <a:xfrm>
            <a:off x="11133718" y="2443955"/>
            <a:ext cx="168966" cy="21866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1</a:t>
            </a:r>
            <a:endParaRPr lang="zh-CN" altLang="en-US" sz="1200">
              <a:latin typeface="+mn-ea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37CC67D-EC6F-4A8B-A68A-CF1758208459}"/>
              </a:ext>
            </a:extLst>
          </p:cNvPr>
          <p:cNvSpPr/>
          <p:nvPr/>
        </p:nvSpPr>
        <p:spPr>
          <a:xfrm>
            <a:off x="10823935" y="2443955"/>
            <a:ext cx="168966" cy="21866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1</a:t>
            </a:r>
            <a:endParaRPr lang="zh-CN" altLang="en-US" sz="1200">
              <a:latin typeface="+mn-ea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ABB698D-84DC-4B5B-843A-F478C112CE56}"/>
              </a:ext>
            </a:extLst>
          </p:cNvPr>
          <p:cNvSpPr/>
          <p:nvPr/>
        </p:nvSpPr>
        <p:spPr>
          <a:xfrm>
            <a:off x="9888836" y="2443955"/>
            <a:ext cx="168966" cy="21866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1</a:t>
            </a:r>
            <a:endParaRPr lang="zh-CN" altLang="en-US" sz="1200">
              <a:latin typeface="+mn-ea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90252CC-F702-4D58-BEAA-EE90FA513366}"/>
              </a:ext>
            </a:extLst>
          </p:cNvPr>
          <p:cNvSpPr/>
          <p:nvPr/>
        </p:nvSpPr>
        <p:spPr>
          <a:xfrm>
            <a:off x="8953736" y="4144933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06D750E-012B-4806-A2F6-8D3591BF1C4A}"/>
              </a:ext>
            </a:extLst>
          </p:cNvPr>
          <p:cNvSpPr/>
          <p:nvPr/>
        </p:nvSpPr>
        <p:spPr>
          <a:xfrm>
            <a:off x="9262437" y="4144933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E83207E-09F0-44E5-ADCF-42C948D76E75}"/>
              </a:ext>
            </a:extLst>
          </p:cNvPr>
          <p:cNvSpPr/>
          <p:nvPr/>
        </p:nvSpPr>
        <p:spPr>
          <a:xfrm>
            <a:off x="9571138" y="4144933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D0A778B-5E8F-4916-BFA0-67603550F1DD}"/>
              </a:ext>
            </a:extLst>
          </p:cNvPr>
          <p:cNvSpPr/>
          <p:nvPr/>
        </p:nvSpPr>
        <p:spPr>
          <a:xfrm>
            <a:off x="9888014" y="4144933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EF0AD3B-0AEB-4E1C-8ED1-CF96AF64571A}"/>
              </a:ext>
            </a:extLst>
          </p:cNvPr>
          <p:cNvSpPr/>
          <p:nvPr/>
        </p:nvSpPr>
        <p:spPr>
          <a:xfrm>
            <a:off x="10188540" y="4144933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323B457-72AD-412A-83B0-511BD5793B55}"/>
              </a:ext>
            </a:extLst>
          </p:cNvPr>
          <p:cNvSpPr/>
          <p:nvPr/>
        </p:nvSpPr>
        <p:spPr>
          <a:xfrm>
            <a:off x="10497241" y="4144933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D283FD5-43DA-4D7B-B216-4C0603E64991}"/>
              </a:ext>
            </a:extLst>
          </p:cNvPr>
          <p:cNvSpPr/>
          <p:nvPr/>
        </p:nvSpPr>
        <p:spPr>
          <a:xfrm>
            <a:off x="10822292" y="4144930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3DBD2F8E-00CD-4087-B59B-58D377A96EBA}"/>
              </a:ext>
            </a:extLst>
          </p:cNvPr>
          <p:cNvSpPr/>
          <p:nvPr/>
        </p:nvSpPr>
        <p:spPr>
          <a:xfrm>
            <a:off x="11114644" y="4144933"/>
            <a:ext cx="168966" cy="21866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1</a:t>
            </a:r>
            <a:endParaRPr lang="zh-CN" altLang="en-US" sz="1200">
              <a:latin typeface="+mn-ea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31B56D-8C1E-4986-8EB5-ABBDBFBDD320}"/>
              </a:ext>
            </a:extLst>
          </p:cNvPr>
          <p:cNvCxnSpPr>
            <a:cxnSpLocks/>
          </p:cNvCxnSpPr>
          <p:nvPr/>
        </p:nvCxnSpPr>
        <p:spPr>
          <a:xfrm>
            <a:off x="9262437" y="2753641"/>
            <a:ext cx="0" cy="1368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4FB6C4E-CA0B-4B09-B5F4-5B4356723A8B}"/>
              </a:ext>
            </a:extLst>
          </p:cNvPr>
          <p:cNvSpPr txBox="1"/>
          <p:nvPr/>
        </p:nvSpPr>
        <p:spPr>
          <a:xfrm>
            <a:off x="9231565" y="3489696"/>
            <a:ext cx="482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拷贝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1CEDC27-6CE1-4DBC-AFE3-A1A016E9A57C}"/>
              </a:ext>
            </a:extLst>
          </p:cNvPr>
          <p:cNvCxnSpPr/>
          <p:nvPr/>
        </p:nvCxnSpPr>
        <p:spPr>
          <a:xfrm flipV="1">
            <a:off x="11236809" y="4467350"/>
            <a:ext cx="0" cy="722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29432081-C158-4EB8-BE6E-1B3FF54CA395}"/>
              </a:ext>
            </a:extLst>
          </p:cNvPr>
          <p:cNvSpPr txBox="1"/>
          <p:nvPr/>
        </p:nvSpPr>
        <p:spPr>
          <a:xfrm>
            <a:off x="7166283" y="4479556"/>
            <a:ext cx="1558379" cy="263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49504F"/>
                </a:solidFill>
              </a:rPr>
              <a:t>2.1.</a:t>
            </a:r>
            <a:r>
              <a:rPr lang="zh-CN" altLang="en-US" sz="1050">
                <a:solidFill>
                  <a:srgbClr val="49504F"/>
                </a:solidFill>
              </a:rPr>
              <a:t>遍历</a:t>
            </a:r>
            <a:r>
              <a:rPr lang="en-US" altLang="zh-CN" sz="1050">
                <a:solidFill>
                  <a:srgbClr val="49504F"/>
                </a:solidFill>
              </a:rPr>
              <a:t>fd_set</a:t>
            </a:r>
            <a:endParaRPr lang="zh-CN" altLang="en-US" sz="105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80F89842-49FF-4555-9CD3-AF3F4C817CDF}"/>
              </a:ext>
            </a:extLst>
          </p:cNvPr>
          <p:cNvSpPr txBox="1"/>
          <p:nvPr/>
        </p:nvSpPr>
        <p:spPr>
          <a:xfrm>
            <a:off x="7166283" y="4760709"/>
            <a:ext cx="16786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49504F"/>
                </a:solidFill>
              </a:rPr>
              <a:t>2.2.</a:t>
            </a:r>
            <a:r>
              <a:rPr lang="zh-CN" altLang="en-US" sz="1050">
                <a:solidFill>
                  <a:srgbClr val="49504F"/>
                </a:solidFill>
              </a:rPr>
              <a:t>没有就绪，则休眠</a:t>
            </a:r>
            <a:endParaRPr lang="en-US" altLang="zh-CN" sz="1050">
              <a:solidFill>
                <a:srgbClr val="49504F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5580894-7813-4C1B-80FE-1D0B17C84A58}"/>
              </a:ext>
            </a:extLst>
          </p:cNvPr>
          <p:cNvSpPr txBox="1"/>
          <p:nvPr/>
        </p:nvSpPr>
        <p:spPr>
          <a:xfrm>
            <a:off x="7166283" y="5049563"/>
            <a:ext cx="16923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49504F"/>
                </a:solidFill>
              </a:rPr>
              <a:t>2.3.</a:t>
            </a:r>
            <a:r>
              <a:rPr lang="zh-CN" altLang="en-US" sz="1050">
                <a:solidFill>
                  <a:srgbClr val="49504F"/>
                </a:solidFill>
              </a:rPr>
              <a:t>等待数据就绪被唤醒或超时</a:t>
            </a:r>
            <a:endParaRPr lang="en-US" altLang="zh-CN" sz="1050">
              <a:solidFill>
                <a:srgbClr val="49504F"/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11591ED-9896-4238-9CA8-DE08F742DA69}"/>
              </a:ext>
            </a:extLst>
          </p:cNvPr>
          <p:cNvSpPr txBox="1"/>
          <p:nvPr/>
        </p:nvSpPr>
        <p:spPr>
          <a:xfrm>
            <a:off x="9361976" y="5396186"/>
            <a:ext cx="1660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49504F"/>
                </a:solidFill>
              </a:rPr>
              <a:t>fd=1</a:t>
            </a:r>
            <a:r>
              <a:rPr lang="zh-CN" altLang="en-US" sz="1050">
                <a:solidFill>
                  <a:srgbClr val="49504F"/>
                </a:solidFill>
              </a:rPr>
              <a:t>数据就绪</a:t>
            </a:r>
            <a:endParaRPr lang="en-US" altLang="zh-CN" sz="1050">
              <a:solidFill>
                <a:srgbClr val="49504F"/>
              </a:solidFill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640C07F-B341-4C51-902F-8A52C3974C52}"/>
              </a:ext>
            </a:extLst>
          </p:cNvPr>
          <p:cNvCxnSpPr>
            <a:cxnSpLocks/>
          </p:cNvCxnSpPr>
          <p:nvPr/>
        </p:nvCxnSpPr>
        <p:spPr>
          <a:xfrm flipH="1" flipV="1">
            <a:off x="11046850" y="2766372"/>
            <a:ext cx="3147" cy="1320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8B2F4362-62D9-44F7-BC71-4CFFE688D743}"/>
              </a:ext>
            </a:extLst>
          </p:cNvPr>
          <p:cNvSpPr txBox="1"/>
          <p:nvPr/>
        </p:nvSpPr>
        <p:spPr>
          <a:xfrm>
            <a:off x="11066997" y="3278685"/>
            <a:ext cx="482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拷贝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91CF9B89-1F0C-48C2-B61B-EE8090B571C4}"/>
              </a:ext>
            </a:extLst>
          </p:cNvPr>
          <p:cNvGrpSpPr/>
          <p:nvPr/>
        </p:nvGrpSpPr>
        <p:grpSpPr>
          <a:xfrm>
            <a:off x="8951080" y="2443951"/>
            <a:ext cx="2342275" cy="218664"/>
            <a:chOff x="8829777" y="2443951"/>
            <a:chExt cx="2342275" cy="218664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D97492F-7A8C-43EB-A5D2-58A3DE9D94BC}"/>
                </a:ext>
              </a:extLst>
            </p:cNvPr>
            <p:cNvSpPr/>
            <p:nvPr/>
          </p:nvSpPr>
          <p:spPr>
            <a:xfrm>
              <a:off x="8829777" y="2443954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0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9823208-BAF4-442E-8FAA-CDE5657E1697}"/>
                </a:ext>
              </a:extLst>
            </p:cNvPr>
            <p:cNvSpPr/>
            <p:nvPr/>
          </p:nvSpPr>
          <p:spPr>
            <a:xfrm>
              <a:off x="9138478" y="2443954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0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E9FF4FB-7372-48D3-98AC-1FD125523CB0}"/>
                </a:ext>
              </a:extLst>
            </p:cNvPr>
            <p:cNvSpPr/>
            <p:nvPr/>
          </p:nvSpPr>
          <p:spPr>
            <a:xfrm>
              <a:off x="9447179" y="2443954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0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FADD192-DC0D-4748-B9E7-164B1D89A655}"/>
                </a:ext>
              </a:extLst>
            </p:cNvPr>
            <p:cNvSpPr/>
            <p:nvPr/>
          </p:nvSpPr>
          <p:spPr>
            <a:xfrm>
              <a:off x="9764055" y="2443954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0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17EA8F4-705F-4075-8084-3CCCD9C3A50A}"/>
                </a:ext>
              </a:extLst>
            </p:cNvPr>
            <p:cNvSpPr/>
            <p:nvPr/>
          </p:nvSpPr>
          <p:spPr>
            <a:xfrm>
              <a:off x="10064581" y="2443954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0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631EF953-3BD1-4DC0-A3A3-3B24649CF7B9}"/>
                </a:ext>
              </a:extLst>
            </p:cNvPr>
            <p:cNvSpPr/>
            <p:nvPr/>
          </p:nvSpPr>
          <p:spPr>
            <a:xfrm>
              <a:off x="10384571" y="2443954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0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5380528-486D-46AE-8538-B654F919507E}"/>
                </a:ext>
              </a:extLst>
            </p:cNvPr>
            <p:cNvSpPr/>
            <p:nvPr/>
          </p:nvSpPr>
          <p:spPr>
            <a:xfrm>
              <a:off x="10709622" y="2443951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0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BFE3FF5-3A71-42A9-940A-1678D75D1381}"/>
                </a:ext>
              </a:extLst>
            </p:cNvPr>
            <p:cNvSpPr/>
            <p:nvPr/>
          </p:nvSpPr>
          <p:spPr>
            <a:xfrm>
              <a:off x="11003086" y="2443951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1</a:t>
              </a:r>
              <a:endParaRPr lang="zh-CN" altLang="en-US" sz="1200">
                <a:latin typeface="+mn-ea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139D595-8238-492C-800B-3A6CB26F1ECA}"/>
              </a:ext>
            </a:extLst>
          </p:cNvPr>
          <p:cNvGrpSpPr/>
          <p:nvPr/>
        </p:nvGrpSpPr>
        <p:grpSpPr>
          <a:xfrm>
            <a:off x="8951080" y="3747974"/>
            <a:ext cx="2342275" cy="218664"/>
            <a:chOff x="8829777" y="2443951"/>
            <a:chExt cx="2342275" cy="218664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05C2BC41-C157-4096-878A-B43CFC733BB4}"/>
                </a:ext>
              </a:extLst>
            </p:cNvPr>
            <p:cNvSpPr/>
            <p:nvPr/>
          </p:nvSpPr>
          <p:spPr>
            <a:xfrm>
              <a:off x="8829777" y="2443954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0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DFBB0B85-41B5-43F1-9158-557BB93D6204}"/>
                </a:ext>
              </a:extLst>
            </p:cNvPr>
            <p:cNvSpPr/>
            <p:nvPr/>
          </p:nvSpPr>
          <p:spPr>
            <a:xfrm>
              <a:off x="9138478" y="2443954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0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F7DBC58B-FCB3-496E-ACC4-9D69B2607523}"/>
                </a:ext>
              </a:extLst>
            </p:cNvPr>
            <p:cNvSpPr/>
            <p:nvPr/>
          </p:nvSpPr>
          <p:spPr>
            <a:xfrm>
              <a:off x="9447179" y="2443954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0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86C29C73-21CF-4F14-A033-45F48ED94A30}"/>
                </a:ext>
              </a:extLst>
            </p:cNvPr>
            <p:cNvSpPr/>
            <p:nvPr/>
          </p:nvSpPr>
          <p:spPr>
            <a:xfrm>
              <a:off x="9764055" y="2443954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0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E17086D4-CEC7-482C-BBD9-7A300DB46764}"/>
                </a:ext>
              </a:extLst>
            </p:cNvPr>
            <p:cNvSpPr/>
            <p:nvPr/>
          </p:nvSpPr>
          <p:spPr>
            <a:xfrm>
              <a:off x="10064581" y="2443954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0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7C05366A-304B-438B-BA35-9065395A87E6}"/>
                </a:ext>
              </a:extLst>
            </p:cNvPr>
            <p:cNvSpPr/>
            <p:nvPr/>
          </p:nvSpPr>
          <p:spPr>
            <a:xfrm>
              <a:off x="10384571" y="2443954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0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E97D6C64-3288-4572-9449-391F9184C5FA}"/>
                </a:ext>
              </a:extLst>
            </p:cNvPr>
            <p:cNvSpPr/>
            <p:nvPr/>
          </p:nvSpPr>
          <p:spPr>
            <a:xfrm>
              <a:off x="10709622" y="2443951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0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B37D9B1D-2F98-451A-9C53-A08330387311}"/>
                </a:ext>
              </a:extLst>
            </p:cNvPr>
            <p:cNvSpPr/>
            <p:nvPr/>
          </p:nvSpPr>
          <p:spPr>
            <a:xfrm>
              <a:off x="11003086" y="2443951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1</a:t>
              </a:r>
              <a:endParaRPr lang="zh-CN" altLang="en-US" sz="1200">
                <a:latin typeface="+mn-ea"/>
              </a:endParaRPr>
            </a:p>
          </p:txBody>
        </p: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3D5A7F14-B951-418F-A098-3D4B9B06CA3C}"/>
              </a:ext>
            </a:extLst>
          </p:cNvPr>
          <p:cNvSpPr txBox="1"/>
          <p:nvPr/>
        </p:nvSpPr>
        <p:spPr>
          <a:xfrm>
            <a:off x="7161015" y="3399665"/>
            <a:ext cx="1739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49504F"/>
                </a:solidFill>
              </a:rPr>
              <a:t>2.4.</a:t>
            </a:r>
            <a:r>
              <a:rPr lang="zh-CN" altLang="en-US" sz="1000">
                <a:solidFill>
                  <a:srgbClr val="49504F"/>
                </a:solidFill>
              </a:rPr>
              <a:t>遍历</a:t>
            </a:r>
            <a:r>
              <a:rPr lang="en-US" altLang="zh-CN" sz="1000">
                <a:solidFill>
                  <a:srgbClr val="49504F"/>
                </a:solidFill>
              </a:rPr>
              <a:t>fd_set</a:t>
            </a:r>
            <a:r>
              <a:rPr lang="zh-CN" altLang="en-US" sz="1000">
                <a:solidFill>
                  <a:srgbClr val="49504F"/>
                </a:solidFill>
              </a:rPr>
              <a:t>，找到就绪的</a:t>
            </a:r>
            <a:r>
              <a:rPr lang="en-US" altLang="zh-CN" sz="1000">
                <a:solidFill>
                  <a:srgbClr val="49504F"/>
                </a:solidFill>
              </a:rPr>
              <a:t>fd</a:t>
            </a:r>
            <a:r>
              <a:rPr lang="zh-CN" altLang="en-US" sz="1000">
                <a:solidFill>
                  <a:srgbClr val="49504F"/>
                </a:solidFill>
              </a:rPr>
              <a:t>，处理数据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736D27E-AD3E-4C79-B58D-6182AE17F83A}"/>
              </a:ext>
            </a:extLst>
          </p:cNvPr>
          <p:cNvCxnSpPr>
            <a:cxnSpLocks/>
          </p:cNvCxnSpPr>
          <p:nvPr/>
        </p:nvCxnSpPr>
        <p:spPr>
          <a:xfrm flipV="1">
            <a:off x="8978546" y="2745732"/>
            <a:ext cx="0" cy="361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1236CC8-E316-4D7E-BC03-97C90EC208E4}"/>
              </a:ext>
            </a:extLst>
          </p:cNvPr>
          <p:cNvCxnSpPr>
            <a:cxnSpLocks/>
          </p:cNvCxnSpPr>
          <p:nvPr/>
        </p:nvCxnSpPr>
        <p:spPr>
          <a:xfrm flipV="1">
            <a:off x="11270556" y="2745732"/>
            <a:ext cx="0" cy="361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3C2BFD7-495D-4472-BD36-5C960823BFA4}"/>
              </a:ext>
            </a:extLst>
          </p:cNvPr>
          <p:cNvSpPr txBox="1"/>
          <p:nvPr/>
        </p:nvSpPr>
        <p:spPr>
          <a:xfrm>
            <a:off x="6676191" y="5713961"/>
            <a:ext cx="4842983" cy="10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select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模式存在的问题：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需要将整个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fd_set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从用户空间拷贝到内核空间，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结束还要再次拷贝回用户空间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无法得知具体是哪个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fd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就绪，需要遍历整个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fd_set</a:t>
            </a: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fd_set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监听的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fd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数量不能超过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1024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7293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1.66667E-6 -0.1900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19005 L 1.66667E-6 -2.22222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xit" presetSubtype="0" accel="42353" decel="4188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87993 0 E" pathEditMode="relative" ptsTypes="">
                                      <p:cBhvr>
                                        <p:cTn id="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7993 0 L 0 0 E" pathEditMode="relative" ptsTypes="">
                                      <p:cBhvr>
                                        <p:cTn id="7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0" grpId="0" animBg="1"/>
      <p:bldP spid="41" grpId="0" animBg="1"/>
      <p:bldP spid="43" grpId="0" animBg="1"/>
      <p:bldP spid="44" grpId="0" animBg="1"/>
      <p:bldP spid="51" grpId="0" animBg="1"/>
      <p:bldP spid="52" grpId="0" animBg="1"/>
      <p:bldP spid="53" grpId="0" animBg="1"/>
      <p:bldP spid="48" grpId="0"/>
      <p:bldP spid="84" grpId="0"/>
      <p:bldP spid="3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IO</a:t>
            </a:r>
            <a:r>
              <a:rPr lang="zh-CN" altLang="en-US" sz="2400" b="1">
                <a:solidFill>
                  <a:srgbClr val="AD2B26"/>
                </a:solidFill>
              </a:rPr>
              <a:t>多路复用</a:t>
            </a:r>
            <a:r>
              <a:rPr lang="en-US" altLang="zh-CN" sz="2400" b="1">
                <a:solidFill>
                  <a:srgbClr val="AD2B26"/>
                </a:solidFill>
              </a:rPr>
              <a:t>-poll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3139182"/>
          </a:xfrm>
        </p:spPr>
        <p:txBody>
          <a:bodyPr/>
          <a:lstStyle/>
          <a:p>
            <a:r>
              <a:rPr lang="en-US" altLang="zh-CN" b="1"/>
              <a:t>poll</a:t>
            </a:r>
            <a:r>
              <a:rPr lang="zh-CN" altLang="en-US"/>
              <a:t>模式对</a:t>
            </a:r>
            <a:r>
              <a:rPr lang="en-US" altLang="zh-CN"/>
              <a:t>select</a:t>
            </a:r>
            <a:r>
              <a:rPr lang="zh-CN" altLang="en-US"/>
              <a:t>模式做了简单改进，但性能提升不明显，部分关键代码如下：</a:t>
            </a:r>
            <a:endParaRPr lang="en-US" altLang="zh-CN"/>
          </a:p>
          <a:p>
            <a:r>
              <a:rPr lang="en-US" altLang="zh-CN"/>
              <a:t>IO</a:t>
            </a:r>
            <a:r>
              <a:rPr lang="zh-CN" altLang="en-US"/>
              <a:t>流程：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创建</a:t>
            </a:r>
            <a:r>
              <a:rPr lang="en-US" altLang="zh-CN" sz="1400"/>
              <a:t>pollfd</a:t>
            </a:r>
            <a:r>
              <a:rPr lang="zh-CN" altLang="en-US" sz="1400"/>
              <a:t>数组，向其中添加关注的</a:t>
            </a:r>
            <a:r>
              <a:rPr lang="en-US" altLang="zh-CN" sz="1400"/>
              <a:t>fd</a:t>
            </a:r>
            <a:r>
              <a:rPr lang="zh-CN" altLang="en-US" sz="1400"/>
              <a:t>信息，数组大小自定义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调用</a:t>
            </a:r>
            <a:r>
              <a:rPr lang="en-US" altLang="zh-CN" sz="1400"/>
              <a:t>poll</a:t>
            </a:r>
            <a:r>
              <a:rPr lang="zh-CN" altLang="en-US" sz="1400"/>
              <a:t>函数，将</a:t>
            </a:r>
            <a:r>
              <a:rPr lang="en-US" altLang="zh-CN" sz="1400"/>
              <a:t>pollfd</a:t>
            </a:r>
            <a:r>
              <a:rPr lang="zh-CN" altLang="en-US" sz="1400"/>
              <a:t>数组拷贝到内核空间，转链表存储，无上限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内核遍历</a:t>
            </a:r>
            <a:r>
              <a:rPr lang="en-US" altLang="zh-CN" sz="1400"/>
              <a:t>fd</a:t>
            </a:r>
            <a:r>
              <a:rPr lang="zh-CN" altLang="en-US" sz="1400"/>
              <a:t>，判断是否就绪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数据就绪或超时后，拷贝</a:t>
            </a:r>
            <a:r>
              <a:rPr lang="en-US" altLang="zh-CN" sz="1400"/>
              <a:t>pollfd</a:t>
            </a:r>
            <a:r>
              <a:rPr lang="zh-CN" altLang="en-US" sz="1400"/>
              <a:t>数组到用户空间，返回就绪</a:t>
            </a:r>
            <a:r>
              <a:rPr lang="en-US" altLang="zh-CN" sz="1400"/>
              <a:t>fd</a:t>
            </a:r>
            <a:r>
              <a:rPr lang="zh-CN" altLang="en-US" sz="1400"/>
              <a:t>数量</a:t>
            </a:r>
            <a:r>
              <a:rPr lang="en-US" altLang="zh-CN" sz="1400"/>
              <a:t>n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用户进程判断</a:t>
            </a:r>
            <a:r>
              <a:rPr lang="en-US" altLang="zh-CN" sz="1400"/>
              <a:t>n</a:t>
            </a:r>
            <a:r>
              <a:rPr lang="zh-CN" altLang="en-US" sz="1400"/>
              <a:t>是否大于</a:t>
            </a:r>
            <a:r>
              <a:rPr lang="en-US" altLang="zh-CN" sz="1400"/>
              <a:t>0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大于</a:t>
            </a:r>
            <a:r>
              <a:rPr lang="en-US" altLang="zh-CN" sz="1400"/>
              <a:t>0</a:t>
            </a:r>
            <a:r>
              <a:rPr lang="zh-CN" altLang="en-US" sz="1400"/>
              <a:t>则遍历</a:t>
            </a:r>
            <a:r>
              <a:rPr lang="en-US" altLang="zh-CN" sz="1400"/>
              <a:t>pollfd</a:t>
            </a:r>
            <a:r>
              <a:rPr lang="zh-CN" altLang="en-US" sz="1400"/>
              <a:t>数组，找到就绪的</a:t>
            </a:r>
            <a:r>
              <a:rPr lang="en-US" altLang="zh-CN" sz="1400"/>
              <a:t>fd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1F6CA69-79A6-4025-B6BC-16419392B0A9}"/>
              </a:ext>
            </a:extLst>
          </p:cNvPr>
          <p:cNvSpPr txBox="1"/>
          <p:nvPr/>
        </p:nvSpPr>
        <p:spPr>
          <a:xfrm>
            <a:off x="6542565" y="2398583"/>
            <a:ext cx="5077462" cy="3785652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b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pollfd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中的事件类型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AF00DB"/>
                </a:solidFill>
                <a:latin typeface="Source code pro" panose="020B0509030403020204" pitchFamily="49" charset="0"/>
              </a:rPr>
              <a:t>#define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 POLLIN    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可读事件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AF00DB"/>
                </a:solidFill>
                <a:latin typeface="Source code pro" panose="020B0509030403020204" pitchFamily="49" charset="0"/>
              </a:rPr>
              <a:t>#define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 POLLOUT   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可写事件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AF00DB"/>
                </a:solidFill>
                <a:latin typeface="Source code pro" panose="020B0509030403020204" pitchFamily="49" charset="0"/>
              </a:rPr>
              <a:t>#define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 POLLERR    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错误事件</a:t>
            </a:r>
            <a:endParaRPr lang="en-US" altLang="zh-CN" sz="1200">
              <a:solidFill>
                <a:srgbClr val="008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AF00DB"/>
                </a:solidFill>
                <a:latin typeface="Source code pro" panose="020B0509030403020204" pitchFamily="49" charset="0"/>
              </a:rPr>
              <a:t>#define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 POLLNVAL  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//fd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未打开</a:t>
            </a:r>
            <a:endParaRPr lang="en-US" altLang="zh-CN" sz="1200">
              <a:solidFill>
                <a:srgbClr val="008000"/>
              </a:solidFill>
              <a:latin typeface="Source code pro" panose="020B0509030403020204" pitchFamily="49" charset="0"/>
            </a:endParaRPr>
          </a:p>
          <a:p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pollfd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结构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pollfd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fd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     	 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/*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要监听的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fd  */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short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events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/*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要监听的事件类型：读、写、异常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*/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short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revents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/*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实际发生的事件类型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*/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};</a:t>
            </a:r>
          </a:p>
          <a:p>
            <a:br>
              <a: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poll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函数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795E26"/>
                </a:solidFill>
                <a:latin typeface="Source code pro" panose="020B0509030403020204" pitchFamily="49" charset="0"/>
              </a:rPr>
              <a:t>poll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pollfd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*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fds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pollfd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数组，可以自定义大小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nfds_t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nfds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数组元素个数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timeout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超时时间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);</a:t>
            </a:r>
          </a:p>
        </p:txBody>
      </p:sp>
      <p:sp>
        <p:nvSpPr>
          <p:cNvPr id="48" name="文本占位符 5">
            <a:extLst>
              <a:ext uri="{FF2B5EF4-FFF2-40B4-BE49-F238E27FC236}">
                <a16:creationId xmlns:a16="http://schemas.microsoft.com/office/drawing/2014/main" id="{AB53FD57-EC13-48A1-92D7-33652AC79618}"/>
              </a:ext>
            </a:extLst>
          </p:cNvPr>
          <p:cNvSpPr txBox="1">
            <a:spLocks/>
          </p:cNvSpPr>
          <p:nvPr/>
        </p:nvSpPr>
        <p:spPr>
          <a:xfrm>
            <a:off x="710563" y="4657061"/>
            <a:ext cx="5520116" cy="178627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与</a:t>
            </a:r>
            <a:r>
              <a:rPr lang="en-US" altLang="zh-CN"/>
              <a:t>select</a:t>
            </a:r>
            <a:r>
              <a:rPr lang="zh-CN" altLang="en-US"/>
              <a:t>对比：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select</a:t>
            </a:r>
            <a:r>
              <a:rPr lang="zh-CN" altLang="en-US" sz="1400"/>
              <a:t>模式中的</a:t>
            </a:r>
            <a:r>
              <a:rPr lang="en-US" altLang="zh-CN" sz="1400"/>
              <a:t>fd_set</a:t>
            </a:r>
            <a:r>
              <a:rPr lang="zh-CN" altLang="en-US" sz="1400"/>
              <a:t>大小固定为</a:t>
            </a:r>
            <a:r>
              <a:rPr lang="en-US" altLang="zh-CN" sz="1400"/>
              <a:t>1024</a:t>
            </a:r>
            <a:r>
              <a:rPr lang="zh-CN" altLang="en-US" sz="1400"/>
              <a:t>，而</a:t>
            </a:r>
            <a:r>
              <a:rPr lang="en-US" altLang="zh-CN" sz="1400"/>
              <a:t>pollfd</a:t>
            </a:r>
            <a:r>
              <a:rPr lang="zh-CN" altLang="en-US" sz="1400"/>
              <a:t>在内核中采用链表，理论上无上限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监听</a:t>
            </a:r>
            <a:r>
              <a:rPr lang="en-US" altLang="zh-CN" sz="1400"/>
              <a:t>FD</a:t>
            </a:r>
            <a:r>
              <a:rPr lang="zh-CN" altLang="en-US" sz="1400"/>
              <a:t>越多，每次遍历消耗时间也越久，性能反而会下降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0423988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IO</a:t>
            </a:r>
            <a:r>
              <a:rPr lang="zh-CN" altLang="en-US" sz="2400" b="1">
                <a:solidFill>
                  <a:srgbClr val="AD2B26"/>
                </a:solidFill>
              </a:rPr>
              <a:t>多路复用</a:t>
            </a:r>
            <a:r>
              <a:rPr lang="en-US" altLang="zh-CN" sz="2400" b="1">
                <a:solidFill>
                  <a:srgbClr val="AD2B26"/>
                </a:solidFill>
              </a:rPr>
              <a:t>-epoll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3139182"/>
          </a:xfrm>
        </p:spPr>
        <p:txBody>
          <a:bodyPr/>
          <a:lstStyle/>
          <a:p>
            <a:r>
              <a:rPr lang="en-US" altLang="zh-CN" sz="1400"/>
              <a:t>epoll</a:t>
            </a:r>
            <a:r>
              <a:rPr lang="zh-CN" altLang="en-US" sz="1400"/>
              <a:t>模式是对</a:t>
            </a:r>
            <a:r>
              <a:rPr lang="en-US" altLang="zh-CN" sz="1400"/>
              <a:t>select</a:t>
            </a:r>
            <a:r>
              <a:rPr lang="zh-CN" altLang="en-US" sz="1400"/>
              <a:t>和</a:t>
            </a:r>
            <a:r>
              <a:rPr lang="en-US" altLang="zh-CN" sz="1400"/>
              <a:t>poll</a:t>
            </a:r>
            <a:r>
              <a:rPr lang="zh-CN" altLang="en-US" sz="1400"/>
              <a:t>的改进，它提供了三个函数：</a:t>
            </a:r>
            <a:endParaRPr lang="en-US" altLang="zh-CN" sz="140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1F6CA69-79A6-4025-B6BC-16419392B0A9}"/>
              </a:ext>
            </a:extLst>
          </p:cNvPr>
          <p:cNvSpPr txBox="1"/>
          <p:nvPr/>
        </p:nvSpPr>
        <p:spPr>
          <a:xfrm>
            <a:off x="710880" y="2046834"/>
            <a:ext cx="5784376" cy="1754326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eventpoll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//...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rb_root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 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rbr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一颗红黑树，记录要监听的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FD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list_head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rdlist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一个链表，记录就绪的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FD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//...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};</a:t>
            </a:r>
          </a:p>
          <a:p>
            <a:b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1.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创建一个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epoll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实例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,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内部是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event poll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，返回对应的句柄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epfd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795E26"/>
                </a:solidFill>
                <a:latin typeface="Source code pro" panose="020B0509030403020204" pitchFamily="49" charset="0"/>
              </a:rPr>
              <a:t>epoll_create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size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);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6707798-F806-4714-9EC1-3A219B618BD4}"/>
              </a:ext>
            </a:extLst>
          </p:cNvPr>
          <p:cNvSpPr/>
          <p:nvPr/>
        </p:nvSpPr>
        <p:spPr>
          <a:xfrm>
            <a:off x="6704579" y="1701198"/>
            <a:ext cx="4842983" cy="21243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用户</a:t>
            </a:r>
            <a:endParaRPr lang="en-US" altLang="zh-CN" sz="120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空间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66E28A1-F924-4F30-A2AF-38340D2088AA}"/>
              </a:ext>
            </a:extLst>
          </p:cNvPr>
          <p:cNvSpPr/>
          <p:nvPr/>
        </p:nvSpPr>
        <p:spPr>
          <a:xfrm>
            <a:off x="6704578" y="3904306"/>
            <a:ext cx="4842983" cy="21243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内核</a:t>
            </a:r>
            <a:endParaRPr lang="en-US" altLang="zh-CN" sz="12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空间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76B3BC-080B-419C-8F54-153A579F3E51}"/>
              </a:ext>
            </a:extLst>
          </p:cNvPr>
          <p:cNvSpPr/>
          <p:nvPr/>
        </p:nvSpPr>
        <p:spPr>
          <a:xfrm>
            <a:off x="8573875" y="2030364"/>
            <a:ext cx="619257" cy="2870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开始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671A3DB-9DAA-4271-A829-6556CAE5F340}"/>
              </a:ext>
            </a:extLst>
          </p:cNvPr>
          <p:cNvCxnSpPr>
            <a:cxnSpLocks/>
            <a:stCxn id="10" idx="2"/>
            <a:endCxn id="63" idx="0"/>
          </p:cNvCxnSpPr>
          <p:nvPr/>
        </p:nvCxnSpPr>
        <p:spPr>
          <a:xfrm>
            <a:off x="8883504" y="2317443"/>
            <a:ext cx="0" cy="176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231DF0D8-8EF0-4294-B389-FDF12A0830ED}"/>
              </a:ext>
            </a:extLst>
          </p:cNvPr>
          <p:cNvSpPr/>
          <p:nvPr/>
        </p:nvSpPr>
        <p:spPr>
          <a:xfrm>
            <a:off x="8187071" y="4079689"/>
            <a:ext cx="1392865" cy="2870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eventpoll</a:t>
            </a:r>
            <a:endParaRPr lang="zh-CN" altLang="en-US" sz="110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473FEA9-0CDC-4DA9-A4FF-B65C2C3866AE}"/>
              </a:ext>
            </a:extLst>
          </p:cNvPr>
          <p:cNvSpPr/>
          <p:nvPr/>
        </p:nvSpPr>
        <p:spPr>
          <a:xfrm>
            <a:off x="7788348" y="4610813"/>
            <a:ext cx="808075" cy="236589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100"/>
              <a:t>rb_root</a:t>
            </a:r>
            <a:endParaRPr lang="zh-CN" altLang="en-US" sz="11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FE9DB97-AAF0-4418-AF9E-5733929FE687}"/>
              </a:ext>
            </a:extLst>
          </p:cNvPr>
          <p:cNvCxnSpPr>
            <a:cxnSpLocks/>
            <a:stCxn id="63" idx="2"/>
            <a:endCxn id="65" idx="0"/>
          </p:cNvCxnSpPr>
          <p:nvPr/>
        </p:nvCxnSpPr>
        <p:spPr>
          <a:xfrm flipH="1">
            <a:off x="8192386" y="4366768"/>
            <a:ext cx="691118" cy="244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2D3B68E6-640E-4713-9960-D136625AEFA8}"/>
              </a:ext>
            </a:extLst>
          </p:cNvPr>
          <p:cNvSpPr/>
          <p:nvPr/>
        </p:nvSpPr>
        <p:spPr>
          <a:xfrm>
            <a:off x="9067384" y="4610814"/>
            <a:ext cx="1033546" cy="225956"/>
          </a:xfrm>
          <a:prstGeom prst="rect">
            <a:avLst/>
          </a:prstGeom>
          <a:ln>
            <a:solidFill>
              <a:srgbClr val="00B05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100"/>
              <a:t>list_head</a:t>
            </a:r>
            <a:endParaRPr lang="zh-CN" altLang="en-US" sz="110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B4099CE-FED8-49ED-BF92-00CD4C59F283}"/>
              </a:ext>
            </a:extLst>
          </p:cNvPr>
          <p:cNvCxnSpPr>
            <a:stCxn id="63" idx="2"/>
            <a:endCxn id="70" idx="0"/>
          </p:cNvCxnSpPr>
          <p:nvPr/>
        </p:nvCxnSpPr>
        <p:spPr>
          <a:xfrm>
            <a:off x="8883504" y="4366768"/>
            <a:ext cx="700653" cy="24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0AE3440-299D-4C74-BAE0-267DC3E27FF6}"/>
              </a:ext>
            </a:extLst>
          </p:cNvPr>
          <p:cNvSpPr txBox="1"/>
          <p:nvPr/>
        </p:nvSpPr>
        <p:spPr>
          <a:xfrm>
            <a:off x="6807406" y="2385672"/>
            <a:ext cx="15472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1.epoll_create(1)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创建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epoll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实例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2300E1F-4848-4A07-B2D3-5CFFDAD61619}"/>
              </a:ext>
            </a:extLst>
          </p:cNvPr>
          <p:cNvSpPr txBox="1"/>
          <p:nvPr/>
        </p:nvSpPr>
        <p:spPr>
          <a:xfrm>
            <a:off x="6807406" y="2867002"/>
            <a:ext cx="21836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2.epoll_ctl(..)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添加要监听的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FD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，关联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callback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4D5F54EE-7980-4137-A9B5-91418B0E5897}"/>
              </a:ext>
            </a:extLst>
          </p:cNvPr>
          <p:cNvSpPr/>
          <p:nvPr/>
        </p:nvSpPr>
        <p:spPr>
          <a:xfrm>
            <a:off x="7644076" y="5124893"/>
            <a:ext cx="213383" cy="213383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5</a:t>
            </a:r>
            <a:endParaRPr lang="zh-CN" altLang="en-US" sz="120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AD2ED74C-0C68-4A02-8FE8-57E74DB9320B}"/>
              </a:ext>
            </a:extLst>
          </p:cNvPr>
          <p:cNvSpPr/>
          <p:nvPr/>
        </p:nvSpPr>
        <p:spPr>
          <a:xfrm>
            <a:off x="8569841" y="5124893"/>
            <a:ext cx="213383" cy="213383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8</a:t>
            </a:r>
            <a:endParaRPr lang="zh-CN" altLang="en-US" sz="120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1512F99-B7D3-4C2E-B720-38838F74F092}"/>
              </a:ext>
            </a:extLst>
          </p:cNvPr>
          <p:cNvCxnSpPr>
            <a:cxnSpLocks/>
            <a:stCxn id="65" idx="2"/>
            <a:endCxn id="38" idx="0"/>
          </p:cNvCxnSpPr>
          <p:nvPr/>
        </p:nvCxnSpPr>
        <p:spPr>
          <a:xfrm flipH="1">
            <a:off x="7750768" y="4847402"/>
            <a:ext cx="441618" cy="277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BB633387-5B8D-4CE0-8B32-CA23F6E69485}"/>
              </a:ext>
            </a:extLst>
          </p:cNvPr>
          <p:cNvCxnSpPr>
            <a:cxnSpLocks/>
            <a:stCxn id="65" idx="2"/>
            <a:endCxn id="83" idx="0"/>
          </p:cNvCxnSpPr>
          <p:nvPr/>
        </p:nvCxnSpPr>
        <p:spPr>
          <a:xfrm>
            <a:off x="8192386" y="4847402"/>
            <a:ext cx="484147" cy="277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6D1A219E-BACF-4465-BADF-E52FA870EFD3}"/>
              </a:ext>
            </a:extLst>
          </p:cNvPr>
          <p:cNvSpPr/>
          <p:nvPr/>
        </p:nvSpPr>
        <p:spPr>
          <a:xfrm>
            <a:off x="7464745" y="5560576"/>
            <a:ext cx="213383" cy="213383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3</a:t>
            </a:r>
            <a:endParaRPr lang="zh-CN" altLang="en-US" sz="120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EE26646C-24E4-4A55-AAD9-DCB32B042513}"/>
              </a:ext>
            </a:extLst>
          </p:cNvPr>
          <p:cNvSpPr/>
          <p:nvPr/>
        </p:nvSpPr>
        <p:spPr>
          <a:xfrm>
            <a:off x="7877173" y="5560576"/>
            <a:ext cx="213383" cy="213383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6</a:t>
            </a:r>
            <a:endParaRPr lang="zh-CN" altLang="en-US" sz="1200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6CA6DEEF-C1C3-474B-8D2A-F6F6D760E345}"/>
              </a:ext>
            </a:extLst>
          </p:cNvPr>
          <p:cNvSpPr/>
          <p:nvPr/>
        </p:nvSpPr>
        <p:spPr>
          <a:xfrm>
            <a:off x="8381953" y="5560576"/>
            <a:ext cx="213383" cy="213383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7</a:t>
            </a:r>
            <a:endParaRPr lang="zh-CN" altLang="en-US" sz="1200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44296C56-1041-40AD-A065-C946F0DECF43}"/>
              </a:ext>
            </a:extLst>
          </p:cNvPr>
          <p:cNvSpPr/>
          <p:nvPr/>
        </p:nvSpPr>
        <p:spPr>
          <a:xfrm>
            <a:off x="8806688" y="5560576"/>
            <a:ext cx="213383" cy="213383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9</a:t>
            </a:r>
            <a:endParaRPr lang="zh-CN" altLang="en-US" sz="1200"/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27814FC6-D1B9-4BDE-973C-2836D0CBA1BB}"/>
              </a:ext>
            </a:extLst>
          </p:cNvPr>
          <p:cNvCxnSpPr>
            <a:stCxn id="38" idx="4"/>
            <a:endCxn id="90" idx="0"/>
          </p:cNvCxnSpPr>
          <p:nvPr/>
        </p:nvCxnSpPr>
        <p:spPr>
          <a:xfrm flipH="1">
            <a:off x="7571437" y="5338276"/>
            <a:ext cx="179331" cy="22230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7B70A4B1-14F6-4650-87CF-D9E3CE864D4C}"/>
              </a:ext>
            </a:extLst>
          </p:cNvPr>
          <p:cNvCxnSpPr>
            <a:cxnSpLocks/>
            <a:stCxn id="38" idx="4"/>
            <a:endCxn id="91" idx="0"/>
          </p:cNvCxnSpPr>
          <p:nvPr/>
        </p:nvCxnSpPr>
        <p:spPr>
          <a:xfrm>
            <a:off x="7750768" y="5338276"/>
            <a:ext cx="233097" cy="22230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538DDD41-B3F2-4AEE-B3C2-124AE0E92856}"/>
              </a:ext>
            </a:extLst>
          </p:cNvPr>
          <p:cNvCxnSpPr>
            <a:stCxn id="83" idx="4"/>
            <a:endCxn id="92" idx="0"/>
          </p:cNvCxnSpPr>
          <p:nvPr/>
        </p:nvCxnSpPr>
        <p:spPr>
          <a:xfrm flipH="1">
            <a:off x="8488645" y="5338276"/>
            <a:ext cx="187888" cy="22230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6F0DACB8-6ACA-457D-820D-7761CA2ED9EC}"/>
              </a:ext>
            </a:extLst>
          </p:cNvPr>
          <p:cNvCxnSpPr>
            <a:cxnSpLocks/>
            <a:stCxn id="83" idx="4"/>
            <a:endCxn id="93" idx="0"/>
          </p:cNvCxnSpPr>
          <p:nvPr/>
        </p:nvCxnSpPr>
        <p:spPr>
          <a:xfrm>
            <a:off x="8676533" y="5338276"/>
            <a:ext cx="236847" cy="22230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201AA1F3-A4F7-418D-87A3-751816B80363}"/>
              </a:ext>
            </a:extLst>
          </p:cNvPr>
          <p:cNvSpPr txBox="1"/>
          <p:nvPr/>
        </p:nvSpPr>
        <p:spPr>
          <a:xfrm>
            <a:off x="6813130" y="3328889"/>
            <a:ext cx="21082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3.epoll_wait(.., events)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等待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FD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就绪</a:t>
            </a: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2369778A-108D-403E-A086-4C403F2F6ED8}"/>
              </a:ext>
            </a:extLst>
          </p:cNvPr>
          <p:cNvSpPr/>
          <p:nvPr/>
        </p:nvSpPr>
        <p:spPr>
          <a:xfrm>
            <a:off x="10100930" y="2754844"/>
            <a:ext cx="1297734" cy="949379"/>
          </a:xfrm>
          <a:prstGeom prst="roundRect">
            <a:avLst>
              <a:gd name="adj" fmla="val 9947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200"/>
              <a:t>events</a:t>
            </a:r>
            <a:endParaRPr lang="zh-CN" altLang="en-US" sz="120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2F5E0B8-0991-471D-98AB-DE42EDEB1967}"/>
              </a:ext>
            </a:extLst>
          </p:cNvPr>
          <p:cNvSpPr txBox="1"/>
          <p:nvPr/>
        </p:nvSpPr>
        <p:spPr>
          <a:xfrm>
            <a:off x="710880" y="3792632"/>
            <a:ext cx="5784376" cy="1569660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2.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将一个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FD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添加到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epoll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的红黑树中，并设置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ep_poll_callback</a:t>
            </a: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callback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触发时，就把对应的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FD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加入到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rdlist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这个就绪列表中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795E26"/>
                </a:solidFill>
                <a:latin typeface="Source code pro" panose="020B0509030403020204" pitchFamily="49" charset="0"/>
              </a:rPr>
              <a:t>epoll_ctl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epfd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  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epoll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实例的句柄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op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    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要执行的操作，包括：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ADD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、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MOD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、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DEL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fd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    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要监听的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FD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epoll_event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*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event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要监听的事件类型：读、写、异常等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);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FEADED7-113E-4B38-A13C-696FB31B847F}"/>
              </a:ext>
            </a:extLst>
          </p:cNvPr>
          <p:cNvSpPr txBox="1"/>
          <p:nvPr/>
        </p:nvSpPr>
        <p:spPr>
          <a:xfrm>
            <a:off x="710880" y="5345068"/>
            <a:ext cx="5784376" cy="138499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3.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检查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rdlist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列表是否为空，不为空则返回就绪的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FD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的数量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795E26"/>
                </a:solidFill>
                <a:latin typeface="Source code pro" panose="020B0509030403020204" pitchFamily="49" charset="0"/>
              </a:rPr>
              <a:t>epoll_wait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epfd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                  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epoll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实例的句柄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epoll_event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*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events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空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event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数组，用于接收就绪的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FD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maxevents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              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events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数组的最大长度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timeout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 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超时时间，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-1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用不超时；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0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不阻塞；大于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0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为阻塞时间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);</a:t>
            </a: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210BDD61-9956-4341-8052-3814ADC4BB7E}"/>
              </a:ext>
            </a:extLst>
          </p:cNvPr>
          <p:cNvSpPr/>
          <p:nvPr/>
        </p:nvSpPr>
        <p:spPr>
          <a:xfrm>
            <a:off x="7876158" y="5560576"/>
            <a:ext cx="213383" cy="21338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6</a:t>
            </a:r>
            <a:endParaRPr lang="zh-CN" altLang="en-US" sz="1200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00AB2BFC-797C-4675-B07D-222F8AB6D28A}"/>
              </a:ext>
            </a:extLst>
          </p:cNvPr>
          <p:cNvSpPr/>
          <p:nvPr/>
        </p:nvSpPr>
        <p:spPr>
          <a:xfrm>
            <a:off x="8569841" y="5124893"/>
            <a:ext cx="213383" cy="21338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8</a:t>
            </a:r>
            <a:endParaRPr lang="zh-CN" altLang="en-US" sz="1200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5B587FC5-BC5D-4790-BA48-C3B57705507A}"/>
              </a:ext>
            </a:extLst>
          </p:cNvPr>
          <p:cNvSpPr/>
          <p:nvPr/>
        </p:nvSpPr>
        <p:spPr>
          <a:xfrm>
            <a:off x="10266468" y="4945869"/>
            <a:ext cx="297083" cy="22595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6</a:t>
            </a:r>
            <a:endParaRPr lang="zh-CN" altLang="en-US" sz="1200"/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341F1271-080B-479F-881F-79F1E3A47B9B}"/>
              </a:ext>
            </a:extLst>
          </p:cNvPr>
          <p:cNvSpPr/>
          <p:nvPr/>
        </p:nvSpPr>
        <p:spPr>
          <a:xfrm>
            <a:off x="10964610" y="4939206"/>
            <a:ext cx="297083" cy="22595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8</a:t>
            </a:r>
            <a:endParaRPr lang="zh-CN" altLang="en-US" sz="1200"/>
          </a:p>
        </p:txBody>
      </p: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E322C463-F5FE-4D07-9857-50B41CA7D832}"/>
              </a:ext>
            </a:extLst>
          </p:cNvPr>
          <p:cNvCxnSpPr>
            <a:stCxn id="70" idx="2"/>
            <a:endCxn id="110" idx="1"/>
          </p:cNvCxnSpPr>
          <p:nvPr/>
        </p:nvCxnSpPr>
        <p:spPr>
          <a:xfrm rot="16200000" flipH="1">
            <a:off x="9814274" y="4606652"/>
            <a:ext cx="222077" cy="6823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7A517553-6247-4AE8-B07A-D8206008BACD}"/>
              </a:ext>
            </a:extLst>
          </p:cNvPr>
          <p:cNvCxnSpPr>
            <a:stCxn id="110" idx="3"/>
            <a:endCxn id="111" idx="1"/>
          </p:cNvCxnSpPr>
          <p:nvPr/>
        </p:nvCxnSpPr>
        <p:spPr>
          <a:xfrm flipV="1">
            <a:off x="10563551" y="5052184"/>
            <a:ext cx="401059" cy="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CED6CA8D-6634-4C3C-B6AF-A28A22FA3444}"/>
              </a:ext>
            </a:extLst>
          </p:cNvPr>
          <p:cNvGrpSpPr/>
          <p:nvPr/>
        </p:nvGrpSpPr>
        <p:grpSpPr>
          <a:xfrm>
            <a:off x="10265058" y="3112224"/>
            <a:ext cx="995225" cy="232619"/>
            <a:chOff x="10265058" y="3112224"/>
            <a:chExt cx="995225" cy="232619"/>
          </a:xfrm>
        </p:grpSpPr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8B65AA55-519C-4990-A913-9D5DFD53DC46}"/>
                </a:ext>
              </a:extLst>
            </p:cNvPr>
            <p:cNvSpPr/>
            <p:nvPr/>
          </p:nvSpPr>
          <p:spPr>
            <a:xfrm>
              <a:off x="10265058" y="3118887"/>
              <a:ext cx="297083" cy="22595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6</a:t>
              </a:r>
              <a:endParaRPr lang="zh-CN" altLang="en-US" sz="1200"/>
            </a:p>
          </p:txBody>
        </p:sp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3D8278E1-2EE8-468A-B593-A4E0EB93E64F}"/>
                </a:ext>
              </a:extLst>
            </p:cNvPr>
            <p:cNvSpPr/>
            <p:nvPr/>
          </p:nvSpPr>
          <p:spPr>
            <a:xfrm>
              <a:off x="10963200" y="3112224"/>
              <a:ext cx="297083" cy="22595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8</a:t>
              </a:r>
              <a:endParaRPr lang="zh-CN" altLang="en-US" sz="1200"/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7A578FA6-A938-461F-B4DA-C92399C67168}"/>
              </a:ext>
            </a:extLst>
          </p:cNvPr>
          <p:cNvGrpSpPr/>
          <p:nvPr/>
        </p:nvGrpSpPr>
        <p:grpSpPr>
          <a:xfrm>
            <a:off x="10266467" y="4888148"/>
            <a:ext cx="995225" cy="232619"/>
            <a:chOff x="10265058" y="3112224"/>
            <a:chExt cx="995225" cy="232619"/>
          </a:xfrm>
        </p:grpSpPr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99B922AF-E103-4094-924E-AC8C9CAC7FA4}"/>
                </a:ext>
              </a:extLst>
            </p:cNvPr>
            <p:cNvSpPr/>
            <p:nvPr/>
          </p:nvSpPr>
          <p:spPr>
            <a:xfrm>
              <a:off x="10265058" y="3118887"/>
              <a:ext cx="297083" cy="22595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6</a:t>
              </a:r>
              <a:endParaRPr lang="zh-CN" altLang="en-US" sz="1200"/>
            </a:p>
          </p:txBody>
        </p:sp>
        <p:sp>
          <p:nvSpPr>
            <p:cNvPr id="121" name="矩形: 圆角 120">
              <a:extLst>
                <a:ext uri="{FF2B5EF4-FFF2-40B4-BE49-F238E27FC236}">
                  <a16:creationId xmlns:a16="http://schemas.microsoft.com/office/drawing/2014/main" id="{FDE01EC8-14D8-44D9-8498-9E0CA2E09617}"/>
                </a:ext>
              </a:extLst>
            </p:cNvPr>
            <p:cNvSpPr/>
            <p:nvPr/>
          </p:nvSpPr>
          <p:spPr>
            <a:xfrm>
              <a:off x="10963200" y="3112224"/>
              <a:ext cx="297083" cy="22595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8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7239412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2" presetClass="exit" presetSubtype="4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xit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116 -0.258957 E" pathEditMode="relative" ptsTypes="">
                                      <p:cBhvr>
                                        <p:cTn id="14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16 0.258957 L 0 0 E" pathEditMode="relative" ptsTypes="">
                                      <p:cBhvr>
                                        <p:cTn id="14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6" presetClass="emp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8" dur="1000" fill="hold"/>
                                        <p:tgtEl>
                                          <p:spTgt spid="11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6" presetClass="emp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0" dur="1000" fill="hold"/>
                                        <p:tgtEl>
                                          <p:spTgt spid="11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9" grpId="0" animBg="1"/>
      <p:bldP spid="60" grpId="0" animBg="1"/>
      <p:bldP spid="10" grpId="0" animBg="1"/>
      <p:bldP spid="63" grpId="0" animBg="1"/>
      <p:bldP spid="65" grpId="0" animBg="1"/>
      <p:bldP spid="70" grpId="0" animBg="1"/>
      <p:bldP spid="32" grpId="0"/>
      <p:bldP spid="74" grpId="0"/>
      <p:bldP spid="38" grpId="0" animBg="1"/>
      <p:bldP spid="83" grpId="0" animBg="1"/>
      <p:bldP spid="83" grpId="1" animBg="1"/>
      <p:bldP spid="90" grpId="0" animBg="1"/>
      <p:bldP spid="91" grpId="0" animBg="1"/>
      <p:bldP spid="91" grpId="1" animBg="1"/>
      <p:bldP spid="92" grpId="0" animBg="1"/>
      <p:bldP spid="93" grpId="0" animBg="1"/>
      <p:bldP spid="104" grpId="0"/>
      <p:bldP spid="106" grpId="0" animBg="1"/>
      <p:bldP spid="108" grpId="0" animBg="1"/>
      <p:bldP spid="109" grpId="0" animBg="1"/>
      <p:bldP spid="110" grpId="0" animBg="1"/>
      <p:bldP spid="111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E1CBD17-093A-48B3-8233-9DA8080675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609796"/>
            <a:ext cx="5760538" cy="45110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400"/>
              <a:t>select</a:t>
            </a:r>
            <a:r>
              <a:rPr lang="zh-CN" altLang="en-US" sz="1400"/>
              <a:t>模式存在的三个问题：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/>
              <a:t>能监听的</a:t>
            </a:r>
            <a:r>
              <a:rPr lang="en-US" altLang="zh-CN" sz="1400"/>
              <a:t>FD</a:t>
            </a:r>
            <a:r>
              <a:rPr lang="zh-CN" altLang="en-US" sz="1400"/>
              <a:t>最大不超过</a:t>
            </a:r>
            <a:r>
              <a:rPr lang="en-US" altLang="zh-CN" sz="1400"/>
              <a:t>1024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/>
              <a:t>每次</a:t>
            </a:r>
            <a:r>
              <a:rPr lang="en-US" altLang="zh-CN" sz="1400"/>
              <a:t>select</a:t>
            </a:r>
            <a:r>
              <a:rPr lang="zh-CN" altLang="en-US" sz="1400"/>
              <a:t>都需要把所有要监听的</a:t>
            </a:r>
            <a:r>
              <a:rPr lang="en-US" altLang="zh-CN" sz="1400"/>
              <a:t>FD</a:t>
            </a:r>
            <a:r>
              <a:rPr lang="zh-CN" altLang="en-US" sz="1400"/>
              <a:t>都拷贝到内核空间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/>
              <a:t>每次都要遍历所有</a:t>
            </a:r>
            <a:r>
              <a:rPr lang="en-US" altLang="zh-CN" sz="1400"/>
              <a:t>FD</a:t>
            </a:r>
            <a:r>
              <a:rPr lang="zh-CN" altLang="en-US" sz="1400"/>
              <a:t>来判断就绪状态</a:t>
            </a:r>
            <a:endParaRPr lang="en-US" altLang="zh-CN" sz="1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/>
              <a:t>poll</a:t>
            </a:r>
            <a:r>
              <a:rPr lang="zh-CN" altLang="en-US" sz="1400"/>
              <a:t>模式的问题：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/>
              <a:t>poll</a:t>
            </a:r>
            <a:r>
              <a:rPr lang="zh-CN" altLang="en-US" sz="1400"/>
              <a:t>利用链表解决了</a:t>
            </a:r>
            <a:r>
              <a:rPr lang="en-US" altLang="zh-CN" sz="1400"/>
              <a:t>select</a:t>
            </a:r>
            <a:r>
              <a:rPr lang="zh-CN" altLang="en-US" sz="1400"/>
              <a:t>中监听</a:t>
            </a:r>
            <a:r>
              <a:rPr lang="en-US" altLang="zh-CN" sz="1400"/>
              <a:t>FD</a:t>
            </a:r>
            <a:r>
              <a:rPr lang="zh-CN" altLang="en-US" sz="1400"/>
              <a:t>上限的问题，但依然要遍历所有</a:t>
            </a:r>
            <a:r>
              <a:rPr lang="en-US" altLang="zh-CN" sz="1400"/>
              <a:t>FD</a:t>
            </a:r>
            <a:r>
              <a:rPr lang="zh-CN" altLang="en-US" sz="1400"/>
              <a:t>，如果监听较多，性能会下降</a:t>
            </a:r>
            <a:endParaRPr lang="en-US" altLang="zh-CN" sz="1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/>
              <a:t>epoll</a:t>
            </a:r>
            <a:r>
              <a:rPr lang="zh-CN" altLang="en-US" sz="1400"/>
              <a:t>模式中如何解决这些问题的？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/>
              <a:t>基于</a:t>
            </a:r>
            <a:r>
              <a:rPr lang="en-US" altLang="zh-CN" sz="1400"/>
              <a:t>epoll</a:t>
            </a:r>
            <a:r>
              <a:rPr lang="zh-CN" altLang="en-US" sz="1400"/>
              <a:t>实例中的红黑树保存要监听的</a:t>
            </a:r>
            <a:r>
              <a:rPr lang="en-US" altLang="zh-CN" sz="1400"/>
              <a:t>FD</a:t>
            </a:r>
            <a:r>
              <a:rPr lang="zh-CN" altLang="en-US" sz="1400"/>
              <a:t>，理论上无上限，而且增删改查效率都非常高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/>
              <a:t>每个</a:t>
            </a:r>
            <a:r>
              <a:rPr lang="en-US" altLang="zh-CN" sz="1400"/>
              <a:t>FD</a:t>
            </a:r>
            <a:r>
              <a:rPr lang="zh-CN" altLang="en-US" sz="1400"/>
              <a:t>只需要执行一次</a:t>
            </a:r>
            <a:r>
              <a:rPr lang="en-US" altLang="zh-CN" sz="1400"/>
              <a:t>epoll_ctl</a:t>
            </a:r>
            <a:r>
              <a:rPr lang="zh-CN" altLang="en-US" sz="1400"/>
              <a:t>添加到红黑树，以后每次</a:t>
            </a:r>
            <a:r>
              <a:rPr lang="en-US" altLang="zh-CN" sz="1400"/>
              <a:t>epol_wait</a:t>
            </a:r>
            <a:r>
              <a:rPr lang="zh-CN" altLang="en-US" sz="1400"/>
              <a:t>无需传递任何参数，无需重复拷贝</a:t>
            </a:r>
            <a:r>
              <a:rPr lang="en-US" altLang="zh-CN" sz="1400"/>
              <a:t>FD</a:t>
            </a:r>
            <a:r>
              <a:rPr lang="zh-CN" altLang="en-US" sz="1400"/>
              <a:t>到内核空间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/>
              <a:t>利用</a:t>
            </a:r>
            <a:r>
              <a:rPr lang="en-US" altLang="zh-CN" sz="1400"/>
              <a:t>ep_poll_callback</a:t>
            </a:r>
            <a:r>
              <a:rPr lang="zh-CN" altLang="en-US" sz="1400"/>
              <a:t>机制来监听</a:t>
            </a:r>
            <a:r>
              <a:rPr lang="en-US" altLang="zh-CN" sz="1400"/>
              <a:t>FD</a:t>
            </a:r>
            <a:r>
              <a:rPr lang="zh-CN" altLang="en-US" sz="1400"/>
              <a:t>状态，无需遍历所有</a:t>
            </a:r>
            <a:r>
              <a:rPr lang="en-US" altLang="zh-CN" sz="1400"/>
              <a:t>FD</a:t>
            </a:r>
            <a:r>
              <a:rPr lang="zh-CN" altLang="en-US" sz="1400"/>
              <a:t>，因此性能不会随监听的</a:t>
            </a:r>
            <a:r>
              <a:rPr lang="en-US" altLang="zh-CN" sz="1400"/>
              <a:t>FD</a:t>
            </a:r>
            <a:r>
              <a:rPr lang="zh-CN" altLang="en-US" sz="1400"/>
              <a:t>数量增多而下降</a:t>
            </a:r>
            <a:endParaRPr lang="en-US" altLang="zh-CN" sz="1400"/>
          </a:p>
          <a:p>
            <a:pPr marL="0" indent="0">
              <a:lnSpc>
                <a:spcPct val="150000"/>
              </a:lnSpc>
              <a:buNone/>
            </a:pP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76389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IO</a:t>
            </a:r>
            <a:r>
              <a:rPr lang="zh-CN" altLang="en-US" sz="2400" b="1">
                <a:solidFill>
                  <a:srgbClr val="AD2B26"/>
                </a:solidFill>
              </a:rPr>
              <a:t>多路复用</a:t>
            </a:r>
            <a:r>
              <a:rPr lang="en-US" altLang="zh-CN" sz="2400" b="1">
                <a:solidFill>
                  <a:srgbClr val="AD2B26"/>
                </a:solidFill>
              </a:rPr>
              <a:t>-</a:t>
            </a:r>
            <a:r>
              <a:rPr lang="zh-CN" altLang="en-US" sz="2400" b="1">
                <a:solidFill>
                  <a:srgbClr val="AD2B26"/>
                </a:solidFill>
              </a:rPr>
              <a:t>事件通知机制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F84BC9-E931-4128-9E91-FC74B7FBAF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当</a:t>
            </a:r>
            <a:r>
              <a:rPr lang="en-US" altLang="zh-CN"/>
              <a:t>FD</a:t>
            </a:r>
            <a:r>
              <a:rPr lang="zh-CN" altLang="en-US"/>
              <a:t>有数据可读时，我们调用</a:t>
            </a:r>
            <a:r>
              <a:rPr lang="en-US" altLang="zh-CN"/>
              <a:t>epoll_wait</a:t>
            </a:r>
            <a:r>
              <a:rPr lang="zh-CN" altLang="en-US"/>
              <a:t>（或者</a:t>
            </a:r>
            <a:r>
              <a:rPr lang="en-US" altLang="zh-CN"/>
              <a:t>select</a:t>
            </a:r>
            <a:r>
              <a:rPr lang="zh-CN" altLang="en-US"/>
              <a:t>、</a:t>
            </a:r>
            <a:r>
              <a:rPr lang="en-US" altLang="zh-CN"/>
              <a:t>poll</a:t>
            </a:r>
            <a:r>
              <a:rPr lang="zh-CN" altLang="en-US"/>
              <a:t>）可以得到通知。但是事件通知的模式有两种：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/>
              <a:t>LevelTriggered</a:t>
            </a:r>
            <a:r>
              <a:rPr lang="zh-CN" altLang="en-US" sz="1400"/>
              <a:t>：简称</a:t>
            </a:r>
            <a:r>
              <a:rPr lang="en-US" altLang="zh-CN" sz="1400"/>
              <a:t>LT</a:t>
            </a:r>
            <a:r>
              <a:rPr lang="zh-CN" altLang="en-US" sz="1400"/>
              <a:t>，也叫做水平触发。只要某个</a:t>
            </a:r>
            <a:r>
              <a:rPr lang="en-US" altLang="zh-CN" sz="1400"/>
              <a:t>FD</a:t>
            </a:r>
            <a:r>
              <a:rPr lang="zh-CN" altLang="en-US" sz="1400"/>
              <a:t>中有数据可读，每次调用</a:t>
            </a:r>
            <a:r>
              <a:rPr lang="en-US" altLang="zh-CN" sz="1400"/>
              <a:t>epoll_wait</a:t>
            </a:r>
            <a:r>
              <a:rPr lang="zh-CN" altLang="en-US" sz="1400"/>
              <a:t>都会得到通知。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/>
              <a:t>EdgeTriggered</a:t>
            </a:r>
            <a:r>
              <a:rPr lang="zh-CN" altLang="en-US" sz="1400"/>
              <a:t>：简称</a:t>
            </a:r>
            <a:r>
              <a:rPr lang="en-US" altLang="zh-CN" sz="1400"/>
              <a:t>ET</a:t>
            </a:r>
            <a:r>
              <a:rPr lang="zh-CN" altLang="en-US" sz="1400"/>
              <a:t>，也叫做边沿触发。只有在某个</a:t>
            </a:r>
            <a:r>
              <a:rPr lang="en-US" altLang="zh-CN" sz="1400"/>
              <a:t>FD</a:t>
            </a:r>
            <a:r>
              <a:rPr lang="zh-CN" altLang="en-US" sz="1400"/>
              <a:t>有状态变化时，调用</a:t>
            </a:r>
            <a:r>
              <a:rPr lang="en-US" altLang="zh-CN" sz="1400"/>
              <a:t>epoll_wait</a:t>
            </a:r>
            <a:r>
              <a:rPr lang="zh-CN" altLang="en-US" sz="1400"/>
              <a:t>才会被通知。</a:t>
            </a:r>
            <a:endParaRPr lang="en-US" altLang="zh-CN" sz="1400"/>
          </a:p>
          <a:p>
            <a:r>
              <a:rPr lang="zh-CN" altLang="en-US"/>
              <a:t>举个栗子：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假设一个客户端</a:t>
            </a:r>
            <a:r>
              <a:rPr lang="en-US" altLang="zh-CN" sz="1400"/>
              <a:t>socket</a:t>
            </a:r>
            <a:r>
              <a:rPr lang="zh-CN" altLang="en-US" sz="1400"/>
              <a:t>对应的</a:t>
            </a:r>
            <a:r>
              <a:rPr lang="en-US" altLang="zh-CN" sz="1400"/>
              <a:t>FD</a:t>
            </a:r>
            <a:r>
              <a:rPr lang="zh-CN" altLang="en-US" sz="1400"/>
              <a:t>已经注册到了</a:t>
            </a:r>
            <a:r>
              <a:rPr lang="en-US" altLang="zh-CN" sz="1400"/>
              <a:t>epoll</a:t>
            </a:r>
            <a:r>
              <a:rPr lang="zh-CN" altLang="en-US" sz="1400"/>
              <a:t>实例中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客户端</a:t>
            </a:r>
            <a:r>
              <a:rPr lang="en-US" altLang="zh-CN" sz="1400"/>
              <a:t>socket</a:t>
            </a:r>
            <a:r>
              <a:rPr lang="zh-CN" altLang="en-US" sz="1400"/>
              <a:t>发送了</a:t>
            </a:r>
            <a:r>
              <a:rPr lang="en-US" altLang="zh-CN" sz="1400"/>
              <a:t>2kb</a:t>
            </a:r>
            <a:r>
              <a:rPr lang="zh-CN" altLang="en-US" sz="1400"/>
              <a:t>的数据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服务端调用</a:t>
            </a:r>
            <a:r>
              <a:rPr lang="en-US" altLang="zh-CN" sz="1400"/>
              <a:t>epoll_wait</a:t>
            </a:r>
            <a:r>
              <a:rPr lang="zh-CN" altLang="en-US" sz="1400"/>
              <a:t>，得到通知说</a:t>
            </a:r>
            <a:r>
              <a:rPr lang="en-US" altLang="zh-CN" sz="1400"/>
              <a:t>FD</a:t>
            </a:r>
            <a:r>
              <a:rPr lang="zh-CN" altLang="en-US" sz="1400"/>
              <a:t>就绪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服务端从</a:t>
            </a:r>
            <a:r>
              <a:rPr lang="en-US" altLang="zh-CN" sz="1400"/>
              <a:t>FD</a:t>
            </a:r>
            <a:r>
              <a:rPr lang="zh-CN" altLang="en-US" sz="1400"/>
              <a:t>读取了</a:t>
            </a:r>
            <a:r>
              <a:rPr lang="en-US" altLang="zh-CN" sz="1400"/>
              <a:t>1kb</a:t>
            </a:r>
            <a:r>
              <a:rPr lang="zh-CN" altLang="en-US" sz="1400"/>
              <a:t>数据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回到步骤</a:t>
            </a:r>
            <a:r>
              <a:rPr lang="en-US" altLang="zh-CN" sz="1400"/>
              <a:t>3</a:t>
            </a:r>
            <a:r>
              <a:rPr lang="zh-CN" altLang="en-US" sz="1400"/>
              <a:t>（再次调用</a:t>
            </a:r>
            <a:r>
              <a:rPr lang="en-US" altLang="zh-CN" sz="1400"/>
              <a:t>epoll_wait</a:t>
            </a:r>
            <a:r>
              <a:rPr lang="zh-CN" altLang="en-US" sz="1400"/>
              <a:t>，形成循环）</a:t>
            </a:r>
            <a:endParaRPr lang="en-US" altLang="zh-CN" sz="1400"/>
          </a:p>
          <a:p>
            <a:r>
              <a:rPr lang="zh-CN" altLang="en-US"/>
              <a:t>结果：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/>
              <a:t>如果我们采用</a:t>
            </a:r>
            <a:r>
              <a:rPr lang="en-US" altLang="zh-CN" sz="1400"/>
              <a:t>LT</a:t>
            </a:r>
            <a:r>
              <a:rPr lang="zh-CN" altLang="en-US" sz="1400"/>
              <a:t>模式，因为</a:t>
            </a:r>
            <a:r>
              <a:rPr lang="en-US" altLang="zh-CN" sz="1400"/>
              <a:t>FD</a:t>
            </a:r>
            <a:r>
              <a:rPr lang="zh-CN" altLang="en-US" sz="1400"/>
              <a:t>中仍有</a:t>
            </a:r>
            <a:r>
              <a:rPr lang="en-US" altLang="zh-CN" sz="1400"/>
              <a:t>1kb</a:t>
            </a:r>
            <a:r>
              <a:rPr lang="zh-CN" altLang="en-US" sz="1400"/>
              <a:t>数据，则第⑤步依然会返回结果，并且得到通知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/>
              <a:t>如果我们采用</a:t>
            </a:r>
            <a:r>
              <a:rPr lang="en-US" altLang="zh-CN" sz="1400"/>
              <a:t>ET</a:t>
            </a:r>
            <a:r>
              <a:rPr lang="zh-CN" altLang="en-US" sz="1400"/>
              <a:t>模式，因为第③步已经消费了</a:t>
            </a:r>
            <a:r>
              <a:rPr lang="en-US" altLang="zh-CN" sz="1400"/>
              <a:t>FD</a:t>
            </a:r>
            <a:r>
              <a:rPr lang="zh-CN" altLang="en-US" sz="1400"/>
              <a:t>可读事件，第⑤步</a:t>
            </a:r>
            <a:r>
              <a:rPr lang="en-US" altLang="zh-CN" sz="1400"/>
              <a:t>FD</a:t>
            </a:r>
            <a:r>
              <a:rPr lang="zh-CN" altLang="en-US" sz="1400"/>
              <a:t>状态没有变化，因此</a:t>
            </a:r>
            <a:r>
              <a:rPr lang="en-US" altLang="zh-CN" sz="1400"/>
              <a:t>epoll_wait</a:t>
            </a:r>
            <a:r>
              <a:rPr lang="zh-CN" altLang="en-US" sz="1400"/>
              <a:t>不会返回，数据无法读取，客户端响应超时。</a:t>
            </a:r>
            <a:endParaRPr lang="en-US" altLang="zh-CN" sz="1400"/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642837B9-891E-4F8E-973B-78A7D4C6A2C9}"/>
              </a:ext>
            </a:extLst>
          </p:cNvPr>
          <p:cNvGrpSpPr/>
          <p:nvPr/>
        </p:nvGrpSpPr>
        <p:grpSpPr>
          <a:xfrm>
            <a:off x="6340604" y="2896352"/>
            <a:ext cx="5068759" cy="2231428"/>
            <a:chOff x="1590261" y="5151506"/>
            <a:chExt cx="5068759" cy="2090310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3E77212B-77A4-4C87-81D6-AA214228492B}"/>
                </a:ext>
              </a:extLst>
            </p:cNvPr>
            <p:cNvSpPr/>
            <p:nvPr/>
          </p:nvSpPr>
          <p:spPr>
            <a:xfrm>
              <a:off x="1749287" y="5151506"/>
              <a:ext cx="4909733" cy="20903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AAF25419-9E28-47EF-A470-91D04D7435E2}"/>
                </a:ext>
              </a:extLst>
            </p:cNvPr>
            <p:cNvSpPr/>
            <p:nvPr/>
          </p:nvSpPr>
          <p:spPr>
            <a:xfrm>
              <a:off x="1590261" y="5198066"/>
              <a:ext cx="616226" cy="282421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结论</a:t>
              </a:r>
            </a:p>
          </p:txBody>
        </p:sp>
        <p:sp>
          <p:nvSpPr>
            <p:cNvPr id="124" name="等腰三角形 123">
              <a:extLst>
                <a:ext uri="{FF2B5EF4-FFF2-40B4-BE49-F238E27FC236}">
                  <a16:creationId xmlns:a16="http://schemas.microsoft.com/office/drawing/2014/main" id="{550BC562-7ACA-40B5-B278-EF7276FC35D0}"/>
                </a:ext>
              </a:extLst>
            </p:cNvPr>
            <p:cNvSpPr/>
            <p:nvPr/>
          </p:nvSpPr>
          <p:spPr>
            <a:xfrm rot="16200000">
              <a:off x="1626182" y="5454506"/>
              <a:ext cx="97125" cy="149086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rgbClr val="49504F"/>
                </a:gs>
                <a:gs pos="100000">
                  <a:srgbClr val="49504F">
                    <a:alpha val="78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3FA9E6D2-B9B5-4C34-92E5-2EE059B0B9ED}"/>
                </a:ext>
              </a:extLst>
            </p:cNvPr>
            <p:cNvSpPr txBox="1"/>
            <p:nvPr/>
          </p:nvSpPr>
          <p:spPr>
            <a:xfrm>
              <a:off x="1967948" y="5577612"/>
              <a:ext cx="4397562" cy="1525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LT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：事件通知频率较高，会有重复通知，影响性能</a:t>
              </a: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  <a:p>
              <a:pPr marL="285750" indent="-28575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ET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：仅通知一次，效率高。可以基于非阻塞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IO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循环读取解决数据读取不完整问题</a:t>
              </a: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select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和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poll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仅支持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LT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模式，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epoll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可以自由选择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LT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和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ET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两种模式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29421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矩形 208">
            <a:extLst>
              <a:ext uri="{FF2B5EF4-FFF2-40B4-BE49-F238E27FC236}">
                <a16:creationId xmlns:a16="http://schemas.microsoft.com/office/drawing/2014/main" id="{21BFF7F3-A5F1-4A3C-BBD4-3717F657C7DE}"/>
              </a:ext>
            </a:extLst>
          </p:cNvPr>
          <p:cNvSpPr/>
          <p:nvPr/>
        </p:nvSpPr>
        <p:spPr>
          <a:xfrm>
            <a:off x="688302" y="3840671"/>
            <a:ext cx="10770240" cy="26617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>
                <a:solidFill>
                  <a:schemeClr val="accent3">
                    <a:lumMod val="75000"/>
                  </a:schemeClr>
                </a:solidFill>
              </a:rPr>
              <a:t>用户</a:t>
            </a:r>
            <a:endParaRPr lang="en-US" altLang="zh-CN" sz="140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CN" altLang="en-US" sz="1400">
                <a:solidFill>
                  <a:schemeClr val="accent3">
                    <a:lumMod val="75000"/>
                  </a:schemeClr>
                </a:solidFill>
              </a:rPr>
              <a:t>空间</a:t>
            </a: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84134A52-36DC-46FC-9718-AF451FA80C02}"/>
              </a:ext>
            </a:extLst>
          </p:cNvPr>
          <p:cNvSpPr/>
          <p:nvPr/>
        </p:nvSpPr>
        <p:spPr>
          <a:xfrm>
            <a:off x="688302" y="2005119"/>
            <a:ext cx="10770240" cy="18370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</a:rPr>
              <a:t>内核</a:t>
            </a:r>
            <a:endParaRPr lang="en-US" altLang="zh-CN" sz="14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</a:rPr>
              <a:t>空间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IO</a:t>
            </a:r>
            <a:r>
              <a:rPr lang="zh-CN" altLang="en-US" sz="2400" b="1">
                <a:solidFill>
                  <a:srgbClr val="AD2B26"/>
                </a:solidFill>
              </a:rPr>
              <a:t>多路复用</a:t>
            </a:r>
            <a:r>
              <a:rPr lang="en-US" altLang="zh-CN" sz="2400" b="1">
                <a:solidFill>
                  <a:srgbClr val="AD2B26"/>
                </a:solidFill>
              </a:rPr>
              <a:t>-web</a:t>
            </a:r>
            <a:r>
              <a:rPr lang="zh-CN" altLang="en-US" sz="2400" b="1">
                <a:solidFill>
                  <a:srgbClr val="AD2B26"/>
                </a:solidFill>
              </a:rPr>
              <a:t>服务流程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F84BC9-E931-4128-9E91-FC74B7FBAF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86818"/>
          </a:xfrm>
        </p:spPr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epoll</a:t>
            </a:r>
            <a:r>
              <a:rPr lang="zh-CN" altLang="en-US"/>
              <a:t>模式的</a:t>
            </a:r>
            <a:r>
              <a:rPr lang="en-US" altLang="zh-CN"/>
              <a:t>web</a:t>
            </a:r>
            <a:r>
              <a:rPr lang="zh-CN" altLang="en-US"/>
              <a:t>服务的基本流程如图：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08C8482-AD09-4F1F-A885-437B3366DC2C}"/>
              </a:ext>
            </a:extLst>
          </p:cNvPr>
          <p:cNvSpPr/>
          <p:nvPr/>
        </p:nvSpPr>
        <p:spPr>
          <a:xfrm>
            <a:off x="783800" y="3976262"/>
            <a:ext cx="537654" cy="322388"/>
          </a:xfrm>
          <a:prstGeom prst="roundRect">
            <a:avLst/>
          </a:prstGeom>
          <a:ln w="12700">
            <a:solidFill>
              <a:srgbClr val="942A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服务端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7AFCB86-7BB9-4364-8679-734A9C9DA8F5}"/>
              </a:ext>
            </a:extLst>
          </p:cNvPr>
          <p:cNvSpPr/>
          <p:nvPr/>
        </p:nvSpPr>
        <p:spPr>
          <a:xfrm>
            <a:off x="1912490" y="3924051"/>
            <a:ext cx="1079511" cy="426810"/>
          </a:xfrm>
          <a:prstGeom prst="roundRect">
            <a:avLst/>
          </a:prstGeom>
          <a:solidFill>
            <a:srgbClr val="942A38"/>
          </a:solidFill>
          <a:ln w="12700">
            <a:solidFill>
              <a:srgbClr val="942A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chemeClr val="bg1"/>
                </a:solidFill>
              </a:rPr>
              <a:t>epoll_create</a:t>
            </a:r>
          </a:p>
          <a:p>
            <a:pPr algn="ctr"/>
            <a:r>
              <a:rPr lang="zh-CN" altLang="en-US" sz="1100">
                <a:solidFill>
                  <a:schemeClr val="bg1"/>
                </a:solidFill>
              </a:rPr>
              <a:t>创建实例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E1AA6F3-848D-4FF1-BC08-707F4EA524E0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1321454" y="4137456"/>
            <a:ext cx="591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C16A04A-733F-4CB9-B250-CF22D38FAF6E}"/>
              </a:ext>
            </a:extLst>
          </p:cNvPr>
          <p:cNvSpPr/>
          <p:nvPr/>
        </p:nvSpPr>
        <p:spPr>
          <a:xfrm>
            <a:off x="3519027" y="3920577"/>
            <a:ext cx="1202215" cy="426810"/>
          </a:xfrm>
          <a:prstGeom prst="roundRect">
            <a:avLst/>
          </a:prstGeom>
          <a:ln w="12700">
            <a:solidFill>
              <a:srgbClr val="942A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创建</a:t>
            </a:r>
            <a:r>
              <a:rPr lang="en-US" altLang="zh-CN" sz="1100"/>
              <a:t>server socket</a:t>
            </a:r>
            <a:r>
              <a:rPr lang="zh-CN" altLang="en-US" sz="1100"/>
              <a:t>，得到</a:t>
            </a:r>
            <a:r>
              <a:rPr lang="en-US" altLang="zh-CN" sz="1100"/>
              <a:t>FD</a:t>
            </a:r>
            <a:endParaRPr lang="zh-CN" altLang="en-US" sz="110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FE9C557-FE96-4882-888F-0306229943A2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2992001" y="4133982"/>
            <a:ext cx="527026" cy="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448394FF-0E02-458A-8989-DE768B7C225B}"/>
              </a:ext>
            </a:extLst>
          </p:cNvPr>
          <p:cNvSpPr/>
          <p:nvPr/>
        </p:nvSpPr>
        <p:spPr>
          <a:xfrm>
            <a:off x="5223350" y="3925507"/>
            <a:ext cx="892776" cy="426810"/>
          </a:xfrm>
          <a:prstGeom prst="roundRect">
            <a:avLst/>
          </a:prstGeom>
          <a:ln w="12700">
            <a:solidFill>
              <a:srgbClr val="942A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epoll_ctl</a:t>
            </a:r>
            <a:r>
              <a:rPr lang="zh-CN" altLang="en-US" sz="1100"/>
              <a:t>监听</a:t>
            </a:r>
            <a:r>
              <a:rPr lang="en-US" altLang="zh-CN" sz="1100"/>
              <a:t>FD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3C5ED0F-1217-414A-A036-1CBE3C624E38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4721242" y="4133982"/>
            <a:ext cx="502108" cy="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39DD47C4-6A30-49DA-BA1B-DB2058B1EFF8}"/>
              </a:ext>
            </a:extLst>
          </p:cNvPr>
          <p:cNvSpPr/>
          <p:nvPr/>
        </p:nvSpPr>
        <p:spPr>
          <a:xfrm>
            <a:off x="4557386" y="2916315"/>
            <a:ext cx="1010212" cy="322388"/>
          </a:xfrm>
          <a:prstGeom prst="roundRect">
            <a:avLst/>
          </a:prstGeom>
          <a:ln w="12700">
            <a:solidFill>
              <a:srgbClr val="942A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rb_root</a:t>
            </a:r>
            <a:endParaRPr lang="zh-CN" altLang="en-US" sz="1100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D2026C8C-813A-4D5C-873D-3912B11591F1}"/>
              </a:ext>
            </a:extLst>
          </p:cNvPr>
          <p:cNvCxnSpPr>
            <a:cxnSpLocks/>
            <a:stCxn id="29" idx="0"/>
            <a:endCxn id="44" idx="1"/>
          </p:cNvCxnSpPr>
          <p:nvPr/>
        </p:nvCxnSpPr>
        <p:spPr>
          <a:xfrm rot="5400000" flipH="1" flipV="1">
            <a:off x="3081545" y="2448210"/>
            <a:ext cx="846542" cy="210514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658EBB0-2B42-472D-AAD2-29579097609A}"/>
              </a:ext>
            </a:extLst>
          </p:cNvPr>
          <p:cNvSpPr txBox="1"/>
          <p:nvPr/>
        </p:nvSpPr>
        <p:spPr>
          <a:xfrm>
            <a:off x="3547173" y="2667344"/>
            <a:ext cx="10102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红黑树，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记录监听的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FD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BED0D304-AE1B-4EB1-AACC-D73411B16F81}"/>
              </a:ext>
            </a:extLst>
          </p:cNvPr>
          <p:cNvSpPr/>
          <p:nvPr/>
        </p:nvSpPr>
        <p:spPr>
          <a:xfrm>
            <a:off x="7081083" y="2231415"/>
            <a:ext cx="1010213" cy="322388"/>
          </a:xfrm>
          <a:prstGeom prst="roundRect">
            <a:avLst/>
          </a:prstGeom>
          <a:ln w="12700">
            <a:solidFill>
              <a:srgbClr val="942A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list_head</a:t>
            </a:r>
            <a:endParaRPr lang="zh-CN" altLang="en-US" sz="1100"/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2AF95236-E5D1-4199-8D0A-2DBCDB9D4EA0}"/>
              </a:ext>
            </a:extLst>
          </p:cNvPr>
          <p:cNvCxnSpPr>
            <a:cxnSpLocks/>
            <a:stCxn id="29" idx="0"/>
            <a:endCxn id="49" idx="1"/>
          </p:cNvCxnSpPr>
          <p:nvPr/>
        </p:nvCxnSpPr>
        <p:spPr>
          <a:xfrm rot="5400000" flipH="1" flipV="1">
            <a:off x="4000943" y="843912"/>
            <a:ext cx="1531442" cy="462883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5C810265-C0C4-437C-8B38-1534D4DD1762}"/>
              </a:ext>
            </a:extLst>
          </p:cNvPr>
          <p:cNvSpPr txBox="1"/>
          <p:nvPr/>
        </p:nvSpPr>
        <p:spPr>
          <a:xfrm>
            <a:off x="6192963" y="2023666"/>
            <a:ext cx="8771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链表，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记录就绪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FD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0507B491-7044-4697-8F6B-3FB3DE8B8B36}"/>
              </a:ext>
            </a:extLst>
          </p:cNvPr>
          <p:cNvCxnSpPr>
            <a:cxnSpLocks/>
            <a:stCxn id="36" idx="0"/>
            <a:endCxn id="44" idx="2"/>
          </p:cNvCxnSpPr>
          <p:nvPr/>
        </p:nvCxnSpPr>
        <p:spPr>
          <a:xfrm rot="16200000" flipV="1">
            <a:off x="5022713" y="3278482"/>
            <a:ext cx="686804" cy="60724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66E36F00-2F13-4CC5-B392-677F1BF5DBD6}"/>
              </a:ext>
            </a:extLst>
          </p:cNvPr>
          <p:cNvSpPr txBox="1"/>
          <p:nvPr/>
        </p:nvSpPr>
        <p:spPr>
          <a:xfrm>
            <a:off x="5062492" y="3562891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注册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FD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BC256651-AF68-4C8E-82A4-7C7C8D130097}"/>
              </a:ext>
            </a:extLst>
          </p:cNvPr>
          <p:cNvSpPr/>
          <p:nvPr/>
        </p:nvSpPr>
        <p:spPr>
          <a:xfrm>
            <a:off x="6637845" y="3922488"/>
            <a:ext cx="892776" cy="426810"/>
          </a:xfrm>
          <a:prstGeom prst="roundRect">
            <a:avLst/>
          </a:prstGeom>
          <a:ln w="12700">
            <a:solidFill>
              <a:srgbClr val="942A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epoll_wait</a:t>
            </a:r>
          </a:p>
          <a:p>
            <a:pPr algn="ctr"/>
            <a:r>
              <a:rPr lang="zh-CN" altLang="en-US" sz="1100"/>
              <a:t>等待</a:t>
            </a:r>
            <a:r>
              <a:rPr lang="en-US" altLang="zh-CN" sz="1100"/>
              <a:t>FD</a:t>
            </a:r>
            <a:r>
              <a:rPr lang="zh-CN" altLang="en-US" sz="1100"/>
              <a:t>就绪</a:t>
            </a:r>
            <a:endParaRPr lang="en-US" altLang="zh-CN" sz="110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28788E2-4F7C-4CFB-92FC-DBFD5312F9E4}"/>
              </a:ext>
            </a:extLst>
          </p:cNvPr>
          <p:cNvCxnSpPr>
            <a:cxnSpLocks/>
            <a:stCxn id="36" idx="3"/>
            <a:endCxn id="63" idx="1"/>
          </p:cNvCxnSpPr>
          <p:nvPr/>
        </p:nvCxnSpPr>
        <p:spPr>
          <a:xfrm flipV="1">
            <a:off x="6116126" y="4135893"/>
            <a:ext cx="521719" cy="3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流程图: 决策 59">
            <a:extLst>
              <a:ext uri="{FF2B5EF4-FFF2-40B4-BE49-F238E27FC236}">
                <a16:creationId xmlns:a16="http://schemas.microsoft.com/office/drawing/2014/main" id="{A850AEDE-11CE-40A7-A99A-FF580381B73F}"/>
              </a:ext>
            </a:extLst>
          </p:cNvPr>
          <p:cNvSpPr/>
          <p:nvPr/>
        </p:nvSpPr>
        <p:spPr>
          <a:xfrm>
            <a:off x="8128856" y="3891839"/>
            <a:ext cx="1003914" cy="488107"/>
          </a:xfrm>
          <a:prstGeom prst="flowChartDecision">
            <a:avLst/>
          </a:prstGeom>
          <a:solidFill>
            <a:srgbClr val="942A38"/>
          </a:solidFill>
          <a:ln w="12700">
            <a:solidFill>
              <a:srgbClr val="942A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bg1"/>
                </a:solidFill>
              </a:rPr>
              <a:t>是否有</a:t>
            </a:r>
            <a:r>
              <a:rPr lang="en-US" altLang="zh-CN" sz="1100">
                <a:solidFill>
                  <a:schemeClr val="bg1"/>
                </a:solidFill>
              </a:rPr>
              <a:t>FD</a:t>
            </a:r>
            <a:r>
              <a:rPr lang="zh-CN" altLang="en-US" sz="1100">
                <a:solidFill>
                  <a:schemeClr val="bg1"/>
                </a:solidFill>
              </a:rPr>
              <a:t>就绪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06AA5EA-594A-4057-92D2-3341CB84623E}"/>
              </a:ext>
            </a:extLst>
          </p:cNvPr>
          <p:cNvCxnSpPr>
            <a:stCxn id="63" idx="3"/>
            <a:endCxn id="60" idx="1"/>
          </p:cNvCxnSpPr>
          <p:nvPr/>
        </p:nvCxnSpPr>
        <p:spPr>
          <a:xfrm>
            <a:off x="7530621" y="4135893"/>
            <a:ext cx="598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13520F96-CC27-4700-9814-20320E9B3AD2}"/>
              </a:ext>
            </a:extLst>
          </p:cNvPr>
          <p:cNvCxnSpPr>
            <a:stCxn id="60" idx="2"/>
            <a:endCxn id="63" idx="2"/>
          </p:cNvCxnSpPr>
          <p:nvPr/>
        </p:nvCxnSpPr>
        <p:spPr>
          <a:xfrm rot="5400000" flipH="1">
            <a:off x="7842199" y="3591332"/>
            <a:ext cx="30648" cy="1546580"/>
          </a:xfrm>
          <a:prstGeom prst="bentConnector3">
            <a:avLst>
              <a:gd name="adj1" fmla="val -10773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3ABDCE23-5A35-466F-A8F2-657395D39E9F}"/>
              </a:ext>
            </a:extLst>
          </p:cNvPr>
          <p:cNvSpPr txBox="1"/>
          <p:nvPr/>
        </p:nvSpPr>
        <p:spPr>
          <a:xfrm>
            <a:off x="8294581" y="436462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</a:p>
        </p:txBody>
      </p:sp>
      <p:sp>
        <p:nvSpPr>
          <p:cNvPr id="79" name="流程图: 决策 78">
            <a:extLst>
              <a:ext uri="{FF2B5EF4-FFF2-40B4-BE49-F238E27FC236}">
                <a16:creationId xmlns:a16="http://schemas.microsoft.com/office/drawing/2014/main" id="{5FE203D6-97A0-4A59-89DA-94059C038127}"/>
              </a:ext>
            </a:extLst>
          </p:cNvPr>
          <p:cNvSpPr/>
          <p:nvPr/>
        </p:nvSpPr>
        <p:spPr>
          <a:xfrm>
            <a:off x="9132770" y="5034499"/>
            <a:ext cx="1003914" cy="488107"/>
          </a:xfrm>
          <a:prstGeom prst="flowChartDecision">
            <a:avLst/>
          </a:prstGeom>
          <a:solidFill>
            <a:srgbClr val="942A38"/>
          </a:solidFill>
          <a:ln w="12700">
            <a:solidFill>
              <a:srgbClr val="942A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bg1"/>
                </a:solidFill>
              </a:rPr>
              <a:t>判断事件类型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994E580F-BA9F-4806-B3CF-7C713DA819BA}"/>
              </a:ext>
            </a:extLst>
          </p:cNvPr>
          <p:cNvSpPr txBox="1"/>
          <p:nvPr/>
        </p:nvSpPr>
        <p:spPr>
          <a:xfrm>
            <a:off x="9224890" y="388690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63120AD2-7011-425D-998B-9929D4BA478E}"/>
              </a:ext>
            </a:extLst>
          </p:cNvPr>
          <p:cNvSpPr/>
          <p:nvPr/>
        </p:nvSpPr>
        <p:spPr>
          <a:xfrm>
            <a:off x="4933538" y="5834259"/>
            <a:ext cx="1466025" cy="419372"/>
          </a:xfrm>
          <a:prstGeom prst="roundRect">
            <a:avLst/>
          </a:prstGeom>
          <a:ln w="12700">
            <a:solidFill>
              <a:srgbClr val="942A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accept()</a:t>
            </a:r>
            <a:r>
              <a:rPr lang="zh-CN" altLang="en-US" sz="1100"/>
              <a:t>接收客户端</a:t>
            </a:r>
            <a:r>
              <a:rPr lang="en-US" altLang="zh-CN" sz="1100"/>
              <a:t>socket</a:t>
            </a:r>
            <a:r>
              <a:rPr lang="zh-CN" altLang="en-US" sz="1100"/>
              <a:t>，得到对应</a:t>
            </a:r>
            <a:r>
              <a:rPr lang="en-US" altLang="zh-CN" sz="1100"/>
              <a:t>FD</a:t>
            </a:r>
          </a:p>
        </p:txBody>
      </p: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2F32AEE4-2FAD-4094-9E9B-C0B64D4E844C}"/>
              </a:ext>
            </a:extLst>
          </p:cNvPr>
          <p:cNvCxnSpPr>
            <a:stCxn id="60" idx="3"/>
            <a:endCxn id="79" idx="0"/>
          </p:cNvCxnSpPr>
          <p:nvPr/>
        </p:nvCxnSpPr>
        <p:spPr>
          <a:xfrm>
            <a:off x="9132770" y="4135893"/>
            <a:ext cx="501957" cy="898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文本框 180">
            <a:extLst>
              <a:ext uri="{FF2B5EF4-FFF2-40B4-BE49-F238E27FC236}">
                <a16:creationId xmlns:a16="http://schemas.microsoft.com/office/drawing/2014/main" id="{538D7237-257F-488A-9B4B-FDE0EF055938}"/>
              </a:ext>
            </a:extLst>
          </p:cNvPr>
          <p:cNvSpPr txBox="1"/>
          <p:nvPr/>
        </p:nvSpPr>
        <p:spPr>
          <a:xfrm>
            <a:off x="6473989" y="6057892"/>
            <a:ext cx="877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FD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请求连接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42DA429C-FC4A-42A5-88E0-8C789AF70017}"/>
              </a:ext>
            </a:extLst>
          </p:cNvPr>
          <p:cNvSpPr/>
          <p:nvPr/>
        </p:nvSpPr>
        <p:spPr>
          <a:xfrm>
            <a:off x="9276296" y="5855138"/>
            <a:ext cx="716863" cy="372929"/>
          </a:xfrm>
          <a:prstGeom prst="roundRect">
            <a:avLst/>
          </a:prstGeom>
          <a:ln w="12700">
            <a:solidFill>
              <a:srgbClr val="942A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读取</a:t>
            </a:r>
            <a:endParaRPr lang="en-US" altLang="zh-CN" sz="1100"/>
          </a:p>
          <a:p>
            <a:pPr algn="ctr"/>
            <a:r>
              <a:rPr lang="zh-CN" altLang="en-US" sz="1100"/>
              <a:t>请求数据</a:t>
            </a:r>
            <a:endParaRPr lang="en-US" altLang="zh-CN" sz="1100"/>
          </a:p>
        </p:txBody>
      </p:sp>
      <p:sp>
        <p:nvSpPr>
          <p:cNvPr id="185" name="矩形: 圆角 184">
            <a:extLst>
              <a:ext uri="{FF2B5EF4-FFF2-40B4-BE49-F238E27FC236}">
                <a16:creationId xmlns:a16="http://schemas.microsoft.com/office/drawing/2014/main" id="{07F6619D-5B78-4BB5-8F5A-D90476A2DE97}"/>
              </a:ext>
            </a:extLst>
          </p:cNvPr>
          <p:cNvSpPr/>
          <p:nvPr/>
        </p:nvSpPr>
        <p:spPr>
          <a:xfrm>
            <a:off x="10461977" y="5855137"/>
            <a:ext cx="716863" cy="372929"/>
          </a:xfrm>
          <a:prstGeom prst="roundRect">
            <a:avLst/>
          </a:prstGeom>
          <a:ln w="12700">
            <a:solidFill>
              <a:srgbClr val="942A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写出</a:t>
            </a:r>
            <a:endParaRPr lang="en-US" altLang="zh-CN" sz="1100"/>
          </a:p>
          <a:p>
            <a:pPr algn="ctr"/>
            <a:r>
              <a:rPr lang="zh-CN" altLang="en-US" sz="1100"/>
              <a:t>响应数据</a:t>
            </a:r>
            <a:endParaRPr lang="en-US" altLang="zh-CN" sz="1100"/>
          </a:p>
        </p:txBody>
      </p: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63D23F88-3E43-46F4-961D-E9EC33DF2811}"/>
              </a:ext>
            </a:extLst>
          </p:cNvPr>
          <p:cNvCxnSpPr>
            <a:cxnSpLocks/>
            <a:stCxn id="232" idx="3"/>
            <a:endCxn id="184" idx="1"/>
          </p:cNvCxnSpPr>
          <p:nvPr/>
        </p:nvCxnSpPr>
        <p:spPr>
          <a:xfrm>
            <a:off x="8558798" y="6041603"/>
            <a:ext cx="717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连接符: 肘形 188">
            <a:extLst>
              <a:ext uri="{FF2B5EF4-FFF2-40B4-BE49-F238E27FC236}">
                <a16:creationId xmlns:a16="http://schemas.microsoft.com/office/drawing/2014/main" id="{420FDBB5-D000-475A-ACAB-6D1BC3B1BF4F}"/>
              </a:ext>
            </a:extLst>
          </p:cNvPr>
          <p:cNvCxnSpPr>
            <a:stCxn id="79" idx="3"/>
            <a:endCxn id="185" idx="0"/>
          </p:cNvCxnSpPr>
          <p:nvPr/>
        </p:nvCxnSpPr>
        <p:spPr>
          <a:xfrm>
            <a:off x="10136684" y="5278553"/>
            <a:ext cx="683725" cy="576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文本框 189">
            <a:extLst>
              <a:ext uri="{FF2B5EF4-FFF2-40B4-BE49-F238E27FC236}">
                <a16:creationId xmlns:a16="http://schemas.microsoft.com/office/drawing/2014/main" id="{1A21E382-E0AB-431D-B6AA-CE12483A6B06}"/>
              </a:ext>
            </a:extLst>
          </p:cNvPr>
          <p:cNvSpPr txBox="1"/>
          <p:nvPr/>
        </p:nvSpPr>
        <p:spPr>
          <a:xfrm>
            <a:off x="8500330" y="5042817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FD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可读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FFB7D1A4-D5D5-40AF-9F5D-18339EA2DF34}"/>
              </a:ext>
            </a:extLst>
          </p:cNvPr>
          <p:cNvSpPr txBox="1"/>
          <p:nvPr/>
        </p:nvSpPr>
        <p:spPr>
          <a:xfrm>
            <a:off x="10279161" y="5010068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FD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可写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95" name="连接符: 肘形 194">
            <a:extLst>
              <a:ext uri="{FF2B5EF4-FFF2-40B4-BE49-F238E27FC236}">
                <a16:creationId xmlns:a16="http://schemas.microsoft.com/office/drawing/2014/main" id="{2C511BA6-A9D2-43C7-B672-E5E02A096B5F}"/>
              </a:ext>
            </a:extLst>
          </p:cNvPr>
          <p:cNvCxnSpPr>
            <a:cxnSpLocks/>
            <a:stCxn id="44" idx="3"/>
            <a:endCxn id="49" idx="2"/>
          </p:cNvCxnSpPr>
          <p:nvPr/>
        </p:nvCxnSpPr>
        <p:spPr>
          <a:xfrm flipV="1">
            <a:off x="5567598" y="2553803"/>
            <a:ext cx="2018592" cy="52370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文本框 198">
            <a:extLst>
              <a:ext uri="{FF2B5EF4-FFF2-40B4-BE49-F238E27FC236}">
                <a16:creationId xmlns:a16="http://schemas.microsoft.com/office/drawing/2014/main" id="{9FD032E4-78FA-463B-962F-E3DC5C05D7E1}"/>
              </a:ext>
            </a:extLst>
          </p:cNvPr>
          <p:cNvSpPr txBox="1"/>
          <p:nvPr/>
        </p:nvSpPr>
        <p:spPr>
          <a:xfrm>
            <a:off x="5538277" y="2547300"/>
            <a:ext cx="173316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注册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ep_poll_callback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当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FD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就绪时，将就绪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FD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记录到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list_head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链表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00" name="连接符: 肘形 199">
            <a:extLst>
              <a:ext uri="{FF2B5EF4-FFF2-40B4-BE49-F238E27FC236}">
                <a16:creationId xmlns:a16="http://schemas.microsoft.com/office/drawing/2014/main" id="{3CDCF5FC-38CA-44E3-9224-ED66E4EDC790}"/>
              </a:ext>
            </a:extLst>
          </p:cNvPr>
          <p:cNvCxnSpPr>
            <a:cxnSpLocks/>
            <a:stCxn id="63" idx="0"/>
            <a:endCxn id="49" idx="3"/>
          </p:cNvCxnSpPr>
          <p:nvPr/>
        </p:nvCxnSpPr>
        <p:spPr>
          <a:xfrm rot="5400000" flipH="1" flipV="1">
            <a:off x="6822825" y="2654018"/>
            <a:ext cx="1529879" cy="1007063"/>
          </a:xfrm>
          <a:prstGeom prst="bentConnector4">
            <a:avLst>
              <a:gd name="adj1" fmla="val 38091"/>
              <a:gd name="adj2" fmla="val 1227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文本框 203">
            <a:extLst>
              <a:ext uri="{FF2B5EF4-FFF2-40B4-BE49-F238E27FC236}">
                <a16:creationId xmlns:a16="http://schemas.microsoft.com/office/drawing/2014/main" id="{994AF93C-02D0-46BF-945D-DDF1182EEE7A}"/>
              </a:ext>
            </a:extLst>
          </p:cNvPr>
          <p:cNvSpPr txBox="1"/>
          <p:nvPr/>
        </p:nvSpPr>
        <p:spPr>
          <a:xfrm>
            <a:off x="7081083" y="3365817"/>
            <a:ext cx="17043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判断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list_head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是否为空</a:t>
            </a:r>
          </a:p>
        </p:txBody>
      </p:sp>
      <p:cxnSp>
        <p:nvCxnSpPr>
          <p:cNvPr id="213" name="连接符: 肘形 212">
            <a:extLst>
              <a:ext uri="{FF2B5EF4-FFF2-40B4-BE49-F238E27FC236}">
                <a16:creationId xmlns:a16="http://schemas.microsoft.com/office/drawing/2014/main" id="{9E5C0B00-DDE0-4B0D-B8EF-E6C03A608E2E}"/>
              </a:ext>
            </a:extLst>
          </p:cNvPr>
          <p:cNvCxnSpPr>
            <a:cxnSpLocks/>
            <a:stCxn id="79" idx="1"/>
            <a:endCxn id="232" idx="0"/>
          </p:cNvCxnSpPr>
          <p:nvPr/>
        </p:nvCxnSpPr>
        <p:spPr>
          <a:xfrm rot="10800000" flipV="1">
            <a:off x="7899384" y="5278553"/>
            <a:ext cx="1233387" cy="5189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流程图: 决策 231">
            <a:extLst>
              <a:ext uri="{FF2B5EF4-FFF2-40B4-BE49-F238E27FC236}">
                <a16:creationId xmlns:a16="http://schemas.microsoft.com/office/drawing/2014/main" id="{B013BF43-26C6-4508-B19F-999B42C53462}"/>
              </a:ext>
            </a:extLst>
          </p:cNvPr>
          <p:cNvSpPr/>
          <p:nvPr/>
        </p:nvSpPr>
        <p:spPr>
          <a:xfrm>
            <a:off x="7239968" y="5797549"/>
            <a:ext cx="1318830" cy="488107"/>
          </a:xfrm>
          <a:prstGeom prst="flowChartDecision">
            <a:avLst/>
          </a:prstGeom>
          <a:solidFill>
            <a:srgbClr val="942A38"/>
          </a:solidFill>
          <a:ln w="12700">
            <a:solidFill>
              <a:srgbClr val="942A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bg1"/>
                </a:solidFill>
              </a:rPr>
              <a:t>是否是</a:t>
            </a:r>
            <a:r>
              <a:rPr lang="en-US" altLang="zh-CN" sz="1100">
                <a:solidFill>
                  <a:schemeClr val="bg1"/>
                </a:solidFill>
              </a:rPr>
              <a:t>ssfd</a:t>
            </a:r>
            <a:r>
              <a:rPr lang="zh-CN" altLang="en-US" sz="1100">
                <a:solidFill>
                  <a:schemeClr val="bg1"/>
                </a:solidFill>
              </a:rPr>
              <a:t>可读</a:t>
            </a:r>
          </a:p>
        </p:txBody>
      </p: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E8B575C7-9C95-41AA-9021-0E96DC50725C}"/>
              </a:ext>
            </a:extLst>
          </p:cNvPr>
          <p:cNvCxnSpPr>
            <a:cxnSpLocks/>
            <a:stCxn id="232" idx="1"/>
            <a:endCxn id="85" idx="3"/>
          </p:cNvCxnSpPr>
          <p:nvPr/>
        </p:nvCxnSpPr>
        <p:spPr>
          <a:xfrm flipH="1">
            <a:off x="6399563" y="6041603"/>
            <a:ext cx="840405" cy="2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9" name="文本框 268">
            <a:extLst>
              <a:ext uri="{FF2B5EF4-FFF2-40B4-BE49-F238E27FC236}">
                <a16:creationId xmlns:a16="http://schemas.microsoft.com/office/drawing/2014/main" id="{0C91A339-CA17-4A33-9637-19DDF5CCE9EB}"/>
              </a:ext>
            </a:extLst>
          </p:cNvPr>
          <p:cNvSpPr txBox="1"/>
          <p:nvPr/>
        </p:nvSpPr>
        <p:spPr>
          <a:xfrm>
            <a:off x="8693028" y="5779370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1312D03D-3322-4EFE-824E-50055EF66808}"/>
              </a:ext>
            </a:extLst>
          </p:cNvPr>
          <p:cNvSpPr txBox="1"/>
          <p:nvPr/>
        </p:nvSpPr>
        <p:spPr>
          <a:xfrm>
            <a:off x="6718684" y="5779370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</a:p>
        </p:txBody>
      </p: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BE8433E8-9DE0-4D6F-A5E4-C9B64EF25795}"/>
              </a:ext>
            </a:extLst>
          </p:cNvPr>
          <p:cNvCxnSpPr>
            <a:stCxn id="85" idx="0"/>
            <a:endCxn id="36" idx="2"/>
          </p:cNvCxnSpPr>
          <p:nvPr/>
        </p:nvCxnSpPr>
        <p:spPr>
          <a:xfrm flipV="1">
            <a:off x="5666551" y="4352317"/>
            <a:ext cx="3187" cy="148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4529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0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  <p:bldP spid="208" grpId="0" animBg="1"/>
      <p:bldP spid="28" grpId="0" animBg="1"/>
      <p:bldP spid="29" grpId="0" animBg="1"/>
      <p:bldP spid="33" grpId="0" animBg="1"/>
      <p:bldP spid="36" grpId="0" animBg="1"/>
      <p:bldP spid="44" grpId="0" animBg="1"/>
      <p:bldP spid="24" grpId="0"/>
      <p:bldP spid="49" grpId="0" animBg="1"/>
      <p:bldP spid="57" grpId="0"/>
      <p:bldP spid="40" grpId="0"/>
      <p:bldP spid="63" grpId="0" animBg="1"/>
      <p:bldP spid="60" grpId="0" animBg="1"/>
      <p:bldP spid="68" grpId="0"/>
      <p:bldP spid="79" grpId="0" animBg="1"/>
      <p:bldP spid="84" grpId="0"/>
      <p:bldP spid="85" grpId="0" animBg="1"/>
      <p:bldP spid="181" grpId="0"/>
      <p:bldP spid="184" grpId="0" animBg="1"/>
      <p:bldP spid="185" grpId="0" animBg="1"/>
      <p:bldP spid="190" grpId="0"/>
      <p:bldP spid="191" grpId="0"/>
      <p:bldP spid="199" grpId="0"/>
      <p:bldP spid="204" grpId="0"/>
      <p:bldP spid="232" grpId="0" animBg="1"/>
      <p:bldP spid="269" grpId="0"/>
      <p:bldP spid="270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>
            <a:extLst>
              <a:ext uri="{FF2B5EF4-FFF2-40B4-BE49-F238E27FC236}">
                <a16:creationId xmlns:a16="http://schemas.microsoft.com/office/drawing/2014/main" id="{15A06004-C3E3-48D0-932D-701930F2D135}"/>
              </a:ext>
            </a:extLst>
          </p:cNvPr>
          <p:cNvSpPr txBox="1">
            <a:spLocks/>
          </p:cNvSpPr>
          <p:nvPr/>
        </p:nvSpPr>
        <p:spPr>
          <a:xfrm>
            <a:off x="4699760" y="1854450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用户空间和内核空间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DC1E8431-956F-4273-92FF-8807DECE5183}"/>
              </a:ext>
            </a:extLst>
          </p:cNvPr>
          <p:cNvSpPr txBox="1">
            <a:spLocks/>
          </p:cNvSpPr>
          <p:nvPr/>
        </p:nvSpPr>
        <p:spPr>
          <a:xfrm>
            <a:off x="4699760" y="242701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阻塞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A6519CC6-4994-46A5-91EE-193C3FE4BEAC}"/>
              </a:ext>
            </a:extLst>
          </p:cNvPr>
          <p:cNvSpPr txBox="1">
            <a:spLocks/>
          </p:cNvSpPr>
          <p:nvPr/>
        </p:nvSpPr>
        <p:spPr>
          <a:xfrm>
            <a:off x="4699760" y="2999572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非阻塞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314454B-FBF6-4679-BC21-E0AD3CC21ED1}"/>
              </a:ext>
            </a:extLst>
          </p:cNvPr>
          <p:cNvSpPr txBox="1">
            <a:spLocks/>
          </p:cNvSpPr>
          <p:nvPr/>
        </p:nvSpPr>
        <p:spPr>
          <a:xfrm>
            <a:off x="4699760" y="4144694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942A38"/>
                </a:solidFill>
              </a:rPr>
              <a:t>信号驱动</a:t>
            </a:r>
            <a:r>
              <a:rPr lang="en-US" altLang="zh-CN">
                <a:solidFill>
                  <a:srgbClr val="942A38"/>
                </a:solidFill>
              </a:rPr>
              <a:t>IO</a:t>
            </a:r>
            <a:endParaRPr lang="en-US" altLang="zh-CN" sz="1800">
              <a:solidFill>
                <a:srgbClr val="942A38"/>
              </a:solidFill>
            </a:endParaRP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2B45BA24-AB93-490D-B61C-99F70E929C23}"/>
              </a:ext>
            </a:extLst>
          </p:cNvPr>
          <p:cNvSpPr txBox="1">
            <a:spLocks/>
          </p:cNvSpPr>
          <p:nvPr/>
        </p:nvSpPr>
        <p:spPr>
          <a:xfrm>
            <a:off x="4699760" y="357213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IO</a:t>
            </a:r>
            <a:r>
              <a:rPr lang="zh-CN" altLang="en-US">
                <a:solidFill>
                  <a:srgbClr val="49504F"/>
                </a:solidFill>
              </a:rPr>
              <a:t>多路复用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771A58FF-F9E6-45FB-A6EB-DF4ABE7EB166}"/>
              </a:ext>
            </a:extLst>
          </p:cNvPr>
          <p:cNvSpPr txBox="1">
            <a:spLocks/>
          </p:cNvSpPr>
          <p:nvPr/>
        </p:nvSpPr>
        <p:spPr>
          <a:xfrm>
            <a:off x="4699760" y="47172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异步</a:t>
            </a:r>
            <a:r>
              <a:rPr lang="en-US" altLang="zh-CN" sz="1800">
                <a:solidFill>
                  <a:srgbClr val="49504F"/>
                </a:solidFill>
              </a:rPr>
              <a:t>IO</a:t>
            </a: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BE8BC2CE-B891-4014-BCA2-CACD89D8F2B6}"/>
              </a:ext>
            </a:extLst>
          </p:cNvPr>
          <p:cNvSpPr txBox="1">
            <a:spLocks/>
          </p:cNvSpPr>
          <p:nvPr/>
        </p:nvSpPr>
        <p:spPr>
          <a:xfrm>
            <a:off x="4699760" y="5289818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Redis</a:t>
            </a:r>
            <a:r>
              <a:rPr lang="zh-CN" altLang="en-US">
                <a:solidFill>
                  <a:srgbClr val="49504F"/>
                </a:solidFill>
              </a:rPr>
              <a:t>网络模型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936711"/>
      </p:ext>
    </p:extLst>
  </p:cSld>
  <p:clrMapOvr>
    <a:masterClrMapping/>
  </p:clrMapOvr>
  <p:transition spd="slow">
    <p:push dir="u"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信号驱动</a:t>
            </a:r>
            <a:r>
              <a:rPr lang="en-US" altLang="zh-CN" sz="2400" b="1">
                <a:solidFill>
                  <a:srgbClr val="AD2B26"/>
                </a:solidFill>
              </a:rPr>
              <a:t>IO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422E509-0BA0-4D5C-8F16-0E1EA523F799}"/>
              </a:ext>
            </a:extLst>
          </p:cNvPr>
          <p:cNvSpPr txBox="1"/>
          <p:nvPr/>
        </p:nvSpPr>
        <p:spPr>
          <a:xfrm>
            <a:off x="6400896" y="2205356"/>
            <a:ext cx="810579" cy="2539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用户应用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9EE533B-D341-478C-AA87-8B93D3EEAF78}"/>
              </a:ext>
            </a:extLst>
          </p:cNvPr>
          <p:cNvSpPr txBox="1"/>
          <p:nvPr/>
        </p:nvSpPr>
        <p:spPr>
          <a:xfrm>
            <a:off x="9480017" y="2208281"/>
            <a:ext cx="810578" cy="2539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内核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B2CA940-0876-4C8D-B836-95A9CFA0470C}"/>
              </a:ext>
            </a:extLst>
          </p:cNvPr>
          <p:cNvCxnSpPr>
            <a:cxnSpLocks/>
          </p:cNvCxnSpPr>
          <p:nvPr/>
        </p:nvCxnSpPr>
        <p:spPr>
          <a:xfrm>
            <a:off x="7252137" y="2736857"/>
            <a:ext cx="222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F8553EF-2694-4B8C-8203-F3FD2071FBD3}"/>
              </a:ext>
            </a:extLst>
          </p:cNvPr>
          <p:cNvCxnSpPr>
            <a:cxnSpLocks/>
          </p:cNvCxnSpPr>
          <p:nvPr/>
        </p:nvCxnSpPr>
        <p:spPr>
          <a:xfrm>
            <a:off x="9880220" y="4576523"/>
            <a:ext cx="5086" cy="7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5EAA9EC-4F96-49ED-BA28-960B5E104D1B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7211475" y="5418397"/>
            <a:ext cx="261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B5D295B5-50FD-49AA-B1DD-88C3C23FEFBE}"/>
              </a:ext>
            </a:extLst>
          </p:cNvPr>
          <p:cNvSpPr/>
          <p:nvPr/>
        </p:nvSpPr>
        <p:spPr>
          <a:xfrm>
            <a:off x="6106928" y="2665126"/>
            <a:ext cx="253859" cy="1216409"/>
          </a:xfrm>
          <a:prstGeom prst="leftBrace">
            <a:avLst>
              <a:gd name="adj1" fmla="val 49014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0E69B11-1F29-4637-BC8A-42164D208CDC}"/>
              </a:ext>
            </a:extLst>
          </p:cNvPr>
          <p:cNvSpPr txBox="1"/>
          <p:nvPr/>
        </p:nvSpPr>
        <p:spPr>
          <a:xfrm>
            <a:off x="5091078" y="3056029"/>
            <a:ext cx="11160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执行其它业务，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进程</a:t>
            </a:r>
            <a:r>
              <a:rPr lang="zh-CN" altLang="en-US" sz="1050" b="1">
                <a:solidFill>
                  <a:schemeClr val="tx1">
                    <a:lumMod val="65000"/>
                    <a:lumOff val="35000"/>
                  </a:schemeClr>
                </a:solidFill>
              </a:rPr>
              <a:t>不阻塞</a:t>
            </a:r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8FE7DA38-1DCB-452F-880D-81AFDD599826}"/>
              </a:ext>
            </a:extLst>
          </p:cNvPr>
          <p:cNvSpPr/>
          <p:nvPr/>
        </p:nvSpPr>
        <p:spPr>
          <a:xfrm>
            <a:off x="10339936" y="2665126"/>
            <a:ext cx="253859" cy="1520470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D005185-B85C-4A56-864A-E55D8B1669C0}"/>
              </a:ext>
            </a:extLst>
          </p:cNvPr>
          <p:cNvSpPr txBox="1"/>
          <p:nvPr/>
        </p:nvSpPr>
        <p:spPr>
          <a:xfrm>
            <a:off x="10559053" y="3301862"/>
            <a:ext cx="877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等待数据</a:t>
            </a:r>
          </a:p>
        </p:txBody>
      </p: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759B5A1E-D81F-4CCB-988E-0CDEFC5CFC67}"/>
              </a:ext>
            </a:extLst>
          </p:cNvPr>
          <p:cNvSpPr/>
          <p:nvPr/>
        </p:nvSpPr>
        <p:spPr>
          <a:xfrm>
            <a:off x="10339936" y="4314913"/>
            <a:ext cx="253859" cy="1234290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0C57EF6-06DB-4A4F-ADA5-E118E2249FEE}"/>
              </a:ext>
            </a:extLst>
          </p:cNvPr>
          <p:cNvSpPr txBox="1"/>
          <p:nvPr/>
        </p:nvSpPr>
        <p:spPr>
          <a:xfrm>
            <a:off x="10559053" y="4654426"/>
            <a:ext cx="10102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从内核拷贝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数据到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用户空间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12991B9-8755-45E6-90B1-DDBF3794587E}"/>
              </a:ext>
            </a:extLst>
          </p:cNvPr>
          <p:cNvSpPr txBox="1"/>
          <p:nvPr/>
        </p:nvSpPr>
        <p:spPr>
          <a:xfrm>
            <a:off x="7877169" y="2351252"/>
            <a:ext cx="9060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系统调用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sigaction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83EF421-9F10-46C1-B0C3-EC3595E3FC71}"/>
              </a:ext>
            </a:extLst>
          </p:cNvPr>
          <p:cNvSpPr txBox="1"/>
          <p:nvPr/>
        </p:nvSpPr>
        <p:spPr>
          <a:xfrm>
            <a:off x="7888240" y="5174352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返回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8279053-284E-4D02-8FD2-4DE3F12C2AB9}"/>
              </a:ext>
            </a:extLst>
          </p:cNvPr>
          <p:cNvSpPr/>
          <p:nvPr/>
        </p:nvSpPr>
        <p:spPr>
          <a:xfrm>
            <a:off x="6400897" y="2609380"/>
            <a:ext cx="799356" cy="39066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建立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</a:rPr>
              <a:t>SIGIO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信号处理函数</a:t>
            </a:r>
            <a:endParaRPr lang="zh-CN" altLang="en-US" sz="100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333417C-F6C0-4EE0-9579-5DA8C1572889}"/>
              </a:ext>
            </a:extLst>
          </p:cNvPr>
          <p:cNvSpPr/>
          <p:nvPr/>
        </p:nvSpPr>
        <p:spPr>
          <a:xfrm>
            <a:off x="6400897" y="5287592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处理数据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D05F6CE5-68E3-408E-992B-BF09BF57B7CB}"/>
              </a:ext>
            </a:extLst>
          </p:cNvPr>
          <p:cNvSpPr/>
          <p:nvPr/>
        </p:nvSpPr>
        <p:spPr>
          <a:xfrm>
            <a:off x="9477474" y="4314913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拷贝数据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608C3E9-880C-4CC4-B15D-50714349177E}"/>
              </a:ext>
            </a:extLst>
          </p:cNvPr>
          <p:cNvSpPr/>
          <p:nvPr/>
        </p:nvSpPr>
        <p:spPr>
          <a:xfrm>
            <a:off x="9477474" y="5289402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拷贝完成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AED37EA-6CD2-428C-9EFD-9CA5CFD7A7A9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7200253" y="4062960"/>
            <a:ext cx="22772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B32C8FB7-BEBC-4567-92F4-5BF2BD67EAEC}"/>
              </a:ext>
            </a:extLst>
          </p:cNvPr>
          <p:cNvSpPr/>
          <p:nvPr/>
        </p:nvSpPr>
        <p:spPr>
          <a:xfrm>
            <a:off x="6389675" y="4314913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recvfrom</a:t>
            </a:r>
            <a:endParaRPr lang="zh-CN" altLang="en-US" sz="110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7CAEA7D0-F202-46DC-8E84-4FD20B582C7D}"/>
              </a:ext>
            </a:extLst>
          </p:cNvPr>
          <p:cNvSpPr/>
          <p:nvPr/>
        </p:nvSpPr>
        <p:spPr>
          <a:xfrm>
            <a:off x="9477474" y="3932155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数据就绪</a:t>
            </a:r>
          </a:p>
        </p:txBody>
      </p:sp>
      <p:sp>
        <p:nvSpPr>
          <p:cNvPr id="48" name="文本占位符 5">
            <a:extLst>
              <a:ext uri="{FF2B5EF4-FFF2-40B4-BE49-F238E27FC236}">
                <a16:creationId xmlns:a16="http://schemas.microsoft.com/office/drawing/2014/main" id="{3B801585-3BFE-44A2-BA0B-05E1FBE6DDCA}"/>
              </a:ext>
            </a:extLst>
          </p:cNvPr>
          <p:cNvSpPr txBox="1">
            <a:spLocks/>
          </p:cNvSpPr>
          <p:nvPr/>
        </p:nvSpPr>
        <p:spPr>
          <a:xfrm>
            <a:off x="710563" y="2349983"/>
            <a:ext cx="10698800" cy="50384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阶段一：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用户进程调用</a:t>
            </a:r>
            <a:r>
              <a:rPr lang="en-US" altLang="zh-CN" sz="1200"/>
              <a:t>sigaction</a:t>
            </a:r>
            <a:r>
              <a:rPr lang="zh-CN" altLang="en-US" sz="1200"/>
              <a:t>，注册信号处理函数</a:t>
            </a:r>
            <a:endParaRPr lang="en-US" altLang="zh-CN" sz="12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内核返回成功，开始监听</a:t>
            </a:r>
            <a:r>
              <a:rPr lang="en-US" altLang="zh-CN" sz="1200"/>
              <a:t>FD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用户进程不阻塞等待，可以执行其它业务</a:t>
            </a:r>
            <a:endParaRPr lang="en-US" altLang="zh-CN" sz="12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当内核数据就绪后，回调用户进程的</a:t>
            </a:r>
            <a:r>
              <a:rPr lang="en-US" altLang="zh-CN" sz="1200"/>
              <a:t>SIGIO</a:t>
            </a:r>
            <a:r>
              <a:rPr lang="zh-CN" altLang="en-US" sz="1200"/>
              <a:t>处理函数</a:t>
            </a:r>
            <a:endParaRPr lang="en-US" altLang="zh-CN" sz="1200"/>
          </a:p>
          <a:p>
            <a:r>
              <a:rPr lang="zh-CN" altLang="en-US" sz="1400"/>
              <a:t>阶段二：</a:t>
            </a:r>
            <a:endParaRPr lang="en-US" altLang="zh-CN" sz="12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收到</a:t>
            </a:r>
            <a:r>
              <a:rPr lang="en-US" altLang="zh-CN" sz="1200"/>
              <a:t>SIGIO</a:t>
            </a:r>
            <a:r>
              <a:rPr lang="zh-CN" altLang="en-US" sz="1200"/>
              <a:t>回调信号</a:t>
            </a:r>
            <a:endParaRPr lang="en-US" altLang="zh-CN" sz="12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调用</a:t>
            </a:r>
            <a:r>
              <a:rPr lang="en-US" altLang="zh-CN" sz="1200"/>
              <a:t>recvfrom</a:t>
            </a:r>
            <a:r>
              <a:rPr lang="zh-CN" altLang="en-US" sz="1200"/>
              <a:t>，读取</a:t>
            </a:r>
            <a:endParaRPr lang="en-US" altLang="zh-CN" sz="12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内核将数据拷贝到用户空间</a:t>
            </a:r>
            <a:endParaRPr lang="en-US" altLang="zh-CN" sz="12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用户进程处理数据</a:t>
            </a:r>
            <a:endParaRPr lang="en-US" altLang="zh-CN" sz="1200"/>
          </a:p>
          <a:p>
            <a:endParaRPr lang="en-US" altLang="zh-CN" sz="1200"/>
          </a:p>
          <a:p>
            <a:r>
              <a:rPr lang="zh-CN" altLang="en-US" sz="1200"/>
              <a:t>当有大量</a:t>
            </a:r>
            <a:r>
              <a:rPr lang="en-US" altLang="zh-CN" sz="1200"/>
              <a:t>IO</a:t>
            </a:r>
            <a:r>
              <a:rPr lang="zh-CN" altLang="en-US" sz="1200"/>
              <a:t>操作时，信号较多，</a:t>
            </a:r>
            <a:r>
              <a:rPr lang="en-US" altLang="zh-CN" sz="1200"/>
              <a:t>SIGIO</a:t>
            </a:r>
            <a:r>
              <a:rPr lang="zh-CN" altLang="en-US" sz="1200"/>
              <a:t>处理函数不能及时处理可能导致信号队列溢出，而且内核空间与用户空间的频繁信号交互性能也较低。</a:t>
            </a:r>
            <a:endParaRPr lang="en-US" altLang="zh-CN" sz="120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64C90AC-F635-4F77-AB56-64527B414B55}"/>
              </a:ext>
            </a:extLst>
          </p:cNvPr>
          <p:cNvSpPr txBox="1"/>
          <p:nvPr/>
        </p:nvSpPr>
        <p:spPr>
          <a:xfrm>
            <a:off x="7958923" y="3787204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递交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SIGIO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信号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8" name="左大括号 57">
            <a:extLst>
              <a:ext uri="{FF2B5EF4-FFF2-40B4-BE49-F238E27FC236}">
                <a16:creationId xmlns:a16="http://schemas.microsoft.com/office/drawing/2014/main" id="{45B64DD3-B1F2-4911-A74F-68DA52047B1F}"/>
              </a:ext>
            </a:extLst>
          </p:cNvPr>
          <p:cNvSpPr/>
          <p:nvPr/>
        </p:nvSpPr>
        <p:spPr>
          <a:xfrm>
            <a:off x="6104779" y="3946849"/>
            <a:ext cx="253859" cy="1601090"/>
          </a:xfrm>
          <a:prstGeom prst="leftBrace">
            <a:avLst>
              <a:gd name="adj1" fmla="val 49014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DE7359F-F62D-4706-A4A1-D9566E2D2DB0}"/>
              </a:ext>
            </a:extLst>
          </p:cNvPr>
          <p:cNvSpPr txBox="1"/>
          <p:nvPr/>
        </p:nvSpPr>
        <p:spPr>
          <a:xfrm>
            <a:off x="5000542" y="4573635"/>
            <a:ext cx="11160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进程调用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recvfrom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并</a:t>
            </a:r>
            <a:r>
              <a:rPr lang="zh-CN" altLang="en-US" sz="105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阻塞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等待返回成功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标示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177B616-D628-4F9E-A4BD-A4A0058B7BD6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7211475" y="4441401"/>
            <a:ext cx="2265999" cy="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9F1B638A-E242-4273-9E54-079F84E0A527}"/>
              </a:ext>
            </a:extLst>
          </p:cNvPr>
          <p:cNvSpPr txBox="1"/>
          <p:nvPr/>
        </p:nvSpPr>
        <p:spPr>
          <a:xfrm>
            <a:off x="7835341" y="4214172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系统调用</a:t>
            </a:r>
          </a:p>
        </p:txBody>
      </p:sp>
      <p:sp>
        <p:nvSpPr>
          <p:cNvPr id="62" name="文本占位符 5">
            <a:extLst>
              <a:ext uri="{FF2B5EF4-FFF2-40B4-BE49-F238E27FC236}">
                <a16:creationId xmlns:a16="http://schemas.microsoft.com/office/drawing/2014/main" id="{CDABF752-F404-43A8-8ACA-6A3B0002BB66}"/>
              </a:ext>
            </a:extLst>
          </p:cNvPr>
          <p:cNvSpPr txBox="1">
            <a:spLocks/>
          </p:cNvSpPr>
          <p:nvPr/>
        </p:nvSpPr>
        <p:spPr>
          <a:xfrm>
            <a:off x="710562" y="1603344"/>
            <a:ext cx="10926381" cy="50384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/>
              <a:t>信号驱动</a:t>
            </a:r>
            <a:r>
              <a:rPr lang="en-US" altLang="zh-CN" b="1"/>
              <a:t>IO</a:t>
            </a:r>
            <a:r>
              <a:rPr lang="zh-CN" altLang="en-US"/>
              <a:t>是与内核建立</a:t>
            </a:r>
            <a:r>
              <a:rPr lang="en-US" altLang="zh-CN"/>
              <a:t>SIGIO</a:t>
            </a:r>
            <a:r>
              <a:rPr lang="zh-CN" altLang="en-US"/>
              <a:t>的信号关联并设置回调，当内核有</a:t>
            </a:r>
            <a:r>
              <a:rPr lang="en-US" altLang="zh-CN"/>
              <a:t>FD</a:t>
            </a:r>
            <a:r>
              <a:rPr lang="zh-CN" altLang="en-US"/>
              <a:t>就绪时，会发出</a:t>
            </a:r>
            <a:r>
              <a:rPr lang="en-US" altLang="zh-CN"/>
              <a:t>SIGIO</a:t>
            </a:r>
            <a:r>
              <a:rPr lang="zh-CN" altLang="en-US"/>
              <a:t>信号通知用户，期间用户应用可以执行其它业务，无需阻塞等待。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E5D497B-275F-4E10-BAF5-4066A2788029}"/>
              </a:ext>
            </a:extLst>
          </p:cNvPr>
          <p:cNvCxnSpPr>
            <a:cxnSpLocks/>
          </p:cNvCxnSpPr>
          <p:nvPr/>
        </p:nvCxnSpPr>
        <p:spPr>
          <a:xfrm flipH="1">
            <a:off x="7211475" y="2861658"/>
            <a:ext cx="224169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7ECCFE0B-8741-4DA7-8259-4ACFD5100789}"/>
              </a:ext>
            </a:extLst>
          </p:cNvPr>
          <p:cNvSpPr txBox="1"/>
          <p:nvPr/>
        </p:nvSpPr>
        <p:spPr>
          <a:xfrm>
            <a:off x="8144231" y="2854962"/>
            <a:ext cx="4507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返回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BF10D47B-9A73-43B8-887B-1E3FCB660400}"/>
              </a:ext>
            </a:extLst>
          </p:cNvPr>
          <p:cNvSpPr/>
          <p:nvPr/>
        </p:nvSpPr>
        <p:spPr>
          <a:xfrm>
            <a:off x="6389675" y="3920353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信号处理</a:t>
            </a: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E7BE71DB-4272-42F5-8DCD-2D47529D17EB}"/>
              </a:ext>
            </a:extLst>
          </p:cNvPr>
          <p:cNvSpPr/>
          <p:nvPr/>
        </p:nvSpPr>
        <p:spPr>
          <a:xfrm>
            <a:off x="9500470" y="2665126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无数据</a:t>
            </a:r>
          </a:p>
        </p:txBody>
      </p:sp>
    </p:spTree>
    <p:extLst>
      <p:ext uri="{BB962C8B-B14F-4D97-AF65-F5344CB8AC3E}">
        <p14:creationId xmlns:p14="http://schemas.microsoft.com/office/powerpoint/2010/main" val="2305195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669500"/>
          </a:xfrm>
        </p:spPr>
        <p:txBody>
          <a:bodyPr/>
          <a:lstStyle/>
          <a:p>
            <a:r>
              <a:rPr lang="zh-CN" altLang="en-US"/>
              <a:t>现在，假设有一个</a:t>
            </a:r>
            <a:r>
              <a:rPr lang="en-US" altLang="zh-CN"/>
              <a:t>intset</a:t>
            </a:r>
            <a:r>
              <a:rPr lang="zh-CN" altLang="en-US"/>
              <a:t>，元素为</a:t>
            </a:r>
            <a:r>
              <a:rPr lang="en-US" altLang="zh-CN"/>
              <a:t>{5,10</a:t>
            </a:r>
            <a:r>
              <a:rPr lang="zh-CN" altLang="en-US"/>
              <a:t>，</a:t>
            </a:r>
            <a:r>
              <a:rPr lang="en-US" altLang="zh-CN"/>
              <a:t>20}</a:t>
            </a:r>
            <a:r>
              <a:rPr lang="zh-CN" altLang="en-US"/>
              <a:t>，采用的编码是</a:t>
            </a:r>
            <a:r>
              <a:rPr lang="en-US" altLang="zh-CN">
                <a:solidFill>
                  <a:srgbClr val="AD2B26"/>
                </a:solidFill>
                <a:latin typeface="Source code pro" panose="020B0509030403020204" pitchFamily="49" charset="0"/>
              </a:rPr>
              <a:t>INTSET_ENC_INT16</a:t>
            </a:r>
            <a:r>
              <a:rPr lang="zh-CN" altLang="en-US">
                <a:solidFill>
                  <a:srgbClr val="49504F"/>
                </a:solidFill>
                <a:latin typeface="Source code pro" panose="020B0509030403020204" pitchFamily="49" charset="0"/>
              </a:rPr>
              <a:t>，则每个整数占</a:t>
            </a:r>
            <a:r>
              <a:rPr lang="en-US" altLang="zh-CN">
                <a:solidFill>
                  <a:srgbClr val="49504F"/>
                </a:solidFill>
                <a:latin typeface="Source code pro" panose="020B0509030403020204" pitchFamily="49" charset="0"/>
              </a:rPr>
              <a:t>2</a:t>
            </a:r>
            <a:r>
              <a:rPr lang="zh-CN" altLang="en-US">
                <a:solidFill>
                  <a:srgbClr val="49504F"/>
                </a:solidFill>
                <a:latin typeface="Source code pro" panose="020B0509030403020204" pitchFamily="49" charset="0"/>
              </a:rPr>
              <a:t>字节</a:t>
            </a:r>
            <a:r>
              <a:rPr lang="zh-CN" altLang="en-US"/>
              <a:t>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我们向该其中添加一个数字：</a:t>
            </a:r>
            <a:r>
              <a:rPr lang="en-US" altLang="zh-CN"/>
              <a:t>50000</a:t>
            </a:r>
            <a:r>
              <a:rPr lang="zh-CN" altLang="en-US"/>
              <a:t>，这个数字超出了</a:t>
            </a:r>
            <a:r>
              <a:rPr lang="en-US" altLang="zh-CN">
                <a:solidFill>
                  <a:srgbClr val="AD2B26"/>
                </a:solidFill>
              </a:rPr>
              <a:t>int16_t</a:t>
            </a:r>
            <a:r>
              <a:rPr lang="zh-CN" altLang="en-US"/>
              <a:t>的范围，</a:t>
            </a:r>
            <a:r>
              <a:rPr lang="en-US" altLang="zh-CN"/>
              <a:t>intset</a:t>
            </a:r>
            <a:r>
              <a:rPr lang="zh-CN" altLang="en-US"/>
              <a:t>会自动</a:t>
            </a:r>
            <a:r>
              <a:rPr lang="zh-CN" altLang="en-US" b="1">
                <a:solidFill>
                  <a:srgbClr val="AD2B26"/>
                </a:solidFill>
              </a:rPr>
              <a:t>升级</a:t>
            </a:r>
            <a:r>
              <a:rPr lang="zh-CN" altLang="en-US"/>
              <a:t>编码方式到合适的大小。</a:t>
            </a:r>
            <a:endParaRPr lang="en-US" altLang="zh-CN"/>
          </a:p>
          <a:p>
            <a:r>
              <a:rPr lang="zh-CN" altLang="en-US"/>
              <a:t>以当前案例来说流程如下：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升级编码为</a:t>
            </a:r>
            <a:r>
              <a:rPr lang="en-US" altLang="zh-CN">
                <a:solidFill>
                  <a:srgbClr val="AD2B26"/>
                </a:solidFill>
                <a:latin typeface="Source code pro" panose="020B0509030403020204" pitchFamily="49" charset="0"/>
              </a:rPr>
              <a:t>INTSET_ENC_INT32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,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 每个整数占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4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字节，并按照新的编码方式及元素个数扩容数组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倒序依次将数组中的元素拷贝到扩容后的正确位置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IntSet</a:t>
            </a:r>
            <a:r>
              <a:rPr lang="zh-CN" altLang="en-US" sz="2400" b="1">
                <a:solidFill>
                  <a:srgbClr val="AD2B26"/>
                </a:solidFill>
              </a:rPr>
              <a:t>升级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A55E04-2295-4CA9-832F-45701257F5EF}"/>
              </a:ext>
            </a:extLst>
          </p:cNvPr>
          <p:cNvSpPr/>
          <p:nvPr/>
        </p:nvSpPr>
        <p:spPr>
          <a:xfrm>
            <a:off x="1103245" y="2318525"/>
            <a:ext cx="1089570" cy="329297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5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368060E-14F8-4BBA-A745-6BC9DB3294ED}"/>
              </a:ext>
            </a:extLst>
          </p:cNvPr>
          <p:cNvCxnSpPr>
            <a:cxnSpLocks/>
          </p:cNvCxnSpPr>
          <p:nvPr/>
        </p:nvCxnSpPr>
        <p:spPr>
          <a:xfrm>
            <a:off x="1093305" y="2832651"/>
            <a:ext cx="98160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5289C55-FF81-4524-93BB-D8BAE2F398CF}"/>
              </a:ext>
            </a:extLst>
          </p:cNvPr>
          <p:cNvCxnSpPr>
            <a:cxnSpLocks/>
          </p:cNvCxnSpPr>
          <p:nvPr/>
        </p:nvCxnSpPr>
        <p:spPr>
          <a:xfrm>
            <a:off x="110324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CFD2631-38EE-4480-9528-984B28BF17A3}"/>
              </a:ext>
            </a:extLst>
          </p:cNvPr>
          <p:cNvCxnSpPr>
            <a:cxnSpLocks/>
          </p:cNvCxnSpPr>
          <p:nvPr/>
        </p:nvCxnSpPr>
        <p:spPr>
          <a:xfrm>
            <a:off x="164802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C8E5D1D-463D-4E83-9948-8DB75E510D9E}"/>
              </a:ext>
            </a:extLst>
          </p:cNvPr>
          <p:cNvCxnSpPr>
            <a:cxnSpLocks/>
          </p:cNvCxnSpPr>
          <p:nvPr/>
        </p:nvCxnSpPr>
        <p:spPr>
          <a:xfrm>
            <a:off x="219281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6148132-C8AE-411A-9132-2E50F7C8D78D}"/>
              </a:ext>
            </a:extLst>
          </p:cNvPr>
          <p:cNvCxnSpPr>
            <a:cxnSpLocks/>
          </p:cNvCxnSpPr>
          <p:nvPr/>
        </p:nvCxnSpPr>
        <p:spPr>
          <a:xfrm>
            <a:off x="273759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9510363-9102-4FAE-B93A-F2CAA3ED5C3F}"/>
              </a:ext>
            </a:extLst>
          </p:cNvPr>
          <p:cNvCxnSpPr>
            <a:cxnSpLocks/>
          </p:cNvCxnSpPr>
          <p:nvPr/>
        </p:nvCxnSpPr>
        <p:spPr>
          <a:xfrm>
            <a:off x="328238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A9161E7-19CF-4DD6-9670-F6107A7EC45E}"/>
              </a:ext>
            </a:extLst>
          </p:cNvPr>
          <p:cNvCxnSpPr>
            <a:cxnSpLocks/>
          </p:cNvCxnSpPr>
          <p:nvPr/>
        </p:nvCxnSpPr>
        <p:spPr>
          <a:xfrm>
            <a:off x="382716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75F83B81-03E0-41B9-8D7B-2CEC7927CE0B}"/>
              </a:ext>
            </a:extLst>
          </p:cNvPr>
          <p:cNvCxnSpPr>
            <a:cxnSpLocks/>
          </p:cNvCxnSpPr>
          <p:nvPr/>
        </p:nvCxnSpPr>
        <p:spPr>
          <a:xfrm>
            <a:off x="437195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8B013BF-1D20-40F7-A6EE-2D5D7E5CB2C1}"/>
              </a:ext>
            </a:extLst>
          </p:cNvPr>
          <p:cNvCxnSpPr>
            <a:cxnSpLocks/>
          </p:cNvCxnSpPr>
          <p:nvPr/>
        </p:nvCxnSpPr>
        <p:spPr>
          <a:xfrm>
            <a:off x="491673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F114692-DD76-490B-84B5-C6408030F50F}"/>
              </a:ext>
            </a:extLst>
          </p:cNvPr>
          <p:cNvCxnSpPr>
            <a:cxnSpLocks/>
          </p:cNvCxnSpPr>
          <p:nvPr/>
        </p:nvCxnSpPr>
        <p:spPr>
          <a:xfrm>
            <a:off x="546152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6594A52A-E9AC-4957-A17D-E3B9CFB79903}"/>
              </a:ext>
            </a:extLst>
          </p:cNvPr>
          <p:cNvCxnSpPr>
            <a:cxnSpLocks/>
          </p:cNvCxnSpPr>
          <p:nvPr/>
        </p:nvCxnSpPr>
        <p:spPr>
          <a:xfrm>
            <a:off x="600630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CA11D09-31EC-4352-9425-BEAD5A27BE2A}"/>
              </a:ext>
            </a:extLst>
          </p:cNvPr>
          <p:cNvCxnSpPr>
            <a:cxnSpLocks/>
          </p:cNvCxnSpPr>
          <p:nvPr/>
        </p:nvCxnSpPr>
        <p:spPr>
          <a:xfrm>
            <a:off x="655109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5D8209C-7E73-4E0E-AF7E-385FC44859C7}"/>
              </a:ext>
            </a:extLst>
          </p:cNvPr>
          <p:cNvCxnSpPr>
            <a:cxnSpLocks/>
          </p:cNvCxnSpPr>
          <p:nvPr/>
        </p:nvCxnSpPr>
        <p:spPr>
          <a:xfrm>
            <a:off x="709587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4EDF8B1-11A4-4D04-8A6C-4C61CECF6F91}"/>
              </a:ext>
            </a:extLst>
          </p:cNvPr>
          <p:cNvCxnSpPr>
            <a:cxnSpLocks/>
          </p:cNvCxnSpPr>
          <p:nvPr/>
        </p:nvCxnSpPr>
        <p:spPr>
          <a:xfrm>
            <a:off x="764066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C27AB24-B702-438B-A0B2-58B26458B54D}"/>
              </a:ext>
            </a:extLst>
          </p:cNvPr>
          <p:cNvCxnSpPr>
            <a:cxnSpLocks/>
          </p:cNvCxnSpPr>
          <p:nvPr/>
        </p:nvCxnSpPr>
        <p:spPr>
          <a:xfrm>
            <a:off x="818544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D846EE5-426D-457F-8245-6BC4A6CFD317}"/>
              </a:ext>
            </a:extLst>
          </p:cNvPr>
          <p:cNvCxnSpPr>
            <a:cxnSpLocks/>
          </p:cNvCxnSpPr>
          <p:nvPr/>
        </p:nvCxnSpPr>
        <p:spPr>
          <a:xfrm>
            <a:off x="873023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85C96FB-CF59-491A-BF83-738AD89EBE00}"/>
              </a:ext>
            </a:extLst>
          </p:cNvPr>
          <p:cNvCxnSpPr>
            <a:cxnSpLocks/>
          </p:cNvCxnSpPr>
          <p:nvPr/>
        </p:nvCxnSpPr>
        <p:spPr>
          <a:xfrm>
            <a:off x="927501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E72FDEB3-F2FD-478C-84AB-B71CFABF05AD}"/>
              </a:ext>
            </a:extLst>
          </p:cNvPr>
          <p:cNvCxnSpPr>
            <a:cxnSpLocks/>
          </p:cNvCxnSpPr>
          <p:nvPr/>
        </p:nvCxnSpPr>
        <p:spPr>
          <a:xfrm>
            <a:off x="981980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A42E860C-ED38-4941-81D7-6BF7F5BBA757}"/>
              </a:ext>
            </a:extLst>
          </p:cNvPr>
          <p:cNvCxnSpPr>
            <a:cxnSpLocks/>
          </p:cNvCxnSpPr>
          <p:nvPr/>
        </p:nvCxnSpPr>
        <p:spPr>
          <a:xfrm>
            <a:off x="1036458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427A975A-0545-47C0-993D-C8A5BE11D37C}"/>
              </a:ext>
            </a:extLst>
          </p:cNvPr>
          <p:cNvCxnSpPr>
            <a:cxnSpLocks/>
          </p:cNvCxnSpPr>
          <p:nvPr/>
        </p:nvCxnSpPr>
        <p:spPr>
          <a:xfrm>
            <a:off x="10909380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513038DA-B20F-4424-9DDD-670F5B4AE2D8}"/>
              </a:ext>
            </a:extLst>
          </p:cNvPr>
          <p:cNvSpPr/>
          <p:nvPr/>
        </p:nvSpPr>
        <p:spPr>
          <a:xfrm>
            <a:off x="2192814" y="2318524"/>
            <a:ext cx="1089570" cy="329297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10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CCFFCAB-0BCF-4142-AEF6-F409D2DB943C}"/>
              </a:ext>
            </a:extLst>
          </p:cNvPr>
          <p:cNvSpPr/>
          <p:nvPr/>
        </p:nvSpPr>
        <p:spPr>
          <a:xfrm>
            <a:off x="5461524" y="2317716"/>
            <a:ext cx="2174001" cy="329297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20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0A2186EC-7AC7-4CBE-A556-09D7CA17EBBA}"/>
              </a:ext>
            </a:extLst>
          </p:cNvPr>
          <p:cNvGrpSpPr/>
          <p:nvPr/>
        </p:nvGrpSpPr>
        <p:grpSpPr>
          <a:xfrm>
            <a:off x="1103243" y="2686878"/>
            <a:ext cx="3268710" cy="149087"/>
            <a:chOff x="1245705" y="4061792"/>
            <a:chExt cx="3268710" cy="149087"/>
          </a:xfrm>
        </p:grpSpPr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D6B19444-C6E6-42A8-B88A-2A9AFA6C1CB1}"/>
                </a:ext>
              </a:extLst>
            </p:cNvPr>
            <p:cNvCxnSpPr>
              <a:cxnSpLocks/>
            </p:cNvCxnSpPr>
            <p:nvPr/>
          </p:nvCxnSpPr>
          <p:spPr>
            <a:xfrm>
              <a:off x="124570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EEA4E493-435A-4177-A2CB-7A4E89381ACD}"/>
                </a:ext>
              </a:extLst>
            </p:cNvPr>
            <p:cNvCxnSpPr>
              <a:cxnSpLocks/>
            </p:cNvCxnSpPr>
            <p:nvPr/>
          </p:nvCxnSpPr>
          <p:spPr>
            <a:xfrm>
              <a:off x="1790490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7B38B277-4B62-4F91-948F-9D4B0D51B0A9}"/>
                </a:ext>
              </a:extLst>
            </p:cNvPr>
            <p:cNvCxnSpPr>
              <a:cxnSpLocks/>
            </p:cNvCxnSpPr>
            <p:nvPr/>
          </p:nvCxnSpPr>
          <p:spPr>
            <a:xfrm>
              <a:off x="233527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6D52F7FF-940F-447A-8883-4A072661187C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60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E125C720-AB7E-41A6-8213-DB0102D23137}"/>
                </a:ext>
              </a:extLst>
            </p:cNvPr>
            <p:cNvCxnSpPr>
              <a:cxnSpLocks/>
            </p:cNvCxnSpPr>
            <p:nvPr/>
          </p:nvCxnSpPr>
          <p:spPr>
            <a:xfrm>
              <a:off x="342484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7B032625-5174-44C0-BD8A-020926083042}"/>
                </a:ext>
              </a:extLst>
            </p:cNvPr>
            <p:cNvCxnSpPr>
              <a:cxnSpLocks/>
            </p:cNvCxnSpPr>
            <p:nvPr/>
          </p:nvCxnSpPr>
          <p:spPr>
            <a:xfrm>
              <a:off x="3969630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8B537128-883A-404A-80CB-45F562CDB649}"/>
                </a:ext>
              </a:extLst>
            </p:cNvPr>
            <p:cNvCxnSpPr>
              <a:cxnSpLocks/>
            </p:cNvCxnSpPr>
            <p:nvPr/>
          </p:nvCxnSpPr>
          <p:spPr>
            <a:xfrm>
              <a:off x="451441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E7A54B6D-3C32-4030-BC71-10FA6A8D0BFC}"/>
                </a:ext>
              </a:extLst>
            </p:cNvPr>
            <p:cNvCxnSpPr/>
            <p:nvPr/>
          </p:nvCxnSpPr>
          <p:spPr>
            <a:xfrm>
              <a:off x="1245705" y="4210879"/>
              <a:ext cx="3268710" cy="0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56C4A217-6496-4C85-92D5-9D248B83A50D}"/>
              </a:ext>
            </a:extLst>
          </p:cNvPr>
          <p:cNvSpPr txBox="1"/>
          <p:nvPr/>
        </p:nvSpPr>
        <p:spPr>
          <a:xfrm>
            <a:off x="10930681" y="2607532"/>
            <a:ext cx="586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字节</a:t>
            </a:r>
            <a:endParaRPr lang="zh-CN" altLang="en-US" sz="1400">
              <a:solidFill>
                <a:schemeClr val="accent1">
                  <a:lumMod val="7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F263A8C-8DDF-4C45-80F6-29ADCC90A188}"/>
              </a:ext>
            </a:extLst>
          </p:cNvPr>
          <p:cNvGrpSpPr/>
          <p:nvPr/>
        </p:nvGrpSpPr>
        <p:grpSpPr>
          <a:xfrm>
            <a:off x="4363232" y="2680250"/>
            <a:ext cx="5468150" cy="149087"/>
            <a:chOff x="4341715" y="5284302"/>
            <a:chExt cx="5468150" cy="149087"/>
          </a:xfrm>
        </p:grpSpPr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CEED068-A782-4DD5-99A3-A0E9C5AD7CF0}"/>
                </a:ext>
              </a:extLst>
            </p:cNvPr>
            <p:cNvCxnSpPr>
              <a:cxnSpLocks/>
            </p:cNvCxnSpPr>
            <p:nvPr/>
          </p:nvCxnSpPr>
          <p:spPr>
            <a:xfrm>
              <a:off x="489643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4AAF9A54-B703-4956-B0C9-5F0510D90394}"/>
                </a:ext>
              </a:extLst>
            </p:cNvPr>
            <p:cNvCxnSpPr>
              <a:cxnSpLocks/>
            </p:cNvCxnSpPr>
            <p:nvPr/>
          </p:nvCxnSpPr>
          <p:spPr>
            <a:xfrm>
              <a:off x="544122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F13266C4-07E8-4662-93EC-1381EEE3F0CE}"/>
                </a:ext>
              </a:extLst>
            </p:cNvPr>
            <p:cNvCxnSpPr>
              <a:cxnSpLocks/>
            </p:cNvCxnSpPr>
            <p:nvPr/>
          </p:nvCxnSpPr>
          <p:spPr>
            <a:xfrm>
              <a:off x="598600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DEAA3090-5D22-4CD4-979C-6AE9DDD84AB1}"/>
                </a:ext>
              </a:extLst>
            </p:cNvPr>
            <p:cNvCxnSpPr>
              <a:cxnSpLocks/>
            </p:cNvCxnSpPr>
            <p:nvPr/>
          </p:nvCxnSpPr>
          <p:spPr>
            <a:xfrm>
              <a:off x="653079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29CA97D1-8C6E-42A7-B810-4B37915E1D29}"/>
                </a:ext>
              </a:extLst>
            </p:cNvPr>
            <p:cNvCxnSpPr>
              <a:cxnSpLocks/>
            </p:cNvCxnSpPr>
            <p:nvPr/>
          </p:nvCxnSpPr>
          <p:spPr>
            <a:xfrm>
              <a:off x="707557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1ED79E87-C325-4CD6-9408-9A79C41428D7}"/>
                </a:ext>
              </a:extLst>
            </p:cNvPr>
            <p:cNvCxnSpPr>
              <a:cxnSpLocks/>
            </p:cNvCxnSpPr>
            <p:nvPr/>
          </p:nvCxnSpPr>
          <p:spPr>
            <a:xfrm>
              <a:off x="762036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3DEFC644-5F47-4590-AD7B-6D2AF57ECE90}"/>
                </a:ext>
              </a:extLst>
            </p:cNvPr>
            <p:cNvCxnSpPr>
              <a:cxnSpLocks/>
            </p:cNvCxnSpPr>
            <p:nvPr/>
          </p:nvCxnSpPr>
          <p:spPr>
            <a:xfrm>
              <a:off x="816514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ED448E99-66F0-45A0-B0EE-18B9E4EAE9A1}"/>
                </a:ext>
              </a:extLst>
            </p:cNvPr>
            <p:cNvCxnSpPr>
              <a:cxnSpLocks/>
            </p:cNvCxnSpPr>
            <p:nvPr/>
          </p:nvCxnSpPr>
          <p:spPr>
            <a:xfrm>
              <a:off x="870993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D3FBD166-E26F-42BE-A531-103C78895125}"/>
                </a:ext>
              </a:extLst>
            </p:cNvPr>
            <p:cNvCxnSpPr>
              <a:cxnSpLocks/>
            </p:cNvCxnSpPr>
            <p:nvPr/>
          </p:nvCxnSpPr>
          <p:spPr>
            <a:xfrm>
              <a:off x="925471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EA33319E-36B9-4CD9-BE17-C88B88EF06F1}"/>
                </a:ext>
              </a:extLst>
            </p:cNvPr>
            <p:cNvCxnSpPr>
              <a:cxnSpLocks/>
            </p:cNvCxnSpPr>
            <p:nvPr/>
          </p:nvCxnSpPr>
          <p:spPr>
            <a:xfrm>
              <a:off x="9799510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D9018C0A-0615-47BD-8E78-66A35464785B}"/>
                </a:ext>
              </a:extLst>
            </p:cNvPr>
            <p:cNvCxnSpPr/>
            <p:nvPr/>
          </p:nvCxnSpPr>
          <p:spPr>
            <a:xfrm>
              <a:off x="4341715" y="5433389"/>
              <a:ext cx="5468150" cy="0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文本框 122">
            <a:extLst>
              <a:ext uri="{FF2B5EF4-FFF2-40B4-BE49-F238E27FC236}">
                <a16:creationId xmlns:a16="http://schemas.microsoft.com/office/drawing/2014/main" id="{64DC5C24-5C4B-4FE6-88C1-1C64FCF12CC0}"/>
              </a:ext>
            </a:extLst>
          </p:cNvPr>
          <p:cNvSpPr txBox="1"/>
          <p:nvPr/>
        </p:nvSpPr>
        <p:spPr>
          <a:xfrm>
            <a:off x="1515243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735833D2-CA9A-4D1D-804D-2B6AC6C61D14}"/>
              </a:ext>
            </a:extLst>
          </p:cNvPr>
          <p:cNvSpPr txBox="1"/>
          <p:nvPr/>
        </p:nvSpPr>
        <p:spPr>
          <a:xfrm>
            <a:off x="2057243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8D955D13-8747-416D-A019-A2BC5A4CC331}"/>
              </a:ext>
            </a:extLst>
          </p:cNvPr>
          <p:cNvSpPr txBox="1"/>
          <p:nvPr/>
        </p:nvSpPr>
        <p:spPr>
          <a:xfrm>
            <a:off x="2590363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07A42E41-8DEF-4029-82F5-B161F9A82C57}"/>
              </a:ext>
            </a:extLst>
          </p:cNvPr>
          <p:cNvSpPr txBox="1"/>
          <p:nvPr/>
        </p:nvSpPr>
        <p:spPr>
          <a:xfrm>
            <a:off x="3150118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5A284AFF-0A64-40EF-B87E-416C4CA204F9}"/>
              </a:ext>
            </a:extLst>
          </p:cNvPr>
          <p:cNvSpPr txBox="1"/>
          <p:nvPr/>
        </p:nvSpPr>
        <p:spPr>
          <a:xfrm>
            <a:off x="3688348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5FB0434B-F249-406E-B9A6-BDFF5CB631F3}"/>
              </a:ext>
            </a:extLst>
          </p:cNvPr>
          <p:cNvSpPr txBox="1"/>
          <p:nvPr/>
        </p:nvSpPr>
        <p:spPr>
          <a:xfrm>
            <a:off x="4214584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6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0CFD4399-9D60-4A0E-BE2F-F661190BA391}"/>
              </a:ext>
            </a:extLst>
          </p:cNvPr>
          <p:cNvSpPr txBox="1"/>
          <p:nvPr/>
        </p:nvSpPr>
        <p:spPr>
          <a:xfrm>
            <a:off x="4768248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7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918E881F-2CA4-4B25-81C6-91694CB9AF67}"/>
              </a:ext>
            </a:extLst>
          </p:cNvPr>
          <p:cNvSpPr txBox="1"/>
          <p:nvPr/>
        </p:nvSpPr>
        <p:spPr>
          <a:xfrm>
            <a:off x="5327807" y="285884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8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FBE58630-C941-4991-91F8-60585CF0B1BE}"/>
              </a:ext>
            </a:extLst>
          </p:cNvPr>
          <p:cNvSpPr txBox="1"/>
          <p:nvPr/>
        </p:nvSpPr>
        <p:spPr>
          <a:xfrm>
            <a:off x="5869312" y="2864484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9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5D26EAF7-860B-40F0-94F7-F93FEE9CE3D5}"/>
              </a:ext>
            </a:extLst>
          </p:cNvPr>
          <p:cNvSpPr txBox="1"/>
          <p:nvPr/>
        </p:nvSpPr>
        <p:spPr>
          <a:xfrm>
            <a:off x="6366369" y="285884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915EB18A-BB8B-43A3-9A17-44B100FC07DE}"/>
              </a:ext>
            </a:extLst>
          </p:cNvPr>
          <p:cNvSpPr txBox="1"/>
          <p:nvPr/>
        </p:nvSpPr>
        <p:spPr>
          <a:xfrm>
            <a:off x="6905299" y="285884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11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38CD2A90-4669-4ECF-9734-80CB3602D1A3}"/>
              </a:ext>
            </a:extLst>
          </p:cNvPr>
          <p:cNvSpPr txBox="1"/>
          <p:nvPr/>
        </p:nvSpPr>
        <p:spPr>
          <a:xfrm>
            <a:off x="7457245" y="285884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12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C7464C4B-4B79-4AE0-B1F5-854D4D923538}"/>
              </a:ext>
            </a:extLst>
          </p:cNvPr>
          <p:cNvSpPr txBox="1"/>
          <p:nvPr/>
        </p:nvSpPr>
        <p:spPr>
          <a:xfrm>
            <a:off x="7994381" y="285884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13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888F3277-5730-458E-83D4-1D06C930C8B6}"/>
              </a:ext>
            </a:extLst>
          </p:cNvPr>
          <p:cNvSpPr txBox="1"/>
          <p:nvPr/>
        </p:nvSpPr>
        <p:spPr>
          <a:xfrm>
            <a:off x="8533311" y="285884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14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42B8CD0A-49B9-4125-A2AB-594FBEE4C5DB}"/>
              </a:ext>
            </a:extLst>
          </p:cNvPr>
          <p:cNvSpPr txBox="1"/>
          <p:nvPr/>
        </p:nvSpPr>
        <p:spPr>
          <a:xfrm>
            <a:off x="9089348" y="285884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15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0FE5EE8-207E-4871-8B67-F97BABBACD36}"/>
              </a:ext>
            </a:extLst>
          </p:cNvPr>
          <p:cNvSpPr txBox="1"/>
          <p:nvPr/>
        </p:nvSpPr>
        <p:spPr>
          <a:xfrm>
            <a:off x="9614504" y="285884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16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C6E49DCB-7D23-45D7-B998-DAC810D7B495}"/>
              </a:ext>
            </a:extLst>
          </p:cNvPr>
          <p:cNvSpPr txBox="1"/>
          <p:nvPr/>
        </p:nvSpPr>
        <p:spPr>
          <a:xfrm>
            <a:off x="10226284" y="285884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17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26434458-6034-44B9-9FB7-55FBD6EC56BD}"/>
              </a:ext>
            </a:extLst>
          </p:cNvPr>
          <p:cNvSpPr txBox="1"/>
          <p:nvPr/>
        </p:nvSpPr>
        <p:spPr>
          <a:xfrm>
            <a:off x="10717549" y="2858840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18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2589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>
            <a:extLst>
              <a:ext uri="{FF2B5EF4-FFF2-40B4-BE49-F238E27FC236}">
                <a16:creationId xmlns:a16="http://schemas.microsoft.com/office/drawing/2014/main" id="{15A06004-C3E3-48D0-932D-701930F2D135}"/>
              </a:ext>
            </a:extLst>
          </p:cNvPr>
          <p:cNvSpPr txBox="1">
            <a:spLocks/>
          </p:cNvSpPr>
          <p:nvPr/>
        </p:nvSpPr>
        <p:spPr>
          <a:xfrm>
            <a:off x="4699760" y="1854450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用户空间和内核空间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DC1E8431-956F-4273-92FF-8807DECE5183}"/>
              </a:ext>
            </a:extLst>
          </p:cNvPr>
          <p:cNvSpPr txBox="1">
            <a:spLocks/>
          </p:cNvSpPr>
          <p:nvPr/>
        </p:nvSpPr>
        <p:spPr>
          <a:xfrm>
            <a:off x="4699760" y="242701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阻塞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A6519CC6-4994-46A5-91EE-193C3FE4BEAC}"/>
              </a:ext>
            </a:extLst>
          </p:cNvPr>
          <p:cNvSpPr txBox="1">
            <a:spLocks/>
          </p:cNvSpPr>
          <p:nvPr/>
        </p:nvSpPr>
        <p:spPr>
          <a:xfrm>
            <a:off x="4699760" y="2999572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非阻塞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314454B-FBF6-4679-BC21-E0AD3CC21ED1}"/>
              </a:ext>
            </a:extLst>
          </p:cNvPr>
          <p:cNvSpPr txBox="1">
            <a:spLocks/>
          </p:cNvSpPr>
          <p:nvPr/>
        </p:nvSpPr>
        <p:spPr>
          <a:xfrm>
            <a:off x="4699760" y="4144694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信号驱动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2B45BA24-AB93-490D-B61C-99F70E929C23}"/>
              </a:ext>
            </a:extLst>
          </p:cNvPr>
          <p:cNvSpPr txBox="1">
            <a:spLocks/>
          </p:cNvSpPr>
          <p:nvPr/>
        </p:nvSpPr>
        <p:spPr>
          <a:xfrm>
            <a:off x="4699760" y="357213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IO</a:t>
            </a:r>
            <a:r>
              <a:rPr lang="zh-CN" altLang="en-US">
                <a:solidFill>
                  <a:srgbClr val="49504F"/>
                </a:solidFill>
              </a:rPr>
              <a:t>多路复用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771A58FF-F9E6-45FB-A6EB-DF4ABE7EB166}"/>
              </a:ext>
            </a:extLst>
          </p:cNvPr>
          <p:cNvSpPr txBox="1">
            <a:spLocks/>
          </p:cNvSpPr>
          <p:nvPr/>
        </p:nvSpPr>
        <p:spPr>
          <a:xfrm>
            <a:off x="4699760" y="47172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942A38"/>
                </a:solidFill>
              </a:rPr>
              <a:t>异步</a:t>
            </a:r>
            <a:r>
              <a:rPr lang="en-US" altLang="zh-CN" sz="1800">
                <a:solidFill>
                  <a:srgbClr val="942A38"/>
                </a:solidFill>
              </a:rPr>
              <a:t>IO</a:t>
            </a: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BE8BC2CE-B891-4014-BCA2-CACD89D8F2B6}"/>
              </a:ext>
            </a:extLst>
          </p:cNvPr>
          <p:cNvSpPr txBox="1">
            <a:spLocks/>
          </p:cNvSpPr>
          <p:nvPr/>
        </p:nvSpPr>
        <p:spPr>
          <a:xfrm>
            <a:off x="4699760" y="5289818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Redis</a:t>
            </a:r>
            <a:r>
              <a:rPr lang="zh-CN" altLang="en-US">
                <a:solidFill>
                  <a:srgbClr val="49504F"/>
                </a:solidFill>
              </a:rPr>
              <a:t>网络模型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955184"/>
      </p:ext>
    </p:extLst>
  </p:cSld>
  <p:clrMapOvr>
    <a:masterClrMapping/>
  </p:clrMapOvr>
  <p:transition spd="slow">
    <p:push dir="u"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异步</a:t>
            </a:r>
            <a:r>
              <a:rPr lang="en-US" altLang="zh-CN" sz="2400" b="1">
                <a:solidFill>
                  <a:srgbClr val="AD2B26"/>
                </a:solidFill>
              </a:rPr>
              <a:t>IO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03849"/>
          </a:xfrm>
        </p:spPr>
        <p:txBody>
          <a:bodyPr/>
          <a:lstStyle/>
          <a:p>
            <a:r>
              <a:rPr lang="zh-CN" altLang="en-US" b="1"/>
              <a:t>异步</a:t>
            </a:r>
            <a:r>
              <a:rPr lang="en-US" altLang="zh-CN" b="1"/>
              <a:t>IO</a:t>
            </a:r>
            <a:r>
              <a:rPr lang="zh-CN" altLang="en-US"/>
              <a:t>的整个过程都是非阻塞的，用户进程调用完异步</a:t>
            </a:r>
            <a:r>
              <a:rPr lang="en-US" altLang="zh-CN"/>
              <a:t>API</a:t>
            </a:r>
            <a:r>
              <a:rPr lang="zh-CN" altLang="en-US"/>
              <a:t>后就可以去做其它事情，内核等待数据就绪并拷贝到用户空间后才会递交信号，通知用户进程。</a:t>
            </a:r>
            <a:endParaRPr lang="en-US" altLang="zh-CN"/>
          </a:p>
          <a:p>
            <a:r>
              <a:rPr lang="zh-CN" altLang="en-US"/>
              <a:t>阶段一：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用户进程调用</a:t>
            </a:r>
            <a:r>
              <a:rPr lang="en-US" altLang="zh-CN" sz="1400"/>
              <a:t>aio_read</a:t>
            </a:r>
            <a:r>
              <a:rPr lang="zh-CN" altLang="en-US" sz="1400"/>
              <a:t>，创建信号回调函数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内核等待数据就绪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用户进程无需阻塞，可以做任何事情</a:t>
            </a:r>
            <a:endParaRPr lang="en-US" altLang="zh-CN" sz="1400"/>
          </a:p>
          <a:p>
            <a:r>
              <a:rPr lang="zh-CN" altLang="en-US"/>
              <a:t>阶段二：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内核数据就绪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内核数据拷贝到用户缓冲区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拷贝完成，内核递交信号触发</a:t>
            </a:r>
            <a:r>
              <a:rPr lang="en-US" altLang="zh-CN" sz="1400"/>
              <a:t>aio_read</a:t>
            </a:r>
            <a:r>
              <a:rPr lang="zh-CN" altLang="en-US" sz="1400"/>
              <a:t>中的回调函数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用户进程处理数据</a:t>
            </a:r>
            <a:endParaRPr lang="en-US" altLang="zh-CN" sz="1400"/>
          </a:p>
          <a:p>
            <a:endParaRPr lang="en-US" altLang="zh-CN" sz="1400"/>
          </a:p>
          <a:p>
            <a:r>
              <a:rPr lang="zh-CN" altLang="en-US" sz="1400"/>
              <a:t>可以看到，异步</a:t>
            </a:r>
            <a:r>
              <a:rPr lang="en-US" altLang="zh-CN" sz="1400"/>
              <a:t>IO</a:t>
            </a:r>
            <a:r>
              <a:rPr lang="zh-CN" altLang="en-US" sz="1400"/>
              <a:t>模型中，用户进程在两个阶段都是非阻塞状态。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422E509-0BA0-4D5C-8F16-0E1EA523F799}"/>
              </a:ext>
            </a:extLst>
          </p:cNvPr>
          <p:cNvSpPr txBox="1"/>
          <p:nvPr/>
        </p:nvSpPr>
        <p:spPr>
          <a:xfrm>
            <a:off x="5984135" y="2205356"/>
            <a:ext cx="810579" cy="2539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用户应用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9EE533B-D341-478C-AA87-8B93D3EEAF78}"/>
              </a:ext>
            </a:extLst>
          </p:cNvPr>
          <p:cNvSpPr txBox="1"/>
          <p:nvPr/>
        </p:nvSpPr>
        <p:spPr>
          <a:xfrm>
            <a:off x="9409764" y="2208281"/>
            <a:ext cx="810578" cy="2539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内核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B2CA940-0876-4C8D-B836-95A9CFA0470C}"/>
              </a:ext>
            </a:extLst>
          </p:cNvPr>
          <p:cNvCxnSpPr>
            <a:cxnSpLocks/>
          </p:cNvCxnSpPr>
          <p:nvPr/>
        </p:nvCxnSpPr>
        <p:spPr>
          <a:xfrm>
            <a:off x="6794714" y="2732107"/>
            <a:ext cx="2615050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3430A92-AA0E-4621-A92B-D17D921BE94D}"/>
              </a:ext>
            </a:extLst>
          </p:cNvPr>
          <p:cNvCxnSpPr>
            <a:cxnSpLocks/>
          </p:cNvCxnSpPr>
          <p:nvPr/>
        </p:nvCxnSpPr>
        <p:spPr>
          <a:xfrm flipH="1">
            <a:off x="9781019" y="2926736"/>
            <a:ext cx="1" cy="90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F8553EF-2694-4B8C-8203-F3FD2071FBD3}"/>
              </a:ext>
            </a:extLst>
          </p:cNvPr>
          <p:cNvCxnSpPr>
            <a:cxnSpLocks/>
          </p:cNvCxnSpPr>
          <p:nvPr/>
        </p:nvCxnSpPr>
        <p:spPr>
          <a:xfrm>
            <a:off x="9781020" y="4436760"/>
            <a:ext cx="0" cy="85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5EAA9EC-4F96-49ED-BA28-960B5E104D1B}"/>
              </a:ext>
            </a:extLst>
          </p:cNvPr>
          <p:cNvCxnSpPr>
            <a:cxnSpLocks/>
            <a:stCxn id="54" idx="1"/>
            <a:endCxn id="50" idx="3"/>
          </p:cNvCxnSpPr>
          <p:nvPr/>
        </p:nvCxnSpPr>
        <p:spPr>
          <a:xfrm flipH="1" flipV="1">
            <a:off x="6913984" y="5419648"/>
            <a:ext cx="2495780" cy="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B5D295B5-50FD-49AA-B1DD-88C3C23FEFBE}"/>
              </a:ext>
            </a:extLst>
          </p:cNvPr>
          <p:cNvSpPr/>
          <p:nvPr/>
        </p:nvSpPr>
        <p:spPr>
          <a:xfrm>
            <a:off x="5699792" y="2665126"/>
            <a:ext cx="253859" cy="2884076"/>
          </a:xfrm>
          <a:prstGeom prst="leftBrace">
            <a:avLst>
              <a:gd name="adj1" fmla="val 49014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0E69B11-1F29-4637-BC8A-42164D208CDC}"/>
              </a:ext>
            </a:extLst>
          </p:cNvPr>
          <p:cNvSpPr txBox="1"/>
          <p:nvPr/>
        </p:nvSpPr>
        <p:spPr>
          <a:xfrm>
            <a:off x="4849879" y="3980030"/>
            <a:ext cx="8499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进程不阻塞</a:t>
            </a:r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8FE7DA38-1DCB-452F-880D-81AFDD599826}"/>
              </a:ext>
            </a:extLst>
          </p:cNvPr>
          <p:cNvSpPr/>
          <p:nvPr/>
        </p:nvSpPr>
        <p:spPr>
          <a:xfrm>
            <a:off x="10269683" y="2665126"/>
            <a:ext cx="253859" cy="1429795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D005185-B85C-4A56-864A-E55D8B1669C0}"/>
              </a:ext>
            </a:extLst>
          </p:cNvPr>
          <p:cNvSpPr txBox="1"/>
          <p:nvPr/>
        </p:nvSpPr>
        <p:spPr>
          <a:xfrm>
            <a:off x="10640950" y="3172274"/>
            <a:ext cx="877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等待数据</a:t>
            </a:r>
          </a:p>
        </p:txBody>
      </p: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759B5A1E-D81F-4CCB-988E-0CDEFC5CFC67}"/>
              </a:ext>
            </a:extLst>
          </p:cNvPr>
          <p:cNvSpPr/>
          <p:nvPr/>
        </p:nvSpPr>
        <p:spPr>
          <a:xfrm>
            <a:off x="10269683" y="4175151"/>
            <a:ext cx="253859" cy="1374052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0C57EF6-06DB-4A4F-ADA5-E118E2249FEE}"/>
              </a:ext>
            </a:extLst>
          </p:cNvPr>
          <p:cNvSpPr txBox="1"/>
          <p:nvPr/>
        </p:nvSpPr>
        <p:spPr>
          <a:xfrm>
            <a:off x="10640949" y="4735218"/>
            <a:ext cx="10102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从内核拷贝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数据到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用户空间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12991B9-8755-45E6-90B1-DDBF3794587E}"/>
              </a:ext>
            </a:extLst>
          </p:cNvPr>
          <p:cNvSpPr txBox="1"/>
          <p:nvPr/>
        </p:nvSpPr>
        <p:spPr>
          <a:xfrm>
            <a:off x="7765088" y="2518378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系统调用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83EF421-9F10-46C1-B0C3-EC3595E3FC71}"/>
              </a:ext>
            </a:extLst>
          </p:cNvPr>
          <p:cNvSpPr txBox="1"/>
          <p:nvPr/>
        </p:nvSpPr>
        <p:spPr>
          <a:xfrm>
            <a:off x="7178392" y="5174352"/>
            <a:ext cx="18902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递交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aio_read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中指定的信号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8279053-284E-4D02-8FD2-4DE3F12C2AB9}"/>
              </a:ext>
            </a:extLst>
          </p:cNvPr>
          <p:cNvSpPr/>
          <p:nvPr/>
        </p:nvSpPr>
        <p:spPr>
          <a:xfrm>
            <a:off x="5984136" y="2657288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aio_read</a:t>
            </a:r>
            <a:endParaRPr lang="zh-CN" altLang="en-US" sz="110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A5F1A4B-A768-404C-83C1-D21AE3D4BCFE}"/>
              </a:ext>
            </a:extLst>
          </p:cNvPr>
          <p:cNvSpPr/>
          <p:nvPr/>
        </p:nvSpPr>
        <p:spPr>
          <a:xfrm>
            <a:off x="9409764" y="2662034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暂无数据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333417C-F6C0-4EE0-9579-5DA8C1572889}"/>
              </a:ext>
            </a:extLst>
          </p:cNvPr>
          <p:cNvSpPr/>
          <p:nvPr/>
        </p:nvSpPr>
        <p:spPr>
          <a:xfrm>
            <a:off x="5984136" y="5250267"/>
            <a:ext cx="929848" cy="338761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信号处理函数</a:t>
            </a:r>
            <a:endParaRPr lang="en-US" altLang="zh-CN" sz="1100"/>
          </a:p>
          <a:p>
            <a:pPr algn="ctr"/>
            <a:r>
              <a:rPr lang="zh-CN" altLang="en-US" sz="1100"/>
              <a:t>处理数据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F6431E86-EA7C-4652-95F5-3EAECEE8DA19}"/>
              </a:ext>
            </a:extLst>
          </p:cNvPr>
          <p:cNvSpPr/>
          <p:nvPr/>
        </p:nvSpPr>
        <p:spPr>
          <a:xfrm>
            <a:off x="9409764" y="3833311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数据就绪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D05F6CE5-68E3-408E-992B-BF09BF57B7CB}"/>
              </a:ext>
            </a:extLst>
          </p:cNvPr>
          <p:cNvSpPr/>
          <p:nvPr/>
        </p:nvSpPr>
        <p:spPr>
          <a:xfrm>
            <a:off x="9409764" y="4168036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拷贝数据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608C3E9-880C-4CC4-B15D-50714349177E}"/>
              </a:ext>
            </a:extLst>
          </p:cNvPr>
          <p:cNvSpPr/>
          <p:nvPr/>
        </p:nvSpPr>
        <p:spPr>
          <a:xfrm>
            <a:off x="9409764" y="5289402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拷贝完成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1CB905E-0144-48FA-B3E4-800D85ED7141}"/>
              </a:ext>
            </a:extLst>
          </p:cNvPr>
          <p:cNvCxnSpPr>
            <a:cxnSpLocks/>
          </p:cNvCxnSpPr>
          <p:nvPr/>
        </p:nvCxnSpPr>
        <p:spPr>
          <a:xfrm flipH="1">
            <a:off x="6782861" y="2830790"/>
            <a:ext cx="261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8975A12-1E2A-49FD-A1AE-3320736C0991}"/>
              </a:ext>
            </a:extLst>
          </p:cNvPr>
          <p:cNvSpPr txBox="1"/>
          <p:nvPr/>
        </p:nvSpPr>
        <p:spPr>
          <a:xfrm>
            <a:off x="7796706" y="2804953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返回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23681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789BEF-8E67-4AF4-8A60-7004527654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IO</a:t>
            </a:r>
            <a:r>
              <a:rPr lang="zh-CN" altLang="en-US"/>
              <a:t>操作是同步还是异步，关键看数据在内核空间与用户空间的拷贝过程（数据读写的</a:t>
            </a:r>
            <a:r>
              <a:rPr lang="en-US" altLang="zh-CN"/>
              <a:t>IO</a:t>
            </a:r>
            <a:r>
              <a:rPr lang="zh-CN" altLang="en-US"/>
              <a:t>操作），也就是阶段二是同步还是异步：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C5D8A7FC-B1DF-437A-A48B-F704EC3867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同步和异步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064DD7-EA0B-48D9-A531-A912988ED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320" y="2219527"/>
            <a:ext cx="6741360" cy="432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47060"/>
      </p:ext>
    </p:extLst>
  </p:cSld>
  <p:clrMapOvr>
    <a:masterClrMapping/>
  </p:clrMapOvr>
  <p:transition spd="slow">
    <p:push dir="u"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>
            <a:extLst>
              <a:ext uri="{FF2B5EF4-FFF2-40B4-BE49-F238E27FC236}">
                <a16:creationId xmlns:a16="http://schemas.microsoft.com/office/drawing/2014/main" id="{9E5C7F1C-43FA-4A4A-AC0A-F8E19F9940ED}"/>
              </a:ext>
            </a:extLst>
          </p:cNvPr>
          <p:cNvSpPr txBox="1">
            <a:spLocks/>
          </p:cNvSpPr>
          <p:nvPr/>
        </p:nvSpPr>
        <p:spPr>
          <a:xfrm>
            <a:off x="4699760" y="1854450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用户空间和内核空间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D5ECBDE5-3341-494D-BC37-4890C87E8DD0}"/>
              </a:ext>
            </a:extLst>
          </p:cNvPr>
          <p:cNvSpPr txBox="1">
            <a:spLocks/>
          </p:cNvSpPr>
          <p:nvPr/>
        </p:nvSpPr>
        <p:spPr>
          <a:xfrm>
            <a:off x="4699760" y="242701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阻塞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8C0E420E-C410-4B9A-88FB-F35C41DD7C09}"/>
              </a:ext>
            </a:extLst>
          </p:cNvPr>
          <p:cNvSpPr txBox="1">
            <a:spLocks/>
          </p:cNvSpPr>
          <p:nvPr/>
        </p:nvSpPr>
        <p:spPr>
          <a:xfrm>
            <a:off x="4699760" y="2999572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非阻塞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D55BA76-1BCE-4E36-ACE3-453679CCE3B5}"/>
              </a:ext>
            </a:extLst>
          </p:cNvPr>
          <p:cNvSpPr txBox="1">
            <a:spLocks/>
          </p:cNvSpPr>
          <p:nvPr/>
        </p:nvSpPr>
        <p:spPr>
          <a:xfrm>
            <a:off x="4699760" y="4144694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信号驱动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00680DF2-19BD-48EC-9D9A-7C9E4B7BA625}"/>
              </a:ext>
            </a:extLst>
          </p:cNvPr>
          <p:cNvSpPr txBox="1">
            <a:spLocks/>
          </p:cNvSpPr>
          <p:nvPr/>
        </p:nvSpPr>
        <p:spPr>
          <a:xfrm>
            <a:off x="4699760" y="357213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IO</a:t>
            </a:r>
            <a:r>
              <a:rPr lang="zh-CN" altLang="en-US">
                <a:solidFill>
                  <a:srgbClr val="49504F"/>
                </a:solidFill>
              </a:rPr>
              <a:t>多路复用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427E1298-DD2F-4F71-8597-3A8A5AE7929E}"/>
              </a:ext>
            </a:extLst>
          </p:cNvPr>
          <p:cNvSpPr txBox="1">
            <a:spLocks/>
          </p:cNvSpPr>
          <p:nvPr/>
        </p:nvSpPr>
        <p:spPr>
          <a:xfrm>
            <a:off x="4699760" y="47172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异步</a:t>
            </a:r>
            <a:r>
              <a:rPr lang="en-US" altLang="zh-CN" sz="1800">
                <a:solidFill>
                  <a:srgbClr val="49504F"/>
                </a:solidFill>
              </a:rPr>
              <a:t>IO</a:t>
            </a: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FF05A3D3-D5C1-4761-A856-D330F1DEB871}"/>
              </a:ext>
            </a:extLst>
          </p:cNvPr>
          <p:cNvSpPr txBox="1">
            <a:spLocks/>
          </p:cNvSpPr>
          <p:nvPr/>
        </p:nvSpPr>
        <p:spPr>
          <a:xfrm>
            <a:off x="4699760" y="5289818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942A38"/>
                </a:solidFill>
              </a:rPr>
              <a:t>Redis</a:t>
            </a:r>
            <a:r>
              <a:rPr lang="zh-CN" altLang="en-US">
                <a:solidFill>
                  <a:srgbClr val="942A38"/>
                </a:solidFill>
              </a:rPr>
              <a:t>网络模型</a:t>
            </a:r>
            <a:endParaRPr lang="en-US" altLang="zh-CN" sz="1800">
              <a:solidFill>
                <a:srgbClr val="942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784184"/>
      </p:ext>
    </p:extLst>
  </p:cSld>
  <p:clrMapOvr>
    <a:masterClrMapping/>
  </p:clrMapOvr>
  <p:transition spd="slow">
    <p:push dir="u"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Redis</a:t>
            </a:r>
            <a:r>
              <a:rPr lang="zh-CN" altLang="en-US" sz="2400" b="1">
                <a:solidFill>
                  <a:srgbClr val="AD2B26"/>
                </a:solidFill>
              </a:rPr>
              <a:t>网络模型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到底是单线程还是多线程？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如果仅仅聊</a:t>
            </a:r>
            <a:r>
              <a:rPr lang="en-US" altLang="zh-CN"/>
              <a:t>Redis</a:t>
            </a:r>
            <a:r>
              <a:rPr lang="zh-CN" altLang="en-US"/>
              <a:t>的核心业务部分（命令处理），答案是单线程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如果是聊整个</a:t>
            </a:r>
            <a:r>
              <a:rPr lang="en-US" altLang="zh-CN"/>
              <a:t>Redis</a:t>
            </a:r>
            <a:r>
              <a:rPr lang="zh-CN" altLang="en-US"/>
              <a:t>，那么答案就是多线程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Redis</a:t>
            </a:r>
            <a:r>
              <a:rPr lang="zh-CN" altLang="en-US"/>
              <a:t>版本迭代过程中，在两个重要的时间节点上引入了多线程的支持：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Redis v4.0</a:t>
            </a:r>
            <a:r>
              <a:rPr lang="zh-CN" altLang="en-US"/>
              <a:t>：引入多线程异步处理一些耗时较旧的任务，例如异步删除命令</a:t>
            </a:r>
            <a:r>
              <a:rPr lang="en-US" altLang="zh-CN"/>
              <a:t>unlink</a:t>
            </a:r>
            <a:endParaRPr lang="zh-CN" altLang="en-US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Redis v6.0</a:t>
            </a:r>
            <a:r>
              <a:rPr lang="zh-CN" altLang="en-US"/>
              <a:t>：在核心网络模型中引入 多线程，进一步提高对于多核</a:t>
            </a:r>
            <a:r>
              <a:rPr lang="en-US" altLang="zh-CN"/>
              <a:t>CPU</a:t>
            </a:r>
            <a:r>
              <a:rPr lang="zh-CN" altLang="en-US"/>
              <a:t>的利用率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因此，对于</a:t>
            </a:r>
            <a:r>
              <a:rPr lang="en-US" altLang="zh-CN"/>
              <a:t>Redis</a:t>
            </a:r>
            <a:r>
              <a:rPr lang="zh-CN" altLang="en-US"/>
              <a:t>的核心网络模型，在</a:t>
            </a:r>
            <a:r>
              <a:rPr lang="en-US" altLang="zh-CN"/>
              <a:t>Redis 6.0</a:t>
            </a:r>
            <a:r>
              <a:rPr lang="zh-CN" altLang="en-US"/>
              <a:t>之前确实都是单线程。是利用</a:t>
            </a:r>
            <a:r>
              <a:rPr lang="en-US" altLang="zh-CN"/>
              <a:t>epoll</a:t>
            </a:r>
            <a:r>
              <a:rPr lang="zh-CN" altLang="en-US"/>
              <a:t>（</a:t>
            </a:r>
            <a:r>
              <a:rPr lang="en-US" altLang="zh-CN"/>
              <a:t>Linux</a:t>
            </a:r>
            <a:r>
              <a:rPr lang="zh-CN" altLang="en-US"/>
              <a:t>系统）这样的</a:t>
            </a:r>
            <a:r>
              <a:rPr lang="en-US" altLang="zh-CN"/>
              <a:t>IO</a:t>
            </a:r>
            <a:r>
              <a:rPr lang="zh-CN" altLang="en-US"/>
              <a:t>多路复用技术在事件循环中不断处理客户端情况。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297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AD72CC8-DB99-49DB-80DE-EA4C74C0F8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为什么</a:t>
            </a:r>
            <a:r>
              <a:rPr lang="en-US" altLang="zh-CN"/>
              <a:t>Redis</a:t>
            </a:r>
            <a:r>
              <a:rPr lang="zh-CN" altLang="en-US"/>
              <a:t>要选择单线程？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/>
              <a:t>抛开持久化不谈，</a:t>
            </a:r>
            <a:r>
              <a:rPr lang="en-US" altLang="zh-CN"/>
              <a:t>Redis</a:t>
            </a:r>
            <a:r>
              <a:rPr lang="zh-CN" altLang="en-US"/>
              <a:t>是纯内存操作，执行速度非常快，它的性能瓶颈是网络延迟而不是执行速度，因此多线程并不会带来巨大的性能提升。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/>
              <a:t>多线程会导致过多的上下文切换，带来不必要的开销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/>
              <a:t>引入多线程会面临线程安全问题，必然要引入线程锁这样的安全手段，实现复杂度增高，而且性能也会大打折扣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1490209"/>
      </p:ext>
    </p:extLst>
  </p:cSld>
  <p:clrMapOvr>
    <a:masterClrMapping/>
  </p:clrMapOvr>
  <p:transition spd="slow">
    <p:push dir="u"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Redis</a:t>
            </a:r>
            <a:r>
              <a:rPr lang="zh-CN" altLang="en-US" sz="2400" b="1">
                <a:solidFill>
                  <a:srgbClr val="AD2B26"/>
                </a:solidFill>
              </a:rPr>
              <a:t>网络模型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通过</a:t>
            </a:r>
            <a:r>
              <a:rPr lang="en-US" altLang="zh-CN"/>
              <a:t>IO</a:t>
            </a:r>
            <a:r>
              <a:rPr lang="zh-CN" altLang="en-US"/>
              <a:t>多路复用来提高网络性能，并且支持各种不同的多路复用实现，并且将这些实现进行封装， 提供了统一的高性能事件库</a:t>
            </a:r>
            <a:r>
              <a:rPr lang="en-US" altLang="zh-CN"/>
              <a:t>API</a:t>
            </a:r>
            <a:r>
              <a:rPr lang="zh-CN" altLang="en-US"/>
              <a:t>库 </a:t>
            </a:r>
            <a:r>
              <a:rPr lang="en-US" altLang="zh-CN"/>
              <a:t>AE</a:t>
            </a:r>
            <a:r>
              <a:rPr lang="zh-CN" altLang="en-US"/>
              <a:t>：</a:t>
            </a:r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2835AD-DBDF-4FFB-92C1-6D3897F323CE}"/>
              </a:ext>
            </a:extLst>
          </p:cNvPr>
          <p:cNvSpPr txBox="1"/>
          <p:nvPr/>
        </p:nvSpPr>
        <p:spPr>
          <a:xfrm>
            <a:off x="793609" y="2455907"/>
            <a:ext cx="4229947" cy="3693896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ae.c */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#ifdef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HAVE_EVPORT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#include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"ae_evport.c"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#else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#ifdef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HAVE_EPOLL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#include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"ae_epoll.c"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#else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#ifdef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HAVE_KQUEUE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#include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"ae_kqueue.c"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#else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#include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"ae_select.c"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#endif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#endif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#endif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E121663-3FCC-4CE6-B661-AA4ADDD78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304" y="2455907"/>
            <a:ext cx="5209524" cy="378095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6393171"/>
      </p:ext>
    </p:extLst>
  </p:cSld>
  <p:clrMapOvr>
    <a:masterClrMapping/>
  </p:clrMapOvr>
  <p:transition spd="slow">
    <p:cover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Redis</a:t>
            </a:r>
            <a:r>
              <a:rPr lang="zh-CN" altLang="en-US" sz="2400" b="1">
                <a:solidFill>
                  <a:srgbClr val="AD2B26"/>
                </a:solidFill>
              </a:rPr>
              <a:t>网络模型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E04644-ED8B-41E4-8F0B-3CB45AFCE1A4}"/>
              </a:ext>
            </a:extLst>
          </p:cNvPr>
          <p:cNvSpPr txBox="1"/>
          <p:nvPr/>
        </p:nvSpPr>
        <p:spPr>
          <a:xfrm>
            <a:off x="248605" y="2826418"/>
            <a:ext cx="2235519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main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 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**</a:t>
            </a:r>
            <a:r>
              <a:rPr lang="en-US" altLang="zh-CN" sz="1100" b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endParaRPr lang="en-US" altLang="zh-CN" sz="1100" b="0">
              <a:solidFill>
                <a:srgbClr val="00108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初始化服务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initServer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开始监听事件循环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aeMain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ED102D-D56C-4D72-929B-DB0F32D74F08}"/>
              </a:ext>
            </a:extLst>
          </p:cNvPr>
          <p:cNvSpPr txBox="1"/>
          <p:nvPr/>
        </p:nvSpPr>
        <p:spPr>
          <a:xfrm>
            <a:off x="2357285" y="1724723"/>
            <a:ext cx="5429955" cy="2631490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initServer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内部会调用 </a:t>
            </a:r>
            <a:r>
              <a:rPr lang="en-US" altLang="zh-CN" sz="1100" b="0">
                <a:solidFill>
                  <a:srgbClr val="399C38"/>
                </a:solidFill>
                <a:effectLst/>
                <a:latin typeface="Source code pro" panose="020B0509030403020204" pitchFamily="49" charset="0"/>
              </a:rPr>
              <a:t>aeApiCreate(</a:t>
            </a:r>
            <a:r>
              <a:rPr lang="en-US" altLang="zh-CN" sz="1100" b="0" err="1">
                <a:solidFill>
                  <a:srgbClr val="399C38"/>
                </a:solidFill>
                <a:effectLst/>
                <a:latin typeface="Source code pro" panose="020B0509030403020204" pitchFamily="49" charset="0"/>
              </a:rPr>
              <a:t>eventLoop</a:t>
            </a:r>
            <a:r>
              <a:rPr lang="en-US" altLang="zh-CN" sz="1100" b="0">
                <a:solidFill>
                  <a:srgbClr val="399C38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lang="zh-CN" altLang="en-US" sz="1100" b="0">
                <a:solidFill>
                  <a:srgbClr val="399C38"/>
                </a:solidFill>
                <a:effectLst/>
                <a:latin typeface="Source code pro" panose="020B0509030403020204" pitchFamily="49" charset="0"/>
              </a:rPr>
              <a:t>，类似</a:t>
            </a:r>
            <a:r>
              <a:rPr lang="en-US" altLang="zh-CN" sz="1100" b="0" err="1">
                <a:solidFill>
                  <a:srgbClr val="399C38"/>
                </a:solidFill>
                <a:effectLst/>
                <a:latin typeface="Source code pro" panose="020B0509030403020204" pitchFamily="49" charset="0"/>
              </a:rPr>
              <a:t>epoll_create</a:t>
            </a:r>
            <a:endParaRPr lang="en-US" altLang="zh-CN" sz="1100" b="0">
              <a:solidFill>
                <a:srgbClr val="399C38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aeCreateEventLoop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</a:t>
            </a:r>
            <a:r>
              <a:rPr lang="en-US" altLang="zh-CN" sz="1100" b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maxclients</a:t>
            </a:r>
            <a:r>
              <a:rPr lang="en-US" altLang="zh-CN" sz="1100" b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+CONFIG_FDSET_INCR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监听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TCP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端口，创建</a:t>
            </a:r>
            <a:r>
              <a:rPr lang="en-US" altLang="zh-CN" sz="1100" b="0" err="1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ServerSocket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，并得到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listenToPort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port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,&amp;</a:t>
            </a:r>
            <a:r>
              <a:rPr lang="en-US" altLang="zh-CN" sz="1100" b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ipfd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注册 连接处理器，内部会调用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aeApiCreate(&amp;</a:t>
            </a:r>
            <a:r>
              <a:rPr lang="en-US" altLang="zh-CN" sz="1100" b="0" err="1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server.ipfd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监听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    	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类似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epoll_ctl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createSocketAcceptHandler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(&amp;</a:t>
            </a:r>
            <a:r>
              <a:rPr lang="en-US" altLang="zh-CN" sz="1100" b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ipfd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acceptTcpHandler)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注册 </a:t>
            </a:r>
            <a:r>
              <a:rPr lang="en-US" altLang="zh-CN" sz="1100" b="0" err="1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ae_api_poll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前的处理器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aeSetBeforeSleepProc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</a:t>
            </a:r>
            <a:r>
              <a:rPr lang="en-US" altLang="zh-CN" sz="1100" b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,beforeSleep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9FC869-66ED-4179-9072-564B33A58353}"/>
              </a:ext>
            </a:extLst>
          </p:cNvPr>
          <p:cNvSpPr txBox="1"/>
          <p:nvPr/>
        </p:nvSpPr>
        <p:spPr>
          <a:xfrm>
            <a:off x="3241708" y="4393855"/>
            <a:ext cx="3759518" cy="195438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aeMain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aeEventLoop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循环监听事件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while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aeProcessEvents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AE_ALL_EVENTS|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AE_CALL_BEFORE_SLEEP|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AE_CALL_AFTER_SLEEP);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1DAC3CB-DE6B-4A25-A749-5A99AC202BEB}"/>
              </a:ext>
            </a:extLst>
          </p:cNvPr>
          <p:cNvSpPr txBox="1"/>
          <p:nvPr/>
        </p:nvSpPr>
        <p:spPr>
          <a:xfrm>
            <a:off x="7372544" y="4380906"/>
            <a:ext cx="4036819" cy="195438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aeProcessEvents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aeEventLoop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flags 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调用前置处理器 </a:t>
            </a:r>
            <a:r>
              <a:rPr lang="en-US" altLang="zh-CN" sz="1100" b="0" err="1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beforeSleep</a:t>
            </a:r>
            <a:endParaRPr lang="en-US" altLang="zh-CN" sz="11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beforesleep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等待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就绪，类似</a:t>
            </a:r>
            <a:r>
              <a:rPr lang="en-US" altLang="zh-CN" sz="1100" b="0" err="1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epoll_wait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numevents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aeApiPoll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tvp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(j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j &lt; </a:t>
            </a:r>
            <a:r>
              <a:rPr lang="en-US" altLang="zh-CN" sz="1100" b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numevents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j++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遍历处理就绪的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，调用对应的处理器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F38599-40DC-4AEE-8278-4DBC1D39E5F0}"/>
              </a:ext>
            </a:extLst>
          </p:cNvPr>
          <p:cNvSpPr/>
          <p:nvPr/>
        </p:nvSpPr>
        <p:spPr>
          <a:xfrm>
            <a:off x="603921" y="3713269"/>
            <a:ext cx="1264356" cy="3499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E02C40EB-912F-4215-8ADF-6D027663A4C6}"/>
              </a:ext>
            </a:extLst>
          </p:cNvPr>
          <p:cNvCxnSpPr>
            <a:stCxn id="3" idx="3"/>
            <a:endCxn id="8" idx="1"/>
          </p:cNvCxnSpPr>
          <p:nvPr/>
        </p:nvCxnSpPr>
        <p:spPr>
          <a:xfrm flipV="1">
            <a:off x="1868277" y="3040468"/>
            <a:ext cx="489008" cy="84777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1C1E987-F6A5-426F-8FC6-069E30F0487B}"/>
              </a:ext>
            </a:extLst>
          </p:cNvPr>
          <p:cNvSpPr/>
          <p:nvPr/>
        </p:nvSpPr>
        <p:spPr>
          <a:xfrm>
            <a:off x="586442" y="4195694"/>
            <a:ext cx="1646405" cy="349956"/>
          </a:xfrm>
          <a:prstGeom prst="rect">
            <a:avLst/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7373EE6-0E6E-42C8-9437-3B3C72D7F006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>
            <a:off x="2232847" y="4370672"/>
            <a:ext cx="1008861" cy="1000374"/>
          </a:xfrm>
          <a:prstGeom prst="bentConnector3">
            <a:avLst>
              <a:gd name="adj1" fmla="val 50000"/>
            </a:avLst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D37AFCBA-20D8-4374-845D-5EBFC5617B50}"/>
              </a:ext>
            </a:extLst>
          </p:cNvPr>
          <p:cNvSpPr/>
          <p:nvPr/>
        </p:nvSpPr>
        <p:spPr>
          <a:xfrm>
            <a:off x="3962059" y="5101345"/>
            <a:ext cx="1525617" cy="201463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77EAC389-45B3-49B3-9DC2-4FC095A6D243}"/>
              </a:ext>
            </a:extLst>
          </p:cNvPr>
          <p:cNvCxnSpPr>
            <a:cxnSpLocks/>
            <a:stCxn id="19" idx="3"/>
            <a:endCxn id="10" idx="1"/>
          </p:cNvCxnSpPr>
          <p:nvPr/>
        </p:nvCxnSpPr>
        <p:spPr>
          <a:xfrm>
            <a:off x="5487676" y="5202077"/>
            <a:ext cx="1884868" cy="156020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3281FF8-584E-4BA6-835B-B5FC97D7179B}"/>
              </a:ext>
            </a:extLst>
          </p:cNvPr>
          <p:cNvSpPr txBox="1"/>
          <p:nvPr/>
        </p:nvSpPr>
        <p:spPr>
          <a:xfrm>
            <a:off x="7608411" y="1747233"/>
            <a:ext cx="5562767" cy="2462213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数据读处理器</a:t>
            </a:r>
            <a:endParaRPr lang="en-US" altLang="zh-CN" sz="1100">
              <a:solidFill>
                <a:srgbClr val="0000FF"/>
              </a:solidFill>
              <a:latin typeface="Source code pro" panose="020B0509030403020204" pitchFamily="49" charset="0"/>
            </a:endParaRPr>
          </a:p>
          <a:p>
            <a:r>
              <a:rPr lang="en-US" altLang="zh-CN" sz="1100">
                <a:solidFill>
                  <a:srgbClr val="0000FF"/>
                </a:solidFill>
                <a:latin typeface="Source code pro" panose="020B0509030403020204" pitchFamily="49" charset="0"/>
              </a:rPr>
              <a:t>void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acceptTcpHandler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(...) {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...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接收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socket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连接，获取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FD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 err="1">
                <a:solidFill>
                  <a:srgbClr val="000000"/>
                </a:solidFill>
                <a:latin typeface="Source code pro" panose="020B0509030403020204" pitchFamily="49" charset="0"/>
              </a:rPr>
              <a:t>fd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= 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accept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100" err="1">
                <a:solidFill>
                  <a:srgbClr val="000000"/>
                </a:solidFill>
                <a:latin typeface="Source code pro" panose="020B0509030403020204" pitchFamily="49" charset="0"/>
              </a:rPr>
              <a:t>s,sa,len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...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创建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connection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，关联</a:t>
            </a:r>
            <a:r>
              <a:rPr lang="en-US" altLang="zh-CN" sz="1100" err="1">
                <a:solidFill>
                  <a:srgbClr val="008000"/>
                </a:solidFill>
                <a:latin typeface="Source code pro" panose="020B0509030403020204" pitchFamily="49" charset="0"/>
              </a:rPr>
              <a:t>fd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connection *conn = </a:t>
            </a:r>
            <a:r>
              <a:rPr lang="en-US" altLang="zh-CN" sz="1100" noProof="1">
                <a:solidFill>
                  <a:srgbClr val="795E26"/>
                </a:solidFill>
                <a:latin typeface="Source code pro" panose="020B0509030403020204" pitchFamily="49" charset="0"/>
              </a:rPr>
              <a:t>connCreateSocket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 err="1">
                <a:solidFill>
                  <a:srgbClr val="001080"/>
                </a:solidFill>
                <a:latin typeface="Source code pro" panose="020B0509030403020204" pitchFamily="49" charset="0"/>
              </a:rPr>
              <a:t>conn</a:t>
            </a:r>
            <a:r>
              <a:rPr lang="en-US" altLang="zh-CN" sz="1100" err="1">
                <a:solidFill>
                  <a:srgbClr val="000000"/>
                </a:solidFill>
                <a:latin typeface="Source code pro" panose="020B0509030403020204" pitchFamily="49" charset="0"/>
              </a:rPr>
              <a:t>.</a:t>
            </a:r>
            <a:r>
              <a:rPr lang="en-US" altLang="zh-CN" sz="1100" err="1">
                <a:solidFill>
                  <a:srgbClr val="001080"/>
                </a:solidFill>
                <a:latin typeface="Source code pro" panose="020B0509030403020204" pitchFamily="49" charset="0"/>
              </a:rPr>
              <a:t>fd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= </a:t>
            </a:r>
            <a:r>
              <a:rPr lang="en-US" altLang="zh-CN" sz="1100" err="1">
                <a:solidFill>
                  <a:srgbClr val="000000"/>
                </a:solidFill>
                <a:latin typeface="Source code pro" panose="020B0509030403020204" pitchFamily="49" charset="0"/>
              </a:rPr>
              <a:t>fd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... </a:t>
            </a:r>
          </a:p>
          <a:p>
            <a:r>
              <a:rPr lang="zh-CN" altLang="en-US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内部调用</a:t>
            </a:r>
            <a:r>
              <a:rPr lang="en-US" altLang="zh-CN" sz="1100" err="1">
                <a:solidFill>
                  <a:srgbClr val="008000"/>
                </a:solidFill>
                <a:latin typeface="Source code pro" panose="020B0509030403020204" pitchFamily="49" charset="0"/>
              </a:rPr>
              <a:t>aeApiAddEvent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100" err="1">
                <a:solidFill>
                  <a:srgbClr val="008000"/>
                </a:solidFill>
                <a:latin typeface="Source code pro" panose="020B0509030403020204" pitchFamily="49" charset="0"/>
              </a:rPr>
              <a:t>fd,READABLE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)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，类似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epoll_ctl</a:t>
            </a:r>
          </a:p>
          <a:p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    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监听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socket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的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FD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读事件，并绑定读处理器</a:t>
            </a:r>
            <a:r>
              <a:rPr lang="en-US" altLang="zh-CN" sz="1100" err="1">
                <a:solidFill>
                  <a:srgbClr val="008000"/>
                </a:solidFill>
                <a:latin typeface="Source code pro" panose="020B0509030403020204" pitchFamily="49" charset="0"/>
              </a:rPr>
              <a:t>readQueryFromClient</a:t>
            </a:r>
            <a:endParaRPr lang="zh-CN" altLang="en-US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 err="1">
                <a:solidFill>
                  <a:srgbClr val="795E26"/>
                </a:solidFill>
                <a:latin typeface="Source code pro" panose="020B0509030403020204" pitchFamily="49" charset="0"/>
              </a:rPr>
              <a:t>connSetReadHandler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(conn, </a:t>
            </a:r>
            <a:r>
              <a:rPr lang="en-US" altLang="zh-CN" sz="1100" err="1">
                <a:solidFill>
                  <a:srgbClr val="000000"/>
                </a:solidFill>
                <a:latin typeface="Source code pro" panose="020B0509030403020204" pitchFamily="49" charset="0"/>
              </a:rPr>
              <a:t>readQueryFromClient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401EF26-02A1-49C7-18A7-EDA4375FCA1B}"/>
              </a:ext>
            </a:extLst>
          </p:cNvPr>
          <p:cNvSpPr/>
          <p:nvPr/>
        </p:nvSpPr>
        <p:spPr>
          <a:xfrm>
            <a:off x="6060281" y="3604282"/>
            <a:ext cx="1525617" cy="201463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0EC096A3-DB7C-C5D4-D2B0-414CE877ADD2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7585898" y="2331886"/>
            <a:ext cx="287634" cy="1373128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2DE8384B-F008-7182-6167-6055C27175F8}"/>
              </a:ext>
            </a:extLst>
          </p:cNvPr>
          <p:cNvSpPr/>
          <p:nvPr/>
        </p:nvSpPr>
        <p:spPr>
          <a:xfrm>
            <a:off x="10108469" y="3787515"/>
            <a:ext cx="1834926" cy="20939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C3766CD-5A9E-EB4C-BFE4-AAF5F0A07AD9}"/>
              </a:ext>
            </a:extLst>
          </p:cNvPr>
          <p:cNvSpPr/>
          <p:nvPr/>
        </p:nvSpPr>
        <p:spPr>
          <a:xfrm>
            <a:off x="5365629" y="3912037"/>
            <a:ext cx="1173193" cy="26571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61CDA5F-3661-5BB4-2201-147A78E21ABD}"/>
              </a:ext>
            </a:extLst>
          </p:cNvPr>
          <p:cNvSpPr/>
          <p:nvPr/>
        </p:nvSpPr>
        <p:spPr>
          <a:xfrm>
            <a:off x="6060281" y="2072048"/>
            <a:ext cx="1173193" cy="26571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BCA46CF-48CD-11FE-A464-55DC7334EBCD}"/>
              </a:ext>
            </a:extLst>
          </p:cNvPr>
          <p:cNvSpPr/>
          <p:nvPr/>
        </p:nvSpPr>
        <p:spPr>
          <a:xfrm>
            <a:off x="9039104" y="5280088"/>
            <a:ext cx="1122813" cy="15602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7F915A5-7C38-2A10-9065-6CC10F7F766A}"/>
              </a:ext>
            </a:extLst>
          </p:cNvPr>
          <p:cNvSpPr/>
          <p:nvPr/>
        </p:nvSpPr>
        <p:spPr>
          <a:xfrm>
            <a:off x="3362048" y="3448262"/>
            <a:ext cx="1122813" cy="15602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112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3" grpId="0" animBg="1"/>
      <p:bldP spid="15" grpId="0" animBg="1"/>
      <p:bldP spid="19" grpId="0" animBg="1"/>
      <p:bldP spid="26" grpId="0" animBg="1"/>
      <p:bldP spid="31" grpId="0" animBg="1"/>
      <p:bldP spid="36" grpId="0" animBg="1"/>
      <p:bldP spid="37" grpId="0" animBg="1"/>
      <p:bldP spid="40" grpId="0" animBg="1"/>
      <p:bldP spid="42" grpId="0" animBg="1"/>
      <p:bldP spid="44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5A79B4C9-FD9B-4508-8973-3C0EB97AB8CA}"/>
              </a:ext>
            </a:extLst>
          </p:cNvPr>
          <p:cNvSpPr/>
          <p:nvPr/>
        </p:nvSpPr>
        <p:spPr>
          <a:xfrm>
            <a:off x="3316614" y="5685222"/>
            <a:ext cx="3059106" cy="804981"/>
          </a:xfrm>
          <a:prstGeom prst="roundRect">
            <a:avLst>
              <a:gd name="adj" fmla="val 12810"/>
            </a:avLst>
          </a:prstGeom>
          <a:solidFill>
            <a:schemeClr val="bg1">
              <a:lumMod val="50000"/>
            </a:schemeClr>
          </a:solidFill>
          <a:ln w="1270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Redis</a:t>
            </a:r>
            <a:r>
              <a:rPr lang="zh-CN" altLang="en-US" sz="2400" b="1">
                <a:solidFill>
                  <a:srgbClr val="AD2B26"/>
                </a:solidFill>
              </a:rPr>
              <a:t>网络模型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66039"/>
          </a:xfrm>
        </p:spPr>
        <p:txBody>
          <a:bodyPr/>
          <a:lstStyle/>
          <a:p>
            <a:r>
              <a:rPr lang="zh-CN" altLang="en-US"/>
              <a:t>来看下</a:t>
            </a:r>
            <a:r>
              <a:rPr lang="en-US" altLang="zh-CN"/>
              <a:t>Redis</a:t>
            </a:r>
            <a:r>
              <a:rPr lang="zh-CN" altLang="en-US"/>
              <a:t>单线程网络模型的整个流程：</a:t>
            </a:r>
            <a:endParaRPr lang="en-US" altLang="zh-CN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3CC1E60-9FEB-4D07-AFA8-BC3DC1BBE668}"/>
              </a:ext>
            </a:extLst>
          </p:cNvPr>
          <p:cNvSpPr/>
          <p:nvPr/>
        </p:nvSpPr>
        <p:spPr>
          <a:xfrm>
            <a:off x="710880" y="2159000"/>
            <a:ext cx="876620" cy="5969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client</a:t>
            </a:r>
          </a:p>
          <a:p>
            <a:pPr algn="ctr"/>
            <a:r>
              <a:rPr lang="en-US" altLang="zh-CN" sz="1100"/>
              <a:t>Socket</a:t>
            </a:r>
            <a:endParaRPr lang="zh-CN" altLang="en-US" sz="110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D566C1F-84B5-4D58-B218-0B1ACAC11517}"/>
              </a:ext>
            </a:extLst>
          </p:cNvPr>
          <p:cNvSpPr/>
          <p:nvPr/>
        </p:nvSpPr>
        <p:spPr>
          <a:xfrm>
            <a:off x="710880" y="3504713"/>
            <a:ext cx="876620" cy="5969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client</a:t>
            </a:r>
          </a:p>
          <a:p>
            <a:pPr algn="ctr"/>
            <a:r>
              <a:rPr lang="en-US" altLang="zh-CN" sz="1100"/>
              <a:t>Socket</a:t>
            </a:r>
            <a:endParaRPr lang="zh-CN" altLang="en-US" sz="110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CD3E657-3666-4F27-9614-BF2BE6DE3375}"/>
              </a:ext>
            </a:extLst>
          </p:cNvPr>
          <p:cNvSpPr/>
          <p:nvPr/>
        </p:nvSpPr>
        <p:spPr>
          <a:xfrm>
            <a:off x="710880" y="4913926"/>
            <a:ext cx="876620" cy="5969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client</a:t>
            </a:r>
          </a:p>
          <a:p>
            <a:pPr algn="ctr"/>
            <a:r>
              <a:rPr lang="en-US" altLang="zh-CN" sz="1100"/>
              <a:t>Socket</a:t>
            </a:r>
            <a:endParaRPr lang="zh-CN" altLang="en-US" sz="110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492E3AE-E7B9-4B2B-BD30-854A276740AC}"/>
              </a:ext>
            </a:extLst>
          </p:cNvPr>
          <p:cNvSpPr/>
          <p:nvPr/>
        </p:nvSpPr>
        <p:spPr>
          <a:xfrm>
            <a:off x="6733578" y="3500086"/>
            <a:ext cx="940120" cy="5969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aeApiPoll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159C823-FA1E-4494-A037-BC16EDB2BFC0}"/>
              </a:ext>
            </a:extLst>
          </p:cNvPr>
          <p:cNvSpPr/>
          <p:nvPr/>
        </p:nvSpPr>
        <p:spPr>
          <a:xfrm>
            <a:off x="2132614" y="3504713"/>
            <a:ext cx="940120" cy="59690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server</a:t>
            </a:r>
          </a:p>
          <a:p>
            <a:pPr algn="ctr"/>
            <a:r>
              <a:rPr lang="en-US" altLang="zh-CN" sz="1100"/>
              <a:t>Socket</a:t>
            </a:r>
            <a:endParaRPr lang="zh-CN" altLang="en-US" sz="1100"/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466B88FA-2616-4608-9D6B-FBE1B66B9D75}"/>
              </a:ext>
            </a:extLst>
          </p:cNvPr>
          <p:cNvCxnSpPr>
            <a:cxnSpLocks/>
            <a:stCxn id="2" idx="6"/>
            <a:endCxn id="22" idx="0"/>
          </p:cNvCxnSpPr>
          <p:nvPr/>
        </p:nvCxnSpPr>
        <p:spPr>
          <a:xfrm>
            <a:off x="1587500" y="2457450"/>
            <a:ext cx="1015174" cy="1047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DE021E83-49F7-4BCB-B81C-FFBEE853895D}"/>
              </a:ext>
            </a:extLst>
          </p:cNvPr>
          <p:cNvCxnSpPr>
            <a:cxnSpLocks/>
            <a:stCxn id="18" idx="6"/>
            <a:endCxn id="22" idx="4"/>
          </p:cNvCxnSpPr>
          <p:nvPr/>
        </p:nvCxnSpPr>
        <p:spPr>
          <a:xfrm flipV="1">
            <a:off x="1587500" y="4101613"/>
            <a:ext cx="1015174" cy="11107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56BC193-BCA7-4AC7-95E5-C8707221C8E3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>
            <a:off x="1587500" y="3803163"/>
            <a:ext cx="545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BDF6C20-5CD1-4BAE-8390-87C1278D9F5E}"/>
              </a:ext>
            </a:extLst>
          </p:cNvPr>
          <p:cNvCxnSpPr>
            <a:cxnSpLocks/>
            <a:stCxn id="22" idx="6"/>
            <a:endCxn id="135" idx="1"/>
          </p:cNvCxnSpPr>
          <p:nvPr/>
        </p:nvCxnSpPr>
        <p:spPr>
          <a:xfrm>
            <a:off x="3072734" y="3803163"/>
            <a:ext cx="552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30AA6227-CA2C-4C83-AA37-16D602F7C091}"/>
              </a:ext>
            </a:extLst>
          </p:cNvPr>
          <p:cNvSpPr/>
          <p:nvPr/>
        </p:nvSpPr>
        <p:spPr>
          <a:xfrm>
            <a:off x="9550399" y="2668944"/>
            <a:ext cx="1712314" cy="5969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连接应答处理器</a:t>
            </a:r>
            <a:endParaRPr lang="en-US" altLang="zh-CN" sz="1100"/>
          </a:p>
          <a:p>
            <a:pPr algn="ctr"/>
            <a:r>
              <a:rPr lang="en-US" altLang="zh-CN" sz="1100"/>
              <a:t>tcpAccepthandler</a:t>
            </a:r>
            <a:endParaRPr lang="zh-CN" altLang="en-US" sz="1100"/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0519742B-6D6C-4084-817D-4410984C0F41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 flipV="1">
            <a:off x="7673698" y="2967394"/>
            <a:ext cx="1876701" cy="831142"/>
          </a:xfrm>
          <a:prstGeom prst="bentConnector3">
            <a:avLst>
              <a:gd name="adj1" fmla="val 276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9537702-6E77-417C-95A1-FA75EECF1EDD}"/>
              </a:ext>
            </a:extLst>
          </p:cNvPr>
          <p:cNvSpPr txBox="1"/>
          <p:nvPr/>
        </p:nvSpPr>
        <p:spPr>
          <a:xfrm>
            <a:off x="8223741" y="2770984"/>
            <a:ext cx="12891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server socket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有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readable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事件</a:t>
            </a: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87AE5ADC-9A55-455A-8042-8533B2E81E74}"/>
              </a:ext>
            </a:extLst>
          </p:cNvPr>
          <p:cNvCxnSpPr>
            <a:cxnSpLocks/>
            <a:stCxn id="51" idx="0"/>
            <a:endCxn id="135" idx="0"/>
          </p:cNvCxnSpPr>
          <p:nvPr/>
        </p:nvCxnSpPr>
        <p:spPr>
          <a:xfrm rot="16200000" flipH="1" flipV="1">
            <a:off x="6872290" y="-29553"/>
            <a:ext cx="835769" cy="6232762"/>
          </a:xfrm>
          <a:prstGeom prst="bentConnector3">
            <a:avLst>
              <a:gd name="adj1" fmla="val -273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FB91D50A-97BE-483B-9C84-0226FC636294}"/>
              </a:ext>
            </a:extLst>
          </p:cNvPr>
          <p:cNvSpPr txBox="1"/>
          <p:nvPr/>
        </p:nvSpPr>
        <p:spPr>
          <a:xfrm>
            <a:off x="5241272" y="2157999"/>
            <a:ext cx="3374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接收客户端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socket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，注册客户端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FD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到多路复用程序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7B2B164-EBFD-4D8C-8E6D-13A9AB02DA80}"/>
              </a:ext>
            </a:extLst>
          </p:cNvPr>
          <p:cNvSpPr/>
          <p:nvPr/>
        </p:nvSpPr>
        <p:spPr>
          <a:xfrm>
            <a:off x="9558161" y="4302990"/>
            <a:ext cx="1712315" cy="5969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命令请求处理器</a:t>
            </a:r>
            <a:endParaRPr lang="en-US" altLang="zh-CN" sz="1100"/>
          </a:p>
          <a:p>
            <a:pPr algn="ctr"/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readQueryFromClient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8EC46B8-6423-43DB-BA52-E64F239EC710}"/>
              </a:ext>
            </a:extLst>
          </p:cNvPr>
          <p:cNvSpPr txBox="1"/>
          <p:nvPr/>
        </p:nvSpPr>
        <p:spPr>
          <a:xfrm>
            <a:off x="8238613" y="4208041"/>
            <a:ext cx="12891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client socket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有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readable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事件</a:t>
            </a:r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E1FCA404-C84D-41E9-A6E5-9461238EB2DD}"/>
              </a:ext>
            </a:extLst>
          </p:cNvPr>
          <p:cNvCxnSpPr>
            <a:cxnSpLocks/>
            <a:stCxn id="21" idx="3"/>
            <a:endCxn id="62" idx="1"/>
          </p:cNvCxnSpPr>
          <p:nvPr/>
        </p:nvCxnSpPr>
        <p:spPr>
          <a:xfrm>
            <a:off x="7673698" y="3798536"/>
            <a:ext cx="1884463" cy="802904"/>
          </a:xfrm>
          <a:prstGeom prst="bentConnector3">
            <a:avLst>
              <a:gd name="adj1" fmla="val 277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曲线 93">
            <a:extLst>
              <a:ext uri="{FF2B5EF4-FFF2-40B4-BE49-F238E27FC236}">
                <a16:creationId xmlns:a16="http://schemas.microsoft.com/office/drawing/2014/main" id="{C9474B25-F7FD-45E4-B5FF-3B9234B720A2}"/>
              </a:ext>
            </a:extLst>
          </p:cNvPr>
          <p:cNvCxnSpPr>
            <a:cxnSpLocks/>
            <a:stCxn id="2" idx="5"/>
          </p:cNvCxnSpPr>
          <p:nvPr/>
        </p:nvCxnSpPr>
        <p:spPr>
          <a:xfrm rot="16200000" flipH="1">
            <a:off x="4446165" y="-318557"/>
            <a:ext cx="2157832" cy="8131918"/>
          </a:xfrm>
          <a:prstGeom prst="curved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AECFE231-2CA0-4B96-BAC5-C5ACD59C1B51}"/>
              </a:ext>
            </a:extLst>
          </p:cNvPr>
          <p:cNvCxnSpPr>
            <a:cxnSpLocks/>
            <a:stCxn id="17" idx="5"/>
          </p:cNvCxnSpPr>
          <p:nvPr/>
        </p:nvCxnSpPr>
        <p:spPr>
          <a:xfrm rot="16200000" flipH="1">
            <a:off x="5105910" y="367411"/>
            <a:ext cx="838342" cy="8131918"/>
          </a:xfrm>
          <a:prstGeom prst="curved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C0B2BE11-1C8C-4D6A-BFF6-637A31E08DBF}"/>
              </a:ext>
            </a:extLst>
          </p:cNvPr>
          <p:cNvCxnSpPr>
            <a:cxnSpLocks/>
            <a:stCxn id="18" idx="7"/>
          </p:cNvCxnSpPr>
          <p:nvPr/>
        </p:nvCxnSpPr>
        <p:spPr>
          <a:xfrm rot="5400000" flipH="1" flipV="1">
            <a:off x="5442252" y="852552"/>
            <a:ext cx="165658" cy="8131918"/>
          </a:xfrm>
          <a:prstGeom prst="curved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077A2F80-02C9-4622-B486-963CA0459A5A}"/>
              </a:ext>
            </a:extLst>
          </p:cNvPr>
          <p:cNvCxnSpPr>
            <a:cxnSpLocks/>
            <a:stCxn id="22" idx="7"/>
          </p:cNvCxnSpPr>
          <p:nvPr/>
        </p:nvCxnSpPr>
        <p:spPr>
          <a:xfrm rot="5400000" flipH="1" flipV="1">
            <a:off x="5825357" y="-186463"/>
            <a:ext cx="888290" cy="6668891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9ACDBAA8-CB7E-4659-9360-7A357E673249}"/>
              </a:ext>
            </a:extLst>
          </p:cNvPr>
          <p:cNvSpPr/>
          <p:nvPr/>
        </p:nvSpPr>
        <p:spPr>
          <a:xfrm>
            <a:off x="3625690" y="3504713"/>
            <a:ext cx="1096207" cy="5969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aeEventLoop</a:t>
            </a:r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576E9168-2F31-46A3-AC88-A0AE37F004C5}"/>
              </a:ext>
            </a:extLst>
          </p:cNvPr>
          <p:cNvSpPr/>
          <p:nvPr/>
        </p:nvSpPr>
        <p:spPr>
          <a:xfrm>
            <a:off x="5345205" y="3504712"/>
            <a:ext cx="717369" cy="5969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before</a:t>
            </a:r>
          </a:p>
          <a:p>
            <a:pPr algn="ctr"/>
            <a:r>
              <a:rPr lang="en-US" altLang="zh-CN" sz="1100"/>
              <a:t>sleep</a:t>
            </a:r>
          </a:p>
        </p:txBody>
      </p: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68E9FA37-AC5A-400F-9382-425C6A157CB0}"/>
              </a:ext>
            </a:extLst>
          </p:cNvPr>
          <p:cNvCxnSpPr>
            <a:cxnSpLocks/>
            <a:stCxn id="135" idx="3"/>
            <a:endCxn id="149" idx="1"/>
          </p:cNvCxnSpPr>
          <p:nvPr/>
        </p:nvCxnSpPr>
        <p:spPr>
          <a:xfrm flipV="1">
            <a:off x="4721897" y="3803162"/>
            <a:ext cx="623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D15BB616-095C-418B-AB12-E884274D21DA}"/>
              </a:ext>
            </a:extLst>
          </p:cNvPr>
          <p:cNvCxnSpPr>
            <a:cxnSpLocks/>
            <a:stCxn id="149" idx="3"/>
            <a:endCxn id="21" idx="1"/>
          </p:cNvCxnSpPr>
          <p:nvPr/>
        </p:nvCxnSpPr>
        <p:spPr>
          <a:xfrm flipV="1">
            <a:off x="6062574" y="3798536"/>
            <a:ext cx="671004" cy="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矩形: 圆角 213">
            <a:extLst>
              <a:ext uri="{FF2B5EF4-FFF2-40B4-BE49-F238E27FC236}">
                <a16:creationId xmlns:a16="http://schemas.microsoft.com/office/drawing/2014/main" id="{2520AD6E-DDF1-48F4-ACA2-2AFBCE2B9EFD}"/>
              </a:ext>
            </a:extLst>
          </p:cNvPr>
          <p:cNvSpPr/>
          <p:nvPr/>
        </p:nvSpPr>
        <p:spPr>
          <a:xfrm>
            <a:off x="7513200" y="4781537"/>
            <a:ext cx="930748" cy="69571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altLang="zh-CN" sz="1000" b="1"/>
              <a:t>client</a:t>
            </a:r>
          </a:p>
        </p:txBody>
      </p: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F9AEC9C4-4E0E-493F-999E-9C3134A89A3A}"/>
              </a:ext>
            </a:extLst>
          </p:cNvPr>
          <p:cNvSpPr/>
          <p:nvPr/>
        </p:nvSpPr>
        <p:spPr>
          <a:xfrm>
            <a:off x="7622480" y="4976202"/>
            <a:ext cx="716487" cy="1364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50"/>
              <a:t>queryBuf</a:t>
            </a:r>
            <a:endParaRPr lang="zh-CN" altLang="en-US" sz="1050"/>
          </a:p>
        </p:txBody>
      </p:sp>
      <p:sp>
        <p:nvSpPr>
          <p:cNvPr id="216" name="矩形: 圆角 215">
            <a:extLst>
              <a:ext uri="{FF2B5EF4-FFF2-40B4-BE49-F238E27FC236}">
                <a16:creationId xmlns:a16="http://schemas.microsoft.com/office/drawing/2014/main" id="{61F412A1-93D8-40AB-80B2-F0B86A409779}"/>
              </a:ext>
            </a:extLst>
          </p:cNvPr>
          <p:cNvSpPr/>
          <p:nvPr/>
        </p:nvSpPr>
        <p:spPr>
          <a:xfrm>
            <a:off x="7622480" y="5162602"/>
            <a:ext cx="716487" cy="12781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50"/>
              <a:t>buf</a:t>
            </a:r>
            <a:endParaRPr lang="zh-CN" altLang="en-US" sz="1050"/>
          </a:p>
        </p:txBody>
      </p:sp>
      <p:sp>
        <p:nvSpPr>
          <p:cNvPr id="217" name="矩形: 圆角 216">
            <a:extLst>
              <a:ext uri="{FF2B5EF4-FFF2-40B4-BE49-F238E27FC236}">
                <a16:creationId xmlns:a16="http://schemas.microsoft.com/office/drawing/2014/main" id="{D38139B1-6768-4953-ADC5-9CF9D55D7D46}"/>
              </a:ext>
            </a:extLst>
          </p:cNvPr>
          <p:cNvSpPr/>
          <p:nvPr/>
        </p:nvSpPr>
        <p:spPr>
          <a:xfrm>
            <a:off x="7625016" y="5317832"/>
            <a:ext cx="711415" cy="12781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50"/>
              <a:t>reply</a:t>
            </a:r>
            <a:endParaRPr lang="zh-CN" altLang="en-US" sz="1050"/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D642991D-7F34-4E5D-9406-D45866E511D4}"/>
              </a:ext>
            </a:extLst>
          </p:cNvPr>
          <p:cNvSpPr txBox="1"/>
          <p:nvPr/>
        </p:nvSpPr>
        <p:spPr>
          <a:xfrm>
            <a:off x="1237847" y="226652"/>
            <a:ext cx="7597381" cy="2492990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beforeSleep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aeEventLoop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eventLoop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定义迭代器，指向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server.clients_pending_write-&gt;head;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listIter li;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li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next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clients_pending_write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head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li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direction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AL_START_HEAD;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循环遍历待写出的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client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while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((ln =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listNext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(&amp;li)))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内部调用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aeApiAddEvent(fd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WRITEABLE)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，监听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socket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读事件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并且绑定 写处理器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sendReplyToClient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，可以把响应写到客户端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socket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connSetWriteHandlerWithBarrier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conn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sendReplyToClient, ae_barrier)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B1C33D97-ECAA-4697-87B9-D3D95DDBE5E1}"/>
              </a:ext>
            </a:extLst>
          </p:cNvPr>
          <p:cNvSpPr/>
          <p:nvPr/>
        </p:nvSpPr>
        <p:spPr>
          <a:xfrm>
            <a:off x="10209826" y="5814663"/>
            <a:ext cx="1062961" cy="5969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将请求数据写入</a:t>
            </a:r>
            <a:endParaRPr lang="en-US" altLang="zh-CN" sz="1100"/>
          </a:p>
          <a:p>
            <a:pPr algn="ctr"/>
            <a:r>
              <a:rPr lang="en-US" altLang="zh-CN" sz="1100"/>
              <a:t>c-&gt;queryBuf</a:t>
            </a:r>
          </a:p>
        </p:txBody>
      </p:sp>
      <p:sp>
        <p:nvSpPr>
          <p:cNvPr id="272" name="矩形: 圆角 271">
            <a:extLst>
              <a:ext uri="{FF2B5EF4-FFF2-40B4-BE49-F238E27FC236}">
                <a16:creationId xmlns:a16="http://schemas.microsoft.com/office/drawing/2014/main" id="{5E441E3A-067D-4680-BDFC-6B198628A795}"/>
              </a:ext>
            </a:extLst>
          </p:cNvPr>
          <p:cNvSpPr/>
          <p:nvPr/>
        </p:nvSpPr>
        <p:spPr>
          <a:xfrm>
            <a:off x="8768467" y="5814664"/>
            <a:ext cx="1139630" cy="5969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解析</a:t>
            </a:r>
            <a:r>
              <a:rPr lang="en-US" altLang="zh-CN" sz="1100"/>
              <a:t>queryBuf</a:t>
            </a:r>
          </a:p>
          <a:p>
            <a:pPr algn="ctr"/>
            <a:r>
              <a:rPr lang="zh-CN" altLang="en-US" sz="1100"/>
              <a:t>数据转为</a:t>
            </a:r>
            <a:endParaRPr lang="en-US" altLang="zh-CN" sz="1100"/>
          </a:p>
          <a:p>
            <a:pPr algn="ctr"/>
            <a:r>
              <a:rPr lang="en-US" altLang="zh-CN" sz="1100"/>
              <a:t>Redis</a:t>
            </a:r>
            <a:r>
              <a:rPr lang="zh-CN" altLang="en-US" sz="1100"/>
              <a:t>命令</a:t>
            </a:r>
            <a:endParaRPr lang="en-US" altLang="zh-CN" sz="1100"/>
          </a:p>
        </p:txBody>
      </p:sp>
      <p:sp>
        <p:nvSpPr>
          <p:cNvPr id="273" name="矩形: 圆角 272">
            <a:extLst>
              <a:ext uri="{FF2B5EF4-FFF2-40B4-BE49-F238E27FC236}">
                <a16:creationId xmlns:a16="http://schemas.microsoft.com/office/drawing/2014/main" id="{7F51D0F9-6032-4F3B-A2A0-EE868A83597F}"/>
              </a:ext>
            </a:extLst>
          </p:cNvPr>
          <p:cNvSpPr/>
          <p:nvPr/>
        </p:nvSpPr>
        <p:spPr>
          <a:xfrm>
            <a:off x="7143851" y="5814664"/>
            <a:ext cx="1094762" cy="59689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选择并执行命令</a:t>
            </a:r>
            <a:endParaRPr lang="en-US" altLang="zh-CN" sz="1100"/>
          </a:p>
          <a:p>
            <a:pPr algn="ctr"/>
            <a:r>
              <a:rPr lang="zh-CN" altLang="en-US" sz="1100"/>
              <a:t>把结果写入</a:t>
            </a:r>
            <a:endParaRPr lang="en-US" altLang="zh-CN" sz="1100"/>
          </a:p>
          <a:p>
            <a:pPr algn="ctr"/>
            <a:r>
              <a:rPr lang="en-US" altLang="zh-CN" sz="1100"/>
              <a:t>buf</a:t>
            </a:r>
            <a:r>
              <a:rPr lang="zh-CN" altLang="en-US" sz="1100"/>
              <a:t>或</a:t>
            </a:r>
            <a:r>
              <a:rPr lang="en-US" altLang="zh-CN" sz="1100"/>
              <a:t>reply</a:t>
            </a:r>
          </a:p>
        </p:txBody>
      </p: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5CBB23C4-B58C-488F-B965-DC9B8AB350B0}"/>
              </a:ext>
            </a:extLst>
          </p:cNvPr>
          <p:cNvCxnSpPr>
            <a:cxnSpLocks/>
            <a:stCxn id="62" idx="3"/>
            <a:endCxn id="255" idx="3"/>
          </p:cNvCxnSpPr>
          <p:nvPr/>
        </p:nvCxnSpPr>
        <p:spPr>
          <a:xfrm>
            <a:off x="11270476" y="4601440"/>
            <a:ext cx="2311" cy="1511673"/>
          </a:xfrm>
          <a:prstGeom prst="bentConnector3">
            <a:avLst>
              <a:gd name="adj1" fmla="val 99918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直接箭头连接符 279">
            <a:extLst>
              <a:ext uri="{FF2B5EF4-FFF2-40B4-BE49-F238E27FC236}">
                <a16:creationId xmlns:a16="http://schemas.microsoft.com/office/drawing/2014/main" id="{F3946B6E-D2BC-4CA9-B804-F50505410AD7}"/>
              </a:ext>
            </a:extLst>
          </p:cNvPr>
          <p:cNvCxnSpPr>
            <a:cxnSpLocks/>
            <a:stCxn id="272" idx="1"/>
            <a:endCxn id="273" idx="3"/>
          </p:cNvCxnSpPr>
          <p:nvPr/>
        </p:nvCxnSpPr>
        <p:spPr>
          <a:xfrm flipH="1">
            <a:off x="8238613" y="6113114"/>
            <a:ext cx="529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4" name="组合 353">
            <a:extLst>
              <a:ext uri="{FF2B5EF4-FFF2-40B4-BE49-F238E27FC236}">
                <a16:creationId xmlns:a16="http://schemas.microsoft.com/office/drawing/2014/main" id="{7931223C-17B7-44C2-A23A-7ABD312BD923}"/>
              </a:ext>
            </a:extLst>
          </p:cNvPr>
          <p:cNvGrpSpPr/>
          <p:nvPr/>
        </p:nvGrpSpPr>
        <p:grpSpPr>
          <a:xfrm>
            <a:off x="6973507" y="5722684"/>
            <a:ext cx="930748" cy="695712"/>
            <a:chOff x="6377369" y="4803185"/>
            <a:chExt cx="930748" cy="695712"/>
          </a:xfrm>
        </p:grpSpPr>
        <p:sp>
          <p:nvSpPr>
            <p:cNvPr id="318" name="矩形: 圆角 317">
              <a:extLst>
                <a:ext uri="{FF2B5EF4-FFF2-40B4-BE49-F238E27FC236}">
                  <a16:creationId xmlns:a16="http://schemas.microsoft.com/office/drawing/2014/main" id="{67F0DDB8-D8CB-469B-B472-FE89C7D8F71A}"/>
                </a:ext>
              </a:extLst>
            </p:cNvPr>
            <p:cNvSpPr/>
            <p:nvPr/>
          </p:nvSpPr>
          <p:spPr>
            <a:xfrm>
              <a:off x="6377369" y="4803185"/>
              <a:ext cx="930748" cy="695712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altLang="zh-CN" sz="1000" b="1"/>
                <a:t>client</a:t>
              </a:r>
            </a:p>
          </p:txBody>
        </p:sp>
        <p:sp>
          <p:nvSpPr>
            <p:cNvPr id="319" name="矩形: 圆角 318">
              <a:extLst>
                <a:ext uri="{FF2B5EF4-FFF2-40B4-BE49-F238E27FC236}">
                  <a16:creationId xmlns:a16="http://schemas.microsoft.com/office/drawing/2014/main" id="{9B0FFE6A-E606-4A21-B278-41C4C7A04B63}"/>
                </a:ext>
              </a:extLst>
            </p:cNvPr>
            <p:cNvSpPr/>
            <p:nvPr/>
          </p:nvSpPr>
          <p:spPr>
            <a:xfrm>
              <a:off x="6486649" y="4997850"/>
              <a:ext cx="716487" cy="136410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queryBuf</a:t>
              </a:r>
              <a:endParaRPr lang="zh-CN" altLang="en-US" sz="1050"/>
            </a:p>
          </p:txBody>
        </p:sp>
        <p:sp>
          <p:nvSpPr>
            <p:cNvPr id="320" name="矩形: 圆角 319">
              <a:extLst>
                <a:ext uri="{FF2B5EF4-FFF2-40B4-BE49-F238E27FC236}">
                  <a16:creationId xmlns:a16="http://schemas.microsoft.com/office/drawing/2014/main" id="{E179B390-FA06-4DCE-B2B8-21F266802BD2}"/>
                </a:ext>
              </a:extLst>
            </p:cNvPr>
            <p:cNvSpPr/>
            <p:nvPr/>
          </p:nvSpPr>
          <p:spPr>
            <a:xfrm>
              <a:off x="6486649" y="5184250"/>
              <a:ext cx="716487" cy="12781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buf</a:t>
              </a:r>
              <a:endParaRPr lang="zh-CN" altLang="en-US" sz="1050"/>
            </a:p>
          </p:txBody>
        </p:sp>
        <p:sp>
          <p:nvSpPr>
            <p:cNvPr id="321" name="矩形: 圆角 320">
              <a:extLst>
                <a:ext uri="{FF2B5EF4-FFF2-40B4-BE49-F238E27FC236}">
                  <a16:creationId xmlns:a16="http://schemas.microsoft.com/office/drawing/2014/main" id="{CC7C10A5-1517-44EB-AF9B-9EC88CBDE828}"/>
                </a:ext>
              </a:extLst>
            </p:cNvPr>
            <p:cNvSpPr/>
            <p:nvPr/>
          </p:nvSpPr>
          <p:spPr>
            <a:xfrm>
              <a:off x="6489185" y="5339480"/>
              <a:ext cx="711415" cy="12781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reply</a:t>
              </a:r>
              <a:endParaRPr lang="zh-CN" altLang="en-US" sz="1050"/>
            </a:p>
          </p:txBody>
        </p:sp>
      </p:grpSp>
      <p:grpSp>
        <p:nvGrpSpPr>
          <p:cNvPr id="353" name="组合 352">
            <a:extLst>
              <a:ext uri="{FF2B5EF4-FFF2-40B4-BE49-F238E27FC236}">
                <a16:creationId xmlns:a16="http://schemas.microsoft.com/office/drawing/2014/main" id="{5BF6F6D0-4F18-4434-8E7B-EE743B7861BF}"/>
              </a:ext>
            </a:extLst>
          </p:cNvPr>
          <p:cNvGrpSpPr/>
          <p:nvPr/>
        </p:nvGrpSpPr>
        <p:grpSpPr>
          <a:xfrm>
            <a:off x="5995849" y="5722684"/>
            <a:ext cx="930748" cy="695712"/>
            <a:chOff x="5235344" y="4800903"/>
            <a:chExt cx="930748" cy="695712"/>
          </a:xfrm>
        </p:grpSpPr>
        <p:sp>
          <p:nvSpPr>
            <p:cNvPr id="323" name="矩形: 圆角 322">
              <a:extLst>
                <a:ext uri="{FF2B5EF4-FFF2-40B4-BE49-F238E27FC236}">
                  <a16:creationId xmlns:a16="http://schemas.microsoft.com/office/drawing/2014/main" id="{B5F815C4-F373-4D5F-AD6C-6CC47DF0A50A}"/>
                </a:ext>
              </a:extLst>
            </p:cNvPr>
            <p:cNvSpPr/>
            <p:nvPr/>
          </p:nvSpPr>
          <p:spPr>
            <a:xfrm>
              <a:off x="5235344" y="4800903"/>
              <a:ext cx="930748" cy="695712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altLang="zh-CN" sz="1000" b="1"/>
                <a:t>client</a:t>
              </a:r>
            </a:p>
          </p:txBody>
        </p:sp>
        <p:sp>
          <p:nvSpPr>
            <p:cNvPr id="324" name="矩形: 圆角 323">
              <a:extLst>
                <a:ext uri="{FF2B5EF4-FFF2-40B4-BE49-F238E27FC236}">
                  <a16:creationId xmlns:a16="http://schemas.microsoft.com/office/drawing/2014/main" id="{C725659E-8087-4F37-9E89-43749DB0EF1C}"/>
                </a:ext>
              </a:extLst>
            </p:cNvPr>
            <p:cNvSpPr/>
            <p:nvPr/>
          </p:nvSpPr>
          <p:spPr>
            <a:xfrm>
              <a:off x="5344624" y="4995568"/>
              <a:ext cx="716487" cy="136410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queryBuf</a:t>
              </a:r>
              <a:endParaRPr lang="zh-CN" altLang="en-US" sz="1050"/>
            </a:p>
          </p:txBody>
        </p:sp>
        <p:sp>
          <p:nvSpPr>
            <p:cNvPr id="325" name="矩形: 圆角 324">
              <a:extLst>
                <a:ext uri="{FF2B5EF4-FFF2-40B4-BE49-F238E27FC236}">
                  <a16:creationId xmlns:a16="http://schemas.microsoft.com/office/drawing/2014/main" id="{61268A2F-97BB-4A03-ACAA-C6F42BD02E42}"/>
                </a:ext>
              </a:extLst>
            </p:cNvPr>
            <p:cNvSpPr/>
            <p:nvPr/>
          </p:nvSpPr>
          <p:spPr>
            <a:xfrm>
              <a:off x="5344624" y="5181968"/>
              <a:ext cx="716487" cy="12781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buf</a:t>
              </a:r>
              <a:endParaRPr lang="zh-CN" altLang="en-US" sz="1050"/>
            </a:p>
          </p:txBody>
        </p:sp>
        <p:sp>
          <p:nvSpPr>
            <p:cNvPr id="326" name="矩形: 圆角 325">
              <a:extLst>
                <a:ext uri="{FF2B5EF4-FFF2-40B4-BE49-F238E27FC236}">
                  <a16:creationId xmlns:a16="http://schemas.microsoft.com/office/drawing/2014/main" id="{D3265174-CD39-4ED7-BB26-C744816D4B77}"/>
                </a:ext>
              </a:extLst>
            </p:cNvPr>
            <p:cNvSpPr/>
            <p:nvPr/>
          </p:nvSpPr>
          <p:spPr>
            <a:xfrm>
              <a:off x="5347160" y="5337198"/>
              <a:ext cx="711415" cy="12781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reply</a:t>
              </a:r>
              <a:endParaRPr lang="zh-CN" altLang="en-US" sz="1050"/>
            </a:p>
          </p:txBody>
        </p:sp>
      </p:grpSp>
      <p:cxnSp>
        <p:nvCxnSpPr>
          <p:cNvPr id="328" name="连接符: 肘形 327">
            <a:extLst>
              <a:ext uri="{FF2B5EF4-FFF2-40B4-BE49-F238E27FC236}">
                <a16:creationId xmlns:a16="http://schemas.microsoft.com/office/drawing/2014/main" id="{6B940D01-EC82-44E1-B3CE-96E667837118}"/>
              </a:ext>
            </a:extLst>
          </p:cNvPr>
          <p:cNvCxnSpPr>
            <a:cxnSpLocks/>
            <a:stCxn id="255" idx="0"/>
            <a:endCxn id="215" idx="3"/>
          </p:cNvCxnSpPr>
          <p:nvPr/>
        </p:nvCxnSpPr>
        <p:spPr>
          <a:xfrm rot="16200000" flipV="1">
            <a:off x="9155009" y="4228365"/>
            <a:ext cx="770256" cy="24023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直接箭头连接符 335">
            <a:extLst>
              <a:ext uri="{FF2B5EF4-FFF2-40B4-BE49-F238E27FC236}">
                <a16:creationId xmlns:a16="http://schemas.microsoft.com/office/drawing/2014/main" id="{0EB3E313-861D-4C5B-883C-46C80365258A}"/>
              </a:ext>
            </a:extLst>
          </p:cNvPr>
          <p:cNvCxnSpPr>
            <a:stCxn id="215" idx="3"/>
            <a:endCxn id="272" idx="0"/>
          </p:cNvCxnSpPr>
          <p:nvPr/>
        </p:nvCxnSpPr>
        <p:spPr>
          <a:xfrm>
            <a:off x="8338967" y="5044407"/>
            <a:ext cx="999315" cy="77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连接符: 肘形 337">
            <a:extLst>
              <a:ext uri="{FF2B5EF4-FFF2-40B4-BE49-F238E27FC236}">
                <a16:creationId xmlns:a16="http://schemas.microsoft.com/office/drawing/2014/main" id="{1F42D020-BB3A-41C2-89E9-48B124245AC0}"/>
              </a:ext>
            </a:extLst>
          </p:cNvPr>
          <p:cNvCxnSpPr>
            <a:cxnSpLocks/>
            <a:stCxn id="273" idx="0"/>
            <a:endCxn id="216" idx="1"/>
          </p:cNvCxnSpPr>
          <p:nvPr/>
        </p:nvCxnSpPr>
        <p:spPr>
          <a:xfrm rot="16200000" flipV="1">
            <a:off x="7362780" y="5486212"/>
            <a:ext cx="588153" cy="68752"/>
          </a:xfrm>
          <a:prstGeom prst="bentConnector4">
            <a:avLst>
              <a:gd name="adj1" fmla="val 44567"/>
              <a:gd name="adj2" fmla="val 4821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连接符: 肘形 340">
            <a:extLst>
              <a:ext uri="{FF2B5EF4-FFF2-40B4-BE49-F238E27FC236}">
                <a16:creationId xmlns:a16="http://schemas.microsoft.com/office/drawing/2014/main" id="{2D35927F-AB4C-491A-8457-8CED7ECA0569}"/>
              </a:ext>
            </a:extLst>
          </p:cNvPr>
          <p:cNvCxnSpPr>
            <a:cxnSpLocks/>
            <a:stCxn id="273" idx="0"/>
            <a:endCxn id="217" idx="1"/>
          </p:cNvCxnSpPr>
          <p:nvPr/>
        </p:nvCxnSpPr>
        <p:spPr>
          <a:xfrm rot="16200000" flipV="1">
            <a:off x="7441663" y="5565095"/>
            <a:ext cx="432923" cy="66216"/>
          </a:xfrm>
          <a:prstGeom prst="bentConnector4">
            <a:avLst>
              <a:gd name="adj1" fmla="val 42619"/>
              <a:gd name="adj2" fmla="val 4430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" name="矩形: 圆角 345">
            <a:extLst>
              <a:ext uri="{FF2B5EF4-FFF2-40B4-BE49-F238E27FC236}">
                <a16:creationId xmlns:a16="http://schemas.microsoft.com/office/drawing/2014/main" id="{DEF06DFD-AC14-4A82-8E5A-24DA7F651122}"/>
              </a:ext>
            </a:extLst>
          </p:cNvPr>
          <p:cNvSpPr/>
          <p:nvPr/>
        </p:nvSpPr>
        <p:spPr>
          <a:xfrm>
            <a:off x="9561398" y="3492506"/>
            <a:ext cx="1712314" cy="5969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命令回复处理器</a:t>
            </a:r>
            <a:endParaRPr lang="en-US" altLang="zh-CN" sz="1100"/>
          </a:p>
          <a:p>
            <a:pPr algn="ctr"/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sendReplyToClient</a:t>
            </a:r>
            <a:endParaRPr lang="zh-CN" altLang="en-US" sz="1100"/>
          </a:p>
        </p:txBody>
      </p:sp>
      <p:cxnSp>
        <p:nvCxnSpPr>
          <p:cNvPr id="348" name="直接箭头连接符 347">
            <a:extLst>
              <a:ext uri="{FF2B5EF4-FFF2-40B4-BE49-F238E27FC236}">
                <a16:creationId xmlns:a16="http://schemas.microsoft.com/office/drawing/2014/main" id="{A189B5A4-FA2D-4A74-8B18-5F64E6729417}"/>
              </a:ext>
            </a:extLst>
          </p:cNvPr>
          <p:cNvCxnSpPr>
            <a:stCxn id="21" idx="3"/>
            <a:endCxn id="346" idx="1"/>
          </p:cNvCxnSpPr>
          <p:nvPr/>
        </p:nvCxnSpPr>
        <p:spPr>
          <a:xfrm flipV="1">
            <a:off x="7673698" y="3790956"/>
            <a:ext cx="1887700" cy="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9" name="文本框 348">
            <a:extLst>
              <a:ext uri="{FF2B5EF4-FFF2-40B4-BE49-F238E27FC236}">
                <a16:creationId xmlns:a16="http://schemas.microsoft.com/office/drawing/2014/main" id="{ABB4F27B-19E1-485B-A651-F79ED5A77067}"/>
              </a:ext>
            </a:extLst>
          </p:cNvPr>
          <p:cNvSpPr txBox="1"/>
          <p:nvPr/>
        </p:nvSpPr>
        <p:spPr>
          <a:xfrm>
            <a:off x="8201133" y="3598766"/>
            <a:ext cx="13676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client socket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有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writeable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事件</a:t>
            </a: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05D30E1C-3485-432C-BB06-17E031140442}"/>
              </a:ext>
            </a:extLst>
          </p:cNvPr>
          <p:cNvSpPr txBox="1"/>
          <p:nvPr/>
        </p:nvSpPr>
        <p:spPr>
          <a:xfrm>
            <a:off x="6303476" y="827136"/>
            <a:ext cx="5838128" cy="5678478"/>
          </a:xfrm>
          <a:prstGeom prst="rect">
            <a:avLst/>
          </a:prstGeom>
          <a:solidFill>
            <a:srgbClr val="F7FB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readQueryFromClient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(connection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conn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获取当前客户端，客户端中有缓冲区用来读和写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client *c = </a:t>
            </a:r>
            <a:r>
              <a:rPr lang="en-US" altLang="zh-CN" sz="1100" b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connGetPrivateData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(conn);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c-&gt;</a:t>
            </a:r>
            <a:r>
              <a:rPr lang="en-US" altLang="zh-CN" sz="1100" b="0" err="1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querybuf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缓冲区大小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qblen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querybuf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读取请求数据到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c-&gt;</a:t>
            </a:r>
            <a:r>
              <a:rPr lang="en-US" altLang="zh-CN" sz="1100" b="0" err="1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querybuf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缓冲区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connRead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conn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querybuf</a:t>
            </a:r>
            <a:r>
              <a:rPr lang="en-US" altLang="zh-CN" sz="1100" b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+qblen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readlen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 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解析缓冲区字符串，转为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命令参数存入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c-&gt;</a:t>
            </a:r>
            <a:r>
              <a:rPr lang="en-US" altLang="zh-CN" sz="1100" b="0" err="1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数组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processInputBuffer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(c);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处理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c-&gt;</a:t>
            </a:r>
            <a:r>
              <a:rPr lang="en-US" altLang="zh-CN" sz="1100" b="0" err="1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中的命令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processCommand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(c);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processCommand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(client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根据命令名称，寻找命令对应的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command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，例如 </a:t>
            </a:r>
            <a:r>
              <a:rPr lang="en-US" altLang="zh-CN" sz="1100" b="0" err="1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setCommand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cmd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lastcmd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lookupCommand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执行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command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，得到响应结果，例如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ping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命令，对应</a:t>
            </a:r>
            <a:r>
              <a:rPr lang="en-US" altLang="zh-CN" sz="1100" b="0" err="1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pingCommand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cmd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proc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(c);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把执行结果写出，例如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ping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命令，就返回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"pong"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给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en-US" altLang="zh-CN" sz="1100" b="0" err="1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shared.pong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 字符串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"pong"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SDS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对象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addReply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c,</a:t>
            </a:r>
            <a:r>
              <a:rPr lang="en-US" altLang="zh-CN" sz="1100" b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shared</a:t>
            </a:r>
            <a:r>
              <a:rPr lang="en-US" altLang="zh-CN" sz="1100" b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pong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 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addReply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(client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尝试把结果写到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c-</a:t>
            </a:r>
            <a:r>
              <a:rPr lang="en-US" altLang="zh-CN" sz="1100" b="0" err="1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buf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客户端写缓存区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_</a:t>
            </a:r>
            <a:r>
              <a:rPr lang="en-US" altLang="zh-CN" sz="1100" b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addReplyToBuffer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c,</a:t>
            </a:r>
            <a:r>
              <a:rPr lang="en-US" altLang="zh-CN" sz="1100" b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!= C_OK)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c-&gt;</a:t>
            </a:r>
            <a:r>
              <a:rPr lang="en-US" altLang="zh-CN" sz="1100" b="0" err="1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buf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写不下，则写到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c-&gt;reply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，这是一个链表，容量无上限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_</a:t>
            </a:r>
            <a:r>
              <a:rPr lang="en-US" altLang="zh-CN" sz="1100" b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addReplyProtoToList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c,</a:t>
            </a:r>
            <a:r>
              <a:rPr lang="en-US" altLang="zh-CN" sz="1100" b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将客户端添加到</a:t>
            </a:r>
            <a:r>
              <a:rPr lang="en-US" altLang="zh-CN" sz="1100" b="0" err="1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server.clients_pending_write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这个队列，等待被写出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 err="1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listAddNodeHead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 err="1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clients_pending_write</a:t>
            </a:r>
            <a:r>
              <a:rPr lang="en-US" altLang="zh-CN" sz="1100" b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pic>
        <p:nvPicPr>
          <p:cNvPr id="109" name="图片 108">
            <a:extLst>
              <a:ext uri="{FF2B5EF4-FFF2-40B4-BE49-F238E27FC236}">
                <a16:creationId xmlns:a16="http://schemas.microsoft.com/office/drawing/2014/main" id="{90FE5B24-CDF0-4ED6-BC1A-F90C8EE82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344" y="581419"/>
            <a:ext cx="3676190" cy="3476190"/>
          </a:xfrm>
          <a:prstGeom prst="rect">
            <a:avLst/>
          </a:prstGeom>
        </p:spPr>
      </p:pic>
      <p:sp>
        <p:nvSpPr>
          <p:cNvPr id="365" name="文本框 364">
            <a:extLst>
              <a:ext uri="{FF2B5EF4-FFF2-40B4-BE49-F238E27FC236}">
                <a16:creationId xmlns:a16="http://schemas.microsoft.com/office/drawing/2014/main" id="{85F8B42C-077B-415A-B30D-20083E70DBE6}"/>
              </a:ext>
            </a:extLst>
          </p:cNvPr>
          <p:cNvSpPr txBox="1"/>
          <p:nvPr/>
        </p:nvSpPr>
        <p:spPr>
          <a:xfrm>
            <a:off x="3607087" y="6490203"/>
            <a:ext cx="25090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server. clients_pending_write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366" name="组合 365">
            <a:extLst>
              <a:ext uri="{FF2B5EF4-FFF2-40B4-BE49-F238E27FC236}">
                <a16:creationId xmlns:a16="http://schemas.microsoft.com/office/drawing/2014/main" id="{C95B0AB7-FA01-4DCE-A010-9CEC99612537}"/>
              </a:ext>
            </a:extLst>
          </p:cNvPr>
          <p:cNvGrpSpPr/>
          <p:nvPr/>
        </p:nvGrpSpPr>
        <p:grpSpPr>
          <a:xfrm>
            <a:off x="7515350" y="5722684"/>
            <a:ext cx="930748" cy="695712"/>
            <a:chOff x="5235344" y="4800903"/>
            <a:chExt cx="930748" cy="695712"/>
          </a:xfrm>
        </p:grpSpPr>
        <p:sp>
          <p:nvSpPr>
            <p:cNvPr id="367" name="矩形: 圆角 366">
              <a:extLst>
                <a:ext uri="{FF2B5EF4-FFF2-40B4-BE49-F238E27FC236}">
                  <a16:creationId xmlns:a16="http://schemas.microsoft.com/office/drawing/2014/main" id="{EC31EAF9-6601-4437-96C0-D7C9D27E655C}"/>
                </a:ext>
              </a:extLst>
            </p:cNvPr>
            <p:cNvSpPr/>
            <p:nvPr/>
          </p:nvSpPr>
          <p:spPr>
            <a:xfrm>
              <a:off x="5235344" y="4800903"/>
              <a:ext cx="930748" cy="695712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altLang="zh-CN" sz="1000" b="1"/>
                <a:t>client</a:t>
              </a:r>
            </a:p>
          </p:txBody>
        </p:sp>
        <p:sp>
          <p:nvSpPr>
            <p:cNvPr id="368" name="矩形: 圆角 367">
              <a:extLst>
                <a:ext uri="{FF2B5EF4-FFF2-40B4-BE49-F238E27FC236}">
                  <a16:creationId xmlns:a16="http://schemas.microsoft.com/office/drawing/2014/main" id="{105C8831-B699-4B59-850F-701DAF897A9E}"/>
                </a:ext>
              </a:extLst>
            </p:cNvPr>
            <p:cNvSpPr/>
            <p:nvPr/>
          </p:nvSpPr>
          <p:spPr>
            <a:xfrm>
              <a:off x="5344624" y="4995568"/>
              <a:ext cx="716487" cy="136410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queryBuf</a:t>
              </a:r>
              <a:endParaRPr lang="zh-CN" altLang="en-US" sz="1050"/>
            </a:p>
          </p:txBody>
        </p:sp>
        <p:sp>
          <p:nvSpPr>
            <p:cNvPr id="369" name="矩形: 圆角 368">
              <a:extLst>
                <a:ext uri="{FF2B5EF4-FFF2-40B4-BE49-F238E27FC236}">
                  <a16:creationId xmlns:a16="http://schemas.microsoft.com/office/drawing/2014/main" id="{43C69B3C-DD43-4C66-B25B-7ED7E6BD9610}"/>
                </a:ext>
              </a:extLst>
            </p:cNvPr>
            <p:cNvSpPr/>
            <p:nvPr/>
          </p:nvSpPr>
          <p:spPr>
            <a:xfrm>
              <a:off x="5344624" y="5181968"/>
              <a:ext cx="716487" cy="12781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buf</a:t>
              </a:r>
              <a:endParaRPr lang="zh-CN" altLang="en-US" sz="1050"/>
            </a:p>
          </p:txBody>
        </p:sp>
        <p:sp>
          <p:nvSpPr>
            <p:cNvPr id="370" name="矩形: 圆角 369">
              <a:extLst>
                <a:ext uri="{FF2B5EF4-FFF2-40B4-BE49-F238E27FC236}">
                  <a16:creationId xmlns:a16="http://schemas.microsoft.com/office/drawing/2014/main" id="{5392A35E-6406-4335-BE69-FB0327BBBE84}"/>
                </a:ext>
              </a:extLst>
            </p:cNvPr>
            <p:cNvSpPr/>
            <p:nvPr/>
          </p:nvSpPr>
          <p:spPr>
            <a:xfrm>
              <a:off x="5347160" y="5337198"/>
              <a:ext cx="711415" cy="12781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reply</a:t>
              </a:r>
              <a:endParaRPr lang="zh-CN" altLang="en-US" sz="1050"/>
            </a:p>
          </p:txBody>
        </p:sp>
      </p:grpSp>
      <p:cxnSp>
        <p:nvCxnSpPr>
          <p:cNvPr id="377" name="连接符: 肘形 376">
            <a:extLst>
              <a:ext uri="{FF2B5EF4-FFF2-40B4-BE49-F238E27FC236}">
                <a16:creationId xmlns:a16="http://schemas.microsoft.com/office/drawing/2014/main" id="{7647A319-41F2-44E3-BD94-1E6C2280B1BD}"/>
              </a:ext>
            </a:extLst>
          </p:cNvPr>
          <p:cNvCxnSpPr>
            <a:cxnSpLocks/>
          </p:cNvCxnSpPr>
          <p:nvPr/>
        </p:nvCxnSpPr>
        <p:spPr>
          <a:xfrm rot="5400000">
            <a:off x="4952851" y="3349425"/>
            <a:ext cx="4626" cy="1499748"/>
          </a:xfrm>
          <a:prstGeom prst="bentConnector3">
            <a:avLst>
              <a:gd name="adj1" fmla="val 201410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9" name="文本框 378">
            <a:extLst>
              <a:ext uri="{FF2B5EF4-FFF2-40B4-BE49-F238E27FC236}">
                <a16:creationId xmlns:a16="http://schemas.microsoft.com/office/drawing/2014/main" id="{32C9827A-19F4-4E09-9838-6F29C03593EA}"/>
              </a:ext>
            </a:extLst>
          </p:cNvPr>
          <p:cNvSpPr txBox="1"/>
          <p:nvPr/>
        </p:nvSpPr>
        <p:spPr>
          <a:xfrm>
            <a:off x="3782407" y="5074442"/>
            <a:ext cx="24224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遍历队列中的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client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，监听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FD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写事件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绑定写处理器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sendReplyToClient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403" name="直接箭头连接符 402">
            <a:extLst>
              <a:ext uri="{FF2B5EF4-FFF2-40B4-BE49-F238E27FC236}">
                <a16:creationId xmlns:a16="http://schemas.microsoft.com/office/drawing/2014/main" id="{F857B667-72CC-4FAE-B218-E8A076C7EE15}"/>
              </a:ext>
            </a:extLst>
          </p:cNvPr>
          <p:cNvCxnSpPr>
            <a:cxnSpLocks/>
          </p:cNvCxnSpPr>
          <p:nvPr/>
        </p:nvCxnSpPr>
        <p:spPr>
          <a:xfrm flipH="1">
            <a:off x="6378222" y="6113114"/>
            <a:ext cx="754340" cy="5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连接符: 曲线 404">
            <a:extLst>
              <a:ext uri="{FF2B5EF4-FFF2-40B4-BE49-F238E27FC236}">
                <a16:creationId xmlns:a16="http://schemas.microsoft.com/office/drawing/2014/main" id="{53371176-E3DE-45EC-9E87-0B188D16F7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38729" y="4029653"/>
            <a:ext cx="3730087" cy="1697656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399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-0.0013 -0.31805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1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1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xit" presetSubtype="2" accel="40000" decel="4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3" dur="12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2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5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9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-0.33867 0.00023 " pathEditMode="relative" rAng="0" ptsTypes="AA">
                                      <p:cBhvr>
                                        <p:cTn id="213" dur="125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81481E-6 L -0.13321 4.81481E-6 " pathEditMode="relative" rAng="0" ptsTypes="AA">
                                      <p:cBhvr>
                                        <p:cTn id="220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-0.13321 4.81481E-6 " pathEditMode="relative" rAng="0" ptsTypes="AA">
                                      <p:cBhvr>
                                        <p:cTn id="227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" presetClass="exit" presetSubtype="1" accel="40000" decel="4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1" dur="125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125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7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0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75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" grpId="0" animBg="1"/>
      <p:bldP spid="17" grpId="0" animBg="1"/>
      <p:bldP spid="18" grpId="0" animBg="1"/>
      <p:bldP spid="21" grpId="0" animBg="1"/>
      <p:bldP spid="22" grpId="0" animBg="1"/>
      <p:bldP spid="51" grpId="0" animBg="1"/>
      <p:bldP spid="58" grpId="0"/>
      <p:bldP spid="61" grpId="0"/>
      <p:bldP spid="62" grpId="0" animBg="1"/>
      <p:bldP spid="70" grpId="0"/>
      <p:bldP spid="135" grpId="0" animBg="1"/>
      <p:bldP spid="149" grpId="0" animBg="1"/>
      <p:bldP spid="214" grpId="0" animBg="1"/>
      <p:bldP spid="215" grpId="0" animBg="1"/>
      <p:bldP spid="216" grpId="0" animBg="1"/>
      <p:bldP spid="217" grpId="0" animBg="1"/>
      <p:bldP spid="254" grpId="0" animBg="1"/>
      <p:bldP spid="254" grpId="1" animBg="1"/>
      <p:bldP spid="255" grpId="0" animBg="1"/>
      <p:bldP spid="272" grpId="0" animBg="1"/>
      <p:bldP spid="273" grpId="0" animBg="1"/>
      <p:bldP spid="346" grpId="0" animBg="1"/>
      <p:bldP spid="349" grpId="0"/>
      <p:bldP spid="205" grpId="0" animBg="1"/>
      <p:bldP spid="205" grpId="2" animBg="1"/>
      <p:bldP spid="205" grpId="3" animBg="1"/>
      <p:bldP spid="365" grpId="0"/>
      <p:bldP spid="379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>
            <a:extLst>
              <a:ext uri="{FF2B5EF4-FFF2-40B4-BE49-F238E27FC236}">
                <a16:creationId xmlns:a16="http://schemas.microsoft.com/office/drawing/2014/main" id="{AEAD6C85-ED50-498B-A8BE-5BF4D7D76519}"/>
              </a:ext>
            </a:extLst>
          </p:cNvPr>
          <p:cNvSpPr/>
          <p:nvPr/>
        </p:nvSpPr>
        <p:spPr>
          <a:xfrm>
            <a:off x="9512876" y="3346387"/>
            <a:ext cx="2383302" cy="868025"/>
          </a:xfrm>
          <a:prstGeom prst="rect">
            <a:avLst/>
          </a:prstGeom>
          <a:solidFill>
            <a:srgbClr val="F7FBF4"/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>
                <a:solidFill>
                  <a:schemeClr val="accent3">
                    <a:lumMod val="75000"/>
                  </a:schemeClr>
                </a:solidFill>
              </a:rPr>
              <a:t>多</a:t>
            </a:r>
            <a:endParaRPr lang="en-US" altLang="zh-CN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zh-CN" altLang="en-US">
                <a:solidFill>
                  <a:schemeClr val="accent3">
                    <a:lumMod val="75000"/>
                  </a:schemeClr>
                </a:solidFill>
              </a:rPr>
              <a:t>线</a:t>
            </a:r>
            <a:endParaRPr lang="en-US" altLang="zh-CN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zh-CN" altLang="en-US">
                <a:solidFill>
                  <a:schemeClr val="accent3">
                    <a:lumMod val="75000"/>
                  </a:schemeClr>
                </a:solidFill>
              </a:rPr>
              <a:t>程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551C4C4-834E-4519-89FF-9287757B52D6}"/>
              </a:ext>
            </a:extLst>
          </p:cNvPr>
          <p:cNvSpPr/>
          <p:nvPr/>
        </p:nvSpPr>
        <p:spPr>
          <a:xfrm>
            <a:off x="8615914" y="5622178"/>
            <a:ext cx="3280264" cy="868025"/>
          </a:xfrm>
          <a:prstGeom prst="rect">
            <a:avLst/>
          </a:prstGeom>
          <a:solidFill>
            <a:srgbClr val="F7FBF4"/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>
                <a:solidFill>
                  <a:schemeClr val="accent3">
                    <a:lumMod val="75000"/>
                  </a:schemeClr>
                </a:solidFill>
              </a:rPr>
              <a:t>多</a:t>
            </a:r>
            <a:endParaRPr lang="en-US" altLang="zh-CN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zh-CN" altLang="en-US">
                <a:solidFill>
                  <a:schemeClr val="accent3">
                    <a:lumMod val="75000"/>
                  </a:schemeClr>
                </a:solidFill>
              </a:rPr>
              <a:t>线</a:t>
            </a:r>
            <a:endParaRPr lang="en-US" altLang="zh-CN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zh-CN" altLang="en-US">
                <a:solidFill>
                  <a:schemeClr val="accent3">
                    <a:lumMod val="75000"/>
                  </a:schemeClr>
                </a:solidFill>
              </a:rPr>
              <a:t>程</a:t>
            </a:r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5A79B4C9-FD9B-4508-8973-3C0EB97AB8CA}"/>
              </a:ext>
            </a:extLst>
          </p:cNvPr>
          <p:cNvSpPr/>
          <p:nvPr/>
        </p:nvSpPr>
        <p:spPr>
          <a:xfrm>
            <a:off x="3316614" y="5685222"/>
            <a:ext cx="3059106" cy="804981"/>
          </a:xfrm>
          <a:prstGeom prst="roundRect">
            <a:avLst>
              <a:gd name="adj" fmla="val 12810"/>
            </a:avLst>
          </a:prstGeom>
          <a:solidFill>
            <a:schemeClr val="bg1">
              <a:lumMod val="50000"/>
            </a:schemeClr>
          </a:solidFill>
          <a:ln w="1270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Redis</a:t>
            </a:r>
            <a:r>
              <a:rPr lang="zh-CN" altLang="en-US" sz="2400" b="1">
                <a:solidFill>
                  <a:srgbClr val="AD2B26"/>
                </a:solidFill>
              </a:rPr>
              <a:t>网络模型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43580"/>
            <a:ext cx="10698800" cy="566039"/>
          </a:xfrm>
        </p:spPr>
        <p:txBody>
          <a:bodyPr/>
          <a:lstStyle/>
          <a:p>
            <a:r>
              <a:rPr lang="en-US" altLang="zh-CN" sz="1400"/>
              <a:t>Redis 6.0</a:t>
            </a:r>
            <a:r>
              <a:rPr lang="zh-CN" altLang="en-US" sz="1400"/>
              <a:t>版本中引入了多线程，目的是为了提高</a:t>
            </a:r>
            <a:r>
              <a:rPr lang="en-US" altLang="zh-CN" sz="1400"/>
              <a:t>IO</a:t>
            </a:r>
            <a:r>
              <a:rPr lang="zh-CN" altLang="en-US" sz="1400"/>
              <a:t>读写效率。因此在</a:t>
            </a:r>
            <a:r>
              <a:rPr lang="zh-CN" altLang="en-US" sz="1400" b="1"/>
              <a:t>解析客户端命令</a:t>
            </a:r>
            <a:r>
              <a:rPr lang="zh-CN" altLang="en-US" sz="1400"/>
              <a:t>、</a:t>
            </a:r>
            <a:r>
              <a:rPr lang="zh-CN" altLang="en-US" sz="1400" b="1"/>
              <a:t>写响应结果</a:t>
            </a:r>
            <a:r>
              <a:rPr lang="zh-CN" altLang="en-US" sz="1400"/>
              <a:t>时采用了多线程。核心的命令执行、</a:t>
            </a:r>
            <a:r>
              <a:rPr lang="en-US" altLang="zh-CN" sz="1400"/>
              <a:t>IO</a:t>
            </a:r>
            <a:r>
              <a:rPr lang="zh-CN" altLang="en-US" sz="1400"/>
              <a:t>多路复用模块依然是由主线程执行。</a:t>
            </a:r>
            <a:endParaRPr lang="en-US" altLang="zh-CN" sz="140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3CC1E60-9FEB-4D07-AFA8-BC3DC1BBE668}"/>
              </a:ext>
            </a:extLst>
          </p:cNvPr>
          <p:cNvSpPr/>
          <p:nvPr/>
        </p:nvSpPr>
        <p:spPr>
          <a:xfrm>
            <a:off x="710880" y="2159000"/>
            <a:ext cx="876620" cy="5969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client</a:t>
            </a:r>
          </a:p>
          <a:p>
            <a:pPr algn="ctr"/>
            <a:r>
              <a:rPr lang="en-US" altLang="zh-CN" sz="1100"/>
              <a:t>Socket</a:t>
            </a:r>
            <a:endParaRPr lang="zh-CN" altLang="en-US" sz="110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D566C1F-84B5-4D58-B218-0B1ACAC11517}"/>
              </a:ext>
            </a:extLst>
          </p:cNvPr>
          <p:cNvSpPr/>
          <p:nvPr/>
        </p:nvSpPr>
        <p:spPr>
          <a:xfrm>
            <a:off x="710880" y="3504713"/>
            <a:ext cx="876620" cy="5969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client</a:t>
            </a:r>
          </a:p>
          <a:p>
            <a:pPr algn="ctr"/>
            <a:r>
              <a:rPr lang="en-US" altLang="zh-CN" sz="1100"/>
              <a:t>Socket</a:t>
            </a:r>
            <a:endParaRPr lang="zh-CN" altLang="en-US" sz="110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CD3E657-3666-4F27-9614-BF2BE6DE3375}"/>
              </a:ext>
            </a:extLst>
          </p:cNvPr>
          <p:cNvSpPr/>
          <p:nvPr/>
        </p:nvSpPr>
        <p:spPr>
          <a:xfrm>
            <a:off x="710880" y="4913926"/>
            <a:ext cx="876620" cy="5969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client</a:t>
            </a:r>
          </a:p>
          <a:p>
            <a:pPr algn="ctr"/>
            <a:r>
              <a:rPr lang="en-US" altLang="zh-CN" sz="1100"/>
              <a:t>Socket</a:t>
            </a:r>
            <a:endParaRPr lang="zh-CN" altLang="en-US" sz="110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492E3AE-E7B9-4B2B-BD30-854A276740AC}"/>
              </a:ext>
            </a:extLst>
          </p:cNvPr>
          <p:cNvSpPr/>
          <p:nvPr/>
        </p:nvSpPr>
        <p:spPr>
          <a:xfrm>
            <a:off x="6733578" y="3500086"/>
            <a:ext cx="940120" cy="5969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aeApiPoll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159C823-FA1E-4494-A037-BC16EDB2BFC0}"/>
              </a:ext>
            </a:extLst>
          </p:cNvPr>
          <p:cNvSpPr/>
          <p:nvPr/>
        </p:nvSpPr>
        <p:spPr>
          <a:xfrm>
            <a:off x="2132614" y="3504713"/>
            <a:ext cx="940120" cy="59690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server</a:t>
            </a:r>
          </a:p>
          <a:p>
            <a:pPr algn="ctr"/>
            <a:r>
              <a:rPr lang="en-US" altLang="zh-CN" sz="1100"/>
              <a:t>Socket</a:t>
            </a:r>
            <a:endParaRPr lang="zh-CN" altLang="en-US" sz="1100"/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466B88FA-2616-4608-9D6B-FBE1B66B9D75}"/>
              </a:ext>
            </a:extLst>
          </p:cNvPr>
          <p:cNvCxnSpPr>
            <a:cxnSpLocks/>
            <a:stCxn id="2" idx="6"/>
            <a:endCxn id="22" idx="0"/>
          </p:cNvCxnSpPr>
          <p:nvPr/>
        </p:nvCxnSpPr>
        <p:spPr>
          <a:xfrm>
            <a:off x="1587500" y="2457450"/>
            <a:ext cx="1015174" cy="1047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DE021E83-49F7-4BCB-B81C-FFBEE853895D}"/>
              </a:ext>
            </a:extLst>
          </p:cNvPr>
          <p:cNvCxnSpPr>
            <a:cxnSpLocks/>
            <a:stCxn id="18" idx="6"/>
            <a:endCxn id="22" idx="4"/>
          </p:cNvCxnSpPr>
          <p:nvPr/>
        </p:nvCxnSpPr>
        <p:spPr>
          <a:xfrm flipV="1">
            <a:off x="1587500" y="4101613"/>
            <a:ext cx="1015174" cy="11107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56BC193-BCA7-4AC7-95E5-C8707221C8E3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>
            <a:off x="1587500" y="3803163"/>
            <a:ext cx="545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BDF6C20-5CD1-4BAE-8390-87C1278D9F5E}"/>
              </a:ext>
            </a:extLst>
          </p:cNvPr>
          <p:cNvCxnSpPr>
            <a:cxnSpLocks/>
            <a:stCxn id="22" idx="6"/>
            <a:endCxn id="135" idx="1"/>
          </p:cNvCxnSpPr>
          <p:nvPr/>
        </p:nvCxnSpPr>
        <p:spPr>
          <a:xfrm>
            <a:off x="3072734" y="3803163"/>
            <a:ext cx="552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30AA6227-CA2C-4C83-AA37-16D602F7C091}"/>
              </a:ext>
            </a:extLst>
          </p:cNvPr>
          <p:cNvSpPr/>
          <p:nvPr/>
        </p:nvSpPr>
        <p:spPr>
          <a:xfrm>
            <a:off x="9550399" y="2668944"/>
            <a:ext cx="1712314" cy="5969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连接应答处理器</a:t>
            </a:r>
            <a:endParaRPr lang="en-US" altLang="zh-CN" sz="1100"/>
          </a:p>
          <a:p>
            <a:pPr algn="ctr"/>
            <a:r>
              <a:rPr lang="en-US" altLang="zh-CN" sz="1100"/>
              <a:t>tcpAccepthandler</a:t>
            </a:r>
            <a:endParaRPr lang="zh-CN" altLang="en-US" sz="1100"/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0519742B-6D6C-4084-817D-4410984C0F41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 flipV="1">
            <a:off x="7673698" y="2967394"/>
            <a:ext cx="1876701" cy="831142"/>
          </a:xfrm>
          <a:prstGeom prst="bentConnector3">
            <a:avLst>
              <a:gd name="adj1" fmla="val 276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9537702-6E77-417C-95A1-FA75EECF1EDD}"/>
              </a:ext>
            </a:extLst>
          </p:cNvPr>
          <p:cNvSpPr txBox="1"/>
          <p:nvPr/>
        </p:nvSpPr>
        <p:spPr>
          <a:xfrm>
            <a:off x="8223741" y="2770984"/>
            <a:ext cx="12891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server socket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有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readable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事件</a:t>
            </a: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87AE5ADC-9A55-455A-8042-8533B2E81E74}"/>
              </a:ext>
            </a:extLst>
          </p:cNvPr>
          <p:cNvCxnSpPr>
            <a:cxnSpLocks/>
            <a:stCxn id="51" idx="0"/>
            <a:endCxn id="135" idx="0"/>
          </p:cNvCxnSpPr>
          <p:nvPr/>
        </p:nvCxnSpPr>
        <p:spPr>
          <a:xfrm rot="16200000" flipH="1" flipV="1">
            <a:off x="6872290" y="-29553"/>
            <a:ext cx="835769" cy="6232762"/>
          </a:xfrm>
          <a:prstGeom prst="bentConnector3">
            <a:avLst>
              <a:gd name="adj1" fmla="val -273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FB91D50A-97BE-483B-9C84-0226FC636294}"/>
              </a:ext>
            </a:extLst>
          </p:cNvPr>
          <p:cNvSpPr txBox="1"/>
          <p:nvPr/>
        </p:nvSpPr>
        <p:spPr>
          <a:xfrm>
            <a:off x="5241272" y="2157999"/>
            <a:ext cx="3374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接收客户端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socket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，注册客户端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FD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到多路复用程序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7B2B164-EBFD-4D8C-8E6D-13A9AB02DA80}"/>
              </a:ext>
            </a:extLst>
          </p:cNvPr>
          <p:cNvSpPr/>
          <p:nvPr/>
        </p:nvSpPr>
        <p:spPr>
          <a:xfrm>
            <a:off x="9558161" y="4302990"/>
            <a:ext cx="1712315" cy="5969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命令请求处理器</a:t>
            </a:r>
            <a:endParaRPr lang="en-US" altLang="zh-CN" sz="1100"/>
          </a:p>
          <a:p>
            <a:pPr algn="ctr"/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readQueryFromClient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8EC46B8-6423-43DB-BA52-E64F239EC710}"/>
              </a:ext>
            </a:extLst>
          </p:cNvPr>
          <p:cNvSpPr txBox="1"/>
          <p:nvPr/>
        </p:nvSpPr>
        <p:spPr>
          <a:xfrm>
            <a:off x="8238613" y="4208041"/>
            <a:ext cx="12891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client socket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有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readable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事件</a:t>
            </a:r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E1FCA404-C84D-41E9-A6E5-9461238EB2DD}"/>
              </a:ext>
            </a:extLst>
          </p:cNvPr>
          <p:cNvCxnSpPr>
            <a:cxnSpLocks/>
            <a:stCxn id="21" idx="3"/>
            <a:endCxn id="62" idx="1"/>
          </p:cNvCxnSpPr>
          <p:nvPr/>
        </p:nvCxnSpPr>
        <p:spPr>
          <a:xfrm>
            <a:off x="7673698" y="3798536"/>
            <a:ext cx="1884463" cy="802904"/>
          </a:xfrm>
          <a:prstGeom prst="bentConnector3">
            <a:avLst>
              <a:gd name="adj1" fmla="val 277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曲线 93">
            <a:extLst>
              <a:ext uri="{FF2B5EF4-FFF2-40B4-BE49-F238E27FC236}">
                <a16:creationId xmlns:a16="http://schemas.microsoft.com/office/drawing/2014/main" id="{C9474B25-F7FD-45E4-B5FF-3B9234B720A2}"/>
              </a:ext>
            </a:extLst>
          </p:cNvPr>
          <p:cNvCxnSpPr>
            <a:cxnSpLocks/>
            <a:stCxn id="2" idx="5"/>
          </p:cNvCxnSpPr>
          <p:nvPr/>
        </p:nvCxnSpPr>
        <p:spPr>
          <a:xfrm rot="16200000" flipH="1">
            <a:off x="4446165" y="-318557"/>
            <a:ext cx="2157832" cy="8131918"/>
          </a:xfrm>
          <a:prstGeom prst="curved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AECFE231-2CA0-4B96-BAC5-C5ACD59C1B51}"/>
              </a:ext>
            </a:extLst>
          </p:cNvPr>
          <p:cNvCxnSpPr>
            <a:cxnSpLocks/>
            <a:stCxn id="17" idx="5"/>
          </p:cNvCxnSpPr>
          <p:nvPr/>
        </p:nvCxnSpPr>
        <p:spPr>
          <a:xfrm rot="16200000" flipH="1">
            <a:off x="5105910" y="367411"/>
            <a:ext cx="838342" cy="8131918"/>
          </a:xfrm>
          <a:prstGeom prst="curved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C0B2BE11-1C8C-4D6A-BFF6-637A31E08DBF}"/>
              </a:ext>
            </a:extLst>
          </p:cNvPr>
          <p:cNvCxnSpPr>
            <a:cxnSpLocks/>
            <a:stCxn id="18" idx="7"/>
          </p:cNvCxnSpPr>
          <p:nvPr/>
        </p:nvCxnSpPr>
        <p:spPr>
          <a:xfrm rot="5400000" flipH="1" flipV="1">
            <a:off x="5442252" y="852552"/>
            <a:ext cx="165658" cy="8131918"/>
          </a:xfrm>
          <a:prstGeom prst="curved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077A2F80-02C9-4622-B486-963CA0459A5A}"/>
              </a:ext>
            </a:extLst>
          </p:cNvPr>
          <p:cNvCxnSpPr>
            <a:cxnSpLocks/>
            <a:stCxn id="22" idx="7"/>
          </p:cNvCxnSpPr>
          <p:nvPr/>
        </p:nvCxnSpPr>
        <p:spPr>
          <a:xfrm rot="5400000" flipH="1" flipV="1">
            <a:off x="5825357" y="-186463"/>
            <a:ext cx="888290" cy="6668891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9ACDBAA8-CB7E-4659-9360-7A357E673249}"/>
              </a:ext>
            </a:extLst>
          </p:cNvPr>
          <p:cNvSpPr/>
          <p:nvPr/>
        </p:nvSpPr>
        <p:spPr>
          <a:xfrm>
            <a:off x="3625690" y="3504713"/>
            <a:ext cx="1096207" cy="5969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aeEventLoop</a:t>
            </a:r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576E9168-2F31-46A3-AC88-A0AE37F004C5}"/>
              </a:ext>
            </a:extLst>
          </p:cNvPr>
          <p:cNvSpPr/>
          <p:nvPr/>
        </p:nvSpPr>
        <p:spPr>
          <a:xfrm>
            <a:off x="5345205" y="3504712"/>
            <a:ext cx="717369" cy="5969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before</a:t>
            </a:r>
          </a:p>
          <a:p>
            <a:pPr algn="ctr"/>
            <a:r>
              <a:rPr lang="en-US" altLang="zh-CN" sz="1100"/>
              <a:t>sleep</a:t>
            </a:r>
          </a:p>
        </p:txBody>
      </p: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68E9FA37-AC5A-400F-9382-425C6A157CB0}"/>
              </a:ext>
            </a:extLst>
          </p:cNvPr>
          <p:cNvCxnSpPr>
            <a:cxnSpLocks/>
            <a:stCxn id="135" idx="3"/>
            <a:endCxn id="149" idx="1"/>
          </p:cNvCxnSpPr>
          <p:nvPr/>
        </p:nvCxnSpPr>
        <p:spPr>
          <a:xfrm flipV="1">
            <a:off x="4721897" y="3803162"/>
            <a:ext cx="623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D15BB616-095C-418B-AB12-E884274D21DA}"/>
              </a:ext>
            </a:extLst>
          </p:cNvPr>
          <p:cNvCxnSpPr>
            <a:cxnSpLocks/>
            <a:stCxn id="149" idx="3"/>
            <a:endCxn id="21" idx="1"/>
          </p:cNvCxnSpPr>
          <p:nvPr/>
        </p:nvCxnSpPr>
        <p:spPr>
          <a:xfrm flipV="1">
            <a:off x="6062574" y="3798536"/>
            <a:ext cx="671004" cy="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矩形: 圆角 213">
            <a:extLst>
              <a:ext uri="{FF2B5EF4-FFF2-40B4-BE49-F238E27FC236}">
                <a16:creationId xmlns:a16="http://schemas.microsoft.com/office/drawing/2014/main" id="{2520AD6E-DDF1-48F4-ACA2-2AFBCE2B9EFD}"/>
              </a:ext>
            </a:extLst>
          </p:cNvPr>
          <p:cNvSpPr/>
          <p:nvPr/>
        </p:nvSpPr>
        <p:spPr>
          <a:xfrm>
            <a:off x="7513200" y="4781537"/>
            <a:ext cx="930748" cy="69571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altLang="zh-CN" sz="1000" b="1"/>
              <a:t>client</a:t>
            </a:r>
          </a:p>
        </p:txBody>
      </p: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F9AEC9C4-4E0E-493F-999E-9C3134A89A3A}"/>
              </a:ext>
            </a:extLst>
          </p:cNvPr>
          <p:cNvSpPr/>
          <p:nvPr/>
        </p:nvSpPr>
        <p:spPr>
          <a:xfrm>
            <a:off x="7622480" y="4976202"/>
            <a:ext cx="716487" cy="1364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50"/>
              <a:t>queryBuf</a:t>
            </a:r>
            <a:endParaRPr lang="zh-CN" altLang="en-US" sz="1050"/>
          </a:p>
        </p:txBody>
      </p:sp>
      <p:sp>
        <p:nvSpPr>
          <p:cNvPr id="216" name="矩形: 圆角 215">
            <a:extLst>
              <a:ext uri="{FF2B5EF4-FFF2-40B4-BE49-F238E27FC236}">
                <a16:creationId xmlns:a16="http://schemas.microsoft.com/office/drawing/2014/main" id="{61F412A1-93D8-40AB-80B2-F0B86A409779}"/>
              </a:ext>
            </a:extLst>
          </p:cNvPr>
          <p:cNvSpPr/>
          <p:nvPr/>
        </p:nvSpPr>
        <p:spPr>
          <a:xfrm>
            <a:off x="7622480" y="5162602"/>
            <a:ext cx="716487" cy="12781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50"/>
              <a:t>buf</a:t>
            </a:r>
            <a:endParaRPr lang="zh-CN" altLang="en-US" sz="1050"/>
          </a:p>
        </p:txBody>
      </p:sp>
      <p:sp>
        <p:nvSpPr>
          <p:cNvPr id="217" name="矩形: 圆角 216">
            <a:extLst>
              <a:ext uri="{FF2B5EF4-FFF2-40B4-BE49-F238E27FC236}">
                <a16:creationId xmlns:a16="http://schemas.microsoft.com/office/drawing/2014/main" id="{D38139B1-6768-4953-ADC5-9CF9D55D7D46}"/>
              </a:ext>
            </a:extLst>
          </p:cNvPr>
          <p:cNvSpPr/>
          <p:nvPr/>
        </p:nvSpPr>
        <p:spPr>
          <a:xfrm>
            <a:off x="7625016" y="5317832"/>
            <a:ext cx="711415" cy="12781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50"/>
              <a:t>reply</a:t>
            </a:r>
            <a:endParaRPr lang="zh-CN" altLang="en-US" sz="1050"/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B1C33D97-ECAA-4697-87B9-D3D95DDBE5E1}"/>
              </a:ext>
            </a:extLst>
          </p:cNvPr>
          <p:cNvSpPr/>
          <p:nvPr/>
        </p:nvSpPr>
        <p:spPr>
          <a:xfrm>
            <a:off x="10209826" y="5814663"/>
            <a:ext cx="1062961" cy="5969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将请求数据写入</a:t>
            </a:r>
            <a:endParaRPr lang="en-US" altLang="zh-CN" sz="1100"/>
          </a:p>
          <a:p>
            <a:pPr algn="ctr"/>
            <a:r>
              <a:rPr lang="en-US" altLang="zh-CN" sz="1100"/>
              <a:t>c-&gt;queryBuf</a:t>
            </a:r>
          </a:p>
        </p:txBody>
      </p:sp>
      <p:sp>
        <p:nvSpPr>
          <p:cNvPr id="272" name="矩形: 圆角 271">
            <a:extLst>
              <a:ext uri="{FF2B5EF4-FFF2-40B4-BE49-F238E27FC236}">
                <a16:creationId xmlns:a16="http://schemas.microsoft.com/office/drawing/2014/main" id="{5E441E3A-067D-4680-BDFC-6B198628A795}"/>
              </a:ext>
            </a:extLst>
          </p:cNvPr>
          <p:cNvSpPr/>
          <p:nvPr/>
        </p:nvSpPr>
        <p:spPr>
          <a:xfrm>
            <a:off x="8768467" y="5814664"/>
            <a:ext cx="1139630" cy="5969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解析</a:t>
            </a:r>
            <a:r>
              <a:rPr lang="en-US" altLang="zh-CN" sz="1100"/>
              <a:t>queryBuf</a:t>
            </a:r>
          </a:p>
          <a:p>
            <a:pPr algn="ctr"/>
            <a:r>
              <a:rPr lang="zh-CN" altLang="en-US" sz="1100"/>
              <a:t>数据转为</a:t>
            </a:r>
            <a:endParaRPr lang="en-US" altLang="zh-CN" sz="1100"/>
          </a:p>
          <a:p>
            <a:pPr algn="ctr"/>
            <a:r>
              <a:rPr lang="en-US" altLang="zh-CN" sz="1100"/>
              <a:t>Redis</a:t>
            </a:r>
            <a:r>
              <a:rPr lang="zh-CN" altLang="en-US" sz="1100"/>
              <a:t>命令</a:t>
            </a:r>
            <a:endParaRPr lang="en-US" altLang="zh-CN" sz="1100"/>
          </a:p>
        </p:txBody>
      </p:sp>
      <p:sp>
        <p:nvSpPr>
          <p:cNvPr id="273" name="矩形: 圆角 272">
            <a:extLst>
              <a:ext uri="{FF2B5EF4-FFF2-40B4-BE49-F238E27FC236}">
                <a16:creationId xmlns:a16="http://schemas.microsoft.com/office/drawing/2014/main" id="{7F51D0F9-6032-4F3B-A2A0-EE868A83597F}"/>
              </a:ext>
            </a:extLst>
          </p:cNvPr>
          <p:cNvSpPr/>
          <p:nvPr/>
        </p:nvSpPr>
        <p:spPr>
          <a:xfrm>
            <a:off x="7143851" y="5814664"/>
            <a:ext cx="1094762" cy="59689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选择并执行命令</a:t>
            </a:r>
            <a:endParaRPr lang="en-US" altLang="zh-CN" sz="1100"/>
          </a:p>
          <a:p>
            <a:pPr algn="ctr"/>
            <a:r>
              <a:rPr lang="zh-CN" altLang="en-US" sz="1100"/>
              <a:t>把结果写入</a:t>
            </a:r>
            <a:endParaRPr lang="en-US" altLang="zh-CN" sz="1100"/>
          </a:p>
          <a:p>
            <a:pPr algn="ctr"/>
            <a:r>
              <a:rPr lang="en-US" altLang="zh-CN" sz="1100"/>
              <a:t>buf</a:t>
            </a:r>
            <a:r>
              <a:rPr lang="zh-CN" altLang="en-US" sz="1100"/>
              <a:t>或</a:t>
            </a:r>
            <a:r>
              <a:rPr lang="en-US" altLang="zh-CN" sz="1100"/>
              <a:t>reply</a:t>
            </a:r>
          </a:p>
        </p:txBody>
      </p: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5CBB23C4-B58C-488F-B965-DC9B8AB350B0}"/>
              </a:ext>
            </a:extLst>
          </p:cNvPr>
          <p:cNvCxnSpPr>
            <a:cxnSpLocks/>
            <a:stCxn id="62" idx="3"/>
            <a:endCxn id="255" idx="3"/>
          </p:cNvCxnSpPr>
          <p:nvPr/>
        </p:nvCxnSpPr>
        <p:spPr>
          <a:xfrm>
            <a:off x="11270476" y="4601440"/>
            <a:ext cx="2311" cy="1511673"/>
          </a:xfrm>
          <a:prstGeom prst="bentConnector3">
            <a:avLst>
              <a:gd name="adj1" fmla="val 99918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直接箭头连接符 279">
            <a:extLst>
              <a:ext uri="{FF2B5EF4-FFF2-40B4-BE49-F238E27FC236}">
                <a16:creationId xmlns:a16="http://schemas.microsoft.com/office/drawing/2014/main" id="{F3946B6E-D2BC-4CA9-B804-F50505410AD7}"/>
              </a:ext>
            </a:extLst>
          </p:cNvPr>
          <p:cNvCxnSpPr>
            <a:cxnSpLocks/>
            <a:stCxn id="272" idx="1"/>
            <a:endCxn id="273" idx="3"/>
          </p:cNvCxnSpPr>
          <p:nvPr/>
        </p:nvCxnSpPr>
        <p:spPr>
          <a:xfrm flipH="1">
            <a:off x="8238613" y="6113114"/>
            <a:ext cx="529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连接符: 肘形 327">
            <a:extLst>
              <a:ext uri="{FF2B5EF4-FFF2-40B4-BE49-F238E27FC236}">
                <a16:creationId xmlns:a16="http://schemas.microsoft.com/office/drawing/2014/main" id="{6B940D01-EC82-44E1-B3CE-96E667837118}"/>
              </a:ext>
            </a:extLst>
          </p:cNvPr>
          <p:cNvCxnSpPr>
            <a:cxnSpLocks/>
            <a:stCxn id="255" idx="0"/>
            <a:endCxn id="215" idx="3"/>
          </p:cNvCxnSpPr>
          <p:nvPr/>
        </p:nvCxnSpPr>
        <p:spPr>
          <a:xfrm rot="16200000" flipV="1">
            <a:off x="9155009" y="4228365"/>
            <a:ext cx="770256" cy="24023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直接箭头连接符 335">
            <a:extLst>
              <a:ext uri="{FF2B5EF4-FFF2-40B4-BE49-F238E27FC236}">
                <a16:creationId xmlns:a16="http://schemas.microsoft.com/office/drawing/2014/main" id="{0EB3E313-861D-4C5B-883C-46C80365258A}"/>
              </a:ext>
            </a:extLst>
          </p:cNvPr>
          <p:cNvCxnSpPr>
            <a:stCxn id="215" idx="3"/>
            <a:endCxn id="272" idx="0"/>
          </p:cNvCxnSpPr>
          <p:nvPr/>
        </p:nvCxnSpPr>
        <p:spPr>
          <a:xfrm>
            <a:off x="8338967" y="5044407"/>
            <a:ext cx="999315" cy="77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连接符: 肘形 337">
            <a:extLst>
              <a:ext uri="{FF2B5EF4-FFF2-40B4-BE49-F238E27FC236}">
                <a16:creationId xmlns:a16="http://schemas.microsoft.com/office/drawing/2014/main" id="{1F42D020-BB3A-41C2-89E9-48B124245AC0}"/>
              </a:ext>
            </a:extLst>
          </p:cNvPr>
          <p:cNvCxnSpPr>
            <a:cxnSpLocks/>
            <a:stCxn id="273" idx="0"/>
            <a:endCxn id="216" idx="1"/>
          </p:cNvCxnSpPr>
          <p:nvPr/>
        </p:nvCxnSpPr>
        <p:spPr>
          <a:xfrm rot="16200000" flipV="1">
            <a:off x="7362780" y="5486212"/>
            <a:ext cx="588153" cy="68752"/>
          </a:xfrm>
          <a:prstGeom prst="bentConnector4">
            <a:avLst>
              <a:gd name="adj1" fmla="val 44567"/>
              <a:gd name="adj2" fmla="val 4821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连接符: 肘形 340">
            <a:extLst>
              <a:ext uri="{FF2B5EF4-FFF2-40B4-BE49-F238E27FC236}">
                <a16:creationId xmlns:a16="http://schemas.microsoft.com/office/drawing/2014/main" id="{2D35927F-AB4C-491A-8457-8CED7ECA0569}"/>
              </a:ext>
            </a:extLst>
          </p:cNvPr>
          <p:cNvCxnSpPr>
            <a:cxnSpLocks/>
            <a:stCxn id="273" idx="0"/>
            <a:endCxn id="217" idx="1"/>
          </p:cNvCxnSpPr>
          <p:nvPr/>
        </p:nvCxnSpPr>
        <p:spPr>
          <a:xfrm rot="16200000" flipV="1">
            <a:off x="7441663" y="5565095"/>
            <a:ext cx="432923" cy="66216"/>
          </a:xfrm>
          <a:prstGeom prst="bentConnector4">
            <a:avLst>
              <a:gd name="adj1" fmla="val 42619"/>
              <a:gd name="adj2" fmla="val 4430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" name="矩形: 圆角 345">
            <a:extLst>
              <a:ext uri="{FF2B5EF4-FFF2-40B4-BE49-F238E27FC236}">
                <a16:creationId xmlns:a16="http://schemas.microsoft.com/office/drawing/2014/main" id="{DEF06DFD-AC14-4A82-8E5A-24DA7F651122}"/>
              </a:ext>
            </a:extLst>
          </p:cNvPr>
          <p:cNvSpPr/>
          <p:nvPr/>
        </p:nvSpPr>
        <p:spPr>
          <a:xfrm>
            <a:off x="9561398" y="3492506"/>
            <a:ext cx="1712314" cy="5969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命令回复处理器</a:t>
            </a:r>
            <a:endParaRPr lang="en-US" altLang="zh-CN" sz="1100"/>
          </a:p>
          <a:p>
            <a:pPr algn="ctr"/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sendReplyToClient</a:t>
            </a:r>
            <a:endParaRPr lang="zh-CN" altLang="en-US" sz="1100"/>
          </a:p>
        </p:txBody>
      </p:sp>
      <p:cxnSp>
        <p:nvCxnSpPr>
          <p:cNvPr id="348" name="直接箭头连接符 347">
            <a:extLst>
              <a:ext uri="{FF2B5EF4-FFF2-40B4-BE49-F238E27FC236}">
                <a16:creationId xmlns:a16="http://schemas.microsoft.com/office/drawing/2014/main" id="{A189B5A4-FA2D-4A74-8B18-5F64E6729417}"/>
              </a:ext>
            </a:extLst>
          </p:cNvPr>
          <p:cNvCxnSpPr>
            <a:stCxn id="21" idx="3"/>
            <a:endCxn id="346" idx="1"/>
          </p:cNvCxnSpPr>
          <p:nvPr/>
        </p:nvCxnSpPr>
        <p:spPr>
          <a:xfrm flipV="1">
            <a:off x="7673698" y="3790956"/>
            <a:ext cx="1887700" cy="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9" name="文本框 348">
            <a:extLst>
              <a:ext uri="{FF2B5EF4-FFF2-40B4-BE49-F238E27FC236}">
                <a16:creationId xmlns:a16="http://schemas.microsoft.com/office/drawing/2014/main" id="{ABB4F27B-19E1-485B-A651-F79ED5A77067}"/>
              </a:ext>
            </a:extLst>
          </p:cNvPr>
          <p:cNvSpPr txBox="1"/>
          <p:nvPr/>
        </p:nvSpPr>
        <p:spPr>
          <a:xfrm>
            <a:off x="8201133" y="3598766"/>
            <a:ext cx="13676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client socket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有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writeable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事件</a:t>
            </a:r>
          </a:p>
        </p:txBody>
      </p:sp>
      <p:sp>
        <p:nvSpPr>
          <p:cNvPr id="365" name="文本框 364">
            <a:extLst>
              <a:ext uri="{FF2B5EF4-FFF2-40B4-BE49-F238E27FC236}">
                <a16:creationId xmlns:a16="http://schemas.microsoft.com/office/drawing/2014/main" id="{85F8B42C-077B-415A-B30D-20083E70DBE6}"/>
              </a:ext>
            </a:extLst>
          </p:cNvPr>
          <p:cNvSpPr txBox="1"/>
          <p:nvPr/>
        </p:nvSpPr>
        <p:spPr>
          <a:xfrm>
            <a:off x="3607087" y="6490203"/>
            <a:ext cx="25090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server. clients_pending_write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77" name="连接符: 肘形 376">
            <a:extLst>
              <a:ext uri="{FF2B5EF4-FFF2-40B4-BE49-F238E27FC236}">
                <a16:creationId xmlns:a16="http://schemas.microsoft.com/office/drawing/2014/main" id="{7647A319-41F2-44E3-BD94-1E6C2280B1BD}"/>
              </a:ext>
            </a:extLst>
          </p:cNvPr>
          <p:cNvCxnSpPr>
            <a:cxnSpLocks/>
          </p:cNvCxnSpPr>
          <p:nvPr/>
        </p:nvCxnSpPr>
        <p:spPr>
          <a:xfrm rot="5400000">
            <a:off x="4952851" y="3349425"/>
            <a:ext cx="4626" cy="1499748"/>
          </a:xfrm>
          <a:prstGeom prst="bentConnector3">
            <a:avLst>
              <a:gd name="adj1" fmla="val 201410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9" name="文本框 378">
            <a:extLst>
              <a:ext uri="{FF2B5EF4-FFF2-40B4-BE49-F238E27FC236}">
                <a16:creationId xmlns:a16="http://schemas.microsoft.com/office/drawing/2014/main" id="{32C9827A-19F4-4E09-9838-6F29C03593EA}"/>
              </a:ext>
            </a:extLst>
          </p:cNvPr>
          <p:cNvSpPr txBox="1"/>
          <p:nvPr/>
        </p:nvSpPr>
        <p:spPr>
          <a:xfrm>
            <a:off x="3782407" y="5074442"/>
            <a:ext cx="24224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遍历队列中的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client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，监听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FD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写事件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绑定写处理器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sendReplyToClient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403" name="直接箭头连接符 402">
            <a:extLst>
              <a:ext uri="{FF2B5EF4-FFF2-40B4-BE49-F238E27FC236}">
                <a16:creationId xmlns:a16="http://schemas.microsoft.com/office/drawing/2014/main" id="{F857B667-72CC-4FAE-B218-E8A076C7EE15}"/>
              </a:ext>
            </a:extLst>
          </p:cNvPr>
          <p:cNvCxnSpPr>
            <a:cxnSpLocks/>
          </p:cNvCxnSpPr>
          <p:nvPr/>
        </p:nvCxnSpPr>
        <p:spPr>
          <a:xfrm flipH="1">
            <a:off x="6378222" y="6113114"/>
            <a:ext cx="754340" cy="5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连接符: 曲线 404">
            <a:extLst>
              <a:ext uri="{FF2B5EF4-FFF2-40B4-BE49-F238E27FC236}">
                <a16:creationId xmlns:a16="http://schemas.microsoft.com/office/drawing/2014/main" id="{53371176-E3DE-45EC-9E87-0B188D16F7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38729" y="4029653"/>
            <a:ext cx="3730087" cy="1697656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41F4F1B9-7E1E-46E9-A21E-6E0E588E9FD1}"/>
              </a:ext>
            </a:extLst>
          </p:cNvPr>
          <p:cNvGrpSpPr/>
          <p:nvPr/>
        </p:nvGrpSpPr>
        <p:grpSpPr>
          <a:xfrm>
            <a:off x="4386842" y="5727309"/>
            <a:ext cx="930748" cy="695712"/>
            <a:chOff x="6377369" y="4803185"/>
            <a:chExt cx="930748" cy="695712"/>
          </a:xfrm>
        </p:grpSpPr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4690D9FF-F7AD-46BE-A770-81231D82135F}"/>
                </a:ext>
              </a:extLst>
            </p:cNvPr>
            <p:cNvSpPr/>
            <p:nvPr/>
          </p:nvSpPr>
          <p:spPr>
            <a:xfrm>
              <a:off x="6377369" y="4803185"/>
              <a:ext cx="930748" cy="695712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altLang="zh-CN" sz="1000" b="1"/>
                <a:t>client</a:t>
              </a:r>
            </a:p>
          </p:txBody>
        </p:sp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86A0BD3E-C800-4D27-B696-EB9406705001}"/>
                </a:ext>
              </a:extLst>
            </p:cNvPr>
            <p:cNvSpPr/>
            <p:nvPr/>
          </p:nvSpPr>
          <p:spPr>
            <a:xfrm>
              <a:off x="6486649" y="4997850"/>
              <a:ext cx="716487" cy="136410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queryBuf</a:t>
              </a:r>
              <a:endParaRPr lang="zh-CN" altLang="en-US" sz="1050"/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9F1C23A9-608C-4C96-B981-565BC77543E4}"/>
                </a:ext>
              </a:extLst>
            </p:cNvPr>
            <p:cNvSpPr/>
            <p:nvPr/>
          </p:nvSpPr>
          <p:spPr>
            <a:xfrm>
              <a:off x="6486649" y="5184250"/>
              <a:ext cx="716487" cy="12781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buf</a:t>
              </a:r>
              <a:endParaRPr lang="zh-CN" altLang="en-US" sz="1050"/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E2BA20A8-3A01-40F7-8BD3-7ECEB5ECC56A}"/>
                </a:ext>
              </a:extLst>
            </p:cNvPr>
            <p:cNvSpPr/>
            <p:nvPr/>
          </p:nvSpPr>
          <p:spPr>
            <a:xfrm>
              <a:off x="6489185" y="5339480"/>
              <a:ext cx="711415" cy="12781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reply</a:t>
              </a:r>
              <a:endParaRPr lang="zh-CN" altLang="en-US" sz="1050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01AC103A-5A53-435B-BEB0-4B688FDD4912}"/>
              </a:ext>
            </a:extLst>
          </p:cNvPr>
          <p:cNvGrpSpPr/>
          <p:nvPr/>
        </p:nvGrpSpPr>
        <p:grpSpPr>
          <a:xfrm>
            <a:off x="3400331" y="5727309"/>
            <a:ext cx="930748" cy="695712"/>
            <a:chOff x="5235344" y="4800903"/>
            <a:chExt cx="930748" cy="695712"/>
          </a:xfrm>
        </p:grpSpPr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70CE15FD-BEEB-478D-8722-CC26AFA2469D}"/>
                </a:ext>
              </a:extLst>
            </p:cNvPr>
            <p:cNvSpPr/>
            <p:nvPr/>
          </p:nvSpPr>
          <p:spPr>
            <a:xfrm>
              <a:off x="5235344" y="4800903"/>
              <a:ext cx="930748" cy="695712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altLang="zh-CN" sz="1000" b="1"/>
                <a:t>client</a:t>
              </a:r>
            </a:p>
          </p:txBody>
        </p:sp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071A6EC5-0288-4EEA-A5F1-FF9724386D4A}"/>
                </a:ext>
              </a:extLst>
            </p:cNvPr>
            <p:cNvSpPr/>
            <p:nvPr/>
          </p:nvSpPr>
          <p:spPr>
            <a:xfrm>
              <a:off x="5344624" y="4995568"/>
              <a:ext cx="716487" cy="136410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queryBuf</a:t>
              </a:r>
              <a:endParaRPr lang="zh-CN" altLang="en-US" sz="1050"/>
            </a:p>
          </p:txBody>
        </p:sp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DD268613-C876-4878-B5C6-D870A7ED08BC}"/>
                </a:ext>
              </a:extLst>
            </p:cNvPr>
            <p:cNvSpPr/>
            <p:nvPr/>
          </p:nvSpPr>
          <p:spPr>
            <a:xfrm>
              <a:off x="5344624" y="5181968"/>
              <a:ext cx="716487" cy="12781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buf</a:t>
              </a:r>
              <a:endParaRPr lang="zh-CN" altLang="en-US" sz="1050"/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9149C6A1-8706-4209-82B8-8B785BA5259A}"/>
                </a:ext>
              </a:extLst>
            </p:cNvPr>
            <p:cNvSpPr/>
            <p:nvPr/>
          </p:nvSpPr>
          <p:spPr>
            <a:xfrm>
              <a:off x="5347160" y="5337198"/>
              <a:ext cx="711415" cy="12781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reply</a:t>
              </a:r>
              <a:endParaRPr lang="zh-CN" altLang="en-US" sz="1050"/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503CA154-AD87-44FF-81BF-D02E64496712}"/>
              </a:ext>
            </a:extLst>
          </p:cNvPr>
          <p:cNvGrpSpPr/>
          <p:nvPr/>
        </p:nvGrpSpPr>
        <p:grpSpPr>
          <a:xfrm>
            <a:off x="5373354" y="5727309"/>
            <a:ext cx="930748" cy="695712"/>
            <a:chOff x="5235344" y="4800903"/>
            <a:chExt cx="930748" cy="695712"/>
          </a:xfrm>
        </p:grpSpPr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278CB82E-287C-42E9-8F78-DE2BDED05A5A}"/>
                </a:ext>
              </a:extLst>
            </p:cNvPr>
            <p:cNvSpPr/>
            <p:nvPr/>
          </p:nvSpPr>
          <p:spPr>
            <a:xfrm>
              <a:off x="5235344" y="4800903"/>
              <a:ext cx="930748" cy="695712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altLang="zh-CN" sz="1000" b="1"/>
                <a:t>client</a:t>
              </a:r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129E7548-51DF-4D5C-9F84-B78CBEE56B0C}"/>
                </a:ext>
              </a:extLst>
            </p:cNvPr>
            <p:cNvSpPr/>
            <p:nvPr/>
          </p:nvSpPr>
          <p:spPr>
            <a:xfrm>
              <a:off x="5344624" y="4995568"/>
              <a:ext cx="716487" cy="136410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queryBuf</a:t>
              </a:r>
              <a:endParaRPr lang="zh-CN" altLang="en-US" sz="1050"/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F94A71DE-6A32-4960-B491-38DA121E6B13}"/>
                </a:ext>
              </a:extLst>
            </p:cNvPr>
            <p:cNvSpPr/>
            <p:nvPr/>
          </p:nvSpPr>
          <p:spPr>
            <a:xfrm>
              <a:off x="5344624" y="5181968"/>
              <a:ext cx="716487" cy="12781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buf</a:t>
              </a:r>
              <a:endParaRPr lang="zh-CN" altLang="en-US" sz="1050"/>
            </a:p>
          </p:txBody>
        </p:sp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F98C549D-233B-491B-8C8D-9218BD715D43}"/>
                </a:ext>
              </a:extLst>
            </p:cNvPr>
            <p:cNvSpPr/>
            <p:nvPr/>
          </p:nvSpPr>
          <p:spPr>
            <a:xfrm>
              <a:off x="5347160" y="5337198"/>
              <a:ext cx="711415" cy="12781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reply</a:t>
              </a:r>
              <a:endParaRPr lang="zh-CN" altLang="en-US" sz="1050"/>
            </a:p>
          </p:txBody>
        </p:sp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8811425F-B119-426A-8AAB-9A54855D1009}"/>
              </a:ext>
            </a:extLst>
          </p:cNvPr>
          <p:cNvSpPr/>
          <p:nvPr/>
        </p:nvSpPr>
        <p:spPr>
          <a:xfrm>
            <a:off x="3617848" y="3478425"/>
            <a:ext cx="4073385" cy="64201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IO</a:t>
            </a:r>
            <a:r>
              <a:rPr lang="zh-CN" altLang="en-US"/>
              <a:t>多路复用 </a:t>
            </a:r>
            <a:r>
              <a:rPr lang="en-US" altLang="zh-CN"/>
              <a:t>+ </a:t>
            </a:r>
            <a:r>
              <a:rPr lang="zh-CN" altLang="en-US"/>
              <a:t>事件派发</a:t>
            </a:r>
          </a:p>
        </p:txBody>
      </p:sp>
    </p:spTree>
    <p:extLst>
      <p:ext uri="{BB962C8B-B14F-4D97-AF65-F5344CB8AC3E}">
        <p14:creationId xmlns:p14="http://schemas.microsoft.com/office/powerpoint/2010/main" val="1218249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739074"/>
          </a:xfrm>
        </p:spPr>
        <p:txBody>
          <a:bodyPr/>
          <a:lstStyle/>
          <a:p>
            <a:r>
              <a:rPr lang="zh-CN" altLang="en-US"/>
              <a:t>现在，假设有一个</a:t>
            </a:r>
            <a:r>
              <a:rPr lang="en-US" altLang="zh-CN"/>
              <a:t>intset</a:t>
            </a:r>
            <a:r>
              <a:rPr lang="zh-CN" altLang="en-US"/>
              <a:t>，元素为</a:t>
            </a:r>
            <a:r>
              <a:rPr lang="en-US" altLang="zh-CN"/>
              <a:t>{5,10</a:t>
            </a:r>
            <a:r>
              <a:rPr lang="zh-CN" altLang="en-US"/>
              <a:t>，</a:t>
            </a:r>
            <a:r>
              <a:rPr lang="en-US" altLang="zh-CN"/>
              <a:t>20}</a:t>
            </a:r>
            <a:r>
              <a:rPr lang="zh-CN" altLang="en-US"/>
              <a:t>，采用的编码是</a:t>
            </a:r>
            <a:r>
              <a:rPr lang="en-US" altLang="zh-CN" sz="1600" b="0">
                <a:solidFill>
                  <a:srgbClr val="AD2B26"/>
                </a:solidFill>
                <a:effectLst/>
                <a:latin typeface="Source code pro" panose="020B0509030403020204" pitchFamily="49" charset="0"/>
              </a:rPr>
              <a:t>INTSET_ENC_INT16</a:t>
            </a:r>
            <a:r>
              <a:rPr lang="zh-CN" altLang="en-US" sz="1600" b="0">
                <a:solidFill>
                  <a:srgbClr val="49504F"/>
                </a:solidFill>
                <a:effectLst/>
                <a:latin typeface="Source code pro" panose="020B0509030403020204" pitchFamily="49" charset="0"/>
              </a:rPr>
              <a:t>，则每个整数占</a:t>
            </a:r>
            <a:r>
              <a:rPr lang="en-US" altLang="zh-CN" sz="1600" b="0">
                <a:solidFill>
                  <a:srgbClr val="49504F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zh-CN" altLang="en-US" sz="1600" b="0">
                <a:solidFill>
                  <a:srgbClr val="49504F"/>
                </a:solidFill>
                <a:effectLst/>
                <a:latin typeface="Source code pro" panose="020B0509030403020204" pitchFamily="49" charset="0"/>
              </a:rPr>
              <a:t>字节</a:t>
            </a:r>
            <a:r>
              <a:rPr lang="zh-CN" altLang="en-US"/>
              <a:t>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我们向该其中添加一个数字：</a:t>
            </a:r>
            <a:r>
              <a:rPr lang="en-US" altLang="zh-CN"/>
              <a:t>50000</a:t>
            </a:r>
            <a:r>
              <a:rPr lang="zh-CN" altLang="en-US"/>
              <a:t>，这个数字超出了</a:t>
            </a:r>
            <a:r>
              <a:rPr lang="en-US" altLang="zh-CN">
                <a:solidFill>
                  <a:srgbClr val="AD2B26"/>
                </a:solidFill>
              </a:rPr>
              <a:t>int16_t</a:t>
            </a:r>
            <a:r>
              <a:rPr lang="zh-CN" altLang="en-US"/>
              <a:t>的范围，</a:t>
            </a:r>
            <a:r>
              <a:rPr lang="en-US" altLang="zh-CN"/>
              <a:t>intset</a:t>
            </a:r>
            <a:r>
              <a:rPr lang="zh-CN" altLang="en-US"/>
              <a:t>会自动</a:t>
            </a:r>
            <a:r>
              <a:rPr lang="zh-CN" altLang="en-US" b="1">
                <a:solidFill>
                  <a:srgbClr val="AD2B26"/>
                </a:solidFill>
              </a:rPr>
              <a:t>升级</a:t>
            </a:r>
            <a:r>
              <a:rPr lang="zh-CN" altLang="en-US"/>
              <a:t>编码方式到合适的大小。</a:t>
            </a:r>
            <a:endParaRPr lang="en-US" altLang="zh-CN"/>
          </a:p>
          <a:p>
            <a:r>
              <a:rPr lang="zh-CN" altLang="en-US"/>
              <a:t>以当前案例来说流程如下：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升级编码为</a:t>
            </a:r>
            <a:r>
              <a:rPr lang="en-US" altLang="zh-CN" sz="1600" b="0">
                <a:solidFill>
                  <a:srgbClr val="AD2B26"/>
                </a:solidFill>
                <a:effectLst/>
                <a:latin typeface="Source code pro" panose="020B0509030403020204" pitchFamily="49" charset="0"/>
              </a:rPr>
              <a:t>INTSET_ENC_INT32</a:t>
            </a:r>
            <a:r>
              <a:rPr lang="en-US" altLang="zh-CN" sz="16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zh-CN" altLang="en-US" sz="16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每个整数占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4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字节，并按照新的编码方式及元素个数扩容数组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倒序依次将数组中的元素拷贝到扩容后的正确位置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IntSet</a:t>
            </a:r>
            <a:r>
              <a:rPr lang="zh-CN" altLang="en-US" sz="2400" b="1">
                <a:solidFill>
                  <a:srgbClr val="AD2B26"/>
                </a:solidFill>
              </a:rPr>
              <a:t>升级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A55E04-2295-4CA9-832F-45701257F5EF}"/>
              </a:ext>
            </a:extLst>
          </p:cNvPr>
          <p:cNvSpPr/>
          <p:nvPr/>
        </p:nvSpPr>
        <p:spPr>
          <a:xfrm>
            <a:off x="1103245" y="2318525"/>
            <a:ext cx="1089570" cy="329297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5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368060E-14F8-4BBA-A745-6BC9DB3294ED}"/>
              </a:ext>
            </a:extLst>
          </p:cNvPr>
          <p:cNvCxnSpPr>
            <a:cxnSpLocks/>
          </p:cNvCxnSpPr>
          <p:nvPr/>
        </p:nvCxnSpPr>
        <p:spPr>
          <a:xfrm>
            <a:off x="1093305" y="2832651"/>
            <a:ext cx="98160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5289C55-FF81-4524-93BB-D8BAE2F398CF}"/>
              </a:ext>
            </a:extLst>
          </p:cNvPr>
          <p:cNvCxnSpPr>
            <a:cxnSpLocks/>
          </p:cNvCxnSpPr>
          <p:nvPr/>
        </p:nvCxnSpPr>
        <p:spPr>
          <a:xfrm>
            <a:off x="110324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CFD2631-38EE-4480-9528-984B28BF17A3}"/>
              </a:ext>
            </a:extLst>
          </p:cNvPr>
          <p:cNvCxnSpPr>
            <a:cxnSpLocks/>
          </p:cNvCxnSpPr>
          <p:nvPr/>
        </p:nvCxnSpPr>
        <p:spPr>
          <a:xfrm>
            <a:off x="164802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C8E5D1D-463D-4E83-9948-8DB75E510D9E}"/>
              </a:ext>
            </a:extLst>
          </p:cNvPr>
          <p:cNvCxnSpPr>
            <a:cxnSpLocks/>
          </p:cNvCxnSpPr>
          <p:nvPr/>
        </p:nvCxnSpPr>
        <p:spPr>
          <a:xfrm>
            <a:off x="219281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6148132-C8AE-411A-9132-2E50F7C8D78D}"/>
              </a:ext>
            </a:extLst>
          </p:cNvPr>
          <p:cNvCxnSpPr>
            <a:cxnSpLocks/>
          </p:cNvCxnSpPr>
          <p:nvPr/>
        </p:nvCxnSpPr>
        <p:spPr>
          <a:xfrm>
            <a:off x="273759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9510363-9102-4FAE-B93A-F2CAA3ED5C3F}"/>
              </a:ext>
            </a:extLst>
          </p:cNvPr>
          <p:cNvCxnSpPr>
            <a:cxnSpLocks/>
          </p:cNvCxnSpPr>
          <p:nvPr/>
        </p:nvCxnSpPr>
        <p:spPr>
          <a:xfrm>
            <a:off x="328238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A9161E7-19CF-4DD6-9670-F6107A7EC45E}"/>
              </a:ext>
            </a:extLst>
          </p:cNvPr>
          <p:cNvCxnSpPr>
            <a:cxnSpLocks/>
          </p:cNvCxnSpPr>
          <p:nvPr/>
        </p:nvCxnSpPr>
        <p:spPr>
          <a:xfrm>
            <a:off x="382716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75F83B81-03E0-41B9-8D7B-2CEC7927CE0B}"/>
              </a:ext>
            </a:extLst>
          </p:cNvPr>
          <p:cNvCxnSpPr>
            <a:cxnSpLocks/>
          </p:cNvCxnSpPr>
          <p:nvPr/>
        </p:nvCxnSpPr>
        <p:spPr>
          <a:xfrm>
            <a:off x="437195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8B013BF-1D20-40F7-A6EE-2D5D7E5CB2C1}"/>
              </a:ext>
            </a:extLst>
          </p:cNvPr>
          <p:cNvCxnSpPr>
            <a:cxnSpLocks/>
          </p:cNvCxnSpPr>
          <p:nvPr/>
        </p:nvCxnSpPr>
        <p:spPr>
          <a:xfrm>
            <a:off x="491673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F114692-DD76-490B-84B5-C6408030F50F}"/>
              </a:ext>
            </a:extLst>
          </p:cNvPr>
          <p:cNvCxnSpPr>
            <a:cxnSpLocks/>
          </p:cNvCxnSpPr>
          <p:nvPr/>
        </p:nvCxnSpPr>
        <p:spPr>
          <a:xfrm>
            <a:off x="546152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6594A52A-E9AC-4957-A17D-E3B9CFB79903}"/>
              </a:ext>
            </a:extLst>
          </p:cNvPr>
          <p:cNvCxnSpPr>
            <a:cxnSpLocks/>
          </p:cNvCxnSpPr>
          <p:nvPr/>
        </p:nvCxnSpPr>
        <p:spPr>
          <a:xfrm>
            <a:off x="600630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CA11D09-31EC-4352-9425-BEAD5A27BE2A}"/>
              </a:ext>
            </a:extLst>
          </p:cNvPr>
          <p:cNvCxnSpPr>
            <a:cxnSpLocks/>
          </p:cNvCxnSpPr>
          <p:nvPr/>
        </p:nvCxnSpPr>
        <p:spPr>
          <a:xfrm>
            <a:off x="655109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5D8209C-7E73-4E0E-AF7E-385FC44859C7}"/>
              </a:ext>
            </a:extLst>
          </p:cNvPr>
          <p:cNvCxnSpPr>
            <a:cxnSpLocks/>
          </p:cNvCxnSpPr>
          <p:nvPr/>
        </p:nvCxnSpPr>
        <p:spPr>
          <a:xfrm>
            <a:off x="709587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4EDF8B1-11A4-4D04-8A6C-4C61CECF6F91}"/>
              </a:ext>
            </a:extLst>
          </p:cNvPr>
          <p:cNvCxnSpPr>
            <a:cxnSpLocks/>
          </p:cNvCxnSpPr>
          <p:nvPr/>
        </p:nvCxnSpPr>
        <p:spPr>
          <a:xfrm>
            <a:off x="764066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C27AB24-B702-438B-A0B2-58B26458B54D}"/>
              </a:ext>
            </a:extLst>
          </p:cNvPr>
          <p:cNvCxnSpPr>
            <a:cxnSpLocks/>
          </p:cNvCxnSpPr>
          <p:nvPr/>
        </p:nvCxnSpPr>
        <p:spPr>
          <a:xfrm>
            <a:off x="818544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D846EE5-426D-457F-8245-6BC4A6CFD317}"/>
              </a:ext>
            </a:extLst>
          </p:cNvPr>
          <p:cNvCxnSpPr>
            <a:cxnSpLocks/>
          </p:cNvCxnSpPr>
          <p:nvPr/>
        </p:nvCxnSpPr>
        <p:spPr>
          <a:xfrm>
            <a:off x="873023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85C96FB-CF59-491A-BF83-738AD89EBE00}"/>
              </a:ext>
            </a:extLst>
          </p:cNvPr>
          <p:cNvCxnSpPr>
            <a:cxnSpLocks/>
          </p:cNvCxnSpPr>
          <p:nvPr/>
        </p:nvCxnSpPr>
        <p:spPr>
          <a:xfrm>
            <a:off x="927501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E72FDEB3-F2FD-478C-84AB-B71CFABF05AD}"/>
              </a:ext>
            </a:extLst>
          </p:cNvPr>
          <p:cNvCxnSpPr>
            <a:cxnSpLocks/>
          </p:cNvCxnSpPr>
          <p:nvPr/>
        </p:nvCxnSpPr>
        <p:spPr>
          <a:xfrm>
            <a:off x="981980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A42E860C-ED38-4941-81D7-6BF7F5BBA757}"/>
              </a:ext>
            </a:extLst>
          </p:cNvPr>
          <p:cNvCxnSpPr>
            <a:cxnSpLocks/>
          </p:cNvCxnSpPr>
          <p:nvPr/>
        </p:nvCxnSpPr>
        <p:spPr>
          <a:xfrm>
            <a:off x="1036458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427A975A-0545-47C0-993D-C8A5BE11D37C}"/>
              </a:ext>
            </a:extLst>
          </p:cNvPr>
          <p:cNvCxnSpPr>
            <a:cxnSpLocks/>
          </p:cNvCxnSpPr>
          <p:nvPr/>
        </p:nvCxnSpPr>
        <p:spPr>
          <a:xfrm>
            <a:off x="10909380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513038DA-B20F-4424-9DDD-670F5B4AE2D8}"/>
              </a:ext>
            </a:extLst>
          </p:cNvPr>
          <p:cNvSpPr/>
          <p:nvPr/>
        </p:nvSpPr>
        <p:spPr>
          <a:xfrm>
            <a:off x="3264192" y="2317716"/>
            <a:ext cx="2197331" cy="329297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10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CCFFCAB-0BCF-4142-AEF6-F409D2DB943C}"/>
              </a:ext>
            </a:extLst>
          </p:cNvPr>
          <p:cNvSpPr/>
          <p:nvPr/>
        </p:nvSpPr>
        <p:spPr>
          <a:xfrm>
            <a:off x="5461524" y="2317716"/>
            <a:ext cx="2174001" cy="329297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20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0A2186EC-7AC7-4CBE-A556-09D7CA17EBBA}"/>
              </a:ext>
            </a:extLst>
          </p:cNvPr>
          <p:cNvGrpSpPr/>
          <p:nvPr/>
        </p:nvGrpSpPr>
        <p:grpSpPr>
          <a:xfrm>
            <a:off x="1103243" y="2686878"/>
            <a:ext cx="3268710" cy="149087"/>
            <a:chOff x="1245705" y="4061792"/>
            <a:chExt cx="3268710" cy="149087"/>
          </a:xfrm>
        </p:grpSpPr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D6B19444-C6E6-42A8-B88A-2A9AFA6C1CB1}"/>
                </a:ext>
              </a:extLst>
            </p:cNvPr>
            <p:cNvCxnSpPr>
              <a:cxnSpLocks/>
            </p:cNvCxnSpPr>
            <p:nvPr/>
          </p:nvCxnSpPr>
          <p:spPr>
            <a:xfrm>
              <a:off x="124570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EEA4E493-435A-4177-A2CB-7A4E89381ACD}"/>
                </a:ext>
              </a:extLst>
            </p:cNvPr>
            <p:cNvCxnSpPr>
              <a:cxnSpLocks/>
            </p:cNvCxnSpPr>
            <p:nvPr/>
          </p:nvCxnSpPr>
          <p:spPr>
            <a:xfrm>
              <a:off x="1790490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7B38B277-4B62-4F91-948F-9D4B0D51B0A9}"/>
                </a:ext>
              </a:extLst>
            </p:cNvPr>
            <p:cNvCxnSpPr>
              <a:cxnSpLocks/>
            </p:cNvCxnSpPr>
            <p:nvPr/>
          </p:nvCxnSpPr>
          <p:spPr>
            <a:xfrm>
              <a:off x="233527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6D52F7FF-940F-447A-8883-4A072661187C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60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E125C720-AB7E-41A6-8213-DB0102D23137}"/>
                </a:ext>
              </a:extLst>
            </p:cNvPr>
            <p:cNvCxnSpPr>
              <a:cxnSpLocks/>
            </p:cNvCxnSpPr>
            <p:nvPr/>
          </p:nvCxnSpPr>
          <p:spPr>
            <a:xfrm>
              <a:off x="342484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7B032625-5174-44C0-BD8A-020926083042}"/>
                </a:ext>
              </a:extLst>
            </p:cNvPr>
            <p:cNvCxnSpPr>
              <a:cxnSpLocks/>
            </p:cNvCxnSpPr>
            <p:nvPr/>
          </p:nvCxnSpPr>
          <p:spPr>
            <a:xfrm>
              <a:off x="3969630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8B537128-883A-404A-80CB-45F562CDB649}"/>
                </a:ext>
              </a:extLst>
            </p:cNvPr>
            <p:cNvCxnSpPr>
              <a:cxnSpLocks/>
            </p:cNvCxnSpPr>
            <p:nvPr/>
          </p:nvCxnSpPr>
          <p:spPr>
            <a:xfrm>
              <a:off x="451441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E7A54B6D-3C32-4030-BC71-10FA6A8D0BFC}"/>
                </a:ext>
              </a:extLst>
            </p:cNvPr>
            <p:cNvCxnSpPr/>
            <p:nvPr/>
          </p:nvCxnSpPr>
          <p:spPr>
            <a:xfrm>
              <a:off x="1245705" y="4210879"/>
              <a:ext cx="3268710" cy="0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56C4A217-6496-4C85-92D5-9D248B83A50D}"/>
              </a:ext>
            </a:extLst>
          </p:cNvPr>
          <p:cNvSpPr txBox="1"/>
          <p:nvPr/>
        </p:nvSpPr>
        <p:spPr>
          <a:xfrm>
            <a:off x="10930681" y="2607532"/>
            <a:ext cx="586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字节</a:t>
            </a:r>
            <a:endParaRPr lang="zh-CN" altLang="en-US" sz="1400">
              <a:solidFill>
                <a:schemeClr val="accent1">
                  <a:lumMod val="7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F263A8C-8DDF-4C45-80F6-29ADCC90A188}"/>
              </a:ext>
            </a:extLst>
          </p:cNvPr>
          <p:cNvGrpSpPr/>
          <p:nvPr/>
        </p:nvGrpSpPr>
        <p:grpSpPr>
          <a:xfrm>
            <a:off x="4363232" y="2680250"/>
            <a:ext cx="5468150" cy="149087"/>
            <a:chOff x="4341715" y="5284302"/>
            <a:chExt cx="5468150" cy="149087"/>
          </a:xfrm>
        </p:grpSpPr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CEED068-A782-4DD5-99A3-A0E9C5AD7CF0}"/>
                </a:ext>
              </a:extLst>
            </p:cNvPr>
            <p:cNvCxnSpPr>
              <a:cxnSpLocks/>
            </p:cNvCxnSpPr>
            <p:nvPr/>
          </p:nvCxnSpPr>
          <p:spPr>
            <a:xfrm>
              <a:off x="489643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4AAF9A54-B703-4956-B0C9-5F0510D90394}"/>
                </a:ext>
              </a:extLst>
            </p:cNvPr>
            <p:cNvCxnSpPr>
              <a:cxnSpLocks/>
            </p:cNvCxnSpPr>
            <p:nvPr/>
          </p:nvCxnSpPr>
          <p:spPr>
            <a:xfrm>
              <a:off x="544122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F13266C4-07E8-4662-93EC-1381EEE3F0CE}"/>
                </a:ext>
              </a:extLst>
            </p:cNvPr>
            <p:cNvCxnSpPr>
              <a:cxnSpLocks/>
            </p:cNvCxnSpPr>
            <p:nvPr/>
          </p:nvCxnSpPr>
          <p:spPr>
            <a:xfrm>
              <a:off x="598600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DEAA3090-5D22-4CD4-979C-6AE9DDD84AB1}"/>
                </a:ext>
              </a:extLst>
            </p:cNvPr>
            <p:cNvCxnSpPr>
              <a:cxnSpLocks/>
            </p:cNvCxnSpPr>
            <p:nvPr/>
          </p:nvCxnSpPr>
          <p:spPr>
            <a:xfrm>
              <a:off x="653079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29CA97D1-8C6E-42A7-B810-4B37915E1D29}"/>
                </a:ext>
              </a:extLst>
            </p:cNvPr>
            <p:cNvCxnSpPr>
              <a:cxnSpLocks/>
            </p:cNvCxnSpPr>
            <p:nvPr/>
          </p:nvCxnSpPr>
          <p:spPr>
            <a:xfrm>
              <a:off x="707557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1ED79E87-C325-4CD6-9408-9A79C41428D7}"/>
                </a:ext>
              </a:extLst>
            </p:cNvPr>
            <p:cNvCxnSpPr>
              <a:cxnSpLocks/>
            </p:cNvCxnSpPr>
            <p:nvPr/>
          </p:nvCxnSpPr>
          <p:spPr>
            <a:xfrm>
              <a:off x="762036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3DEFC644-5F47-4590-AD7B-6D2AF57ECE90}"/>
                </a:ext>
              </a:extLst>
            </p:cNvPr>
            <p:cNvCxnSpPr>
              <a:cxnSpLocks/>
            </p:cNvCxnSpPr>
            <p:nvPr/>
          </p:nvCxnSpPr>
          <p:spPr>
            <a:xfrm>
              <a:off x="816514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ED448E99-66F0-45A0-B0EE-18B9E4EAE9A1}"/>
                </a:ext>
              </a:extLst>
            </p:cNvPr>
            <p:cNvCxnSpPr>
              <a:cxnSpLocks/>
            </p:cNvCxnSpPr>
            <p:nvPr/>
          </p:nvCxnSpPr>
          <p:spPr>
            <a:xfrm>
              <a:off x="870993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D3FBD166-E26F-42BE-A531-103C78895125}"/>
                </a:ext>
              </a:extLst>
            </p:cNvPr>
            <p:cNvCxnSpPr>
              <a:cxnSpLocks/>
            </p:cNvCxnSpPr>
            <p:nvPr/>
          </p:nvCxnSpPr>
          <p:spPr>
            <a:xfrm>
              <a:off x="925471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EA33319E-36B9-4CD9-BE17-C88B88EF06F1}"/>
                </a:ext>
              </a:extLst>
            </p:cNvPr>
            <p:cNvCxnSpPr>
              <a:cxnSpLocks/>
            </p:cNvCxnSpPr>
            <p:nvPr/>
          </p:nvCxnSpPr>
          <p:spPr>
            <a:xfrm>
              <a:off x="9799510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D9018C0A-0615-47BD-8E78-66A35464785B}"/>
                </a:ext>
              </a:extLst>
            </p:cNvPr>
            <p:cNvCxnSpPr/>
            <p:nvPr/>
          </p:nvCxnSpPr>
          <p:spPr>
            <a:xfrm>
              <a:off x="4341715" y="5433389"/>
              <a:ext cx="5468150" cy="0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CA20D8E-F719-4836-BA10-ACF71987524D}"/>
              </a:ext>
            </a:extLst>
          </p:cNvPr>
          <p:cNvSpPr txBox="1"/>
          <p:nvPr/>
        </p:nvSpPr>
        <p:spPr>
          <a:xfrm>
            <a:off x="1515243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8EF56DB2-A5CE-4E0C-941C-7CDAA80997CD}"/>
              </a:ext>
            </a:extLst>
          </p:cNvPr>
          <p:cNvSpPr txBox="1"/>
          <p:nvPr/>
        </p:nvSpPr>
        <p:spPr>
          <a:xfrm>
            <a:off x="2057243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D22BF3E-08A7-43E0-91DB-87A44B3978DB}"/>
              </a:ext>
            </a:extLst>
          </p:cNvPr>
          <p:cNvSpPr txBox="1"/>
          <p:nvPr/>
        </p:nvSpPr>
        <p:spPr>
          <a:xfrm>
            <a:off x="2590363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5736D0D-7B8D-46F4-A915-9CE10F88F811}"/>
              </a:ext>
            </a:extLst>
          </p:cNvPr>
          <p:cNvSpPr txBox="1"/>
          <p:nvPr/>
        </p:nvSpPr>
        <p:spPr>
          <a:xfrm>
            <a:off x="3150118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C2CBDF5-6663-4C40-9366-CBE8662FEAF9}"/>
              </a:ext>
            </a:extLst>
          </p:cNvPr>
          <p:cNvSpPr txBox="1"/>
          <p:nvPr/>
        </p:nvSpPr>
        <p:spPr>
          <a:xfrm>
            <a:off x="3688348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73035DE-5805-46A1-9A4F-CFB94A08E56C}"/>
              </a:ext>
            </a:extLst>
          </p:cNvPr>
          <p:cNvSpPr txBox="1"/>
          <p:nvPr/>
        </p:nvSpPr>
        <p:spPr>
          <a:xfrm>
            <a:off x="4214584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6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AAFEB92E-1303-42E0-9960-50FB92ABD8A7}"/>
              </a:ext>
            </a:extLst>
          </p:cNvPr>
          <p:cNvSpPr txBox="1"/>
          <p:nvPr/>
        </p:nvSpPr>
        <p:spPr>
          <a:xfrm>
            <a:off x="4768248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7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138050-02CA-47C7-86CB-A676A53B7C47}"/>
              </a:ext>
            </a:extLst>
          </p:cNvPr>
          <p:cNvSpPr txBox="1"/>
          <p:nvPr/>
        </p:nvSpPr>
        <p:spPr>
          <a:xfrm>
            <a:off x="5327807" y="285884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8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C7E03009-9907-416A-B215-50FB281563C9}"/>
              </a:ext>
            </a:extLst>
          </p:cNvPr>
          <p:cNvSpPr txBox="1"/>
          <p:nvPr/>
        </p:nvSpPr>
        <p:spPr>
          <a:xfrm>
            <a:off x="5869312" y="2864484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9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2484EFC2-8FD2-4DC1-BA05-9C5C2D5F3ED2}"/>
              </a:ext>
            </a:extLst>
          </p:cNvPr>
          <p:cNvSpPr txBox="1"/>
          <p:nvPr/>
        </p:nvSpPr>
        <p:spPr>
          <a:xfrm>
            <a:off x="6366369" y="285884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F7CF06BD-C1C0-405F-972A-DC3885FF7C5E}"/>
              </a:ext>
            </a:extLst>
          </p:cNvPr>
          <p:cNvSpPr txBox="1"/>
          <p:nvPr/>
        </p:nvSpPr>
        <p:spPr>
          <a:xfrm>
            <a:off x="6905299" y="285884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11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1E544162-26B2-47F9-8C36-80C78360136E}"/>
              </a:ext>
            </a:extLst>
          </p:cNvPr>
          <p:cNvSpPr txBox="1"/>
          <p:nvPr/>
        </p:nvSpPr>
        <p:spPr>
          <a:xfrm>
            <a:off x="7457245" y="285884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12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BE2EE89-B9D8-49B1-82A3-6C690F7FC8AD}"/>
              </a:ext>
            </a:extLst>
          </p:cNvPr>
          <p:cNvSpPr txBox="1"/>
          <p:nvPr/>
        </p:nvSpPr>
        <p:spPr>
          <a:xfrm>
            <a:off x="7994381" y="285884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13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3FD44C3B-47A8-4F3F-A1F2-8E502BE66191}"/>
              </a:ext>
            </a:extLst>
          </p:cNvPr>
          <p:cNvSpPr txBox="1"/>
          <p:nvPr/>
        </p:nvSpPr>
        <p:spPr>
          <a:xfrm>
            <a:off x="8533311" y="285884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14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9EBF294A-6D1B-4A97-B11E-990EE1650C77}"/>
              </a:ext>
            </a:extLst>
          </p:cNvPr>
          <p:cNvSpPr txBox="1"/>
          <p:nvPr/>
        </p:nvSpPr>
        <p:spPr>
          <a:xfrm>
            <a:off x="9089348" y="285884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15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36F0C49-A994-48A5-AF6E-4D4E27C7213B}"/>
              </a:ext>
            </a:extLst>
          </p:cNvPr>
          <p:cNvSpPr txBox="1"/>
          <p:nvPr/>
        </p:nvSpPr>
        <p:spPr>
          <a:xfrm>
            <a:off x="9614504" y="285884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16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F3EBB5B-413E-43A1-8755-8458E4DDAB15}"/>
              </a:ext>
            </a:extLst>
          </p:cNvPr>
          <p:cNvSpPr txBox="1"/>
          <p:nvPr/>
        </p:nvSpPr>
        <p:spPr>
          <a:xfrm>
            <a:off x="10226284" y="285884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17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964793A7-8397-45BF-82DD-1C4E30E7BED0}"/>
              </a:ext>
            </a:extLst>
          </p:cNvPr>
          <p:cNvSpPr txBox="1"/>
          <p:nvPr/>
        </p:nvSpPr>
        <p:spPr>
          <a:xfrm>
            <a:off x="10717549" y="2858840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18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8041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E8215-C6CB-4066-BDD5-B5B3A37A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通信协议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815C3A-51D6-439C-9544-EF8358323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286971"/>
      </p:ext>
    </p:extLst>
  </p:cSld>
  <p:clrMapOvr>
    <a:masterClrMapping/>
  </p:clrMapOvr>
  <p:transition spd="slow">
    <p:push dir="u"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F576B606-2001-4C61-9DF5-8C132ABC437C}"/>
              </a:ext>
            </a:extLst>
          </p:cNvPr>
          <p:cNvSpPr txBox="1">
            <a:spLocks/>
          </p:cNvSpPr>
          <p:nvPr/>
        </p:nvSpPr>
        <p:spPr>
          <a:xfrm>
            <a:off x="4699762" y="2136674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AD2B26"/>
                </a:solidFill>
              </a:rPr>
              <a:t>RESP</a:t>
            </a:r>
            <a:r>
              <a:rPr lang="zh-CN" altLang="en-US">
                <a:solidFill>
                  <a:srgbClr val="AD2B26"/>
                </a:solidFill>
              </a:rPr>
              <a:t>协议</a:t>
            </a:r>
            <a:endParaRPr lang="en-US" altLang="zh-CN" sz="1800">
              <a:solidFill>
                <a:srgbClr val="AD2B26"/>
              </a:solidFill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699761" y="272934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模拟</a:t>
            </a:r>
            <a:r>
              <a:rPr lang="en-US" altLang="zh-CN">
                <a:solidFill>
                  <a:srgbClr val="49504F"/>
                </a:solidFill>
              </a:rPr>
              <a:t>Redis</a:t>
            </a:r>
            <a:r>
              <a:rPr lang="zh-CN" altLang="en-US">
                <a:solidFill>
                  <a:srgbClr val="49504F"/>
                </a:solidFill>
              </a:rPr>
              <a:t>客户端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73018"/>
      </p:ext>
    </p:extLst>
  </p:cSld>
  <p:clrMapOvr>
    <a:masterClrMapping/>
  </p:clrMapOvr>
  <p:transition spd="slow">
    <p:push dir="u"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是一个</a:t>
            </a:r>
            <a:r>
              <a:rPr lang="en-US" altLang="zh-CN"/>
              <a:t>CS</a:t>
            </a:r>
            <a:r>
              <a:rPr lang="zh-CN" altLang="en-US"/>
              <a:t>架构的软件，通信一般分两步（不包括</a:t>
            </a:r>
            <a:r>
              <a:rPr lang="en-US" altLang="zh-CN"/>
              <a:t>pipeline</a:t>
            </a:r>
            <a:r>
              <a:rPr lang="zh-CN" altLang="en-US"/>
              <a:t>和</a:t>
            </a:r>
            <a:r>
              <a:rPr lang="en-US" altLang="zh-CN"/>
              <a:t>PubSub</a:t>
            </a:r>
            <a:r>
              <a:rPr lang="zh-CN" altLang="en-US"/>
              <a:t>）：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客户端（</a:t>
            </a:r>
            <a:r>
              <a:rPr lang="en-US" altLang="zh-CN"/>
              <a:t>client</a:t>
            </a:r>
            <a:r>
              <a:rPr lang="zh-CN" altLang="en-US"/>
              <a:t>）向服务端（</a:t>
            </a:r>
            <a:r>
              <a:rPr lang="en-US" altLang="zh-CN"/>
              <a:t>server</a:t>
            </a:r>
            <a:r>
              <a:rPr lang="zh-CN" altLang="en-US"/>
              <a:t>）发送一条命令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服务端解析并执行命令，返回响应结果给客户端</a:t>
            </a:r>
            <a:endParaRPr lang="en-US" altLang="zh-CN"/>
          </a:p>
          <a:p>
            <a:r>
              <a:rPr lang="zh-CN" altLang="en-US"/>
              <a:t>因此客户端发送命令的格式、服务端响应结果的格式必须有一个规范，这个规范就是通信协议。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而在</a:t>
            </a:r>
            <a:r>
              <a:rPr lang="en-US" altLang="zh-CN"/>
              <a:t>Redis</a:t>
            </a:r>
            <a:r>
              <a:rPr lang="zh-CN" altLang="en-US"/>
              <a:t>中采用的是</a:t>
            </a:r>
            <a:r>
              <a:rPr lang="en-US" altLang="zh-CN" b="1"/>
              <a:t>RESP</a:t>
            </a:r>
            <a:r>
              <a:rPr lang="zh-CN" altLang="en-US"/>
              <a:t>（</a:t>
            </a:r>
            <a:r>
              <a:rPr lang="en-US" altLang="zh-CN"/>
              <a:t>Redis Serialization Protocol</a:t>
            </a:r>
            <a:r>
              <a:rPr lang="zh-CN" altLang="en-US"/>
              <a:t>）协议：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Redis</a:t>
            </a:r>
            <a:r>
              <a:rPr lang="zh-CN" altLang="en-US"/>
              <a:t> </a:t>
            </a:r>
            <a:r>
              <a:rPr lang="en-US" altLang="zh-CN"/>
              <a:t>1.2</a:t>
            </a:r>
            <a:r>
              <a:rPr lang="zh-CN" altLang="en-US"/>
              <a:t>版本引入了</a:t>
            </a:r>
            <a:r>
              <a:rPr lang="en-US" altLang="zh-CN"/>
              <a:t>RESP</a:t>
            </a:r>
            <a:r>
              <a:rPr lang="zh-CN" altLang="en-US"/>
              <a:t>协议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Redis 2.0</a:t>
            </a:r>
            <a:r>
              <a:rPr lang="zh-CN" altLang="en-US"/>
              <a:t>版本中成为与</a:t>
            </a:r>
            <a:r>
              <a:rPr lang="en-US" altLang="zh-CN"/>
              <a:t>Redis</a:t>
            </a:r>
            <a:r>
              <a:rPr lang="zh-CN" altLang="en-US"/>
              <a:t>服务端通信的标准，称为</a:t>
            </a:r>
            <a:r>
              <a:rPr lang="en-US" altLang="zh-CN"/>
              <a:t>RESP2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Redis 6.0</a:t>
            </a:r>
            <a:r>
              <a:rPr lang="zh-CN" altLang="en-US"/>
              <a:t>版本中，从</a:t>
            </a:r>
            <a:r>
              <a:rPr lang="en-US" altLang="zh-CN"/>
              <a:t>RESP2</a:t>
            </a:r>
            <a:r>
              <a:rPr lang="zh-CN" altLang="en-US"/>
              <a:t>升级到了</a:t>
            </a:r>
            <a:r>
              <a:rPr lang="en-US" altLang="zh-CN"/>
              <a:t>RESP3</a:t>
            </a:r>
            <a:r>
              <a:rPr lang="zh-CN" altLang="en-US"/>
              <a:t>协议，增加了更多数据类型并且支持</a:t>
            </a:r>
            <a:r>
              <a:rPr lang="en-US" altLang="zh-CN"/>
              <a:t>6.0</a:t>
            </a:r>
            <a:r>
              <a:rPr lang="zh-CN" altLang="en-US"/>
              <a:t>的新特性</a:t>
            </a:r>
            <a:r>
              <a:rPr lang="en-US" altLang="zh-CN"/>
              <a:t>--</a:t>
            </a:r>
            <a:r>
              <a:rPr lang="zh-CN" altLang="en-US"/>
              <a:t>客户端缓存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但目前，默认使用的依然是</a:t>
            </a:r>
            <a:r>
              <a:rPr lang="en-US" altLang="zh-CN"/>
              <a:t>RESP2</a:t>
            </a:r>
            <a:r>
              <a:rPr lang="zh-CN" altLang="en-US"/>
              <a:t>协议，也是我们要学习的协议版本（以下简称</a:t>
            </a:r>
            <a:r>
              <a:rPr lang="en-US" altLang="zh-CN"/>
              <a:t>RESP</a:t>
            </a:r>
            <a:r>
              <a:rPr lang="zh-CN" altLang="en-US"/>
              <a:t>）。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RESP</a:t>
            </a:r>
            <a:r>
              <a:rPr lang="zh-CN" altLang="en-US" sz="2400" b="1">
                <a:solidFill>
                  <a:srgbClr val="AD2B26"/>
                </a:solidFill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1574527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3200144"/>
          </a:xfrm>
        </p:spPr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RESP</a:t>
            </a:r>
            <a:r>
              <a:rPr lang="zh-CN" altLang="en-US"/>
              <a:t>中，通过首字节的字符来区分不同数据类型，常用的数据类型包括</a:t>
            </a:r>
            <a:r>
              <a:rPr lang="en-US" altLang="zh-CN"/>
              <a:t>5</a:t>
            </a:r>
            <a:r>
              <a:rPr lang="zh-CN" altLang="en-US"/>
              <a:t>种：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单行字符串：首字节是 ‘</a:t>
            </a:r>
            <a:r>
              <a:rPr lang="en-US" altLang="zh-CN" b="1">
                <a:solidFill>
                  <a:srgbClr val="C00000"/>
                </a:solidFill>
              </a:rPr>
              <a:t>+</a:t>
            </a:r>
            <a:r>
              <a:rPr lang="zh-CN" altLang="en-US"/>
              <a:t>’</a:t>
            </a:r>
            <a:r>
              <a:rPr lang="en-US" altLang="zh-CN"/>
              <a:t> </a:t>
            </a:r>
            <a:r>
              <a:rPr lang="zh-CN" altLang="en-US"/>
              <a:t>，后面跟上单行字符串，以</a:t>
            </a:r>
            <a:r>
              <a:rPr lang="en-US" altLang="zh-CN"/>
              <a:t>CRLF</a:t>
            </a:r>
            <a:r>
              <a:rPr lang="zh-CN" altLang="en-US"/>
              <a:t>（</a:t>
            </a:r>
            <a:r>
              <a:rPr lang="en-US" altLang="zh-CN"/>
              <a:t> "</a:t>
            </a:r>
            <a:r>
              <a:rPr lang="en-US" altLang="zh-CN" b="1">
                <a:solidFill>
                  <a:srgbClr val="C00000"/>
                </a:solidFill>
              </a:rPr>
              <a:t>\r\n</a:t>
            </a:r>
            <a:r>
              <a:rPr lang="en-US" altLang="zh-CN"/>
              <a:t>" </a:t>
            </a:r>
            <a:r>
              <a:rPr lang="zh-CN" altLang="en-US"/>
              <a:t>）结尾。例如返回</a:t>
            </a:r>
            <a:r>
              <a:rPr lang="en-US" altLang="zh-CN"/>
              <a:t>"OK"</a:t>
            </a:r>
            <a:r>
              <a:rPr lang="zh-CN" altLang="en-US"/>
              <a:t>： </a:t>
            </a:r>
            <a:r>
              <a:rPr lang="en-US" altLang="zh-CN"/>
              <a:t>"+OK\r\n"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错误（</a:t>
            </a:r>
            <a:r>
              <a:rPr lang="en-US" altLang="zh-CN"/>
              <a:t>Errors</a:t>
            </a:r>
            <a:r>
              <a:rPr lang="zh-CN" altLang="en-US"/>
              <a:t>）：首字节是 ‘</a:t>
            </a:r>
            <a:r>
              <a:rPr lang="en-US" altLang="zh-CN" b="1">
                <a:solidFill>
                  <a:srgbClr val="C00000"/>
                </a:solidFill>
              </a:rPr>
              <a:t>-</a:t>
            </a:r>
            <a:r>
              <a:rPr lang="zh-CN" altLang="en-US"/>
              <a:t>’</a:t>
            </a:r>
            <a:r>
              <a:rPr lang="en-US" altLang="zh-CN"/>
              <a:t> </a:t>
            </a:r>
            <a:r>
              <a:rPr lang="zh-CN" altLang="en-US"/>
              <a:t>，与单行字符串格式一样，只是字符串是异常信息，例如：</a:t>
            </a:r>
            <a:r>
              <a:rPr lang="en-US" altLang="zh-CN"/>
              <a:t>"-Error message\r\n"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数值：首字节是 ‘</a:t>
            </a:r>
            <a:r>
              <a:rPr lang="en-US" altLang="zh-CN" b="1">
                <a:solidFill>
                  <a:srgbClr val="C00000"/>
                </a:solidFill>
              </a:rPr>
              <a:t>:</a:t>
            </a:r>
            <a:r>
              <a:rPr lang="zh-CN" altLang="en-US"/>
              <a:t>’</a:t>
            </a:r>
            <a:r>
              <a:rPr lang="en-US" altLang="zh-CN"/>
              <a:t> </a:t>
            </a:r>
            <a:r>
              <a:rPr lang="zh-CN" altLang="en-US"/>
              <a:t>，后面跟上数字格式的字符串，以</a:t>
            </a:r>
            <a:r>
              <a:rPr lang="en-US" altLang="zh-CN"/>
              <a:t>CRLF</a:t>
            </a:r>
            <a:r>
              <a:rPr lang="zh-CN" altLang="en-US"/>
              <a:t>结尾。例如：</a:t>
            </a:r>
            <a:r>
              <a:rPr lang="en-US" altLang="zh-CN"/>
              <a:t>":10\r\n"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多行字符串：首字节是 ‘</a:t>
            </a:r>
            <a:r>
              <a:rPr lang="en-US" altLang="zh-CN" b="1">
                <a:solidFill>
                  <a:srgbClr val="C00000"/>
                </a:solidFill>
              </a:rPr>
              <a:t>$</a:t>
            </a:r>
            <a:r>
              <a:rPr lang="zh-CN" altLang="en-US"/>
              <a:t>’</a:t>
            </a:r>
            <a:r>
              <a:rPr lang="en-US" altLang="zh-CN"/>
              <a:t> </a:t>
            </a:r>
            <a:r>
              <a:rPr lang="zh-CN" altLang="en-US"/>
              <a:t>，表示二进制安全的字符串，最大支持</a:t>
            </a:r>
            <a:r>
              <a:rPr lang="en-US" altLang="zh-CN"/>
              <a:t>512MB</a:t>
            </a:r>
            <a:r>
              <a:rPr lang="zh-CN" altLang="en-US"/>
              <a:t>：</a:t>
            </a:r>
            <a:endParaRPr lang="en-US" altLang="zh-CN"/>
          </a:p>
          <a:p>
            <a:pPr marL="91800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如果大小为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，则代表空字符串：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"$0\r\n\r\n"</a:t>
            </a:r>
          </a:p>
          <a:p>
            <a:pPr marL="91800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如果大小为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-1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，则代表不存在：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"$-1\r\n"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数组：首字节是 ‘</a:t>
            </a:r>
            <a:r>
              <a:rPr lang="en-US" altLang="zh-CN" b="1">
                <a:solidFill>
                  <a:srgbClr val="C00000"/>
                </a:solidFill>
              </a:rPr>
              <a:t>*</a:t>
            </a:r>
            <a:r>
              <a:rPr lang="zh-CN" altLang="en-US"/>
              <a:t>’，后面跟上数组元素个数，再跟上元素，元素数据类型不限</a:t>
            </a:r>
            <a:r>
              <a:rPr lang="en-US" altLang="zh-CN"/>
              <a:t>: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RESP</a:t>
            </a:r>
            <a:r>
              <a:rPr lang="zh-CN" altLang="en-US" sz="2400" b="1">
                <a:solidFill>
                  <a:srgbClr val="AD2B26"/>
                </a:solidFill>
              </a:rPr>
              <a:t>协议</a:t>
            </a:r>
            <a:r>
              <a:rPr lang="en-US" altLang="zh-CN" sz="2400" b="1">
                <a:solidFill>
                  <a:srgbClr val="AD2B26"/>
                </a:solidFill>
              </a:rPr>
              <a:t>-</a:t>
            </a:r>
            <a:r>
              <a:rPr lang="zh-CN" altLang="en-US" sz="2400" b="1">
                <a:solidFill>
                  <a:srgbClr val="AD2B26"/>
                </a:solidFill>
              </a:rPr>
              <a:t>数据类型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F83CB70-A834-4AB5-8892-1D013A303F4C}"/>
              </a:ext>
            </a:extLst>
          </p:cNvPr>
          <p:cNvSpPr txBox="1"/>
          <p:nvPr/>
        </p:nvSpPr>
        <p:spPr>
          <a:xfrm>
            <a:off x="8047194" y="3311117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$5\r\nhello\r\n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E64F5C4-CB11-4F4C-8A3A-1CE24B513096}"/>
              </a:ext>
            </a:extLst>
          </p:cNvPr>
          <p:cNvCxnSpPr>
            <a:cxnSpLocks/>
          </p:cNvCxnSpPr>
          <p:nvPr/>
        </p:nvCxnSpPr>
        <p:spPr>
          <a:xfrm>
            <a:off x="8093638" y="3793252"/>
            <a:ext cx="4811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B4F3F6B-00C0-4AB2-B468-CEE0137B3695}"/>
              </a:ext>
            </a:extLst>
          </p:cNvPr>
          <p:cNvCxnSpPr>
            <a:cxnSpLocks/>
          </p:cNvCxnSpPr>
          <p:nvPr/>
        </p:nvCxnSpPr>
        <p:spPr>
          <a:xfrm>
            <a:off x="9428965" y="3774590"/>
            <a:ext cx="1011994" cy="661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D46594C-4F48-48B0-A29C-7F2E43B093EC}"/>
              </a:ext>
            </a:extLst>
          </p:cNvPr>
          <p:cNvCxnSpPr/>
          <p:nvPr/>
        </p:nvCxnSpPr>
        <p:spPr>
          <a:xfrm>
            <a:off x="8096374" y="3790732"/>
            <a:ext cx="0" cy="400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1FFA5D3-E6E9-420F-8EF7-343D194D9E63}"/>
              </a:ext>
            </a:extLst>
          </p:cNvPr>
          <p:cNvSpPr txBox="1"/>
          <p:nvPr/>
        </p:nvSpPr>
        <p:spPr>
          <a:xfrm>
            <a:off x="8019201" y="4101446"/>
            <a:ext cx="9288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2">
                    <a:lumMod val="60000"/>
                    <a:lumOff val="40000"/>
                  </a:schemeClr>
                </a:solidFill>
              </a:rPr>
              <a:t>字符串占用字节大小</a:t>
            </a:r>
            <a:endParaRPr lang="zh-CN" altLang="en-US" sz="105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440CF49-369A-4771-8B92-8DF8A08171C2}"/>
              </a:ext>
            </a:extLst>
          </p:cNvPr>
          <p:cNvCxnSpPr/>
          <p:nvPr/>
        </p:nvCxnSpPr>
        <p:spPr>
          <a:xfrm>
            <a:off x="9428965" y="3800402"/>
            <a:ext cx="0" cy="40064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9597395-0574-4297-80B4-349E52716EB7}"/>
              </a:ext>
            </a:extLst>
          </p:cNvPr>
          <p:cNvSpPr txBox="1"/>
          <p:nvPr/>
        </p:nvSpPr>
        <p:spPr>
          <a:xfrm>
            <a:off x="9343352" y="4147200"/>
            <a:ext cx="13126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AD2B26"/>
                </a:solidFill>
              </a:rPr>
              <a:t>真正的字符串数据</a:t>
            </a:r>
            <a:endParaRPr lang="zh-CN" altLang="en-US" sz="1050">
              <a:solidFill>
                <a:srgbClr val="AD2B26"/>
              </a:solidFill>
              <a:latin typeface="+mn-lt"/>
              <a:ea typeface="+mn-ea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574BB77-7956-4FA6-8C1F-EFE9E9EDBBD2}"/>
              </a:ext>
            </a:extLst>
          </p:cNvPr>
          <p:cNvGrpSpPr/>
          <p:nvPr/>
        </p:nvGrpSpPr>
        <p:grpSpPr>
          <a:xfrm>
            <a:off x="7855964" y="3374617"/>
            <a:ext cx="3553399" cy="1089999"/>
            <a:chOff x="7855964" y="3374617"/>
            <a:chExt cx="3553399" cy="1089999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B816B9D-2036-4DA4-B74B-3758AE4BE724}"/>
                </a:ext>
              </a:extLst>
            </p:cNvPr>
            <p:cNvSpPr/>
            <p:nvPr/>
          </p:nvSpPr>
          <p:spPr>
            <a:xfrm>
              <a:off x="7927398" y="3374617"/>
              <a:ext cx="3481965" cy="1089999"/>
            </a:xfrm>
            <a:prstGeom prst="rect">
              <a:avLst/>
            </a:prstGeom>
            <a:noFill/>
            <a:ln w="12700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FA92833-27F6-4907-B62A-41C010582789}"/>
                </a:ext>
              </a:extLst>
            </p:cNvPr>
            <p:cNvSpPr/>
            <p:nvPr/>
          </p:nvSpPr>
          <p:spPr>
            <a:xfrm>
              <a:off x="7855964" y="3400217"/>
              <a:ext cx="185114" cy="197910"/>
            </a:xfrm>
            <a:prstGeom prst="rect">
              <a:avLst/>
            </a:prstGeom>
            <a:solidFill>
              <a:srgbClr val="942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100"/>
                <a:t>例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417BEF79-6B46-4D4B-97F9-1B1F3A3C07F9}"/>
              </a:ext>
            </a:extLst>
          </p:cNvPr>
          <p:cNvGrpSpPr/>
          <p:nvPr/>
        </p:nvGrpSpPr>
        <p:grpSpPr>
          <a:xfrm>
            <a:off x="1315464" y="4940427"/>
            <a:ext cx="4780536" cy="1562037"/>
            <a:chOff x="7855964" y="3374617"/>
            <a:chExt cx="4780536" cy="1562037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FFD71CC0-2EBB-47FC-8EEB-4704EFC96476}"/>
                </a:ext>
              </a:extLst>
            </p:cNvPr>
            <p:cNvSpPr/>
            <p:nvPr/>
          </p:nvSpPr>
          <p:spPr>
            <a:xfrm>
              <a:off x="7927398" y="3374617"/>
              <a:ext cx="4709102" cy="1562037"/>
            </a:xfrm>
            <a:prstGeom prst="rect">
              <a:avLst/>
            </a:prstGeom>
            <a:noFill/>
            <a:ln w="12700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97A0B9A-375C-43A5-B6B0-E34AFE65F71A}"/>
                </a:ext>
              </a:extLst>
            </p:cNvPr>
            <p:cNvSpPr/>
            <p:nvPr/>
          </p:nvSpPr>
          <p:spPr>
            <a:xfrm>
              <a:off x="7855964" y="3400217"/>
              <a:ext cx="185114" cy="197910"/>
            </a:xfrm>
            <a:prstGeom prst="rect">
              <a:avLst/>
            </a:prstGeom>
            <a:solidFill>
              <a:srgbClr val="942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100"/>
                <a:t>例</a:t>
              </a:r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08315365-491B-4D1A-B8E4-D44549F6BBB4}"/>
              </a:ext>
            </a:extLst>
          </p:cNvPr>
          <p:cNvSpPr txBox="1"/>
          <p:nvPr/>
        </p:nvSpPr>
        <p:spPr>
          <a:xfrm>
            <a:off x="1584712" y="4910014"/>
            <a:ext cx="2339102" cy="1548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*3\r\n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$3\r\nset\r\n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$4\r\nname\r\n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$6\r\n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虎哥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\r\n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AFCD10C1-40A3-47E4-84BE-312BEE9B9E8A}"/>
              </a:ext>
            </a:extLst>
          </p:cNvPr>
          <p:cNvCxnSpPr>
            <a:cxnSpLocks/>
          </p:cNvCxnSpPr>
          <p:nvPr/>
        </p:nvCxnSpPr>
        <p:spPr>
          <a:xfrm>
            <a:off x="1730938" y="5278179"/>
            <a:ext cx="107576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70C0042-2D72-443B-A09E-750CECB79A2D}"/>
              </a:ext>
            </a:extLst>
          </p:cNvPr>
          <p:cNvCxnSpPr>
            <a:cxnSpLocks/>
          </p:cNvCxnSpPr>
          <p:nvPr/>
        </p:nvCxnSpPr>
        <p:spPr>
          <a:xfrm flipV="1">
            <a:off x="2797175" y="5070475"/>
            <a:ext cx="173462" cy="2204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71D3CDB-EAB8-47F7-8F6B-3107358FCC13}"/>
              </a:ext>
            </a:extLst>
          </p:cNvPr>
          <p:cNvCxnSpPr>
            <a:cxnSpLocks/>
          </p:cNvCxnSpPr>
          <p:nvPr/>
        </p:nvCxnSpPr>
        <p:spPr>
          <a:xfrm>
            <a:off x="2970637" y="5070475"/>
            <a:ext cx="50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E496EB46-F2C6-4FAD-9AE6-A800E6B0E720}"/>
              </a:ext>
            </a:extLst>
          </p:cNvPr>
          <p:cNvSpPr txBox="1"/>
          <p:nvPr/>
        </p:nvSpPr>
        <p:spPr>
          <a:xfrm>
            <a:off x="3403096" y="4972928"/>
            <a:ext cx="13943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2">
                    <a:lumMod val="60000"/>
                    <a:lumOff val="40000"/>
                  </a:schemeClr>
                </a:solidFill>
              </a:rPr>
              <a:t>数组元素个数</a:t>
            </a:r>
            <a:endParaRPr lang="zh-CN" altLang="en-US" sz="105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9370D248-2939-48CE-AA3F-8C59984ED33F}"/>
              </a:ext>
            </a:extLst>
          </p:cNvPr>
          <p:cNvCxnSpPr>
            <a:cxnSpLocks/>
          </p:cNvCxnSpPr>
          <p:nvPr/>
        </p:nvCxnSpPr>
        <p:spPr>
          <a:xfrm>
            <a:off x="1702998" y="5657205"/>
            <a:ext cx="2399737" cy="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C951098D-90B6-4551-B56B-EE78280B0109}"/>
              </a:ext>
            </a:extLst>
          </p:cNvPr>
          <p:cNvCxnSpPr>
            <a:cxnSpLocks/>
          </p:cNvCxnSpPr>
          <p:nvPr/>
        </p:nvCxnSpPr>
        <p:spPr>
          <a:xfrm flipV="1">
            <a:off x="4093210" y="5449501"/>
            <a:ext cx="173462" cy="220404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764E82BD-4BD1-4F37-BEBB-0E63F7E85A8E}"/>
              </a:ext>
            </a:extLst>
          </p:cNvPr>
          <p:cNvCxnSpPr>
            <a:cxnSpLocks/>
          </p:cNvCxnSpPr>
          <p:nvPr/>
        </p:nvCxnSpPr>
        <p:spPr>
          <a:xfrm>
            <a:off x="4266672" y="5449501"/>
            <a:ext cx="785388" cy="189299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575F65A6-D0BF-4DDE-9825-97468E0E8864}"/>
              </a:ext>
            </a:extLst>
          </p:cNvPr>
          <p:cNvSpPr txBox="1"/>
          <p:nvPr/>
        </p:nvSpPr>
        <p:spPr>
          <a:xfrm>
            <a:off x="5021028" y="5591001"/>
            <a:ext cx="139432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FF00FF"/>
                </a:solidFill>
              </a:rPr>
              <a:t>数组元素</a:t>
            </a: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6ED992AF-C3F0-49CE-9C4D-7FFF8410E9D2}"/>
              </a:ext>
            </a:extLst>
          </p:cNvPr>
          <p:cNvCxnSpPr>
            <a:cxnSpLocks/>
          </p:cNvCxnSpPr>
          <p:nvPr/>
        </p:nvCxnSpPr>
        <p:spPr>
          <a:xfrm>
            <a:off x="1748439" y="6025259"/>
            <a:ext cx="2399737" cy="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93F97E69-6495-412B-8C69-E6D54884E229}"/>
              </a:ext>
            </a:extLst>
          </p:cNvPr>
          <p:cNvCxnSpPr>
            <a:cxnSpLocks/>
          </p:cNvCxnSpPr>
          <p:nvPr/>
        </p:nvCxnSpPr>
        <p:spPr>
          <a:xfrm flipV="1">
            <a:off x="4138651" y="5804220"/>
            <a:ext cx="173462" cy="220404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6BB7B7C3-C246-47AC-A4BF-75123EE579C7}"/>
              </a:ext>
            </a:extLst>
          </p:cNvPr>
          <p:cNvCxnSpPr>
            <a:cxnSpLocks/>
          </p:cNvCxnSpPr>
          <p:nvPr/>
        </p:nvCxnSpPr>
        <p:spPr>
          <a:xfrm>
            <a:off x="1689740" y="6388233"/>
            <a:ext cx="2399737" cy="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0CE89B74-A68B-4F0F-91F5-FE253FED3FAF}"/>
              </a:ext>
            </a:extLst>
          </p:cNvPr>
          <p:cNvCxnSpPr>
            <a:cxnSpLocks/>
          </p:cNvCxnSpPr>
          <p:nvPr/>
        </p:nvCxnSpPr>
        <p:spPr>
          <a:xfrm flipV="1">
            <a:off x="4079952" y="6180529"/>
            <a:ext cx="173462" cy="220404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F92A7DAE-E01B-4D39-9CBE-85E924A6AAB2}"/>
              </a:ext>
            </a:extLst>
          </p:cNvPr>
          <p:cNvCxnSpPr>
            <a:cxnSpLocks/>
          </p:cNvCxnSpPr>
          <p:nvPr/>
        </p:nvCxnSpPr>
        <p:spPr>
          <a:xfrm flipV="1">
            <a:off x="4314653" y="5707380"/>
            <a:ext cx="752647" cy="107635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C97D7A5-9247-457C-B16E-2129D409F36F}"/>
              </a:ext>
            </a:extLst>
          </p:cNvPr>
          <p:cNvCxnSpPr>
            <a:cxnSpLocks/>
          </p:cNvCxnSpPr>
          <p:nvPr/>
        </p:nvCxnSpPr>
        <p:spPr>
          <a:xfrm flipV="1">
            <a:off x="4253414" y="5798820"/>
            <a:ext cx="836746" cy="381709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9659255B-0AA4-43CD-A29F-E249111062F5}"/>
              </a:ext>
            </a:extLst>
          </p:cNvPr>
          <p:cNvGrpSpPr/>
          <p:nvPr/>
        </p:nvGrpSpPr>
        <p:grpSpPr>
          <a:xfrm>
            <a:off x="6367413" y="4927663"/>
            <a:ext cx="4780536" cy="1562037"/>
            <a:chOff x="7855964" y="3374617"/>
            <a:chExt cx="4780536" cy="1562037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8017E2C2-33A2-432C-AD9D-36567556EA7E}"/>
                </a:ext>
              </a:extLst>
            </p:cNvPr>
            <p:cNvSpPr/>
            <p:nvPr/>
          </p:nvSpPr>
          <p:spPr>
            <a:xfrm>
              <a:off x="7927398" y="3374617"/>
              <a:ext cx="4709102" cy="1562037"/>
            </a:xfrm>
            <a:prstGeom prst="rect">
              <a:avLst/>
            </a:prstGeom>
            <a:noFill/>
            <a:ln w="12700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8AD9FF12-F196-45E7-A2BD-FBA14DFE2D1B}"/>
                </a:ext>
              </a:extLst>
            </p:cNvPr>
            <p:cNvSpPr/>
            <p:nvPr/>
          </p:nvSpPr>
          <p:spPr>
            <a:xfrm>
              <a:off x="7855964" y="3400217"/>
              <a:ext cx="185114" cy="197910"/>
            </a:xfrm>
            <a:prstGeom prst="rect">
              <a:avLst/>
            </a:prstGeom>
            <a:solidFill>
              <a:srgbClr val="942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100"/>
                <a:t>例</a:t>
              </a:r>
            </a:p>
          </p:txBody>
        </p:sp>
      </p:grpSp>
      <p:sp>
        <p:nvSpPr>
          <p:cNvPr id="101" name="文本框 100">
            <a:extLst>
              <a:ext uri="{FF2B5EF4-FFF2-40B4-BE49-F238E27FC236}">
                <a16:creationId xmlns:a16="http://schemas.microsoft.com/office/drawing/2014/main" id="{7BC9E62B-ABD5-4CE3-B3BE-4ABBF074180C}"/>
              </a:ext>
            </a:extLst>
          </p:cNvPr>
          <p:cNvSpPr txBox="1"/>
          <p:nvPr/>
        </p:nvSpPr>
        <p:spPr>
          <a:xfrm>
            <a:off x="6599507" y="4918207"/>
            <a:ext cx="4523988" cy="1544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*3\r\n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:10\r\n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$5\r\nhello\r\n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*2\r\n$3\r\nage\r\n:10\r\n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884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26" grpId="0"/>
      <p:bldP spid="61" grpId="0"/>
      <p:bldP spid="75" grpId="0"/>
      <p:bldP spid="79" grpId="0" animBg="1"/>
      <p:bldP spid="101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F576B606-2001-4C61-9DF5-8C132ABC437C}"/>
              </a:ext>
            </a:extLst>
          </p:cNvPr>
          <p:cNvSpPr txBox="1">
            <a:spLocks/>
          </p:cNvSpPr>
          <p:nvPr/>
        </p:nvSpPr>
        <p:spPr>
          <a:xfrm>
            <a:off x="4699762" y="2136674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RESP</a:t>
            </a:r>
            <a:r>
              <a:rPr lang="zh-CN" altLang="en-US">
                <a:solidFill>
                  <a:srgbClr val="49504F"/>
                </a:solidFill>
              </a:rPr>
              <a:t>协议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699761" y="272934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942A38"/>
                </a:solidFill>
              </a:rPr>
              <a:t>模拟</a:t>
            </a:r>
            <a:r>
              <a:rPr lang="en-US" altLang="zh-CN">
                <a:solidFill>
                  <a:srgbClr val="942A38"/>
                </a:solidFill>
              </a:rPr>
              <a:t>Redis</a:t>
            </a:r>
            <a:r>
              <a:rPr lang="zh-CN" altLang="en-US">
                <a:solidFill>
                  <a:srgbClr val="942A38"/>
                </a:solidFill>
              </a:rPr>
              <a:t>客户端</a:t>
            </a:r>
            <a:endParaRPr lang="en-US" altLang="zh-CN" sz="1800">
              <a:solidFill>
                <a:srgbClr val="942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232726"/>
      </p:ext>
    </p:extLst>
  </p:cSld>
  <p:clrMapOvr>
    <a:masterClrMapping/>
  </p:clrMapOvr>
  <p:transition spd="slow">
    <p:push dir="u"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支持</a:t>
            </a:r>
            <a:r>
              <a:rPr lang="en-US" altLang="zh-CN"/>
              <a:t>TCP</a:t>
            </a:r>
            <a:r>
              <a:rPr lang="zh-CN" altLang="en-US"/>
              <a:t>通信，因此我们可以使用</a:t>
            </a:r>
            <a:r>
              <a:rPr lang="en-US" altLang="zh-CN"/>
              <a:t>Socket</a:t>
            </a:r>
            <a:r>
              <a:rPr lang="zh-CN" altLang="en-US"/>
              <a:t>来模拟客户端，与</a:t>
            </a:r>
            <a:r>
              <a:rPr lang="en-US" altLang="zh-CN"/>
              <a:t>Redis</a:t>
            </a:r>
            <a:r>
              <a:rPr lang="zh-CN" altLang="en-US"/>
              <a:t>服务端建立连接：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模拟</a:t>
            </a:r>
            <a:r>
              <a:rPr lang="en-US" altLang="zh-CN" sz="2400" b="1">
                <a:solidFill>
                  <a:srgbClr val="AD2B26"/>
                </a:solidFill>
              </a:rPr>
              <a:t>Redis</a:t>
            </a:r>
            <a:r>
              <a:rPr lang="zh-CN" altLang="en-US" sz="2400" b="1">
                <a:solidFill>
                  <a:srgbClr val="AD2B26"/>
                </a:solidFill>
              </a:rPr>
              <a:t>客户端</a:t>
            </a:r>
            <a:r>
              <a:rPr lang="en-US" altLang="zh-CN" sz="2400" b="1">
                <a:solidFill>
                  <a:srgbClr val="AD2B26"/>
                </a:solidFill>
              </a:rPr>
              <a:t>-</a:t>
            </a:r>
            <a:r>
              <a:rPr lang="zh-CN" altLang="en-US" sz="2400" b="1">
                <a:solidFill>
                  <a:srgbClr val="AD2B26"/>
                </a:solidFill>
              </a:rPr>
              <a:t>建立连接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94847B-7071-4C5B-A7AF-FE653179F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130470"/>
            <a:ext cx="8935459" cy="4324261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RedisDemo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static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Socket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static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PrintWriter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static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BufferedReader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reader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static 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main(String[] args)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throws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IOException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1.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定义连接参数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host =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"192.168.150.101"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port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6379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2.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连接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Redis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Socket(host, port);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2.1.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获取输入流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reader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BufferedReader(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InputStreamReader(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.getInputStream(), StandardCharsets.</a:t>
            </a:r>
            <a:r>
              <a:rPr kumimoji="0" lang="zh-CN" altLang="zh-CN" sz="11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UTF_8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2.2.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获取输出流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PrintWriter(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.getOutputStream());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1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Source Code Pro" panose="020B0509030403020204" pitchFamily="49" charset="0"/>
              </a:rPr>
              <a:t>TODO 3.</a:t>
            </a:r>
            <a:r>
              <a:rPr kumimoji="0" lang="zh-CN" altLang="zh-CN" sz="11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发送请求</a:t>
            </a:r>
            <a:br>
              <a:rPr kumimoji="0" lang="zh-CN" altLang="zh-CN" sz="11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sendRequest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1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Source Code Pro" panose="020B0509030403020204" pitchFamily="49" charset="0"/>
              </a:rPr>
              <a:t>TODO 4.</a:t>
            </a:r>
            <a:r>
              <a:rPr kumimoji="0" lang="zh-CN" altLang="zh-CN" sz="11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接收响应</a:t>
            </a:r>
            <a:br>
              <a:rPr kumimoji="0" lang="zh-CN" altLang="zh-CN" sz="11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Object obj =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handleResponse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      System.out.println(obj);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5.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关闭连接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reader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!=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reader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.close();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!=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.close();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!=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.close();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static 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Object</a:t>
            </a:r>
            <a:r>
              <a:rPr lang="zh-CN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handleResponse() {}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static 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sendRequest() {}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710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这里我们以</a:t>
            </a:r>
            <a:r>
              <a:rPr lang="en-US" altLang="zh-CN"/>
              <a:t>set</a:t>
            </a:r>
            <a:r>
              <a:rPr lang="zh-CN" altLang="en-US"/>
              <a:t>命令为例，发送请求就是输出下面内容：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模拟</a:t>
            </a:r>
            <a:r>
              <a:rPr lang="en-US" altLang="zh-CN" sz="2400" b="1">
                <a:solidFill>
                  <a:srgbClr val="AD2B26"/>
                </a:solidFill>
              </a:rPr>
              <a:t>Redis</a:t>
            </a:r>
            <a:r>
              <a:rPr lang="zh-CN" altLang="en-US" sz="2400" b="1">
                <a:solidFill>
                  <a:srgbClr val="AD2B26"/>
                </a:solidFill>
              </a:rPr>
              <a:t>客户端</a:t>
            </a:r>
            <a:r>
              <a:rPr lang="en-US" altLang="zh-CN" sz="2400" b="1">
                <a:solidFill>
                  <a:srgbClr val="AD2B26"/>
                </a:solidFill>
              </a:rPr>
              <a:t>-</a:t>
            </a:r>
            <a:r>
              <a:rPr lang="zh-CN" altLang="en-US" sz="2400" b="1">
                <a:solidFill>
                  <a:srgbClr val="AD2B26"/>
                </a:solidFill>
              </a:rPr>
              <a:t>发送请求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848EEF5-E6AB-4FC6-9C22-48950DA2A9FB}"/>
              </a:ext>
            </a:extLst>
          </p:cNvPr>
          <p:cNvGrpSpPr/>
          <p:nvPr/>
        </p:nvGrpSpPr>
        <p:grpSpPr>
          <a:xfrm>
            <a:off x="979967" y="2137507"/>
            <a:ext cx="1549400" cy="2268072"/>
            <a:chOff x="6096000" y="2273428"/>
            <a:chExt cx="1549400" cy="226807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D778C5B-6A8E-4C92-8895-8DA8ACFA7E27}"/>
                </a:ext>
              </a:extLst>
            </p:cNvPr>
            <p:cNvGrpSpPr/>
            <p:nvPr/>
          </p:nvGrpSpPr>
          <p:grpSpPr>
            <a:xfrm>
              <a:off x="6096000" y="2273428"/>
              <a:ext cx="1549400" cy="2268072"/>
              <a:chOff x="7855964" y="3374618"/>
              <a:chExt cx="1549400" cy="2268072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00ADA92-4809-406B-B268-3BAD29E0F206}"/>
                  </a:ext>
                </a:extLst>
              </p:cNvPr>
              <p:cNvSpPr/>
              <p:nvPr/>
            </p:nvSpPr>
            <p:spPr>
              <a:xfrm>
                <a:off x="7927398" y="3374618"/>
                <a:ext cx="1477966" cy="2268072"/>
              </a:xfrm>
              <a:prstGeom prst="rect">
                <a:avLst/>
              </a:prstGeom>
              <a:noFill/>
              <a:ln w="12700">
                <a:solidFill>
                  <a:srgbClr val="4950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603DA32-72EA-48DA-AA60-ADDDCC02592C}"/>
                  </a:ext>
                </a:extLst>
              </p:cNvPr>
              <p:cNvSpPr/>
              <p:nvPr/>
            </p:nvSpPr>
            <p:spPr>
              <a:xfrm>
                <a:off x="7855964" y="3432116"/>
                <a:ext cx="190500" cy="235872"/>
              </a:xfrm>
              <a:prstGeom prst="rect">
                <a:avLst/>
              </a:prstGeom>
              <a:solidFill>
                <a:srgbClr val="942A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zh-CN" altLang="en-US" sz="1100"/>
                  <a:t>例</a:t>
                </a:r>
              </a:p>
            </p:txBody>
          </p: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589EB8C-3488-4AF3-BE33-061398E24AA4}"/>
                </a:ext>
              </a:extLst>
            </p:cNvPr>
            <p:cNvSpPr txBox="1"/>
            <p:nvPr/>
          </p:nvSpPr>
          <p:spPr>
            <a:xfrm>
              <a:off x="6395376" y="2447204"/>
              <a:ext cx="1043876" cy="1887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*3\r\n</a:t>
              </a: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$3\r\n</a:t>
              </a: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set\r\n</a:t>
              </a: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$4\r\n</a:t>
              </a: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name\r\n</a:t>
              </a: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$6\r\n</a:t>
              </a: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虎哥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\r\n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" name="Rectangle 1">
            <a:extLst>
              <a:ext uri="{FF2B5EF4-FFF2-40B4-BE49-F238E27FC236}">
                <a16:creationId xmlns:a16="http://schemas.microsoft.com/office/drawing/2014/main" id="{48DE34F0-3A15-4565-8C7E-479675EC8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993" y="2113605"/>
            <a:ext cx="6909201" cy="2291974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static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sendRequest()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"*3"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"$3"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"set"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"$4"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"$6"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虎哥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.flush();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AC9C2B6-5B36-4589-A9FF-DDE365953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993" y="4600742"/>
            <a:ext cx="6909201" cy="2123658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static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sendRequest(String ... args)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元素个数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"*"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args.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参数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for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(String arg : args)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"$"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+arg.getBytes(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StandardCharsets.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UTF_8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.println(arg);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刷新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.flush();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307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响应的结果可能是之前讲的</a:t>
            </a:r>
            <a:r>
              <a:rPr lang="en-US" altLang="zh-CN"/>
              <a:t>5</a:t>
            </a:r>
            <a:r>
              <a:rPr lang="zh-CN" altLang="en-US"/>
              <a:t>种数据类型中的任意一种，需要判断后读取：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模拟</a:t>
            </a:r>
            <a:r>
              <a:rPr lang="en-US" altLang="zh-CN" sz="2400" b="1">
                <a:solidFill>
                  <a:srgbClr val="AD2B26"/>
                </a:solidFill>
              </a:rPr>
              <a:t>Redis</a:t>
            </a:r>
            <a:r>
              <a:rPr lang="zh-CN" altLang="en-US" sz="2400" b="1">
                <a:solidFill>
                  <a:srgbClr val="AD2B26"/>
                </a:solidFill>
              </a:rPr>
              <a:t>客户端</a:t>
            </a:r>
            <a:r>
              <a:rPr lang="en-US" altLang="zh-CN" sz="2400" b="1">
                <a:solidFill>
                  <a:srgbClr val="AD2B26"/>
                </a:solidFill>
              </a:rPr>
              <a:t>-</a:t>
            </a:r>
            <a:r>
              <a:rPr lang="zh-CN" altLang="en-US" sz="2400" b="1">
                <a:solidFill>
                  <a:srgbClr val="AD2B26"/>
                </a:solidFill>
              </a:rPr>
              <a:t>解析结果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C687D6-A32F-4126-8AA2-A9F528E29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767" y="2069747"/>
            <a:ext cx="5762847" cy="4493538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static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Object handleResponse()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try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当前前缀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char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prefix = (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reader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.read();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switch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(prefix)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case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'+'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单行字符串，直接返回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reader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.readLine();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case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'-'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异常，直接抛出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throw 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RuntimeException(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reader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.readLine());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case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':'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数值，转为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int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返回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Integer.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valueOf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reader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.readLine());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case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'$'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多行字符串，先读长度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length = Integer.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parseInt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reader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.readLine());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	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如果为空，直接返回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(length ==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0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|| length == -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不为空，则读取下一行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reader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.readLine();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case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'*'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数组，遍历读取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readBulkString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default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null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catch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(IOException e)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throw 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RuntimeException(e);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001FCD1-18D1-428E-A181-729411936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9501" y="2069747"/>
            <a:ext cx="4527024" cy="3139321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static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List&lt;Object&gt; readBulkString() 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                 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throws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IOException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当前数组大小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size = Integer.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parseInt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reader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.readLine());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数组为空，直接返回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null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(size ==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0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|| size == -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null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List&lt;Object&gt; rs =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ArrayList&lt;&gt;(size);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for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 = size; i 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i--)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try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递归读取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rs.add(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handleResponse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}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catch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(Exception e)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rs.add(e);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rs;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610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最终，我们测试发送请求和接收响应：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模拟</a:t>
            </a:r>
            <a:r>
              <a:rPr lang="en-US" altLang="zh-CN" sz="2400" b="1">
                <a:solidFill>
                  <a:srgbClr val="AD2B26"/>
                </a:solidFill>
              </a:rPr>
              <a:t>Redis</a:t>
            </a:r>
            <a:r>
              <a:rPr lang="zh-CN" altLang="en-US" sz="2400" b="1">
                <a:solidFill>
                  <a:srgbClr val="AD2B26"/>
                </a:solidFill>
              </a:rPr>
              <a:t>客户端</a:t>
            </a:r>
            <a:r>
              <a:rPr lang="en-US" altLang="zh-CN" sz="2400" b="1">
                <a:solidFill>
                  <a:srgbClr val="AD2B26"/>
                </a:solidFill>
              </a:rPr>
              <a:t>-</a:t>
            </a:r>
            <a:r>
              <a:rPr lang="zh-CN" altLang="en-US" sz="2400" b="1">
                <a:solidFill>
                  <a:srgbClr val="AD2B26"/>
                </a:solidFill>
              </a:rPr>
              <a:t>测试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C687D6-A32F-4126-8AA2-A9F528E29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112" y="2088138"/>
            <a:ext cx="5762847" cy="4468274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3.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发送授权请求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auth 123321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sendRequest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"auth"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"123321"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4.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接收响应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Object obj =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handleResponse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System.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"auth = "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obj);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3.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发送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set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请求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sendRequest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"set"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虎哥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4.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接收响应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obj =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handleResponse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System.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"set = "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obj);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3.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发送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mget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请求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sendRequest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"mget"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"msg"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4.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接收响应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obj =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handleResponse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System.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"mget = "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obj);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673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E8215-C6CB-4066-BDD5-B5B3A37A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内存策略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815C3A-51D6-439C-9544-EF8358323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91561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669500"/>
          </a:xfrm>
        </p:spPr>
        <p:txBody>
          <a:bodyPr/>
          <a:lstStyle/>
          <a:p>
            <a:r>
              <a:rPr lang="zh-CN" altLang="en-US"/>
              <a:t>现在，假设有一个</a:t>
            </a:r>
            <a:r>
              <a:rPr lang="en-US" altLang="zh-CN"/>
              <a:t>intset</a:t>
            </a:r>
            <a:r>
              <a:rPr lang="zh-CN" altLang="en-US"/>
              <a:t>，元素为</a:t>
            </a:r>
            <a:r>
              <a:rPr lang="en-US" altLang="zh-CN"/>
              <a:t>{5,10</a:t>
            </a:r>
            <a:r>
              <a:rPr lang="zh-CN" altLang="en-US"/>
              <a:t>，</a:t>
            </a:r>
            <a:r>
              <a:rPr lang="en-US" altLang="zh-CN"/>
              <a:t>20}</a:t>
            </a:r>
            <a:r>
              <a:rPr lang="zh-CN" altLang="en-US"/>
              <a:t>，采用的编码是</a:t>
            </a:r>
            <a:r>
              <a:rPr lang="en-US" altLang="zh-CN">
                <a:solidFill>
                  <a:srgbClr val="AD2B26"/>
                </a:solidFill>
                <a:latin typeface="Source code pro" panose="020B0509030403020204" pitchFamily="49" charset="0"/>
              </a:rPr>
              <a:t>INTSET_ENC_INT16</a:t>
            </a:r>
            <a:r>
              <a:rPr lang="zh-CN" altLang="en-US">
                <a:solidFill>
                  <a:srgbClr val="49504F"/>
                </a:solidFill>
                <a:latin typeface="Source code pro" panose="020B0509030403020204" pitchFamily="49" charset="0"/>
              </a:rPr>
              <a:t>，则每个整数占</a:t>
            </a:r>
            <a:r>
              <a:rPr lang="en-US" altLang="zh-CN">
                <a:solidFill>
                  <a:srgbClr val="49504F"/>
                </a:solidFill>
                <a:latin typeface="Source code pro" panose="020B0509030403020204" pitchFamily="49" charset="0"/>
              </a:rPr>
              <a:t>2</a:t>
            </a:r>
            <a:r>
              <a:rPr lang="zh-CN" altLang="en-US">
                <a:solidFill>
                  <a:srgbClr val="49504F"/>
                </a:solidFill>
                <a:latin typeface="Source code pro" panose="020B0509030403020204" pitchFamily="49" charset="0"/>
              </a:rPr>
              <a:t>字节</a:t>
            </a:r>
            <a:r>
              <a:rPr lang="zh-CN" altLang="en-US"/>
              <a:t>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我们向该其中添加一个数字：</a:t>
            </a:r>
            <a:r>
              <a:rPr lang="en-US" altLang="zh-CN"/>
              <a:t>50000</a:t>
            </a:r>
            <a:r>
              <a:rPr lang="zh-CN" altLang="en-US"/>
              <a:t>，这个数字超出了</a:t>
            </a:r>
            <a:r>
              <a:rPr lang="en-US" altLang="zh-CN">
                <a:solidFill>
                  <a:srgbClr val="AD2B26"/>
                </a:solidFill>
              </a:rPr>
              <a:t>int16_t</a:t>
            </a:r>
            <a:r>
              <a:rPr lang="zh-CN" altLang="en-US"/>
              <a:t>的范围，</a:t>
            </a:r>
            <a:r>
              <a:rPr lang="en-US" altLang="zh-CN"/>
              <a:t>intset</a:t>
            </a:r>
            <a:r>
              <a:rPr lang="zh-CN" altLang="en-US"/>
              <a:t>会自动</a:t>
            </a:r>
            <a:r>
              <a:rPr lang="zh-CN" altLang="en-US" b="1">
                <a:solidFill>
                  <a:srgbClr val="AD2B26"/>
                </a:solidFill>
              </a:rPr>
              <a:t>升级</a:t>
            </a:r>
            <a:r>
              <a:rPr lang="zh-CN" altLang="en-US"/>
              <a:t>编码方式到合适的大小。</a:t>
            </a:r>
            <a:endParaRPr lang="en-US" altLang="zh-CN"/>
          </a:p>
          <a:p>
            <a:r>
              <a:rPr lang="zh-CN" altLang="en-US"/>
              <a:t>以当前案例来说流程如下：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升级编码为</a:t>
            </a:r>
            <a:r>
              <a:rPr lang="en-US" altLang="zh-CN">
                <a:solidFill>
                  <a:srgbClr val="AD2B26"/>
                </a:solidFill>
                <a:latin typeface="Source code pro" panose="020B0509030403020204" pitchFamily="49" charset="0"/>
              </a:rPr>
              <a:t>INTSET_ENC_INT32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,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 每个整数占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4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字节，并按照新的编码方式及元素个数扩容数组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倒序依次将数组中的元素拷贝到扩容后的正确位置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IntSet</a:t>
            </a:r>
            <a:r>
              <a:rPr lang="zh-CN" altLang="en-US" sz="2400" b="1">
                <a:solidFill>
                  <a:srgbClr val="AD2B26"/>
                </a:solidFill>
              </a:rPr>
              <a:t>升级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A55E04-2295-4CA9-832F-45701257F5EF}"/>
              </a:ext>
            </a:extLst>
          </p:cNvPr>
          <p:cNvSpPr/>
          <p:nvPr/>
        </p:nvSpPr>
        <p:spPr>
          <a:xfrm>
            <a:off x="1103244" y="2318525"/>
            <a:ext cx="2160945" cy="329297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5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368060E-14F8-4BBA-A745-6BC9DB3294ED}"/>
              </a:ext>
            </a:extLst>
          </p:cNvPr>
          <p:cNvCxnSpPr>
            <a:cxnSpLocks/>
          </p:cNvCxnSpPr>
          <p:nvPr/>
        </p:nvCxnSpPr>
        <p:spPr>
          <a:xfrm>
            <a:off x="1093305" y="2832651"/>
            <a:ext cx="98160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5289C55-FF81-4524-93BB-D8BAE2F398CF}"/>
              </a:ext>
            </a:extLst>
          </p:cNvPr>
          <p:cNvCxnSpPr>
            <a:cxnSpLocks/>
          </p:cNvCxnSpPr>
          <p:nvPr/>
        </p:nvCxnSpPr>
        <p:spPr>
          <a:xfrm>
            <a:off x="110324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CFD2631-38EE-4480-9528-984B28BF17A3}"/>
              </a:ext>
            </a:extLst>
          </p:cNvPr>
          <p:cNvCxnSpPr>
            <a:cxnSpLocks/>
          </p:cNvCxnSpPr>
          <p:nvPr/>
        </p:nvCxnSpPr>
        <p:spPr>
          <a:xfrm>
            <a:off x="164802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C8E5D1D-463D-4E83-9948-8DB75E510D9E}"/>
              </a:ext>
            </a:extLst>
          </p:cNvPr>
          <p:cNvCxnSpPr>
            <a:cxnSpLocks/>
          </p:cNvCxnSpPr>
          <p:nvPr/>
        </p:nvCxnSpPr>
        <p:spPr>
          <a:xfrm>
            <a:off x="219281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6148132-C8AE-411A-9132-2E50F7C8D78D}"/>
              </a:ext>
            </a:extLst>
          </p:cNvPr>
          <p:cNvCxnSpPr>
            <a:cxnSpLocks/>
          </p:cNvCxnSpPr>
          <p:nvPr/>
        </p:nvCxnSpPr>
        <p:spPr>
          <a:xfrm>
            <a:off x="273759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9510363-9102-4FAE-B93A-F2CAA3ED5C3F}"/>
              </a:ext>
            </a:extLst>
          </p:cNvPr>
          <p:cNvCxnSpPr>
            <a:cxnSpLocks/>
          </p:cNvCxnSpPr>
          <p:nvPr/>
        </p:nvCxnSpPr>
        <p:spPr>
          <a:xfrm>
            <a:off x="328238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A9161E7-19CF-4DD6-9670-F6107A7EC45E}"/>
              </a:ext>
            </a:extLst>
          </p:cNvPr>
          <p:cNvCxnSpPr>
            <a:cxnSpLocks/>
          </p:cNvCxnSpPr>
          <p:nvPr/>
        </p:nvCxnSpPr>
        <p:spPr>
          <a:xfrm>
            <a:off x="382716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75F83B81-03E0-41B9-8D7B-2CEC7927CE0B}"/>
              </a:ext>
            </a:extLst>
          </p:cNvPr>
          <p:cNvCxnSpPr>
            <a:cxnSpLocks/>
          </p:cNvCxnSpPr>
          <p:nvPr/>
        </p:nvCxnSpPr>
        <p:spPr>
          <a:xfrm>
            <a:off x="437195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8B013BF-1D20-40F7-A6EE-2D5D7E5CB2C1}"/>
              </a:ext>
            </a:extLst>
          </p:cNvPr>
          <p:cNvCxnSpPr>
            <a:cxnSpLocks/>
          </p:cNvCxnSpPr>
          <p:nvPr/>
        </p:nvCxnSpPr>
        <p:spPr>
          <a:xfrm>
            <a:off x="491673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F114692-DD76-490B-84B5-C6408030F50F}"/>
              </a:ext>
            </a:extLst>
          </p:cNvPr>
          <p:cNvCxnSpPr>
            <a:cxnSpLocks/>
          </p:cNvCxnSpPr>
          <p:nvPr/>
        </p:nvCxnSpPr>
        <p:spPr>
          <a:xfrm>
            <a:off x="546152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6594A52A-E9AC-4957-A17D-E3B9CFB79903}"/>
              </a:ext>
            </a:extLst>
          </p:cNvPr>
          <p:cNvCxnSpPr>
            <a:cxnSpLocks/>
          </p:cNvCxnSpPr>
          <p:nvPr/>
        </p:nvCxnSpPr>
        <p:spPr>
          <a:xfrm>
            <a:off x="600630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CA11D09-31EC-4352-9425-BEAD5A27BE2A}"/>
              </a:ext>
            </a:extLst>
          </p:cNvPr>
          <p:cNvCxnSpPr>
            <a:cxnSpLocks/>
          </p:cNvCxnSpPr>
          <p:nvPr/>
        </p:nvCxnSpPr>
        <p:spPr>
          <a:xfrm>
            <a:off x="655109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5D8209C-7E73-4E0E-AF7E-385FC44859C7}"/>
              </a:ext>
            </a:extLst>
          </p:cNvPr>
          <p:cNvCxnSpPr>
            <a:cxnSpLocks/>
          </p:cNvCxnSpPr>
          <p:nvPr/>
        </p:nvCxnSpPr>
        <p:spPr>
          <a:xfrm>
            <a:off x="709587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4EDF8B1-11A4-4D04-8A6C-4C61CECF6F91}"/>
              </a:ext>
            </a:extLst>
          </p:cNvPr>
          <p:cNvCxnSpPr>
            <a:cxnSpLocks/>
          </p:cNvCxnSpPr>
          <p:nvPr/>
        </p:nvCxnSpPr>
        <p:spPr>
          <a:xfrm>
            <a:off x="764066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C27AB24-B702-438B-A0B2-58B26458B54D}"/>
              </a:ext>
            </a:extLst>
          </p:cNvPr>
          <p:cNvCxnSpPr>
            <a:cxnSpLocks/>
          </p:cNvCxnSpPr>
          <p:nvPr/>
        </p:nvCxnSpPr>
        <p:spPr>
          <a:xfrm>
            <a:off x="818544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D846EE5-426D-457F-8245-6BC4A6CFD317}"/>
              </a:ext>
            </a:extLst>
          </p:cNvPr>
          <p:cNvCxnSpPr>
            <a:cxnSpLocks/>
          </p:cNvCxnSpPr>
          <p:nvPr/>
        </p:nvCxnSpPr>
        <p:spPr>
          <a:xfrm>
            <a:off x="873023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85C96FB-CF59-491A-BF83-738AD89EBE00}"/>
              </a:ext>
            </a:extLst>
          </p:cNvPr>
          <p:cNvCxnSpPr>
            <a:cxnSpLocks/>
          </p:cNvCxnSpPr>
          <p:nvPr/>
        </p:nvCxnSpPr>
        <p:spPr>
          <a:xfrm>
            <a:off x="927501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E72FDEB3-F2FD-478C-84AB-B71CFABF05AD}"/>
              </a:ext>
            </a:extLst>
          </p:cNvPr>
          <p:cNvCxnSpPr>
            <a:cxnSpLocks/>
          </p:cNvCxnSpPr>
          <p:nvPr/>
        </p:nvCxnSpPr>
        <p:spPr>
          <a:xfrm>
            <a:off x="981980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A42E860C-ED38-4941-81D7-6BF7F5BBA757}"/>
              </a:ext>
            </a:extLst>
          </p:cNvPr>
          <p:cNvCxnSpPr>
            <a:cxnSpLocks/>
          </p:cNvCxnSpPr>
          <p:nvPr/>
        </p:nvCxnSpPr>
        <p:spPr>
          <a:xfrm>
            <a:off x="1036458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427A975A-0545-47C0-993D-C8A5BE11D37C}"/>
              </a:ext>
            </a:extLst>
          </p:cNvPr>
          <p:cNvCxnSpPr>
            <a:cxnSpLocks/>
          </p:cNvCxnSpPr>
          <p:nvPr/>
        </p:nvCxnSpPr>
        <p:spPr>
          <a:xfrm>
            <a:off x="10909380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513038DA-B20F-4424-9DDD-670F5B4AE2D8}"/>
              </a:ext>
            </a:extLst>
          </p:cNvPr>
          <p:cNvSpPr/>
          <p:nvPr/>
        </p:nvSpPr>
        <p:spPr>
          <a:xfrm>
            <a:off x="3264192" y="2317716"/>
            <a:ext cx="2197331" cy="329297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10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CCFFCAB-0BCF-4142-AEF6-F409D2DB943C}"/>
              </a:ext>
            </a:extLst>
          </p:cNvPr>
          <p:cNvSpPr/>
          <p:nvPr/>
        </p:nvSpPr>
        <p:spPr>
          <a:xfrm>
            <a:off x="5461524" y="2317716"/>
            <a:ext cx="2174001" cy="329297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20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0A2186EC-7AC7-4CBE-A556-09D7CA17EBBA}"/>
              </a:ext>
            </a:extLst>
          </p:cNvPr>
          <p:cNvGrpSpPr/>
          <p:nvPr/>
        </p:nvGrpSpPr>
        <p:grpSpPr>
          <a:xfrm>
            <a:off x="1103243" y="2686878"/>
            <a:ext cx="3268710" cy="149087"/>
            <a:chOff x="1245705" y="4061792"/>
            <a:chExt cx="3268710" cy="149087"/>
          </a:xfrm>
        </p:grpSpPr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D6B19444-C6E6-42A8-B88A-2A9AFA6C1CB1}"/>
                </a:ext>
              </a:extLst>
            </p:cNvPr>
            <p:cNvCxnSpPr>
              <a:cxnSpLocks/>
            </p:cNvCxnSpPr>
            <p:nvPr/>
          </p:nvCxnSpPr>
          <p:spPr>
            <a:xfrm>
              <a:off x="124570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EEA4E493-435A-4177-A2CB-7A4E89381ACD}"/>
                </a:ext>
              </a:extLst>
            </p:cNvPr>
            <p:cNvCxnSpPr>
              <a:cxnSpLocks/>
            </p:cNvCxnSpPr>
            <p:nvPr/>
          </p:nvCxnSpPr>
          <p:spPr>
            <a:xfrm>
              <a:off x="1790490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7B38B277-4B62-4F91-948F-9D4B0D51B0A9}"/>
                </a:ext>
              </a:extLst>
            </p:cNvPr>
            <p:cNvCxnSpPr>
              <a:cxnSpLocks/>
            </p:cNvCxnSpPr>
            <p:nvPr/>
          </p:nvCxnSpPr>
          <p:spPr>
            <a:xfrm>
              <a:off x="233527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6D52F7FF-940F-447A-8883-4A072661187C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60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E125C720-AB7E-41A6-8213-DB0102D23137}"/>
                </a:ext>
              </a:extLst>
            </p:cNvPr>
            <p:cNvCxnSpPr>
              <a:cxnSpLocks/>
            </p:cNvCxnSpPr>
            <p:nvPr/>
          </p:nvCxnSpPr>
          <p:spPr>
            <a:xfrm>
              <a:off x="342484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7B032625-5174-44C0-BD8A-020926083042}"/>
                </a:ext>
              </a:extLst>
            </p:cNvPr>
            <p:cNvCxnSpPr>
              <a:cxnSpLocks/>
            </p:cNvCxnSpPr>
            <p:nvPr/>
          </p:nvCxnSpPr>
          <p:spPr>
            <a:xfrm>
              <a:off x="3969630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8B537128-883A-404A-80CB-45F562CDB649}"/>
                </a:ext>
              </a:extLst>
            </p:cNvPr>
            <p:cNvCxnSpPr>
              <a:cxnSpLocks/>
            </p:cNvCxnSpPr>
            <p:nvPr/>
          </p:nvCxnSpPr>
          <p:spPr>
            <a:xfrm>
              <a:off x="451441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E7A54B6D-3C32-4030-BC71-10FA6A8D0BFC}"/>
                </a:ext>
              </a:extLst>
            </p:cNvPr>
            <p:cNvCxnSpPr/>
            <p:nvPr/>
          </p:nvCxnSpPr>
          <p:spPr>
            <a:xfrm>
              <a:off x="1245705" y="4210879"/>
              <a:ext cx="3268710" cy="0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56C4A217-6496-4C85-92D5-9D248B83A50D}"/>
              </a:ext>
            </a:extLst>
          </p:cNvPr>
          <p:cNvSpPr txBox="1"/>
          <p:nvPr/>
        </p:nvSpPr>
        <p:spPr>
          <a:xfrm>
            <a:off x="10930681" y="2607532"/>
            <a:ext cx="586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字节</a:t>
            </a:r>
            <a:endParaRPr lang="zh-CN" altLang="en-US" sz="1400">
              <a:solidFill>
                <a:schemeClr val="accent1">
                  <a:lumMod val="7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F263A8C-8DDF-4C45-80F6-29ADCC90A188}"/>
              </a:ext>
            </a:extLst>
          </p:cNvPr>
          <p:cNvGrpSpPr/>
          <p:nvPr/>
        </p:nvGrpSpPr>
        <p:grpSpPr>
          <a:xfrm>
            <a:off x="4363232" y="2680250"/>
            <a:ext cx="5468150" cy="149087"/>
            <a:chOff x="4341715" y="5284302"/>
            <a:chExt cx="5468150" cy="149087"/>
          </a:xfrm>
        </p:grpSpPr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CEED068-A782-4DD5-99A3-A0E9C5AD7CF0}"/>
                </a:ext>
              </a:extLst>
            </p:cNvPr>
            <p:cNvCxnSpPr>
              <a:cxnSpLocks/>
            </p:cNvCxnSpPr>
            <p:nvPr/>
          </p:nvCxnSpPr>
          <p:spPr>
            <a:xfrm>
              <a:off x="489643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4AAF9A54-B703-4956-B0C9-5F0510D90394}"/>
                </a:ext>
              </a:extLst>
            </p:cNvPr>
            <p:cNvCxnSpPr>
              <a:cxnSpLocks/>
            </p:cNvCxnSpPr>
            <p:nvPr/>
          </p:nvCxnSpPr>
          <p:spPr>
            <a:xfrm>
              <a:off x="544122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F13266C4-07E8-4662-93EC-1381EEE3F0CE}"/>
                </a:ext>
              </a:extLst>
            </p:cNvPr>
            <p:cNvCxnSpPr>
              <a:cxnSpLocks/>
            </p:cNvCxnSpPr>
            <p:nvPr/>
          </p:nvCxnSpPr>
          <p:spPr>
            <a:xfrm>
              <a:off x="598600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DEAA3090-5D22-4CD4-979C-6AE9DDD84AB1}"/>
                </a:ext>
              </a:extLst>
            </p:cNvPr>
            <p:cNvCxnSpPr>
              <a:cxnSpLocks/>
            </p:cNvCxnSpPr>
            <p:nvPr/>
          </p:nvCxnSpPr>
          <p:spPr>
            <a:xfrm>
              <a:off x="653079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29CA97D1-8C6E-42A7-B810-4B37915E1D29}"/>
                </a:ext>
              </a:extLst>
            </p:cNvPr>
            <p:cNvCxnSpPr>
              <a:cxnSpLocks/>
            </p:cNvCxnSpPr>
            <p:nvPr/>
          </p:nvCxnSpPr>
          <p:spPr>
            <a:xfrm>
              <a:off x="707557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1ED79E87-C325-4CD6-9408-9A79C41428D7}"/>
                </a:ext>
              </a:extLst>
            </p:cNvPr>
            <p:cNvCxnSpPr>
              <a:cxnSpLocks/>
            </p:cNvCxnSpPr>
            <p:nvPr/>
          </p:nvCxnSpPr>
          <p:spPr>
            <a:xfrm>
              <a:off x="762036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3DEFC644-5F47-4590-AD7B-6D2AF57ECE90}"/>
                </a:ext>
              </a:extLst>
            </p:cNvPr>
            <p:cNvCxnSpPr>
              <a:cxnSpLocks/>
            </p:cNvCxnSpPr>
            <p:nvPr/>
          </p:nvCxnSpPr>
          <p:spPr>
            <a:xfrm>
              <a:off x="816514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ED448E99-66F0-45A0-B0EE-18B9E4EAE9A1}"/>
                </a:ext>
              </a:extLst>
            </p:cNvPr>
            <p:cNvCxnSpPr>
              <a:cxnSpLocks/>
            </p:cNvCxnSpPr>
            <p:nvPr/>
          </p:nvCxnSpPr>
          <p:spPr>
            <a:xfrm>
              <a:off x="870993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D3FBD166-E26F-42BE-A531-103C78895125}"/>
                </a:ext>
              </a:extLst>
            </p:cNvPr>
            <p:cNvCxnSpPr>
              <a:cxnSpLocks/>
            </p:cNvCxnSpPr>
            <p:nvPr/>
          </p:nvCxnSpPr>
          <p:spPr>
            <a:xfrm>
              <a:off x="925471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EA33319E-36B9-4CD9-BE17-C88B88EF06F1}"/>
                </a:ext>
              </a:extLst>
            </p:cNvPr>
            <p:cNvCxnSpPr>
              <a:cxnSpLocks/>
            </p:cNvCxnSpPr>
            <p:nvPr/>
          </p:nvCxnSpPr>
          <p:spPr>
            <a:xfrm>
              <a:off x="9799510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D9018C0A-0615-47BD-8E78-66A35464785B}"/>
                </a:ext>
              </a:extLst>
            </p:cNvPr>
            <p:cNvCxnSpPr/>
            <p:nvPr/>
          </p:nvCxnSpPr>
          <p:spPr>
            <a:xfrm>
              <a:off x="4341715" y="5433389"/>
              <a:ext cx="5468150" cy="0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文本占位符 2">
            <a:extLst>
              <a:ext uri="{FF2B5EF4-FFF2-40B4-BE49-F238E27FC236}">
                <a16:creationId xmlns:a16="http://schemas.microsoft.com/office/drawing/2014/main" id="{9D219CCF-CB01-42F6-9EA0-FA081F6BD6F2}"/>
              </a:ext>
            </a:extLst>
          </p:cNvPr>
          <p:cNvSpPr txBox="1">
            <a:spLocks/>
          </p:cNvSpPr>
          <p:nvPr/>
        </p:nvSpPr>
        <p:spPr>
          <a:xfrm>
            <a:off x="710880" y="4949746"/>
            <a:ext cx="10698800" cy="5490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 startAt="3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将待添加的元素放入数组末尾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</a:endParaRPr>
          </a:p>
          <a:p>
            <a:pPr marL="342900" indent="-342900">
              <a:buFont typeface="+mj-ea"/>
              <a:buAutoNum type="circleNumDbPlain" startAt="3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最后，将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inset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的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encoding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属性改为</a:t>
            </a:r>
            <a:r>
              <a:rPr lang="en-US" altLang="zh-CN">
                <a:solidFill>
                  <a:srgbClr val="AD2B26"/>
                </a:solidFill>
                <a:latin typeface="Source code pro" panose="020B0509030403020204" pitchFamily="49" charset="0"/>
              </a:rPr>
              <a:t>INTSET_ENC_INT32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，将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length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属性改为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4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D86BAD8E-004F-4DD3-BAEF-571F9EA797B1}"/>
              </a:ext>
            </a:extLst>
          </p:cNvPr>
          <p:cNvSpPr/>
          <p:nvPr/>
        </p:nvSpPr>
        <p:spPr>
          <a:xfrm>
            <a:off x="7645803" y="2317715"/>
            <a:ext cx="2174001" cy="329297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rgbClr val="49504F"/>
              </a:solidFill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C0EFBE5-0BA2-4695-8F16-7F7ED369667A}"/>
              </a:ext>
            </a:extLst>
          </p:cNvPr>
          <p:cNvSpPr txBox="1"/>
          <p:nvPr/>
        </p:nvSpPr>
        <p:spPr>
          <a:xfrm>
            <a:off x="3328566" y="3366068"/>
            <a:ext cx="890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+mn-ea"/>
              </a:rPr>
              <a:t>50000</a:t>
            </a:r>
            <a:endParaRPr lang="zh-CN" altLang="en-US" sz="1600">
              <a:latin typeface="+mn-ea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F3EDC48A-170D-4CA5-831F-04DBC7098213}"/>
              </a:ext>
            </a:extLst>
          </p:cNvPr>
          <p:cNvSpPr txBox="1"/>
          <p:nvPr/>
        </p:nvSpPr>
        <p:spPr>
          <a:xfrm>
            <a:off x="1515243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3CFABCD2-E894-4683-96A9-279AFBD058FC}"/>
              </a:ext>
            </a:extLst>
          </p:cNvPr>
          <p:cNvSpPr txBox="1"/>
          <p:nvPr/>
        </p:nvSpPr>
        <p:spPr>
          <a:xfrm>
            <a:off x="2057243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7CF1774-35A3-4121-914D-538678B0C5F2}"/>
              </a:ext>
            </a:extLst>
          </p:cNvPr>
          <p:cNvSpPr txBox="1"/>
          <p:nvPr/>
        </p:nvSpPr>
        <p:spPr>
          <a:xfrm>
            <a:off x="2590363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9EDD9123-CC9A-42C5-8587-C728A69D31F2}"/>
              </a:ext>
            </a:extLst>
          </p:cNvPr>
          <p:cNvSpPr txBox="1"/>
          <p:nvPr/>
        </p:nvSpPr>
        <p:spPr>
          <a:xfrm>
            <a:off x="3150118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0F7A18F3-B77B-476C-8BA7-2173EE0508F4}"/>
              </a:ext>
            </a:extLst>
          </p:cNvPr>
          <p:cNvSpPr txBox="1"/>
          <p:nvPr/>
        </p:nvSpPr>
        <p:spPr>
          <a:xfrm>
            <a:off x="3688348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35492352-90AB-4F46-A89F-02887A817EB3}"/>
              </a:ext>
            </a:extLst>
          </p:cNvPr>
          <p:cNvSpPr txBox="1"/>
          <p:nvPr/>
        </p:nvSpPr>
        <p:spPr>
          <a:xfrm>
            <a:off x="4214584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6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025B733-4FCB-4BED-98C3-C70A34819E86}"/>
              </a:ext>
            </a:extLst>
          </p:cNvPr>
          <p:cNvSpPr txBox="1"/>
          <p:nvPr/>
        </p:nvSpPr>
        <p:spPr>
          <a:xfrm>
            <a:off x="4768248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7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CD96C861-AE97-4A38-A808-0AE7F3861529}"/>
              </a:ext>
            </a:extLst>
          </p:cNvPr>
          <p:cNvSpPr txBox="1"/>
          <p:nvPr/>
        </p:nvSpPr>
        <p:spPr>
          <a:xfrm>
            <a:off x="5327807" y="285884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8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03B4D531-E6E4-4B78-8082-6FB5B0ECE6FC}"/>
              </a:ext>
            </a:extLst>
          </p:cNvPr>
          <p:cNvSpPr txBox="1"/>
          <p:nvPr/>
        </p:nvSpPr>
        <p:spPr>
          <a:xfrm>
            <a:off x="5869312" y="2864484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9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DD78EF5E-0FA5-4A22-9803-E259098EED45}"/>
              </a:ext>
            </a:extLst>
          </p:cNvPr>
          <p:cNvSpPr txBox="1"/>
          <p:nvPr/>
        </p:nvSpPr>
        <p:spPr>
          <a:xfrm>
            <a:off x="6366369" y="285884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3EB1E1B8-53B5-4A83-9EAA-F80BD38C3713}"/>
              </a:ext>
            </a:extLst>
          </p:cNvPr>
          <p:cNvSpPr txBox="1"/>
          <p:nvPr/>
        </p:nvSpPr>
        <p:spPr>
          <a:xfrm>
            <a:off x="6905299" y="285884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11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95ACCDD6-4C2E-41F9-9026-2C7CDEB92832}"/>
              </a:ext>
            </a:extLst>
          </p:cNvPr>
          <p:cNvSpPr txBox="1"/>
          <p:nvPr/>
        </p:nvSpPr>
        <p:spPr>
          <a:xfrm>
            <a:off x="7457245" y="285884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12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F5A8BA7-8E71-4AAA-87BD-B5725383EC68}"/>
              </a:ext>
            </a:extLst>
          </p:cNvPr>
          <p:cNvSpPr txBox="1"/>
          <p:nvPr/>
        </p:nvSpPr>
        <p:spPr>
          <a:xfrm>
            <a:off x="7994381" y="285884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13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DB0B8619-4BFE-488F-A980-CA059D604731}"/>
              </a:ext>
            </a:extLst>
          </p:cNvPr>
          <p:cNvSpPr txBox="1"/>
          <p:nvPr/>
        </p:nvSpPr>
        <p:spPr>
          <a:xfrm>
            <a:off x="8533311" y="285884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14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2DF4F275-C2AB-46A0-BB2E-2E52A55EDB9E}"/>
              </a:ext>
            </a:extLst>
          </p:cNvPr>
          <p:cNvSpPr txBox="1"/>
          <p:nvPr/>
        </p:nvSpPr>
        <p:spPr>
          <a:xfrm>
            <a:off x="9089348" y="285884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15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E4914FA-AE24-4F26-B9A3-057ECDF2ACA5}"/>
              </a:ext>
            </a:extLst>
          </p:cNvPr>
          <p:cNvSpPr txBox="1"/>
          <p:nvPr/>
        </p:nvSpPr>
        <p:spPr>
          <a:xfrm>
            <a:off x="9614504" y="285884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16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C17A2EF0-FC09-4AF3-B86B-9BA6C7ED9A86}"/>
              </a:ext>
            </a:extLst>
          </p:cNvPr>
          <p:cNvSpPr txBox="1"/>
          <p:nvPr/>
        </p:nvSpPr>
        <p:spPr>
          <a:xfrm>
            <a:off x="10226284" y="285884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17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1197547F-9BF7-4C80-A90E-3664CCC62C80}"/>
              </a:ext>
            </a:extLst>
          </p:cNvPr>
          <p:cNvSpPr txBox="1"/>
          <p:nvPr/>
        </p:nvSpPr>
        <p:spPr>
          <a:xfrm>
            <a:off x="10717549" y="2858840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18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1541BFD8-FFB9-42B7-8F0D-EFB1FB9EEDEC}"/>
              </a:ext>
            </a:extLst>
          </p:cNvPr>
          <p:cNvSpPr/>
          <p:nvPr/>
        </p:nvSpPr>
        <p:spPr>
          <a:xfrm>
            <a:off x="1125156" y="5953843"/>
            <a:ext cx="3485694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encoding:INTSET_ENC_INT32 </a:t>
            </a: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DD414A51-E661-45E9-B19C-75F655CCD4AE}"/>
              </a:ext>
            </a:extLst>
          </p:cNvPr>
          <p:cNvSpPr/>
          <p:nvPr/>
        </p:nvSpPr>
        <p:spPr>
          <a:xfrm>
            <a:off x="4610850" y="5953843"/>
            <a:ext cx="120466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length:4</a:t>
            </a: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92FFC9B7-9347-4825-B7D7-631FA18A4A9C}"/>
              </a:ext>
            </a:extLst>
          </p:cNvPr>
          <p:cNvSpPr/>
          <p:nvPr/>
        </p:nvSpPr>
        <p:spPr>
          <a:xfrm>
            <a:off x="5815509" y="5953843"/>
            <a:ext cx="875083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5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DAA474AB-1574-49AF-A6DF-CB4E1C77CD7F}"/>
              </a:ext>
            </a:extLst>
          </p:cNvPr>
          <p:cNvSpPr/>
          <p:nvPr/>
        </p:nvSpPr>
        <p:spPr>
          <a:xfrm>
            <a:off x="6687287" y="5953843"/>
            <a:ext cx="875083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10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3B862FCD-1809-41F8-B0A9-EDC31C5B7975}"/>
              </a:ext>
            </a:extLst>
          </p:cNvPr>
          <p:cNvSpPr/>
          <p:nvPr/>
        </p:nvSpPr>
        <p:spPr>
          <a:xfrm>
            <a:off x="7562368" y="5953843"/>
            <a:ext cx="875785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20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16F15CFA-C31E-4285-A753-A758E3D523F6}"/>
              </a:ext>
            </a:extLst>
          </p:cNvPr>
          <p:cNvSpPr/>
          <p:nvPr/>
        </p:nvSpPr>
        <p:spPr>
          <a:xfrm>
            <a:off x="8437451" y="5953843"/>
            <a:ext cx="875786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50000</a:t>
            </a:r>
          </a:p>
        </p:txBody>
      </p:sp>
    </p:spTree>
    <p:extLst>
      <p:ext uri="{BB962C8B-B14F-4D97-AF65-F5344CB8AC3E}">
        <p14:creationId xmlns:p14="http://schemas.microsoft.com/office/powerpoint/2010/main" val="3089165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L 0.40625 -0.15185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3" y="-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/>
      <p:bldP spid="107" grpId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之所以性能强，最主要的原因就是基于内存存储。</a:t>
            </a:r>
            <a:r>
              <a:rPr lang="zh-CN" altLang="en-US">
                <a:solidFill>
                  <a:srgbClr val="333333"/>
                </a:solidFill>
                <a:latin typeface="-apple-system"/>
              </a:rPr>
              <a:t>然而单节点的</a:t>
            </a:r>
            <a:r>
              <a:rPr lang="en-US" altLang="zh-CN">
                <a:solidFill>
                  <a:srgbClr val="333333"/>
                </a:solidFill>
                <a:latin typeface="-apple-system"/>
              </a:rPr>
              <a:t>Redis</a:t>
            </a:r>
            <a:r>
              <a:rPr lang="zh-CN" altLang="en-US">
                <a:solidFill>
                  <a:srgbClr val="333333"/>
                </a:solidFill>
                <a:latin typeface="-apple-system"/>
              </a:rPr>
              <a:t>其内存大小不宜过大，会影响持久化或主从同步性能。</a:t>
            </a:r>
            <a:endParaRPr lang="en-US" altLang="zh-CN">
              <a:solidFill>
                <a:srgbClr val="333333"/>
              </a:solidFill>
              <a:latin typeface="-apple-system"/>
            </a:endParaRPr>
          </a:p>
          <a:p>
            <a:r>
              <a:rPr lang="zh-CN" altLang="en-US">
                <a:solidFill>
                  <a:srgbClr val="333333"/>
                </a:solidFill>
                <a:latin typeface="-apple-system"/>
              </a:rPr>
              <a:t>我们可以通过修改配置文件来设置</a:t>
            </a:r>
            <a:r>
              <a:rPr lang="en-US" altLang="zh-CN">
                <a:solidFill>
                  <a:srgbClr val="333333"/>
                </a:solidFill>
                <a:latin typeface="-apple-system"/>
              </a:rPr>
              <a:t>Redis</a:t>
            </a:r>
            <a:r>
              <a:rPr lang="zh-CN" altLang="en-US">
                <a:solidFill>
                  <a:srgbClr val="333333"/>
                </a:solidFill>
                <a:latin typeface="-apple-system"/>
              </a:rPr>
              <a:t>的最大内存：</a:t>
            </a:r>
            <a:endParaRPr lang="en-US" altLang="zh-CN">
              <a:solidFill>
                <a:srgbClr val="333333"/>
              </a:solidFill>
              <a:latin typeface="-apple-system"/>
            </a:endParaRPr>
          </a:p>
          <a:p>
            <a:endParaRPr lang="en-US" altLang="zh-CN">
              <a:solidFill>
                <a:srgbClr val="333333"/>
              </a:solidFill>
              <a:latin typeface="-apple-system"/>
            </a:endParaRPr>
          </a:p>
          <a:p>
            <a:endParaRPr lang="en-US" altLang="zh-CN">
              <a:solidFill>
                <a:srgbClr val="333333"/>
              </a:solidFill>
              <a:latin typeface="-apple-system"/>
            </a:endParaRPr>
          </a:p>
          <a:p>
            <a:endParaRPr lang="en-US" altLang="zh-CN">
              <a:solidFill>
                <a:srgbClr val="333333"/>
              </a:solidFill>
              <a:latin typeface="-apple-system"/>
            </a:endParaRPr>
          </a:p>
          <a:p>
            <a:r>
              <a:rPr lang="zh-CN" altLang="en-US"/>
              <a:t>当内存使用达到上限时，就无法存储更多数据了。为了解决这个问题，</a:t>
            </a:r>
            <a:r>
              <a:rPr lang="en-US" altLang="zh-CN"/>
              <a:t>Redis</a:t>
            </a:r>
            <a:r>
              <a:rPr lang="zh-CN" altLang="en-US"/>
              <a:t>提供了一些策略实现内存回收：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内存过期策略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内存淘汰策略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Redis</a:t>
            </a:r>
            <a:r>
              <a:rPr lang="zh-CN" altLang="en-US" sz="2400" b="1">
                <a:solidFill>
                  <a:srgbClr val="AD2B26"/>
                </a:solidFill>
              </a:rPr>
              <a:t>内存回收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2A1C8A-E7C4-4AE3-885F-8CFCF67B8CFA}"/>
              </a:ext>
            </a:extLst>
          </p:cNvPr>
          <p:cNvSpPr txBox="1"/>
          <p:nvPr/>
        </p:nvSpPr>
        <p:spPr>
          <a:xfrm>
            <a:off x="921192" y="2951946"/>
            <a:ext cx="6131052" cy="954107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#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格式：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# maxmemory &lt;bytes&gt;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#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例如：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maxmemory 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1gb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51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699761" y="207097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B60005"/>
                </a:solidFill>
              </a:rPr>
              <a:t>过期策略</a:t>
            </a:r>
            <a:endParaRPr lang="en-US" altLang="zh-CN" sz="1800">
              <a:solidFill>
                <a:srgbClr val="B60005"/>
              </a:solidFill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936A33B0-BF11-4F99-AC9D-E69B375E4960}"/>
              </a:ext>
            </a:extLst>
          </p:cNvPr>
          <p:cNvSpPr txBox="1">
            <a:spLocks/>
          </p:cNvSpPr>
          <p:nvPr/>
        </p:nvSpPr>
        <p:spPr>
          <a:xfrm>
            <a:off x="4699761" y="269073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淘汰策略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23371"/>
      </p:ext>
    </p:extLst>
  </p:cSld>
  <p:clrMapOvr>
    <a:masterClrMapping/>
  </p:clrMapOvr>
  <p:transition spd="slow">
    <p:push dir="u"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在学习</a:t>
            </a:r>
            <a:r>
              <a:rPr lang="en-US" altLang="zh-CN"/>
              <a:t>Redis</a:t>
            </a:r>
            <a:r>
              <a:rPr lang="zh-CN" altLang="en-US"/>
              <a:t>缓存的时候我们说过，可以通过</a:t>
            </a:r>
            <a:r>
              <a:rPr lang="en-US" altLang="zh-CN"/>
              <a:t>expire</a:t>
            </a:r>
            <a:r>
              <a:rPr lang="zh-CN" altLang="en-US"/>
              <a:t>命令给</a:t>
            </a:r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key</a:t>
            </a:r>
            <a:r>
              <a:rPr lang="zh-CN" altLang="en-US"/>
              <a:t>设置</a:t>
            </a:r>
            <a:r>
              <a:rPr lang="en-US" altLang="zh-CN"/>
              <a:t>TTL</a:t>
            </a:r>
            <a:r>
              <a:rPr lang="zh-CN" altLang="en-US"/>
              <a:t>（存活时间）：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可以发现，当</a:t>
            </a:r>
            <a:r>
              <a:rPr lang="en-US" altLang="zh-CN"/>
              <a:t>key</a:t>
            </a:r>
            <a:r>
              <a:rPr lang="zh-CN" altLang="en-US"/>
              <a:t>的</a:t>
            </a:r>
            <a:r>
              <a:rPr lang="en-US" altLang="zh-CN"/>
              <a:t>TTL</a:t>
            </a:r>
            <a:r>
              <a:rPr lang="zh-CN" altLang="en-US"/>
              <a:t>到期以后，再次访问</a:t>
            </a:r>
            <a:r>
              <a:rPr lang="en-US" altLang="zh-CN"/>
              <a:t>name</a:t>
            </a:r>
            <a:r>
              <a:rPr lang="zh-CN" altLang="en-US"/>
              <a:t>返回的是</a:t>
            </a:r>
            <a:r>
              <a:rPr lang="en-US" altLang="zh-CN"/>
              <a:t>nil</a:t>
            </a:r>
            <a:r>
              <a:rPr lang="zh-CN" altLang="en-US"/>
              <a:t>，说明这个</a:t>
            </a:r>
            <a:r>
              <a:rPr lang="en-US" altLang="zh-CN"/>
              <a:t>key</a:t>
            </a:r>
            <a:r>
              <a:rPr lang="zh-CN" altLang="en-US"/>
              <a:t>已经不存在了，对应的内存也得到释放。从而起到内存回收的目的。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过期策略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590654-C1DD-41CD-8F3E-EC8490971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56" y="2216567"/>
            <a:ext cx="6629975" cy="20956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6227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8C306F-B52F-4B07-8892-D3E1A55AE0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这里有两个问题需要我们思考：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en-US" altLang="zh-CN"/>
              <a:t>Redis</a:t>
            </a:r>
            <a:r>
              <a:rPr lang="zh-CN" altLang="en-US"/>
              <a:t>是如何知道一个</a:t>
            </a:r>
            <a:r>
              <a:rPr lang="en-US" altLang="zh-CN"/>
              <a:t>key</a:t>
            </a:r>
            <a:r>
              <a:rPr lang="zh-CN" altLang="en-US"/>
              <a:t>是否过期呢？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是不是</a:t>
            </a:r>
            <a:r>
              <a:rPr lang="en-US" altLang="zh-CN"/>
              <a:t>TTL</a:t>
            </a:r>
            <a:r>
              <a:rPr lang="zh-CN" altLang="en-US"/>
              <a:t>到期就立即删除了呢？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073060"/>
      </p:ext>
    </p:extLst>
  </p:cSld>
  <p:clrMapOvr>
    <a:masterClrMapping/>
  </p:clrMapOvr>
  <p:transition spd="slow">
    <p:push dir="u"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本身是一个典型的</a:t>
            </a:r>
            <a:r>
              <a:rPr lang="en-US" altLang="zh-CN"/>
              <a:t>key-value</a:t>
            </a:r>
            <a:r>
              <a:rPr lang="zh-CN" altLang="en-US"/>
              <a:t>内存存储数据库，因此所有的</a:t>
            </a:r>
            <a:r>
              <a:rPr lang="en-US" altLang="zh-CN"/>
              <a:t>key</a:t>
            </a:r>
            <a:r>
              <a:rPr lang="zh-CN" altLang="en-US"/>
              <a:t>、</a:t>
            </a:r>
            <a:r>
              <a:rPr lang="en-US" altLang="zh-CN"/>
              <a:t>value</a:t>
            </a:r>
            <a:r>
              <a:rPr lang="zh-CN" altLang="en-US"/>
              <a:t>都保存在之前学习过的</a:t>
            </a:r>
            <a:r>
              <a:rPr lang="en-US" altLang="zh-CN"/>
              <a:t>Dict</a:t>
            </a:r>
            <a:r>
              <a:rPr lang="zh-CN" altLang="en-US"/>
              <a:t>结构中。不过在其</a:t>
            </a:r>
            <a:r>
              <a:rPr lang="en-US" altLang="zh-CN"/>
              <a:t>database</a:t>
            </a:r>
            <a:r>
              <a:rPr lang="zh-CN" altLang="en-US"/>
              <a:t>结构体中，有两个</a:t>
            </a:r>
            <a:r>
              <a:rPr lang="en-US" altLang="zh-CN"/>
              <a:t>Dict</a:t>
            </a:r>
            <a:r>
              <a:rPr lang="zh-CN" altLang="en-US"/>
              <a:t>：一个用来记录</a:t>
            </a:r>
            <a:r>
              <a:rPr lang="en-US" altLang="zh-CN"/>
              <a:t>key-value</a:t>
            </a:r>
            <a:r>
              <a:rPr lang="zh-CN" altLang="en-US"/>
              <a:t>；另一个用来记录</a:t>
            </a:r>
            <a:r>
              <a:rPr lang="en-US" altLang="zh-CN"/>
              <a:t>key-TTL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过期策略</a:t>
            </a:r>
            <a:r>
              <a:rPr lang="en-US" altLang="zh-CN" sz="2400" b="1">
                <a:solidFill>
                  <a:srgbClr val="AD2B26"/>
                </a:solidFill>
              </a:rPr>
              <a:t>-DB</a:t>
            </a:r>
            <a:r>
              <a:rPr lang="zh-CN" altLang="en-US" sz="2400" b="1">
                <a:solidFill>
                  <a:srgbClr val="AD2B26"/>
                </a:solidFill>
              </a:rPr>
              <a:t>结构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C56C12-9B7D-4617-8642-D334C3BAEF3E}"/>
              </a:ext>
            </a:extLst>
          </p:cNvPr>
          <p:cNvSpPr txBox="1"/>
          <p:nvPr/>
        </p:nvSpPr>
        <p:spPr>
          <a:xfrm>
            <a:off x="1172718" y="2636611"/>
            <a:ext cx="9781794" cy="361310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redisDb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              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存放所有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及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的地方，也被称为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keyspace*/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expires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           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存放每一个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及其对应的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TTL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存活时间，只包含设置了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TTL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key*/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blocking_keys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     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Keys with clients waiting for data (BLPOP)*/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ready_keys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        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Blocked keys that received a PUSH */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watched_keys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      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WATCHED keys for MULTI/EXEC CAS */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                  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Database ID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0~15 */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avg_ttl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       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记录平均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TTL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时长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*/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expires_cursor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expire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检查时在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中抽样的索引位置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 */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list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defrag_later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      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等待碎片整理的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key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列表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 */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redisDb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89114272"/>
      </p:ext>
    </p:extLst>
  </p:cSld>
  <p:clrMapOvr>
    <a:masterClrMapping/>
  </p:clrMapOvr>
  <p:transition spd="med">
    <p:pull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过期策略</a:t>
            </a:r>
            <a:r>
              <a:rPr lang="en-US" altLang="zh-CN" sz="2400" b="1">
                <a:solidFill>
                  <a:srgbClr val="AD2B26"/>
                </a:solidFill>
              </a:rPr>
              <a:t>-DB</a:t>
            </a:r>
            <a:r>
              <a:rPr lang="zh-CN" altLang="en-US" sz="2400" b="1">
                <a:solidFill>
                  <a:srgbClr val="AD2B26"/>
                </a:solidFill>
              </a:rPr>
              <a:t>结构</a:t>
            </a:r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790F31E2-4C20-4ED0-9F56-056597E5D76A}"/>
              </a:ext>
            </a:extLst>
          </p:cNvPr>
          <p:cNvGrpSpPr/>
          <p:nvPr/>
        </p:nvGrpSpPr>
        <p:grpSpPr>
          <a:xfrm>
            <a:off x="3931952" y="1388625"/>
            <a:ext cx="7600020" cy="2476614"/>
            <a:chOff x="3931952" y="1059441"/>
            <a:chExt cx="7600020" cy="2476614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2326D8CE-7269-4EA0-8C0F-FFFE59DCBBCF}"/>
                </a:ext>
              </a:extLst>
            </p:cNvPr>
            <p:cNvGrpSpPr/>
            <p:nvPr/>
          </p:nvGrpSpPr>
          <p:grpSpPr>
            <a:xfrm>
              <a:off x="6317069" y="1200562"/>
              <a:ext cx="1440489" cy="1315263"/>
              <a:chOff x="4327270" y="2963595"/>
              <a:chExt cx="1440489" cy="1651312"/>
            </a:xfrm>
          </p:grpSpPr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1FF4D546-C11E-4197-AC69-FCC991656233}"/>
                  </a:ext>
                </a:extLst>
              </p:cNvPr>
              <p:cNvSpPr/>
              <p:nvPr/>
            </p:nvSpPr>
            <p:spPr>
              <a:xfrm>
                <a:off x="4327276" y="2963595"/>
                <a:ext cx="1440482" cy="33793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600" b="1"/>
                  <a:t>dictht</a:t>
                </a:r>
                <a:endParaRPr lang="zh-CN" altLang="en-US" sz="1600" b="1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1AACD3EC-AE70-41B8-A9D7-D278A3A61F6E}"/>
                  </a:ext>
                </a:extLst>
              </p:cNvPr>
              <p:cNvSpPr/>
              <p:nvPr/>
            </p:nvSpPr>
            <p:spPr>
              <a:xfrm>
                <a:off x="4327276" y="3292880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dictEntry **table</a:t>
                </a:r>
                <a:endParaRPr lang="zh-CN" altLang="en-US" sz="1050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BC242E1F-5656-42B4-972F-C1E9F99CE990}"/>
                  </a:ext>
                </a:extLst>
              </p:cNvPr>
              <p:cNvSpPr/>
              <p:nvPr/>
            </p:nvSpPr>
            <p:spPr>
              <a:xfrm>
                <a:off x="4327274" y="3620912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size: 4</a:t>
                </a:r>
                <a:endParaRPr lang="zh-CN" altLang="en-US" sz="1200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73731CB3-8341-4D71-9164-1A7DBDB29B5A}"/>
                  </a:ext>
                </a:extLst>
              </p:cNvPr>
              <p:cNvSpPr/>
              <p:nvPr/>
            </p:nvSpPr>
            <p:spPr>
              <a:xfrm>
                <a:off x="4327272" y="3948944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sizemask: 3</a:t>
                </a:r>
                <a:endParaRPr lang="zh-CN" altLang="en-US" sz="1200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EDDEC9DF-9D62-4AC7-9283-82B2FECA70BF}"/>
                  </a:ext>
                </a:extLst>
              </p:cNvPr>
              <p:cNvSpPr/>
              <p:nvPr/>
            </p:nvSpPr>
            <p:spPr>
              <a:xfrm>
                <a:off x="4327270" y="4276976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used: 2</a:t>
                </a:r>
                <a:endParaRPr lang="zh-CN" altLang="en-US" sz="1200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E309D2F6-0E9A-4943-8FAD-41C757ACFBD0}"/>
                </a:ext>
              </a:extLst>
            </p:cNvPr>
            <p:cNvGrpSpPr/>
            <p:nvPr/>
          </p:nvGrpSpPr>
          <p:grpSpPr>
            <a:xfrm>
              <a:off x="8477803" y="1164778"/>
              <a:ext cx="1245264" cy="1314741"/>
              <a:chOff x="6441728" y="2961684"/>
              <a:chExt cx="1245264" cy="1653223"/>
            </a:xfrm>
          </p:grpSpPr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EDF76746-B2D5-4DEA-B23F-B615584832D4}"/>
                  </a:ext>
                </a:extLst>
              </p:cNvPr>
              <p:cNvSpPr/>
              <p:nvPr/>
            </p:nvSpPr>
            <p:spPr>
              <a:xfrm>
                <a:off x="6441733" y="2961684"/>
                <a:ext cx="1245257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dictEntry*[4]</a:t>
                </a:r>
                <a:endParaRPr lang="zh-CN" altLang="en-US" sz="1200" b="1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4B610642-3ABF-4BD7-9F4F-9AB34055E3CA}"/>
                  </a:ext>
                </a:extLst>
              </p:cNvPr>
              <p:cNvSpPr/>
              <p:nvPr/>
            </p:nvSpPr>
            <p:spPr>
              <a:xfrm>
                <a:off x="6441734" y="3292880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0</a:t>
                </a:r>
                <a:endParaRPr lang="zh-CN" altLang="en-US" sz="1100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1923E9AA-2203-4D5D-9B93-C7A33CBC998C}"/>
                  </a:ext>
                </a:extLst>
              </p:cNvPr>
              <p:cNvSpPr/>
              <p:nvPr/>
            </p:nvSpPr>
            <p:spPr>
              <a:xfrm>
                <a:off x="6441732" y="3620912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1</a:t>
                </a:r>
                <a:endParaRPr lang="zh-CN" altLang="en-US" sz="1100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7EB3A803-0AA7-4813-A83D-39ED52046051}"/>
                  </a:ext>
                </a:extLst>
              </p:cNvPr>
              <p:cNvSpPr/>
              <p:nvPr/>
            </p:nvSpPr>
            <p:spPr>
              <a:xfrm>
                <a:off x="6441730" y="3948944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2</a:t>
                </a:r>
                <a:endParaRPr lang="zh-CN" altLang="en-US" sz="1100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2D25275A-7558-456F-8D2C-723D54CCB703}"/>
                  </a:ext>
                </a:extLst>
              </p:cNvPr>
              <p:cNvSpPr/>
              <p:nvPr/>
            </p:nvSpPr>
            <p:spPr>
              <a:xfrm>
                <a:off x="6441728" y="4276976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3</a:t>
                </a:r>
                <a:endParaRPr lang="zh-CN" altLang="en-US" sz="1100"/>
              </a:p>
            </p:txBody>
          </p:sp>
        </p:grpSp>
        <p:cxnSp>
          <p:nvCxnSpPr>
            <p:cNvPr id="59" name="连接符: 肘形 58">
              <a:extLst>
                <a:ext uri="{FF2B5EF4-FFF2-40B4-BE49-F238E27FC236}">
                  <a16:creationId xmlns:a16="http://schemas.microsoft.com/office/drawing/2014/main" id="{724EE3DC-B3A9-495E-9A50-F4C8FF11DE32}"/>
                </a:ext>
              </a:extLst>
            </p:cNvPr>
            <p:cNvCxnSpPr>
              <a:cxnSpLocks/>
              <a:stCxn id="102" idx="3"/>
              <a:endCxn id="96" idx="1"/>
            </p:cNvCxnSpPr>
            <p:nvPr/>
          </p:nvCxnSpPr>
          <p:spPr>
            <a:xfrm flipV="1">
              <a:off x="7757558" y="1299150"/>
              <a:ext cx="720250" cy="29826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306EFA49-E875-4B35-9FCE-01BFB481F6AB}"/>
                </a:ext>
              </a:extLst>
            </p:cNvPr>
            <p:cNvGrpSpPr/>
            <p:nvPr/>
          </p:nvGrpSpPr>
          <p:grpSpPr>
            <a:xfrm>
              <a:off x="10544469" y="1182927"/>
              <a:ext cx="987503" cy="691477"/>
              <a:chOff x="8240890" y="2990814"/>
              <a:chExt cx="1036135" cy="993521"/>
            </a:xfrm>
          </p:grpSpPr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EB87CE2A-2CB1-4A5C-B64D-39E94FDA0410}"/>
                  </a:ext>
                </a:extLst>
              </p:cNvPr>
              <p:cNvSpPr/>
              <p:nvPr/>
            </p:nvSpPr>
            <p:spPr>
              <a:xfrm>
                <a:off x="8240892" y="2990814"/>
                <a:ext cx="1036132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 b="1"/>
                  <a:t>dictEntry</a:t>
                </a:r>
                <a:endParaRPr lang="zh-CN" altLang="en-US" sz="1100" b="1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1ECEAA43-8126-4CC3-828E-CDE6A2566AA2}"/>
                  </a:ext>
                </a:extLst>
              </p:cNvPr>
              <p:cNvSpPr/>
              <p:nvPr/>
            </p:nvSpPr>
            <p:spPr>
              <a:xfrm>
                <a:off x="8240892" y="3318372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key: age</a:t>
                </a:r>
                <a:endParaRPr lang="zh-CN" altLang="en-US" sz="1100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9F86491E-4A1B-4660-B42A-7DFC1779F1E3}"/>
                  </a:ext>
                </a:extLst>
              </p:cNvPr>
              <p:cNvSpPr/>
              <p:nvPr/>
            </p:nvSpPr>
            <p:spPr>
              <a:xfrm>
                <a:off x="8240890" y="3646404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val: 21</a:t>
                </a:r>
                <a:endParaRPr lang="zh-CN" altLang="en-US" sz="1100"/>
              </a:p>
            </p:txBody>
          </p:sp>
        </p:grp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4FA8D992-7506-45D5-9AF3-8968305C58D2}"/>
                </a:ext>
              </a:extLst>
            </p:cNvPr>
            <p:cNvCxnSpPr>
              <a:cxnSpLocks/>
              <a:stCxn id="98" idx="3"/>
              <a:endCxn id="93" idx="1"/>
            </p:cNvCxnSpPr>
            <p:nvPr/>
          </p:nvCxnSpPr>
          <p:spPr>
            <a:xfrm flipV="1">
              <a:off x="9723065" y="1300525"/>
              <a:ext cx="821406" cy="5228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24B1AA99-AD4C-4224-BDF3-AFD5FA43AB33}"/>
                </a:ext>
              </a:extLst>
            </p:cNvPr>
            <p:cNvGrpSpPr/>
            <p:nvPr/>
          </p:nvGrpSpPr>
          <p:grpSpPr>
            <a:xfrm>
              <a:off x="6368241" y="2766468"/>
              <a:ext cx="1440485" cy="769587"/>
              <a:chOff x="4327270" y="5091169"/>
              <a:chExt cx="1440485" cy="1007207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BE519610-1FFA-4E82-9906-2D9DDFEAB1FB}"/>
                  </a:ext>
                </a:extLst>
              </p:cNvPr>
              <p:cNvSpPr/>
              <p:nvPr/>
            </p:nvSpPr>
            <p:spPr>
              <a:xfrm>
                <a:off x="4327272" y="5091169"/>
                <a:ext cx="1440482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600" b="1"/>
                  <a:t>dictht</a:t>
                </a:r>
                <a:endParaRPr lang="zh-CN" altLang="en-US" sz="1600" b="1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396AD8AF-DBF7-47E1-AEC6-9DC9EF903A39}"/>
                  </a:ext>
                </a:extLst>
              </p:cNvPr>
              <p:cNvSpPr/>
              <p:nvPr/>
            </p:nvSpPr>
            <p:spPr>
              <a:xfrm>
                <a:off x="4327272" y="5432413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dictEntry **table</a:t>
                </a:r>
                <a:endParaRPr lang="zh-CN" altLang="en-US" sz="1050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99307872-4D04-45DD-AE96-7D7DD4F7C44B}"/>
                  </a:ext>
                </a:extLst>
              </p:cNvPr>
              <p:cNvSpPr/>
              <p:nvPr/>
            </p:nvSpPr>
            <p:spPr>
              <a:xfrm>
                <a:off x="4327270" y="5760445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   ...</a:t>
                </a:r>
                <a:endParaRPr lang="zh-CN" altLang="en-US" sz="1200"/>
              </a:p>
            </p:txBody>
          </p:sp>
        </p:grp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3A133196-C41A-4C01-9BC7-0F3B385BBEA7}"/>
                </a:ext>
              </a:extLst>
            </p:cNvPr>
            <p:cNvSpPr/>
            <p:nvPr/>
          </p:nvSpPr>
          <p:spPr>
            <a:xfrm>
              <a:off x="8464503" y="2890214"/>
              <a:ext cx="709964" cy="2807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400" b="1"/>
                <a:t>null</a:t>
              </a:r>
              <a:endParaRPr lang="zh-CN" altLang="en-US" sz="1400" b="1"/>
            </a:p>
          </p:txBody>
        </p: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EE84D937-0252-4E4F-B04D-9E05DCBD76E7}"/>
                </a:ext>
              </a:extLst>
            </p:cNvPr>
            <p:cNvCxnSpPr>
              <a:cxnSpLocks/>
              <a:stCxn id="91" idx="3"/>
              <a:endCxn id="63" idx="1"/>
            </p:cNvCxnSpPr>
            <p:nvPr/>
          </p:nvCxnSpPr>
          <p:spPr>
            <a:xfrm flipV="1">
              <a:off x="7808726" y="3030573"/>
              <a:ext cx="655777" cy="12573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533F4E72-BB31-41D8-9409-697F621E07A2}"/>
                </a:ext>
              </a:extLst>
            </p:cNvPr>
            <p:cNvGrpSpPr/>
            <p:nvPr/>
          </p:nvGrpSpPr>
          <p:grpSpPr>
            <a:xfrm>
              <a:off x="10544469" y="2394680"/>
              <a:ext cx="987503" cy="610780"/>
              <a:chOff x="8240886" y="4587875"/>
              <a:chExt cx="1036135" cy="1007207"/>
            </a:xfrm>
          </p:grpSpPr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F6F67ECB-6847-4FC0-A78E-BD7F386D3F5A}"/>
                  </a:ext>
                </a:extLst>
              </p:cNvPr>
              <p:cNvSpPr/>
              <p:nvPr/>
            </p:nvSpPr>
            <p:spPr>
              <a:xfrm>
                <a:off x="8240888" y="4587875"/>
                <a:ext cx="1036132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 b="1"/>
                  <a:t>dictEntry</a:t>
                </a:r>
                <a:endParaRPr lang="zh-CN" altLang="en-US" sz="1100" b="1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E8F04C75-4AA4-4F8D-8B87-8251179E2F61}"/>
                  </a:ext>
                </a:extLst>
              </p:cNvPr>
              <p:cNvSpPr/>
              <p:nvPr/>
            </p:nvSpPr>
            <p:spPr>
              <a:xfrm>
                <a:off x="8240888" y="4929119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key: name</a:t>
                </a:r>
                <a:endParaRPr lang="zh-CN" altLang="en-US" sz="1100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13968169-BD2D-444E-AA4B-58BDF461A245}"/>
                  </a:ext>
                </a:extLst>
              </p:cNvPr>
              <p:cNvSpPr/>
              <p:nvPr/>
            </p:nvSpPr>
            <p:spPr>
              <a:xfrm>
                <a:off x="8240886" y="5257151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val: jack</a:t>
                </a:r>
                <a:endParaRPr lang="zh-CN" altLang="en-US" sz="1100"/>
              </a:p>
            </p:txBody>
          </p:sp>
        </p:grp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49E7D0CB-E4A4-44B9-AD88-6A30561E1FC2}"/>
                </a:ext>
              </a:extLst>
            </p:cNvPr>
            <p:cNvCxnSpPr>
              <a:cxnSpLocks/>
              <a:stCxn id="99" idx="3"/>
              <a:endCxn id="87" idx="1"/>
            </p:cNvCxnSpPr>
            <p:nvPr/>
          </p:nvCxnSpPr>
          <p:spPr>
            <a:xfrm>
              <a:off x="9723063" y="2084278"/>
              <a:ext cx="821408" cy="41286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820DEB4-BCE4-4339-862A-8D4DECE6B9FD}"/>
                </a:ext>
              </a:extLst>
            </p:cNvPr>
            <p:cNvSpPr/>
            <p:nvPr/>
          </p:nvSpPr>
          <p:spPr>
            <a:xfrm>
              <a:off x="3931957" y="1059441"/>
              <a:ext cx="1328899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</a:t>
              </a:r>
              <a:endParaRPr lang="zh-CN" altLang="en-US" sz="1600" b="1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CFE6DE7B-12D6-45A3-B75A-EBBCD8A7F14F}"/>
                </a:ext>
              </a:extLst>
            </p:cNvPr>
            <p:cNvSpPr/>
            <p:nvPr/>
          </p:nvSpPr>
          <p:spPr>
            <a:xfrm>
              <a:off x="3931958" y="1400685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*type</a:t>
              </a:r>
              <a:endParaRPr lang="zh-CN" altLang="en-US" sz="120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24DB7F-8ECA-4CAB-9F4D-33B2D411FF9A}"/>
                </a:ext>
              </a:extLst>
            </p:cNvPr>
            <p:cNvSpPr/>
            <p:nvPr/>
          </p:nvSpPr>
          <p:spPr>
            <a:xfrm>
              <a:off x="3931956" y="1728717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r>
                <a:rPr lang="en-US" altLang="zh-CN" sz="1200"/>
                <a:t>    *privdata</a:t>
              </a:r>
              <a:endParaRPr lang="zh-CN" altLang="en-US" sz="120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F8FF571-68EC-40EB-8793-CA524032C856}"/>
                </a:ext>
              </a:extLst>
            </p:cNvPr>
            <p:cNvSpPr/>
            <p:nvPr/>
          </p:nvSpPr>
          <p:spPr>
            <a:xfrm>
              <a:off x="3931954" y="2056749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dict ht[2]</a:t>
              </a:r>
              <a:endParaRPr lang="zh-CN" altLang="en-US" sz="120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0DB1B44-F0B8-4AB4-B1AB-C53F89652E01}"/>
                </a:ext>
              </a:extLst>
            </p:cNvPr>
            <p:cNvSpPr/>
            <p:nvPr/>
          </p:nvSpPr>
          <p:spPr>
            <a:xfrm>
              <a:off x="3931952" y="2384781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rehashidx: -1</a:t>
              </a:r>
              <a:endParaRPr lang="zh-CN" altLang="en-US" sz="120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2C589AE2-790B-4B72-A36A-3D5AFBEB423C}"/>
                </a:ext>
              </a:extLst>
            </p:cNvPr>
            <p:cNvSpPr/>
            <p:nvPr/>
          </p:nvSpPr>
          <p:spPr>
            <a:xfrm>
              <a:off x="3931952" y="2719399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pauserehash: 0</a:t>
              </a:r>
              <a:endParaRPr lang="zh-CN" altLang="en-US" sz="1200"/>
            </a:p>
          </p:txBody>
        </p:sp>
        <p:cxnSp>
          <p:nvCxnSpPr>
            <p:cNvPr id="73" name="连接符: 肘形 72">
              <a:extLst>
                <a:ext uri="{FF2B5EF4-FFF2-40B4-BE49-F238E27FC236}">
                  <a16:creationId xmlns:a16="http://schemas.microsoft.com/office/drawing/2014/main" id="{B736D923-C102-421F-B712-42F14530F7B4}"/>
                </a:ext>
              </a:extLst>
            </p:cNvPr>
            <p:cNvCxnSpPr>
              <a:cxnSpLocks/>
              <a:stCxn id="70" idx="3"/>
              <a:endCxn id="101" idx="1"/>
            </p:cNvCxnSpPr>
            <p:nvPr/>
          </p:nvCxnSpPr>
          <p:spPr>
            <a:xfrm flipV="1">
              <a:off x="5260854" y="1335143"/>
              <a:ext cx="1056221" cy="89057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连接符: 肘形 73">
              <a:extLst>
                <a:ext uri="{FF2B5EF4-FFF2-40B4-BE49-F238E27FC236}">
                  <a16:creationId xmlns:a16="http://schemas.microsoft.com/office/drawing/2014/main" id="{B9374639-82FF-4739-92C7-D829551F5048}"/>
                </a:ext>
              </a:extLst>
            </p:cNvPr>
            <p:cNvCxnSpPr>
              <a:cxnSpLocks/>
              <a:stCxn id="70" idx="3"/>
              <a:endCxn id="90" idx="1"/>
            </p:cNvCxnSpPr>
            <p:nvPr/>
          </p:nvCxnSpPr>
          <p:spPr>
            <a:xfrm>
              <a:off x="5260854" y="2225715"/>
              <a:ext cx="1107389" cy="669856"/>
            </a:xfrm>
            <a:prstGeom prst="bentConnector3">
              <a:avLst>
                <a:gd name="adj1" fmla="val 4834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A2F36AFE-5D35-4E2B-9D30-A1B24E1DF37B}"/>
                </a:ext>
              </a:extLst>
            </p:cNvPr>
            <p:cNvSpPr txBox="1"/>
            <p:nvPr/>
          </p:nvSpPr>
          <p:spPr>
            <a:xfrm>
              <a:off x="5713817" y="1104071"/>
              <a:ext cx="6094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ht[0]</a:t>
              </a:r>
              <a:endPara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584C141E-8AE2-4216-AE1B-0D081BFDE8E9}"/>
                </a:ext>
              </a:extLst>
            </p:cNvPr>
            <p:cNvSpPr txBox="1"/>
            <p:nvPr/>
          </p:nvSpPr>
          <p:spPr>
            <a:xfrm>
              <a:off x="5747177" y="2933732"/>
              <a:ext cx="6094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ht[1]</a:t>
              </a:r>
              <a:endPara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B8672D40-4D8C-4EA7-BB10-C316BD059261}"/>
              </a:ext>
            </a:extLst>
          </p:cNvPr>
          <p:cNvGrpSpPr/>
          <p:nvPr/>
        </p:nvGrpSpPr>
        <p:grpSpPr>
          <a:xfrm>
            <a:off x="3983126" y="4078509"/>
            <a:ext cx="7548848" cy="2597587"/>
            <a:chOff x="3983126" y="4005357"/>
            <a:chExt cx="7548848" cy="2597587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BDE1D911-9A04-42B8-A9BD-AD431BEE39F0}"/>
                </a:ext>
              </a:extLst>
            </p:cNvPr>
            <p:cNvGrpSpPr/>
            <p:nvPr/>
          </p:nvGrpSpPr>
          <p:grpSpPr>
            <a:xfrm>
              <a:off x="6368243" y="4146478"/>
              <a:ext cx="1440489" cy="1315263"/>
              <a:chOff x="4327270" y="2963595"/>
              <a:chExt cx="1440489" cy="1651312"/>
            </a:xfrm>
          </p:grpSpPr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FE55DEF3-2F3F-4175-B38E-36DD65126EC6}"/>
                  </a:ext>
                </a:extLst>
              </p:cNvPr>
              <p:cNvSpPr/>
              <p:nvPr/>
            </p:nvSpPr>
            <p:spPr>
              <a:xfrm>
                <a:off x="4327276" y="2963595"/>
                <a:ext cx="1440482" cy="33793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600" b="1"/>
                  <a:t>dictht</a:t>
                </a:r>
                <a:endParaRPr lang="zh-CN" altLang="en-US" sz="1600" b="1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ECE35E66-EF6F-4370-A755-755EE04D681C}"/>
                  </a:ext>
                </a:extLst>
              </p:cNvPr>
              <p:cNvSpPr/>
              <p:nvPr/>
            </p:nvSpPr>
            <p:spPr>
              <a:xfrm>
                <a:off x="4327276" y="3292880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dictEntry **table</a:t>
                </a:r>
                <a:endParaRPr lang="zh-CN" altLang="en-US" sz="1050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4CD49748-C9D7-475D-B358-ACBAE5A2775F}"/>
                  </a:ext>
                </a:extLst>
              </p:cNvPr>
              <p:cNvSpPr/>
              <p:nvPr/>
            </p:nvSpPr>
            <p:spPr>
              <a:xfrm>
                <a:off x="4327274" y="3620912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size: 4</a:t>
                </a:r>
                <a:endParaRPr lang="zh-CN" altLang="en-US" sz="1200"/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09BA10E9-1437-453A-A040-0532741E68A2}"/>
                  </a:ext>
                </a:extLst>
              </p:cNvPr>
              <p:cNvSpPr/>
              <p:nvPr/>
            </p:nvSpPr>
            <p:spPr>
              <a:xfrm>
                <a:off x="4327272" y="3948944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sizemask: 3</a:t>
                </a:r>
                <a:endParaRPr lang="zh-CN" altLang="en-US" sz="1200"/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B2EFCEF0-672D-4282-832F-A3D72F40A412}"/>
                  </a:ext>
                </a:extLst>
              </p:cNvPr>
              <p:cNvSpPr/>
              <p:nvPr/>
            </p:nvSpPr>
            <p:spPr>
              <a:xfrm>
                <a:off x="4327270" y="4276976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used: 1</a:t>
                </a:r>
                <a:endParaRPr lang="zh-CN" altLang="en-US" sz="1200"/>
              </a:p>
            </p:txBody>
          </p: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3E167724-B4D1-4734-A04B-F7822A20EA44}"/>
                </a:ext>
              </a:extLst>
            </p:cNvPr>
            <p:cNvGrpSpPr/>
            <p:nvPr/>
          </p:nvGrpSpPr>
          <p:grpSpPr>
            <a:xfrm>
              <a:off x="8528977" y="4110694"/>
              <a:ext cx="1245264" cy="1314741"/>
              <a:chOff x="6441728" y="2961684"/>
              <a:chExt cx="1245264" cy="1653223"/>
            </a:xfrm>
          </p:grpSpPr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15A12FED-FC98-4980-BA50-BC0198B4DA5E}"/>
                  </a:ext>
                </a:extLst>
              </p:cNvPr>
              <p:cNvSpPr/>
              <p:nvPr/>
            </p:nvSpPr>
            <p:spPr>
              <a:xfrm>
                <a:off x="6441733" y="2961684"/>
                <a:ext cx="1245257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dictEntry*[4]</a:t>
                </a:r>
                <a:endParaRPr lang="zh-CN" altLang="en-US" sz="1200" b="1"/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EF3A1994-548C-4195-84CB-CBAEFC1D7229}"/>
                  </a:ext>
                </a:extLst>
              </p:cNvPr>
              <p:cNvSpPr/>
              <p:nvPr/>
            </p:nvSpPr>
            <p:spPr>
              <a:xfrm>
                <a:off x="6441734" y="3292880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0</a:t>
                </a:r>
                <a:endParaRPr lang="zh-CN" altLang="en-US" sz="1100"/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709232FC-6200-474E-BB67-BBBC9BD7EC5F}"/>
                  </a:ext>
                </a:extLst>
              </p:cNvPr>
              <p:cNvSpPr/>
              <p:nvPr/>
            </p:nvSpPr>
            <p:spPr>
              <a:xfrm>
                <a:off x="6441732" y="3620912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1</a:t>
                </a:r>
                <a:endParaRPr lang="zh-CN" altLang="en-US" sz="1100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176D0361-3322-46A8-9D00-2C9A0C79995D}"/>
                  </a:ext>
                </a:extLst>
              </p:cNvPr>
              <p:cNvSpPr/>
              <p:nvPr/>
            </p:nvSpPr>
            <p:spPr>
              <a:xfrm>
                <a:off x="6441730" y="3948944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2</a:t>
                </a:r>
                <a:endParaRPr lang="zh-CN" altLang="en-US" sz="1100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116D0344-EAB5-45C4-8825-BC3910E83DBD}"/>
                  </a:ext>
                </a:extLst>
              </p:cNvPr>
              <p:cNvSpPr/>
              <p:nvPr/>
            </p:nvSpPr>
            <p:spPr>
              <a:xfrm>
                <a:off x="6441728" y="4276976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3</a:t>
                </a:r>
                <a:endParaRPr lang="zh-CN" altLang="en-US" sz="1100"/>
              </a:p>
            </p:txBody>
          </p:sp>
        </p:grpSp>
        <p:cxnSp>
          <p:nvCxnSpPr>
            <p:cNvPr id="110" name="连接符: 肘形 109">
              <a:extLst>
                <a:ext uri="{FF2B5EF4-FFF2-40B4-BE49-F238E27FC236}">
                  <a16:creationId xmlns:a16="http://schemas.microsoft.com/office/drawing/2014/main" id="{FBDA5BC4-7289-4265-A53F-14298CBC180A}"/>
                </a:ext>
              </a:extLst>
            </p:cNvPr>
            <p:cNvCxnSpPr>
              <a:cxnSpLocks/>
              <a:stCxn id="153" idx="3"/>
              <a:endCxn id="147" idx="1"/>
            </p:cNvCxnSpPr>
            <p:nvPr/>
          </p:nvCxnSpPr>
          <p:spPr>
            <a:xfrm flipV="1">
              <a:off x="7808732" y="4245066"/>
              <a:ext cx="720250" cy="29826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791A02F7-C1A0-492B-9A81-C895CEE53CDA}"/>
                </a:ext>
              </a:extLst>
            </p:cNvPr>
            <p:cNvGrpSpPr/>
            <p:nvPr/>
          </p:nvGrpSpPr>
          <p:grpSpPr>
            <a:xfrm>
              <a:off x="6368241" y="5833357"/>
              <a:ext cx="1440485" cy="769587"/>
              <a:chOff x="4327270" y="5091169"/>
              <a:chExt cx="1440485" cy="1007207"/>
            </a:xfrm>
          </p:grpSpPr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EDA3577B-B285-468E-AD13-FD02837DF022}"/>
                  </a:ext>
                </a:extLst>
              </p:cNvPr>
              <p:cNvSpPr/>
              <p:nvPr/>
            </p:nvSpPr>
            <p:spPr>
              <a:xfrm>
                <a:off x="4327272" y="5091169"/>
                <a:ext cx="1440482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600" b="1"/>
                  <a:t>dictht</a:t>
                </a:r>
                <a:endParaRPr lang="zh-CN" altLang="en-US" sz="1600" b="1"/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5456949E-9019-4C42-99A1-D6A7D47CBC48}"/>
                  </a:ext>
                </a:extLst>
              </p:cNvPr>
              <p:cNvSpPr/>
              <p:nvPr/>
            </p:nvSpPr>
            <p:spPr>
              <a:xfrm>
                <a:off x="4327272" y="5432413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dictEntry **table</a:t>
                </a:r>
                <a:endParaRPr lang="zh-CN" altLang="en-US" sz="1050"/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8EE821FE-C297-4A4F-8BED-B4D03B8F3CA9}"/>
                  </a:ext>
                </a:extLst>
              </p:cNvPr>
              <p:cNvSpPr/>
              <p:nvPr/>
            </p:nvSpPr>
            <p:spPr>
              <a:xfrm>
                <a:off x="4327270" y="5760445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   ...</a:t>
                </a:r>
                <a:endParaRPr lang="zh-CN" altLang="en-US" sz="1200"/>
              </a:p>
            </p:txBody>
          </p:sp>
        </p:grp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969C72EF-6C7E-4ACA-A319-45918EF36D98}"/>
                </a:ext>
              </a:extLst>
            </p:cNvPr>
            <p:cNvSpPr/>
            <p:nvPr/>
          </p:nvSpPr>
          <p:spPr>
            <a:xfrm>
              <a:off x="8515677" y="5836130"/>
              <a:ext cx="709964" cy="2807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400" b="1"/>
                <a:t>null</a:t>
              </a:r>
              <a:endParaRPr lang="zh-CN" altLang="en-US" sz="1400" b="1"/>
            </a:p>
          </p:txBody>
        </p:sp>
        <p:cxnSp>
          <p:nvCxnSpPr>
            <p:cNvPr id="115" name="连接符: 肘形 114">
              <a:extLst>
                <a:ext uri="{FF2B5EF4-FFF2-40B4-BE49-F238E27FC236}">
                  <a16:creationId xmlns:a16="http://schemas.microsoft.com/office/drawing/2014/main" id="{E422A125-8AA0-4008-A2F0-CA6A9EAE2B2C}"/>
                </a:ext>
              </a:extLst>
            </p:cNvPr>
            <p:cNvCxnSpPr>
              <a:cxnSpLocks/>
              <a:stCxn id="142" idx="3"/>
              <a:endCxn id="114" idx="1"/>
            </p:cNvCxnSpPr>
            <p:nvPr/>
          </p:nvCxnSpPr>
          <p:spPr>
            <a:xfrm flipV="1">
              <a:off x="7808726" y="5976489"/>
              <a:ext cx="706951" cy="24670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7AD0861B-3364-49D7-B6B9-B83894FB8C5B}"/>
                </a:ext>
              </a:extLst>
            </p:cNvPr>
            <p:cNvGrpSpPr/>
            <p:nvPr/>
          </p:nvGrpSpPr>
          <p:grpSpPr>
            <a:xfrm>
              <a:off x="10544471" y="5422309"/>
              <a:ext cx="987503" cy="610779"/>
              <a:chOff x="8240886" y="4587875"/>
              <a:chExt cx="1036135" cy="1007207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00AC56BA-FFC6-4018-9F48-E924516A98CF}"/>
                  </a:ext>
                </a:extLst>
              </p:cNvPr>
              <p:cNvSpPr/>
              <p:nvPr/>
            </p:nvSpPr>
            <p:spPr>
              <a:xfrm>
                <a:off x="8240888" y="4587875"/>
                <a:ext cx="1036132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 b="1"/>
                  <a:t>dictEntry</a:t>
                </a:r>
                <a:endParaRPr lang="zh-CN" altLang="en-US" sz="1100" b="1"/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1E3E9F03-9961-4568-8DA9-98563BA09A4D}"/>
                  </a:ext>
                </a:extLst>
              </p:cNvPr>
              <p:cNvSpPr/>
              <p:nvPr/>
            </p:nvSpPr>
            <p:spPr>
              <a:xfrm>
                <a:off x="8240888" y="4929119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key: name</a:t>
                </a:r>
                <a:endParaRPr lang="zh-CN" altLang="en-US" sz="1100"/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1BAC0C14-03AD-4AE6-B208-44A983EEFA2F}"/>
                  </a:ext>
                </a:extLst>
              </p:cNvPr>
              <p:cNvSpPr/>
              <p:nvPr/>
            </p:nvSpPr>
            <p:spPr>
              <a:xfrm>
                <a:off x="8240886" y="5257151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val: 100</a:t>
                </a:r>
                <a:endParaRPr lang="zh-CN" altLang="en-US" sz="1100"/>
              </a:p>
            </p:txBody>
          </p:sp>
        </p:grpSp>
        <p:cxnSp>
          <p:nvCxnSpPr>
            <p:cNvPr id="117" name="连接符: 肘形 116">
              <a:extLst>
                <a:ext uri="{FF2B5EF4-FFF2-40B4-BE49-F238E27FC236}">
                  <a16:creationId xmlns:a16="http://schemas.microsoft.com/office/drawing/2014/main" id="{AF2E2988-3EF3-438B-9AB0-C640DF87CA26}"/>
                </a:ext>
              </a:extLst>
            </p:cNvPr>
            <p:cNvCxnSpPr>
              <a:cxnSpLocks/>
              <a:stCxn id="150" idx="3"/>
              <a:endCxn id="138" idx="1"/>
            </p:cNvCxnSpPr>
            <p:nvPr/>
          </p:nvCxnSpPr>
          <p:spPr>
            <a:xfrm>
              <a:off x="9774237" y="5030194"/>
              <a:ext cx="770236" cy="49457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E67B9A54-3852-473C-B2B0-202C6D3E6135}"/>
                </a:ext>
              </a:extLst>
            </p:cNvPr>
            <p:cNvSpPr/>
            <p:nvPr/>
          </p:nvSpPr>
          <p:spPr>
            <a:xfrm>
              <a:off x="3983131" y="4005357"/>
              <a:ext cx="1328899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</a:t>
              </a:r>
              <a:endParaRPr lang="zh-CN" altLang="en-US" sz="1600" b="1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66C702D2-C04C-4522-BDA7-75660E215D9D}"/>
                </a:ext>
              </a:extLst>
            </p:cNvPr>
            <p:cNvSpPr/>
            <p:nvPr/>
          </p:nvSpPr>
          <p:spPr>
            <a:xfrm>
              <a:off x="3983132" y="4346601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*type</a:t>
              </a:r>
              <a:endParaRPr lang="zh-CN" altLang="en-US" sz="1200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AD3DC9FF-9B87-402C-A2AE-C4616BA3F881}"/>
                </a:ext>
              </a:extLst>
            </p:cNvPr>
            <p:cNvSpPr/>
            <p:nvPr/>
          </p:nvSpPr>
          <p:spPr>
            <a:xfrm>
              <a:off x="3983130" y="4674633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r>
                <a:rPr lang="en-US" altLang="zh-CN" sz="1200"/>
                <a:t>    *privdata</a:t>
              </a:r>
              <a:endParaRPr lang="zh-CN" altLang="en-US" sz="1200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1F672019-8C64-4E1C-8786-CBDE3AA65836}"/>
                </a:ext>
              </a:extLst>
            </p:cNvPr>
            <p:cNvSpPr/>
            <p:nvPr/>
          </p:nvSpPr>
          <p:spPr>
            <a:xfrm>
              <a:off x="3983128" y="5002665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dict ht[2]</a:t>
              </a:r>
              <a:endParaRPr lang="zh-CN" altLang="en-US" sz="1200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D326C5C3-4376-4C8C-AA8C-46E826656589}"/>
                </a:ext>
              </a:extLst>
            </p:cNvPr>
            <p:cNvSpPr/>
            <p:nvPr/>
          </p:nvSpPr>
          <p:spPr>
            <a:xfrm>
              <a:off x="3983126" y="5330697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rehashidx: -1</a:t>
              </a:r>
              <a:endParaRPr lang="zh-CN" altLang="en-US" sz="1200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5A352D74-95A3-4529-BC09-2D3775B781C0}"/>
                </a:ext>
              </a:extLst>
            </p:cNvPr>
            <p:cNvSpPr/>
            <p:nvPr/>
          </p:nvSpPr>
          <p:spPr>
            <a:xfrm>
              <a:off x="3983126" y="5665315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pauserehash: 0</a:t>
              </a:r>
              <a:endParaRPr lang="zh-CN" altLang="en-US" sz="1200"/>
            </a:p>
          </p:txBody>
        </p: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8A59193D-ADCF-4219-89D7-2715FD47E264}"/>
                </a:ext>
              </a:extLst>
            </p:cNvPr>
            <p:cNvCxnSpPr>
              <a:cxnSpLocks/>
              <a:stCxn id="121" idx="3"/>
              <a:endCxn id="152" idx="1"/>
            </p:cNvCxnSpPr>
            <p:nvPr/>
          </p:nvCxnSpPr>
          <p:spPr>
            <a:xfrm flipV="1">
              <a:off x="5312028" y="4281059"/>
              <a:ext cx="1056221" cy="89057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连接符: 肘形 124">
              <a:extLst>
                <a:ext uri="{FF2B5EF4-FFF2-40B4-BE49-F238E27FC236}">
                  <a16:creationId xmlns:a16="http://schemas.microsoft.com/office/drawing/2014/main" id="{4A20600D-59EE-416C-A2A5-7844F7417405}"/>
                </a:ext>
              </a:extLst>
            </p:cNvPr>
            <p:cNvCxnSpPr>
              <a:cxnSpLocks/>
              <a:stCxn id="121" idx="3"/>
              <a:endCxn id="141" idx="1"/>
            </p:cNvCxnSpPr>
            <p:nvPr/>
          </p:nvCxnSpPr>
          <p:spPr>
            <a:xfrm>
              <a:off x="5312028" y="5171631"/>
              <a:ext cx="1056215" cy="7908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E78E1279-D3FB-4B0F-B86E-6FD73DF3A2F5}"/>
                </a:ext>
              </a:extLst>
            </p:cNvPr>
            <p:cNvSpPr txBox="1"/>
            <p:nvPr/>
          </p:nvSpPr>
          <p:spPr>
            <a:xfrm>
              <a:off x="5764991" y="4049987"/>
              <a:ext cx="6094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ht[0]</a:t>
              </a:r>
              <a:endPara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CEE7F9FB-08B3-4A27-824F-5C196FDEAF7A}"/>
                </a:ext>
              </a:extLst>
            </p:cNvPr>
            <p:cNvSpPr txBox="1"/>
            <p:nvPr/>
          </p:nvSpPr>
          <p:spPr>
            <a:xfrm>
              <a:off x="5799504" y="6035823"/>
              <a:ext cx="6094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ht[1]</a:t>
              </a:r>
              <a:endPara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EC5A9E23-D151-401D-ACDD-1A5091BBACF4}"/>
              </a:ext>
            </a:extLst>
          </p:cNvPr>
          <p:cNvGrpSpPr/>
          <p:nvPr/>
        </p:nvGrpSpPr>
        <p:grpSpPr>
          <a:xfrm>
            <a:off x="512058" y="2832302"/>
            <a:ext cx="1768076" cy="1997889"/>
            <a:chOff x="512058" y="3079190"/>
            <a:chExt cx="1768076" cy="1997889"/>
          </a:xfrm>
        </p:grpSpPr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3EEE2D39-1413-4FC2-9328-CA0E389F7ADC}"/>
                </a:ext>
              </a:extLst>
            </p:cNvPr>
            <p:cNvSpPr/>
            <p:nvPr/>
          </p:nvSpPr>
          <p:spPr>
            <a:xfrm>
              <a:off x="512063" y="3079190"/>
              <a:ext cx="1768069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redisDb</a:t>
              </a:r>
              <a:endParaRPr lang="zh-CN" altLang="en-US" sz="1600" b="1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9EAC2152-337A-4972-9BC4-B5AF06966DFE}"/>
                </a:ext>
              </a:extLst>
            </p:cNvPr>
            <p:cNvSpPr/>
            <p:nvPr/>
          </p:nvSpPr>
          <p:spPr>
            <a:xfrm>
              <a:off x="512064" y="3420434"/>
              <a:ext cx="176807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*dict</a:t>
              </a:r>
              <a:endParaRPr lang="zh-CN" altLang="en-US" sz="1200"/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21AAADE6-2223-49BC-BBE3-27A6E0222238}"/>
                </a:ext>
              </a:extLst>
            </p:cNvPr>
            <p:cNvSpPr/>
            <p:nvPr/>
          </p:nvSpPr>
          <p:spPr>
            <a:xfrm>
              <a:off x="512062" y="3748466"/>
              <a:ext cx="176807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r>
                <a:rPr lang="en-US" altLang="zh-CN" sz="1200"/>
                <a:t>      *expires</a:t>
              </a:r>
              <a:endParaRPr lang="zh-CN" altLang="en-US" sz="1200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31DA2731-8DF7-4EEE-B3A7-21317B3185D1}"/>
                </a:ext>
              </a:extLst>
            </p:cNvPr>
            <p:cNvSpPr/>
            <p:nvPr/>
          </p:nvSpPr>
          <p:spPr>
            <a:xfrm>
              <a:off x="512060" y="4076498"/>
              <a:ext cx="176807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id:0</a:t>
              </a:r>
              <a:endParaRPr lang="zh-CN" altLang="en-US" sz="1200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F1823E5C-37D0-485C-AFCF-B788A16B19AF}"/>
                </a:ext>
              </a:extLst>
            </p:cNvPr>
            <p:cNvSpPr/>
            <p:nvPr/>
          </p:nvSpPr>
          <p:spPr>
            <a:xfrm>
              <a:off x="512058" y="4404530"/>
              <a:ext cx="176807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avg_ttl: 0</a:t>
              </a:r>
              <a:endParaRPr lang="zh-CN" altLang="en-US" sz="1200"/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F16C60AF-D4B4-4BF5-BD02-FA70CAE800E7}"/>
                </a:ext>
              </a:extLst>
            </p:cNvPr>
            <p:cNvSpPr/>
            <p:nvPr/>
          </p:nvSpPr>
          <p:spPr>
            <a:xfrm>
              <a:off x="512058" y="4739148"/>
              <a:ext cx="176807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expires_cursor: 0</a:t>
              </a:r>
              <a:endParaRPr lang="zh-CN" altLang="en-US" sz="1200"/>
            </a:p>
          </p:txBody>
        </p:sp>
      </p:grpSp>
      <p:cxnSp>
        <p:nvCxnSpPr>
          <p:cNvPr id="168" name="连接符: 肘形 167">
            <a:extLst>
              <a:ext uri="{FF2B5EF4-FFF2-40B4-BE49-F238E27FC236}">
                <a16:creationId xmlns:a16="http://schemas.microsoft.com/office/drawing/2014/main" id="{39D00FF0-5296-47AB-B38A-BD1C89EA102E}"/>
              </a:ext>
            </a:extLst>
          </p:cNvPr>
          <p:cNvCxnSpPr>
            <a:stCxn id="160" idx="3"/>
            <a:endCxn id="67" idx="1"/>
          </p:cNvCxnSpPr>
          <p:nvPr/>
        </p:nvCxnSpPr>
        <p:spPr>
          <a:xfrm flipV="1">
            <a:off x="2280134" y="1557591"/>
            <a:ext cx="1651823" cy="1784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连接符: 肘形 169">
            <a:extLst>
              <a:ext uri="{FF2B5EF4-FFF2-40B4-BE49-F238E27FC236}">
                <a16:creationId xmlns:a16="http://schemas.microsoft.com/office/drawing/2014/main" id="{E205376F-BD29-4D9C-83ED-598D6F3B1047}"/>
              </a:ext>
            </a:extLst>
          </p:cNvPr>
          <p:cNvCxnSpPr>
            <a:stCxn id="161" idx="3"/>
            <a:endCxn id="118" idx="1"/>
          </p:cNvCxnSpPr>
          <p:nvPr/>
        </p:nvCxnSpPr>
        <p:spPr>
          <a:xfrm>
            <a:off x="2280132" y="3670544"/>
            <a:ext cx="1702999" cy="5769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658588"/>
      </p:ext>
    </p:extLst>
  </p:cSld>
  <p:clrMapOvr>
    <a:masterClrMapping/>
  </p:clrMapOvr>
  <p:transition spd="slow">
    <p:comb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8C306F-B52F-4B07-8892-D3E1A55AE0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这里有两个问题需要我们思考：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en-US" altLang="zh-CN"/>
              <a:t>Redis</a:t>
            </a:r>
            <a:r>
              <a:rPr lang="zh-CN" altLang="en-US"/>
              <a:t>是如何知道一个</a:t>
            </a:r>
            <a:r>
              <a:rPr lang="en-US" altLang="zh-CN"/>
              <a:t>key</a:t>
            </a:r>
            <a:r>
              <a:rPr lang="zh-CN" altLang="en-US"/>
              <a:t>是否过期呢？</a:t>
            </a:r>
            <a:endParaRPr lang="en-US" altLang="zh-CN"/>
          </a:p>
          <a:p>
            <a:pPr marL="552435" lvl="1" indent="-2857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利用两个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分别记录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key-value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对及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key-ttl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是不是</a:t>
            </a:r>
            <a:r>
              <a:rPr lang="en-US" altLang="zh-CN"/>
              <a:t>TTL</a:t>
            </a:r>
            <a:r>
              <a:rPr lang="zh-CN" altLang="en-US"/>
              <a:t>到期就立即删除了呢？</a:t>
            </a:r>
            <a:endParaRPr lang="en-US" altLang="zh-CN"/>
          </a:p>
          <a:p>
            <a:pPr marL="552435" lvl="1" indent="-2857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惰性删除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lvl="1" indent="-2857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周期删除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910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/>
              <a:t>惰性删除：</a:t>
            </a:r>
            <a:r>
              <a:rPr lang="zh-CN" altLang="en-US"/>
              <a:t>顾明思议并不是在</a:t>
            </a:r>
            <a:r>
              <a:rPr lang="en-US" altLang="zh-CN"/>
              <a:t>TTL</a:t>
            </a:r>
            <a:r>
              <a:rPr lang="zh-CN" altLang="en-US"/>
              <a:t>到期后就立刻删除，而是在访问一个</a:t>
            </a:r>
            <a:r>
              <a:rPr lang="en-US" altLang="zh-CN"/>
              <a:t>key</a:t>
            </a:r>
            <a:r>
              <a:rPr lang="zh-CN" altLang="en-US"/>
              <a:t>的时候，检查该</a:t>
            </a:r>
            <a:r>
              <a:rPr lang="en-US" altLang="zh-CN"/>
              <a:t>key</a:t>
            </a:r>
            <a:r>
              <a:rPr lang="zh-CN" altLang="en-US"/>
              <a:t>的存活时间，如果已经过期才执行删除。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过期策略</a:t>
            </a:r>
            <a:r>
              <a:rPr lang="en-US" altLang="zh-CN" sz="2400" b="1">
                <a:solidFill>
                  <a:srgbClr val="AD2B26"/>
                </a:solidFill>
              </a:rPr>
              <a:t>-</a:t>
            </a:r>
            <a:r>
              <a:rPr lang="zh-CN" altLang="en-US" sz="2400" b="1">
                <a:solidFill>
                  <a:srgbClr val="AD2B26"/>
                </a:solidFill>
              </a:rPr>
              <a:t>惰性删除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730E29-2FEA-41D5-8DA5-2A76BF47B30F}"/>
              </a:ext>
            </a:extLst>
          </p:cNvPr>
          <p:cNvSpPr txBox="1"/>
          <p:nvPr/>
        </p:nvSpPr>
        <p:spPr>
          <a:xfrm>
            <a:off x="782321" y="2473563"/>
            <a:ext cx="6130544" cy="3231654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查找一个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执行写操作</a:t>
            </a:r>
            <a:endParaRPr lang="en-US" altLang="zh-CN" sz="1200" b="0">
              <a:solidFill>
                <a:srgbClr val="267F99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lookupKeyWriteWithFlags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redisDb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flags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检查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是否过期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expireIfNeeded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lookupKey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flags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查找一个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执行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读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操作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lookupKeyReadWithFlags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redisDb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flags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检查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是否过期</a:t>
            </a:r>
            <a:b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expireIfNeeded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==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       // ...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0FDBFE-F5B6-414C-A173-A2D78E3FD511}"/>
              </a:ext>
            </a:extLst>
          </p:cNvPr>
          <p:cNvSpPr txBox="1"/>
          <p:nvPr/>
        </p:nvSpPr>
        <p:spPr>
          <a:xfrm>
            <a:off x="7201728" y="2473563"/>
            <a:ext cx="4279392" cy="1569660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expireIfNeeded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(redisDb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robj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判断是否过期，如果未过期直接结束并返回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keyIsExpired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删除过期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deleteExpiredKeyAndPropagate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9463915"/>
      </p:ext>
    </p:extLst>
  </p:cSld>
  <p:clrMapOvr>
    <a:masterClrMapping/>
  </p:clrMapOvr>
  <p:transition spd="med">
    <p:pull/>
  </p:transition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285385"/>
          </a:xfrm>
        </p:spPr>
        <p:txBody>
          <a:bodyPr/>
          <a:lstStyle/>
          <a:p>
            <a:r>
              <a:rPr lang="zh-CN" altLang="en-US" b="1"/>
              <a:t>周期删除：</a:t>
            </a:r>
            <a:r>
              <a:rPr lang="zh-CN" altLang="en-US"/>
              <a:t>顾明思议是通过一个定时任务，周期性的</a:t>
            </a:r>
            <a:r>
              <a:rPr lang="zh-CN" altLang="en-US" b="1"/>
              <a:t>抽样部分过期的</a:t>
            </a:r>
            <a:r>
              <a:rPr lang="en-US" altLang="zh-CN" b="1"/>
              <a:t>key</a:t>
            </a:r>
            <a:r>
              <a:rPr lang="zh-CN" altLang="en-US"/>
              <a:t>，然后执行删除。执行周期有两种：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Redis</a:t>
            </a:r>
            <a:r>
              <a:rPr lang="zh-CN" altLang="en-US"/>
              <a:t>服务初始化函数</a:t>
            </a:r>
            <a:r>
              <a:rPr lang="en-US" altLang="zh-CN"/>
              <a:t>initServer()</a:t>
            </a:r>
            <a:r>
              <a:rPr lang="zh-CN" altLang="en-US"/>
              <a:t>中设置定时任务，按照</a:t>
            </a:r>
            <a:r>
              <a:rPr lang="en-US" altLang="zh-CN"/>
              <a:t>server.hz</a:t>
            </a:r>
            <a:r>
              <a:rPr lang="zh-CN" altLang="en-US"/>
              <a:t>的频率来执行过期</a:t>
            </a:r>
            <a:r>
              <a:rPr lang="en-US" altLang="zh-CN"/>
              <a:t>key</a:t>
            </a:r>
            <a:r>
              <a:rPr lang="zh-CN" altLang="en-US"/>
              <a:t>清理，模式为</a:t>
            </a:r>
            <a:r>
              <a:rPr lang="en-US" altLang="zh-CN"/>
              <a:t>SLOW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Redis</a:t>
            </a:r>
            <a:r>
              <a:rPr lang="zh-CN" altLang="en-US"/>
              <a:t>的每个事件循环前会调用</a:t>
            </a:r>
            <a:r>
              <a:rPr lang="en-US" altLang="zh-CN"/>
              <a:t>beforeSleep()</a:t>
            </a:r>
            <a:r>
              <a:rPr lang="zh-CN" altLang="en-US"/>
              <a:t>函数，执行过期</a:t>
            </a:r>
            <a:r>
              <a:rPr lang="en-US" altLang="zh-CN"/>
              <a:t>key</a:t>
            </a:r>
            <a:r>
              <a:rPr lang="zh-CN" altLang="en-US"/>
              <a:t>清理，模式为</a:t>
            </a:r>
            <a:r>
              <a:rPr lang="en-US" altLang="zh-CN"/>
              <a:t>FAST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过期策略</a:t>
            </a:r>
            <a:r>
              <a:rPr lang="en-US" altLang="zh-CN" sz="2400" b="1">
                <a:solidFill>
                  <a:srgbClr val="AD2B26"/>
                </a:solidFill>
              </a:rPr>
              <a:t>-</a:t>
            </a:r>
            <a:r>
              <a:rPr lang="zh-CN" altLang="en-US" sz="2400" b="1">
                <a:solidFill>
                  <a:srgbClr val="AD2B26"/>
                </a:solidFill>
              </a:rPr>
              <a:t>周期删除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306C85-581B-47B1-A7A7-E7BB181FBF51}"/>
              </a:ext>
            </a:extLst>
          </p:cNvPr>
          <p:cNvSpPr txBox="1"/>
          <p:nvPr/>
        </p:nvSpPr>
        <p:spPr>
          <a:xfrm>
            <a:off x="782318" y="4186862"/>
            <a:ext cx="6843778" cy="1446550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server.c</a:t>
            </a:r>
            <a:endParaRPr lang="en-US" altLang="zh-CN" sz="1100" b="0">
              <a:solidFill>
                <a:srgbClr val="0000FF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serverCron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aeEventLoop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clientData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更新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lruclock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到当前时间，为后期的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LRU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LFU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做准备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lruclock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getLRUClock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atomicSet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lruclock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lruclock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执行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database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的数据清理，例如过期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处理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databasesCron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55ECA1-D402-4488-A764-4E80E990805A}"/>
              </a:ext>
            </a:extLst>
          </p:cNvPr>
          <p:cNvSpPr txBox="1"/>
          <p:nvPr/>
        </p:nvSpPr>
        <p:spPr>
          <a:xfrm>
            <a:off x="782318" y="5797550"/>
            <a:ext cx="3878448" cy="938719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databasesCron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尝试清理部分过期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，清理模式默认为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SLOW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activeExpireCycle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        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ACTIVE_EXPIRE_CYCLE_SLOW);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C6505C-E6E1-4DFD-B86F-D80692FCC7DD}"/>
              </a:ext>
            </a:extLst>
          </p:cNvPr>
          <p:cNvSpPr txBox="1"/>
          <p:nvPr/>
        </p:nvSpPr>
        <p:spPr>
          <a:xfrm>
            <a:off x="7829740" y="2909589"/>
            <a:ext cx="3579623" cy="1277273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beforeSleep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aeEventLoop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尝试清理部分过期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，清理模式默认为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FAST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activeExpireCycle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       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ACTIVE_EXPIRE_CYCLE_FAST);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8C0F83-6A70-4CBB-A4C7-8C435E990928}"/>
              </a:ext>
            </a:extLst>
          </p:cNvPr>
          <p:cNvSpPr txBox="1"/>
          <p:nvPr/>
        </p:nvSpPr>
        <p:spPr>
          <a:xfrm>
            <a:off x="782319" y="2909589"/>
            <a:ext cx="6843777" cy="1107996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server.c</a:t>
            </a:r>
            <a:endParaRPr lang="en-US" altLang="zh-CN" sz="1100" b="0">
              <a:solidFill>
                <a:srgbClr val="0000FF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initServer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创建定时器，关联回调函数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serverCron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，处理周期取决于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.hz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，默认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10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aeCreateTimeEvent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serverCron,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99669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8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1731644"/>
          </a:xfrm>
        </p:spPr>
        <p:txBody>
          <a:bodyPr/>
          <a:lstStyle/>
          <a:p>
            <a:r>
              <a:rPr lang="zh-CN" altLang="en-US" b="1"/>
              <a:t>周期删除：</a:t>
            </a:r>
            <a:r>
              <a:rPr lang="zh-CN" altLang="en-US"/>
              <a:t>顾明思议是通过一个定时任务，周期性的</a:t>
            </a:r>
            <a:r>
              <a:rPr lang="zh-CN" altLang="en-US" b="1"/>
              <a:t>抽样部分过期的</a:t>
            </a:r>
            <a:r>
              <a:rPr lang="en-US" altLang="zh-CN" b="1"/>
              <a:t>key</a:t>
            </a:r>
            <a:r>
              <a:rPr lang="zh-CN" altLang="en-US"/>
              <a:t>，然后执行删除。执行周期有两种：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Redis</a:t>
            </a:r>
            <a:r>
              <a:rPr lang="zh-CN" altLang="en-US"/>
              <a:t>服务初始化函数</a:t>
            </a:r>
            <a:r>
              <a:rPr lang="en-US" altLang="zh-CN"/>
              <a:t>initServer()</a:t>
            </a:r>
            <a:r>
              <a:rPr lang="zh-CN" altLang="en-US"/>
              <a:t>中设置定时任务，按照</a:t>
            </a:r>
            <a:r>
              <a:rPr lang="en-US" altLang="zh-CN"/>
              <a:t>server.hz</a:t>
            </a:r>
            <a:r>
              <a:rPr lang="zh-CN" altLang="en-US"/>
              <a:t>的频率来执行过期</a:t>
            </a:r>
            <a:r>
              <a:rPr lang="en-US" altLang="zh-CN"/>
              <a:t>key</a:t>
            </a:r>
            <a:r>
              <a:rPr lang="zh-CN" altLang="en-US"/>
              <a:t>清理，模式为</a:t>
            </a:r>
            <a:r>
              <a:rPr lang="en-US" altLang="zh-CN"/>
              <a:t>SLOW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Redis</a:t>
            </a:r>
            <a:r>
              <a:rPr lang="zh-CN" altLang="en-US"/>
              <a:t>的每个事件循环前会调用</a:t>
            </a:r>
            <a:r>
              <a:rPr lang="en-US" altLang="zh-CN"/>
              <a:t>beforeSleep()</a:t>
            </a:r>
            <a:r>
              <a:rPr lang="zh-CN" altLang="en-US"/>
              <a:t>函数，执行过期</a:t>
            </a:r>
            <a:r>
              <a:rPr lang="en-US" altLang="zh-CN"/>
              <a:t>key</a:t>
            </a:r>
            <a:r>
              <a:rPr lang="zh-CN" altLang="en-US"/>
              <a:t>清理，模式为</a:t>
            </a:r>
            <a:r>
              <a:rPr lang="en-US" altLang="zh-CN"/>
              <a:t>FAST</a:t>
            </a:r>
          </a:p>
          <a:p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过期策略</a:t>
            </a:r>
            <a:r>
              <a:rPr lang="en-US" altLang="zh-CN" sz="2400" b="1">
                <a:solidFill>
                  <a:srgbClr val="AD2B26"/>
                </a:solidFill>
              </a:rPr>
              <a:t>-</a:t>
            </a:r>
            <a:r>
              <a:rPr lang="zh-CN" altLang="en-US" sz="2400" b="1">
                <a:solidFill>
                  <a:srgbClr val="AD2B26"/>
                </a:solidFill>
              </a:rPr>
              <a:t>周期删除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306C85-581B-47B1-A7A7-E7BB181FBF51}"/>
              </a:ext>
            </a:extLst>
          </p:cNvPr>
          <p:cNvSpPr txBox="1"/>
          <p:nvPr/>
        </p:nvSpPr>
        <p:spPr>
          <a:xfrm>
            <a:off x="-7233922" y="4186862"/>
            <a:ext cx="6843778" cy="1446550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server.c</a:t>
            </a:r>
            <a:endParaRPr lang="en-US" altLang="zh-CN" sz="1100" b="0">
              <a:solidFill>
                <a:srgbClr val="0000FF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serverCron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aeEventLoop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clientData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更新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lruclock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到当前时间，为后期的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LRU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LFU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做准备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lruclock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getLRUClock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atomicSet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lruclock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lruclock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执行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database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的数据清理，例如过期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处理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databasesCron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55ECA1-D402-4488-A764-4E80E990805A}"/>
              </a:ext>
            </a:extLst>
          </p:cNvPr>
          <p:cNvSpPr txBox="1"/>
          <p:nvPr/>
        </p:nvSpPr>
        <p:spPr>
          <a:xfrm>
            <a:off x="-7233922" y="5797550"/>
            <a:ext cx="3878448" cy="938719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databasesCron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尝试清理部分过期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，清理模式默认为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SLOW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activeExpireCycle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        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ACTIVE_EXPIRE_CYCLE_SLOW);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C6505C-E6E1-4DFD-B86F-D80692FCC7DD}"/>
              </a:ext>
            </a:extLst>
          </p:cNvPr>
          <p:cNvSpPr txBox="1"/>
          <p:nvPr/>
        </p:nvSpPr>
        <p:spPr>
          <a:xfrm>
            <a:off x="12371260" y="2909589"/>
            <a:ext cx="3579623" cy="1277273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beforeSleep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aeEventLoop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尝试清理部分过期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，清理模式默认为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FAST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activeExpireCycle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       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ACTIVE_EXPIRE_CYCLE_FAST);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8C0F83-6A70-4CBB-A4C7-8C435E990928}"/>
              </a:ext>
            </a:extLst>
          </p:cNvPr>
          <p:cNvSpPr txBox="1"/>
          <p:nvPr/>
        </p:nvSpPr>
        <p:spPr>
          <a:xfrm>
            <a:off x="-7233921" y="2909589"/>
            <a:ext cx="6843777" cy="1107996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server.c</a:t>
            </a:r>
            <a:endParaRPr lang="en-US" altLang="zh-CN" sz="1100" b="0">
              <a:solidFill>
                <a:srgbClr val="0000FF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initServer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创建定时器，关联回调函数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serverCron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，处理周期取决于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.hz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，默认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10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aeCreateTimeEvent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serverCron,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EB497BCF-7BCC-46D0-BC9B-0D1ADEFC9CCE}"/>
              </a:ext>
            </a:extLst>
          </p:cNvPr>
          <p:cNvSpPr txBox="1">
            <a:spLocks/>
          </p:cNvSpPr>
          <p:nvPr/>
        </p:nvSpPr>
        <p:spPr>
          <a:xfrm>
            <a:off x="710880" y="2909588"/>
            <a:ext cx="10698800" cy="401953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/>
              <a:t>SLOW</a:t>
            </a:r>
            <a:r>
              <a:rPr lang="zh-CN" altLang="en-US"/>
              <a:t>模式规则：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执行频率受</a:t>
            </a:r>
            <a:r>
              <a:rPr lang="en-US" altLang="zh-CN" sz="1400"/>
              <a:t>server.hz</a:t>
            </a:r>
            <a:r>
              <a:rPr lang="zh-CN" altLang="en-US" sz="1400"/>
              <a:t>影响，默认为</a:t>
            </a:r>
            <a:r>
              <a:rPr lang="en-US" altLang="zh-CN" sz="1400"/>
              <a:t>10</a:t>
            </a:r>
            <a:r>
              <a:rPr lang="zh-CN" altLang="en-US" sz="1400"/>
              <a:t>，即每秒执行</a:t>
            </a:r>
            <a:r>
              <a:rPr lang="en-US" altLang="zh-CN" sz="1400"/>
              <a:t>10</a:t>
            </a:r>
            <a:r>
              <a:rPr lang="zh-CN" altLang="en-US" sz="1400"/>
              <a:t>次，每个执行周期</a:t>
            </a:r>
            <a:r>
              <a:rPr lang="en-US" altLang="zh-CN" sz="1400"/>
              <a:t>100ms</a:t>
            </a:r>
            <a:r>
              <a:rPr lang="zh-CN" altLang="en-US" sz="1400"/>
              <a:t>。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执行清理耗时不超过一次执行周期的</a:t>
            </a:r>
            <a:r>
              <a:rPr lang="en-US" altLang="zh-CN" sz="1400"/>
              <a:t>25%.</a:t>
            </a:r>
            <a:r>
              <a:rPr lang="zh-CN" altLang="en-US" sz="1400"/>
              <a:t>默认</a:t>
            </a:r>
            <a:r>
              <a:rPr lang="en-US" altLang="zh-CN" sz="1400"/>
              <a:t>slow</a:t>
            </a:r>
            <a:r>
              <a:rPr lang="zh-CN" altLang="en-US" sz="1400"/>
              <a:t>模式耗时不超过</a:t>
            </a:r>
            <a:r>
              <a:rPr lang="en-US" altLang="zh-CN" sz="1400"/>
              <a:t>25ms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逐个遍历</a:t>
            </a:r>
            <a:r>
              <a:rPr lang="en-US" altLang="zh-CN" sz="1400"/>
              <a:t>db</a:t>
            </a:r>
            <a:r>
              <a:rPr lang="zh-CN" altLang="en-US" sz="1400"/>
              <a:t>，逐个遍历</a:t>
            </a:r>
            <a:r>
              <a:rPr lang="en-US" altLang="zh-CN" sz="1400"/>
              <a:t>db</a:t>
            </a:r>
            <a:r>
              <a:rPr lang="zh-CN" altLang="en-US" sz="1400"/>
              <a:t>中的</a:t>
            </a:r>
            <a:r>
              <a:rPr lang="en-US" altLang="zh-CN" sz="1400"/>
              <a:t>bucket</a:t>
            </a:r>
            <a:r>
              <a:rPr lang="zh-CN" altLang="en-US" sz="1400"/>
              <a:t>，抽取</a:t>
            </a:r>
            <a:r>
              <a:rPr lang="en-US" altLang="zh-CN" sz="1400"/>
              <a:t>20</a:t>
            </a:r>
            <a:r>
              <a:rPr lang="zh-CN" altLang="en-US" sz="1400"/>
              <a:t>个</a:t>
            </a:r>
            <a:r>
              <a:rPr lang="en-US" altLang="zh-CN" sz="1400"/>
              <a:t>key</a:t>
            </a:r>
            <a:r>
              <a:rPr lang="zh-CN" altLang="en-US" sz="1400"/>
              <a:t>判断是否过期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如果没达到时间上限（</a:t>
            </a:r>
            <a:r>
              <a:rPr lang="en-US" altLang="zh-CN" sz="1400"/>
              <a:t>25ms</a:t>
            </a:r>
            <a:r>
              <a:rPr lang="zh-CN" altLang="en-US" sz="1400"/>
              <a:t>）并且过期</a:t>
            </a:r>
            <a:r>
              <a:rPr lang="en-US" altLang="zh-CN" sz="1400"/>
              <a:t>key</a:t>
            </a:r>
            <a:r>
              <a:rPr lang="zh-CN" altLang="en-US" sz="1400"/>
              <a:t>比例大于</a:t>
            </a:r>
            <a:r>
              <a:rPr lang="en-US" altLang="zh-CN" sz="1400"/>
              <a:t>10%</a:t>
            </a:r>
            <a:r>
              <a:rPr lang="zh-CN" altLang="en-US" sz="1400"/>
              <a:t>，再进行一次抽样，否则结束</a:t>
            </a:r>
            <a:endParaRPr lang="en-US" altLang="zh-CN" sz="1400"/>
          </a:p>
          <a:p>
            <a:r>
              <a:rPr lang="en-US" altLang="zh-CN" b="1"/>
              <a:t>FAST</a:t>
            </a:r>
            <a:r>
              <a:rPr lang="zh-CN" altLang="en-US"/>
              <a:t>模式规则（过期</a:t>
            </a:r>
            <a:r>
              <a:rPr lang="en-US" altLang="zh-CN"/>
              <a:t>key</a:t>
            </a:r>
            <a:r>
              <a:rPr lang="zh-CN" altLang="en-US"/>
              <a:t>比例小于</a:t>
            </a:r>
            <a:r>
              <a:rPr lang="en-US" altLang="zh-CN"/>
              <a:t>10%</a:t>
            </a:r>
            <a:r>
              <a:rPr lang="zh-CN" altLang="en-US"/>
              <a:t>不执行</a:t>
            </a:r>
            <a:r>
              <a:rPr lang="en-US" altLang="zh-CN"/>
              <a:t> </a:t>
            </a:r>
            <a:r>
              <a:rPr lang="zh-CN" altLang="en-US"/>
              <a:t>）：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执行频率受</a:t>
            </a:r>
            <a:r>
              <a:rPr lang="en-US" altLang="zh-CN" sz="1400"/>
              <a:t>beforeSleep()</a:t>
            </a:r>
            <a:r>
              <a:rPr lang="zh-CN" altLang="en-US" sz="1400"/>
              <a:t>调用频率影响，但两次</a:t>
            </a:r>
            <a:r>
              <a:rPr lang="en-US" altLang="zh-CN" sz="1400"/>
              <a:t>FAST</a:t>
            </a:r>
            <a:r>
              <a:rPr lang="zh-CN" altLang="en-US" sz="1400"/>
              <a:t>模式间隔不低于</a:t>
            </a:r>
            <a:r>
              <a:rPr lang="en-US" altLang="zh-CN" sz="1400"/>
              <a:t>2ms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执行清理耗时不超过</a:t>
            </a:r>
            <a:r>
              <a:rPr lang="en-US" altLang="zh-CN" sz="1400"/>
              <a:t>1ms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逐个遍历</a:t>
            </a:r>
            <a:r>
              <a:rPr lang="en-US" altLang="zh-CN" sz="1400"/>
              <a:t>db</a:t>
            </a:r>
            <a:r>
              <a:rPr lang="zh-CN" altLang="en-US" sz="1400"/>
              <a:t>，逐个遍历</a:t>
            </a:r>
            <a:r>
              <a:rPr lang="en-US" altLang="zh-CN" sz="1400"/>
              <a:t>db</a:t>
            </a:r>
            <a:r>
              <a:rPr lang="zh-CN" altLang="en-US" sz="1400"/>
              <a:t>中的</a:t>
            </a:r>
            <a:r>
              <a:rPr lang="en-US" altLang="zh-CN" sz="1400"/>
              <a:t>bucket</a:t>
            </a:r>
            <a:r>
              <a:rPr lang="zh-CN" altLang="en-US" sz="1400"/>
              <a:t>，抽取</a:t>
            </a:r>
            <a:r>
              <a:rPr lang="en-US" altLang="zh-CN" sz="1400"/>
              <a:t>20</a:t>
            </a:r>
            <a:r>
              <a:rPr lang="zh-CN" altLang="en-US" sz="1400"/>
              <a:t>个</a:t>
            </a:r>
            <a:r>
              <a:rPr lang="en-US" altLang="zh-CN" sz="1400"/>
              <a:t>key</a:t>
            </a:r>
            <a:r>
              <a:rPr lang="zh-CN" altLang="en-US" sz="1400"/>
              <a:t>判断是否过期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如果没达到时间上限（</a:t>
            </a:r>
            <a:r>
              <a:rPr lang="en-US" altLang="zh-CN" sz="1400"/>
              <a:t>1ms</a:t>
            </a:r>
            <a:r>
              <a:rPr lang="zh-CN" altLang="en-US" sz="1400"/>
              <a:t>）并且过期</a:t>
            </a:r>
            <a:r>
              <a:rPr lang="en-US" altLang="zh-CN" sz="1400"/>
              <a:t>key</a:t>
            </a:r>
            <a:r>
              <a:rPr lang="zh-CN" altLang="en-US" sz="1400"/>
              <a:t>比例大于</a:t>
            </a:r>
            <a:r>
              <a:rPr lang="en-US" altLang="zh-CN" sz="1400"/>
              <a:t>10%</a:t>
            </a:r>
            <a:r>
              <a:rPr lang="zh-CN" altLang="en-US" sz="1400"/>
              <a:t>，再进行一次抽样，否则结束</a:t>
            </a:r>
            <a:endParaRPr lang="en-US" altLang="zh-CN" sz="1400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428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669500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源码如下：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IntSet</a:t>
            </a:r>
            <a:r>
              <a:rPr lang="zh-CN" altLang="en-US" sz="2400" b="1">
                <a:solidFill>
                  <a:srgbClr val="AD2B26"/>
                </a:solidFill>
              </a:rPr>
              <a:t>新增流程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64E4D0E-1119-4F71-B4A6-D05D9BADBB71}"/>
              </a:ext>
            </a:extLst>
          </p:cNvPr>
          <p:cNvSpPr txBox="1"/>
          <p:nvPr/>
        </p:nvSpPr>
        <p:spPr>
          <a:xfrm>
            <a:off x="1850059" y="1783230"/>
            <a:ext cx="9227378" cy="470898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intsetAdd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int64_t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uint8_t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success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uint8_t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valenc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_intsetValueEncoding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获取当前值编码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uint32_t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pos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要插入的位置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success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success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判断编码是不是超过了当前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的编码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valenc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&gt;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intrev32ifbe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超出编码，需要升级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intsetUpgradeAndAdd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在当前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中查找值与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一样的元素的角标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pos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intsetSearch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,&amp;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pos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success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success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如果找到了，则无需插入，直接结束并返回失败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数组扩容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intsetResize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intrev32ifbe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)+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移动数组中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pos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之后的元素到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pos+1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，给新元素腾出空间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pos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intrev32ifbe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intsetMoveTail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pos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pos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插入新元素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_intsetSet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pos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重置元素长度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intrev32ifbe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intrev32ifbe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)+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4629744"/>
      </p:ext>
    </p:extLst>
  </p:cSld>
  <p:clrMapOvr>
    <a:masterClrMapping/>
  </p:clrMapOvr>
  <p:transition spd="med">
    <p:pull/>
  </p:transition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F028676-9B31-4636-A5A2-6A2EC78AE0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RedisKey</a:t>
            </a:r>
            <a:r>
              <a:rPr lang="zh-CN" altLang="en-US"/>
              <a:t>的</a:t>
            </a:r>
            <a:r>
              <a:rPr lang="en-US" altLang="zh-CN"/>
              <a:t>TTL</a:t>
            </a:r>
            <a:r>
              <a:rPr lang="zh-CN" altLang="en-US"/>
              <a:t>记录方式：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在</a:t>
            </a:r>
            <a:r>
              <a:rPr lang="en-US" altLang="zh-CN" sz="1600"/>
              <a:t>RedisDB</a:t>
            </a:r>
            <a:r>
              <a:rPr lang="zh-CN" altLang="en-US" sz="1600"/>
              <a:t>中通过一个</a:t>
            </a:r>
            <a:r>
              <a:rPr lang="en-US" altLang="zh-CN" sz="1600"/>
              <a:t>Dict</a:t>
            </a:r>
            <a:r>
              <a:rPr lang="zh-CN" altLang="en-US" sz="1600"/>
              <a:t>记录每个</a:t>
            </a:r>
            <a:r>
              <a:rPr lang="en-US" altLang="zh-CN" sz="1600"/>
              <a:t>Key</a:t>
            </a:r>
            <a:r>
              <a:rPr lang="zh-CN" altLang="en-US" sz="1600"/>
              <a:t>的</a:t>
            </a:r>
            <a:r>
              <a:rPr lang="en-US" altLang="zh-CN" sz="1600"/>
              <a:t>TTL</a:t>
            </a:r>
            <a:r>
              <a:rPr lang="zh-CN" altLang="en-US" sz="1600"/>
              <a:t>时间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过期</a:t>
            </a:r>
            <a:r>
              <a:rPr lang="en-US" altLang="zh-CN"/>
              <a:t>key</a:t>
            </a:r>
            <a:r>
              <a:rPr lang="zh-CN" altLang="en-US"/>
              <a:t>的删除策略：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惰性清理：每次查找</a:t>
            </a:r>
            <a:r>
              <a:rPr lang="en-US" altLang="zh-CN" sz="1600"/>
              <a:t>key</a:t>
            </a:r>
            <a:r>
              <a:rPr lang="zh-CN" altLang="en-US" sz="1600"/>
              <a:t>时判断是否过期，如果过期则删除</a:t>
            </a: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定期清理：定期抽样部分</a:t>
            </a:r>
            <a:r>
              <a:rPr lang="en-US" altLang="zh-CN" sz="1600"/>
              <a:t>key</a:t>
            </a:r>
            <a:r>
              <a:rPr lang="zh-CN" altLang="en-US" sz="1600"/>
              <a:t>，判断是否过期，如果过期则删除。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定期清理的两种模式：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/>
              <a:t>SLOW</a:t>
            </a:r>
            <a:r>
              <a:rPr lang="zh-CN" altLang="en-US" sz="1600"/>
              <a:t>模式执行频率默认为</a:t>
            </a:r>
            <a:r>
              <a:rPr lang="en-US" altLang="zh-CN" sz="1600"/>
              <a:t>10</a:t>
            </a:r>
            <a:r>
              <a:rPr lang="zh-CN" altLang="en-US" sz="1600"/>
              <a:t>，每次不超过</a:t>
            </a:r>
            <a:r>
              <a:rPr lang="en-US" altLang="zh-CN" sz="1600"/>
              <a:t>25ms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/>
              <a:t>FAST</a:t>
            </a:r>
            <a:r>
              <a:rPr lang="zh-CN" altLang="en-US" sz="1600"/>
              <a:t>模式执行频率不固定，但两次间隔不低于</a:t>
            </a:r>
            <a:r>
              <a:rPr lang="en-US" altLang="zh-CN" sz="1600"/>
              <a:t>2ms</a:t>
            </a:r>
            <a:r>
              <a:rPr lang="zh-CN" altLang="en-US" sz="1600"/>
              <a:t>，每次耗时不超过</a:t>
            </a:r>
            <a:r>
              <a:rPr lang="en-US" altLang="zh-CN" sz="1600"/>
              <a:t>1ms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560912009"/>
      </p:ext>
    </p:extLst>
  </p:cSld>
  <p:clrMapOvr>
    <a:masterClrMapping/>
  </p:clrMapOvr>
  <p:transition spd="slow">
    <p:push dir="u"/>
  </p:transition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699761" y="207097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过期策略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936A33B0-BF11-4F99-AC9D-E69B375E4960}"/>
              </a:ext>
            </a:extLst>
          </p:cNvPr>
          <p:cNvSpPr txBox="1">
            <a:spLocks/>
          </p:cNvSpPr>
          <p:nvPr/>
        </p:nvSpPr>
        <p:spPr>
          <a:xfrm>
            <a:off x="4699761" y="269073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C0060B"/>
                </a:solidFill>
              </a:rPr>
              <a:t>淘汰策略</a:t>
            </a:r>
            <a:endParaRPr lang="en-US" altLang="zh-CN" sz="1800">
              <a:solidFill>
                <a:srgbClr val="C0060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113596"/>
      </p:ext>
    </p:extLst>
  </p:cSld>
  <p:clrMapOvr>
    <a:masterClrMapping/>
  </p:clrMapOvr>
  <p:transition spd="slow">
    <p:push dir="u"/>
  </p:transition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/>
              <a:t>内存淘汰</a:t>
            </a:r>
            <a:r>
              <a:rPr lang="zh-CN" altLang="en-US"/>
              <a:t>：就是当</a:t>
            </a:r>
            <a:r>
              <a:rPr lang="en-US" altLang="zh-CN"/>
              <a:t>Redis</a:t>
            </a:r>
            <a:r>
              <a:rPr lang="zh-CN" altLang="en-US"/>
              <a:t>内存使用达到设置的上限时，主动挑选</a:t>
            </a:r>
            <a:r>
              <a:rPr lang="zh-CN" altLang="en-US" b="1"/>
              <a:t>部分</a:t>
            </a:r>
            <a:r>
              <a:rPr lang="en-US" altLang="zh-CN" b="1"/>
              <a:t>key</a:t>
            </a:r>
            <a:r>
              <a:rPr lang="zh-CN" altLang="en-US"/>
              <a:t>删除以释放更多内存的流程。</a:t>
            </a:r>
            <a:r>
              <a:rPr lang="en-US" altLang="zh-CN"/>
              <a:t>Redis</a:t>
            </a:r>
            <a:r>
              <a:rPr lang="zh-CN" altLang="en-US"/>
              <a:t>会在处理客户端命令的方法</a:t>
            </a:r>
            <a:r>
              <a:rPr lang="en-US" altLang="zh-CN"/>
              <a:t>processCommand()</a:t>
            </a:r>
            <a:r>
              <a:rPr lang="zh-CN" altLang="en-US"/>
              <a:t>中尝试做内存淘汰：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淘汰策略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29FC82-96B2-4143-BE1C-9BC66E1F4491}"/>
              </a:ext>
            </a:extLst>
          </p:cNvPr>
          <p:cNvSpPr txBox="1"/>
          <p:nvPr/>
        </p:nvSpPr>
        <p:spPr>
          <a:xfrm>
            <a:off x="833120" y="2460247"/>
            <a:ext cx="7449820" cy="371005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processCommand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(client *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如果服务器设置了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server.maxmemory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属性，并且并未有执行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lua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脚本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maxmemory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&amp;&amp; !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lua_timedout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尝试进行内存淘汰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performEvictions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out_of_memory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(</a:t>
            </a:r>
            <a:r>
              <a:rPr lang="en-US" altLang="zh-CN" sz="14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performEvictions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 == EVICT_FAIL);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out_of_memory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&amp;&amp; reject_cmd_on_oom) {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4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rejectCommand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shared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oomerr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C_OK;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....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7298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支持</a:t>
            </a:r>
            <a:r>
              <a:rPr lang="en-US" altLang="zh-CN"/>
              <a:t>8</a:t>
            </a:r>
            <a:r>
              <a:rPr lang="zh-CN" altLang="en-US"/>
              <a:t>种不同策略来选择要删除的</a:t>
            </a:r>
            <a:r>
              <a:rPr lang="en-US" altLang="zh-CN"/>
              <a:t>key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/>
              <a:t>noeviction</a:t>
            </a:r>
            <a:r>
              <a:rPr lang="zh-CN" altLang="en-US" sz="1400"/>
              <a:t>： 不淘汰任何</a:t>
            </a:r>
            <a:r>
              <a:rPr lang="en-US" altLang="zh-CN" sz="1400"/>
              <a:t>key</a:t>
            </a:r>
            <a:r>
              <a:rPr lang="zh-CN" altLang="en-US" sz="1400"/>
              <a:t>，但是内存满时不允许写入新数据，默认就是这种策略。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/>
              <a:t>volatile-ttl</a:t>
            </a:r>
            <a:r>
              <a:rPr lang="zh-CN" altLang="en-US" sz="1400"/>
              <a:t>： 对设置了</a:t>
            </a:r>
            <a:r>
              <a:rPr lang="en-US" altLang="zh-CN" sz="1400"/>
              <a:t>TTL</a:t>
            </a:r>
            <a:r>
              <a:rPr lang="zh-CN" altLang="en-US" sz="1400"/>
              <a:t>的</a:t>
            </a:r>
            <a:r>
              <a:rPr lang="en-US" altLang="zh-CN" sz="1400"/>
              <a:t>key</a:t>
            </a:r>
            <a:r>
              <a:rPr lang="zh-CN" altLang="en-US" sz="1400"/>
              <a:t>，比较</a:t>
            </a:r>
            <a:r>
              <a:rPr lang="en-US" altLang="zh-CN" sz="1400"/>
              <a:t>key</a:t>
            </a:r>
            <a:r>
              <a:rPr lang="zh-CN" altLang="en-US" sz="1400"/>
              <a:t>的剩余</a:t>
            </a:r>
            <a:r>
              <a:rPr lang="en-US" altLang="zh-CN" sz="1400"/>
              <a:t>TTL</a:t>
            </a:r>
            <a:r>
              <a:rPr lang="zh-CN" altLang="en-US" sz="1400"/>
              <a:t>值，</a:t>
            </a:r>
            <a:r>
              <a:rPr lang="en-US" altLang="zh-CN" sz="1400"/>
              <a:t>TTL</a:t>
            </a:r>
            <a:r>
              <a:rPr lang="zh-CN" altLang="en-US" sz="1400"/>
              <a:t>越小越先被淘汰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/>
              <a:t>allkeys-random</a:t>
            </a:r>
            <a:r>
              <a:rPr lang="zh-CN" altLang="en-US" sz="1400"/>
              <a:t>：对全体</a:t>
            </a:r>
            <a:r>
              <a:rPr lang="en-US" altLang="zh-CN" sz="1400"/>
              <a:t>key </a:t>
            </a:r>
            <a:r>
              <a:rPr lang="zh-CN" altLang="en-US" sz="1400"/>
              <a:t>，随机进行淘汰。也就是直接从</a:t>
            </a:r>
            <a:r>
              <a:rPr lang="en-US" altLang="zh-CN" sz="1400"/>
              <a:t>db-&gt;dict</a:t>
            </a:r>
            <a:r>
              <a:rPr lang="zh-CN" altLang="en-US" sz="1400"/>
              <a:t>中随机挑选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/>
              <a:t>volatile-random</a:t>
            </a:r>
            <a:r>
              <a:rPr lang="zh-CN" altLang="en-US" sz="1400"/>
              <a:t>：对设置了</a:t>
            </a:r>
            <a:r>
              <a:rPr lang="en-US" altLang="zh-CN" sz="1400"/>
              <a:t>TTL</a:t>
            </a:r>
            <a:r>
              <a:rPr lang="zh-CN" altLang="en-US" sz="1400"/>
              <a:t>的</a:t>
            </a:r>
            <a:r>
              <a:rPr lang="en-US" altLang="zh-CN" sz="1400"/>
              <a:t>key </a:t>
            </a:r>
            <a:r>
              <a:rPr lang="zh-CN" altLang="en-US" sz="1400"/>
              <a:t>，随机进行淘汰。也就是从</a:t>
            </a:r>
            <a:r>
              <a:rPr lang="en-US" altLang="zh-CN" sz="1400"/>
              <a:t>db-&gt;expires</a:t>
            </a:r>
            <a:r>
              <a:rPr lang="zh-CN" altLang="en-US" sz="1400"/>
              <a:t>中随机挑选。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/>
              <a:t>allkeys-lru</a:t>
            </a:r>
            <a:r>
              <a:rPr lang="zh-CN" altLang="en-US" sz="1400"/>
              <a:t>： 对全体</a:t>
            </a:r>
            <a:r>
              <a:rPr lang="en-US" altLang="zh-CN" sz="1400"/>
              <a:t>key</a:t>
            </a:r>
            <a:r>
              <a:rPr lang="zh-CN" altLang="en-US" sz="1400"/>
              <a:t>，基于</a:t>
            </a:r>
            <a:r>
              <a:rPr lang="en-US" altLang="zh-CN" sz="1400"/>
              <a:t>LRU</a:t>
            </a:r>
            <a:r>
              <a:rPr lang="zh-CN" altLang="en-US" sz="1400"/>
              <a:t>算法进行淘汰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/>
              <a:t>volatile-lru</a:t>
            </a:r>
            <a:r>
              <a:rPr lang="zh-CN" altLang="en-US" sz="1400"/>
              <a:t>： 对设置了</a:t>
            </a:r>
            <a:r>
              <a:rPr lang="en-US" altLang="zh-CN" sz="1400"/>
              <a:t>TTL</a:t>
            </a:r>
            <a:r>
              <a:rPr lang="zh-CN" altLang="en-US" sz="1400"/>
              <a:t>的</a:t>
            </a:r>
            <a:r>
              <a:rPr lang="en-US" altLang="zh-CN" sz="1400"/>
              <a:t>key</a:t>
            </a:r>
            <a:r>
              <a:rPr lang="zh-CN" altLang="en-US" sz="1400"/>
              <a:t>，基于</a:t>
            </a:r>
            <a:r>
              <a:rPr lang="en-US" altLang="zh-CN" sz="1400"/>
              <a:t>LRU</a:t>
            </a:r>
            <a:r>
              <a:rPr lang="zh-CN" altLang="en-US" sz="1400"/>
              <a:t>算法进行淘汰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/>
              <a:t>allkeys-lfu</a:t>
            </a:r>
            <a:r>
              <a:rPr lang="zh-CN" altLang="en-US" sz="1400"/>
              <a:t>： 对全体</a:t>
            </a:r>
            <a:r>
              <a:rPr lang="en-US" altLang="zh-CN" sz="1400"/>
              <a:t>key</a:t>
            </a:r>
            <a:r>
              <a:rPr lang="zh-CN" altLang="en-US" sz="1400"/>
              <a:t>，基于</a:t>
            </a:r>
            <a:r>
              <a:rPr lang="en-US" altLang="zh-CN" sz="1400"/>
              <a:t>LFU</a:t>
            </a:r>
            <a:r>
              <a:rPr lang="zh-CN" altLang="en-US" sz="1400"/>
              <a:t>算法进行淘汰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/>
              <a:t>volatile-lfu</a:t>
            </a:r>
            <a:r>
              <a:rPr lang="zh-CN" altLang="en-US" sz="1400"/>
              <a:t>： 对设置了</a:t>
            </a:r>
            <a:r>
              <a:rPr lang="en-US" altLang="zh-CN" sz="1400"/>
              <a:t>TTL</a:t>
            </a:r>
            <a:r>
              <a:rPr lang="zh-CN" altLang="en-US" sz="1400"/>
              <a:t>的</a:t>
            </a:r>
            <a:r>
              <a:rPr lang="en-US" altLang="zh-CN" sz="1400"/>
              <a:t>key</a:t>
            </a:r>
            <a:r>
              <a:rPr lang="zh-CN" altLang="en-US" sz="1400"/>
              <a:t>，基于</a:t>
            </a:r>
            <a:r>
              <a:rPr lang="en-US" altLang="zh-CN" sz="1400"/>
              <a:t>LFI</a:t>
            </a:r>
            <a:r>
              <a:rPr lang="zh-CN" altLang="en-US" sz="1400"/>
              <a:t>算法进行淘汰</a:t>
            </a:r>
            <a:endParaRPr lang="en-US" altLang="zh-CN" sz="1400"/>
          </a:p>
          <a:p>
            <a:r>
              <a:rPr lang="zh-CN" altLang="en-US"/>
              <a:t>比较容易混淆的有两个：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b="1">
                <a:latin typeface="+mn-ea"/>
                <a:ea typeface="+mn-ea"/>
              </a:rPr>
              <a:t>LRU</a:t>
            </a:r>
            <a:r>
              <a:rPr lang="zh-CN" altLang="en-US" sz="1400">
                <a:latin typeface="+mn-ea"/>
                <a:ea typeface="+mn-ea"/>
              </a:rPr>
              <a:t>（</a:t>
            </a:r>
            <a:r>
              <a:rPr lang="en-US" altLang="zh-CN" sz="1400" b="1" i="0">
                <a:solidFill>
                  <a:srgbClr val="333333"/>
                </a:solidFill>
                <a:effectLst/>
                <a:latin typeface="+mn-ea"/>
                <a:ea typeface="+mn-ea"/>
              </a:rPr>
              <a:t>L</a:t>
            </a:r>
            <a:r>
              <a:rPr lang="en-US" altLang="zh-CN" sz="1400" b="0" i="0">
                <a:solidFill>
                  <a:srgbClr val="333333"/>
                </a:solidFill>
                <a:effectLst/>
                <a:latin typeface="+mn-ea"/>
                <a:ea typeface="+mn-ea"/>
              </a:rPr>
              <a:t>east </a:t>
            </a:r>
            <a:r>
              <a:rPr lang="en-US" altLang="zh-CN" sz="1400" b="1" i="0">
                <a:solidFill>
                  <a:srgbClr val="333333"/>
                </a:solidFill>
                <a:effectLst/>
                <a:latin typeface="+mn-ea"/>
                <a:ea typeface="+mn-ea"/>
              </a:rPr>
              <a:t>R</a:t>
            </a:r>
            <a:r>
              <a:rPr lang="en-US" altLang="zh-CN" sz="1400" b="0" i="0">
                <a:solidFill>
                  <a:srgbClr val="333333"/>
                </a:solidFill>
                <a:effectLst/>
                <a:latin typeface="+mn-ea"/>
                <a:ea typeface="+mn-ea"/>
              </a:rPr>
              <a:t>ecently </a:t>
            </a:r>
            <a:r>
              <a:rPr lang="en-US" altLang="zh-CN" sz="1400" b="1" i="0">
                <a:solidFill>
                  <a:srgbClr val="333333"/>
                </a:solidFill>
                <a:effectLst/>
                <a:latin typeface="+mn-ea"/>
                <a:ea typeface="+mn-ea"/>
              </a:rPr>
              <a:t>U</a:t>
            </a:r>
            <a:r>
              <a:rPr lang="en-US" altLang="zh-CN" sz="1400" b="0" i="0">
                <a:solidFill>
                  <a:srgbClr val="333333"/>
                </a:solidFill>
                <a:effectLst/>
                <a:latin typeface="+mn-ea"/>
                <a:ea typeface="+mn-ea"/>
              </a:rPr>
              <a:t>sed</a:t>
            </a:r>
            <a:r>
              <a:rPr lang="zh-CN" altLang="en-US" sz="1400">
                <a:latin typeface="+mn-ea"/>
                <a:ea typeface="+mn-ea"/>
              </a:rPr>
              <a:t>）</a:t>
            </a:r>
            <a:r>
              <a:rPr lang="zh-CN" altLang="en-US" sz="1400" b="0" i="0">
                <a:solidFill>
                  <a:srgbClr val="333333"/>
                </a:solidFill>
                <a:effectLst/>
                <a:latin typeface="+mn-ea"/>
                <a:ea typeface="+mn-ea"/>
              </a:rPr>
              <a:t>，最少最近使用。</a:t>
            </a:r>
            <a:r>
              <a:rPr lang="zh-CN" altLang="en-US" sz="1400">
                <a:solidFill>
                  <a:srgbClr val="333333"/>
                </a:solidFill>
                <a:latin typeface="+mn-ea"/>
                <a:ea typeface="+mn-ea"/>
              </a:rPr>
              <a:t>用</a:t>
            </a:r>
            <a:r>
              <a:rPr lang="zh-CN" altLang="en-US" sz="1400" b="0" i="0">
                <a:solidFill>
                  <a:srgbClr val="333333"/>
                </a:solidFill>
                <a:effectLst/>
                <a:latin typeface="+mn-ea"/>
                <a:ea typeface="+mn-ea"/>
              </a:rPr>
              <a:t>当前时间减去最后一次访问时间，这个值越大则淘汰优先级越高。</a:t>
            </a:r>
            <a:endParaRPr lang="en-US" altLang="zh-CN" sz="1400" b="0" i="0">
              <a:solidFill>
                <a:srgbClr val="333333"/>
              </a:solidFill>
              <a:effectLst/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b="1">
                <a:solidFill>
                  <a:srgbClr val="333333"/>
                </a:solidFill>
                <a:latin typeface="+mn-ea"/>
                <a:ea typeface="+mn-ea"/>
              </a:rPr>
              <a:t>LFU</a:t>
            </a:r>
            <a:r>
              <a:rPr lang="zh-CN" altLang="en-US" sz="1400">
                <a:solidFill>
                  <a:srgbClr val="333333"/>
                </a:solidFill>
                <a:latin typeface="+mn-ea"/>
                <a:ea typeface="+mn-ea"/>
              </a:rPr>
              <a:t>（</a:t>
            </a:r>
            <a:r>
              <a:rPr lang="en-US" altLang="zh-CN" sz="1400" b="1">
                <a:solidFill>
                  <a:srgbClr val="333333"/>
                </a:solidFill>
                <a:latin typeface="+mn-ea"/>
                <a:ea typeface="+mn-ea"/>
              </a:rPr>
              <a:t>L</a:t>
            </a:r>
            <a:r>
              <a:rPr lang="en-US" altLang="zh-CN" sz="1400">
                <a:solidFill>
                  <a:srgbClr val="333333"/>
                </a:solidFill>
                <a:latin typeface="+mn-ea"/>
                <a:ea typeface="+mn-ea"/>
              </a:rPr>
              <a:t>east </a:t>
            </a:r>
            <a:r>
              <a:rPr lang="en-US" altLang="zh-CN" sz="1400" b="1">
                <a:solidFill>
                  <a:srgbClr val="333333"/>
                </a:solidFill>
                <a:latin typeface="+mn-ea"/>
                <a:ea typeface="+mn-ea"/>
              </a:rPr>
              <a:t>F</a:t>
            </a:r>
            <a:r>
              <a:rPr lang="en-US" altLang="zh-CN" sz="1400">
                <a:solidFill>
                  <a:srgbClr val="333333"/>
                </a:solidFill>
                <a:latin typeface="+mn-ea"/>
                <a:ea typeface="+mn-ea"/>
              </a:rPr>
              <a:t>requently </a:t>
            </a:r>
            <a:r>
              <a:rPr lang="en-US" altLang="zh-CN" sz="1400" b="1">
                <a:solidFill>
                  <a:srgbClr val="333333"/>
                </a:solidFill>
                <a:latin typeface="+mn-ea"/>
                <a:ea typeface="+mn-ea"/>
              </a:rPr>
              <a:t>U</a:t>
            </a:r>
            <a:r>
              <a:rPr lang="en-US" altLang="zh-CN" sz="1400">
                <a:solidFill>
                  <a:srgbClr val="333333"/>
                </a:solidFill>
                <a:latin typeface="+mn-ea"/>
                <a:ea typeface="+mn-ea"/>
              </a:rPr>
              <a:t>sed</a:t>
            </a:r>
            <a:r>
              <a:rPr lang="zh-CN" altLang="en-US" sz="1400">
                <a:solidFill>
                  <a:srgbClr val="333333"/>
                </a:solidFill>
                <a:latin typeface="+mn-ea"/>
                <a:ea typeface="+mn-ea"/>
              </a:rPr>
              <a:t>），最少频率使用。会统计每个</a:t>
            </a:r>
            <a:r>
              <a:rPr lang="en-US" altLang="zh-CN" sz="1400">
                <a:solidFill>
                  <a:srgbClr val="333333"/>
                </a:solidFill>
                <a:latin typeface="+mn-ea"/>
                <a:ea typeface="+mn-ea"/>
              </a:rPr>
              <a:t>key</a:t>
            </a:r>
            <a:r>
              <a:rPr lang="zh-CN" altLang="en-US" sz="1400">
                <a:solidFill>
                  <a:srgbClr val="333333"/>
                </a:solidFill>
                <a:latin typeface="+mn-ea"/>
                <a:ea typeface="+mn-ea"/>
              </a:rPr>
              <a:t>的访问频率，值越小淘汰优先级越高。</a:t>
            </a:r>
            <a:endParaRPr lang="en-US" altLang="zh-CN" sz="1400">
              <a:latin typeface="+mn-ea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淘汰策略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77E0B6-604D-4A5D-BE84-8AA61AAB0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936" y="3968472"/>
            <a:ext cx="4198984" cy="10821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51346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Redis</a:t>
            </a:r>
            <a:r>
              <a:rPr lang="zh-CN" altLang="en-US">
                <a:latin typeface="+mn-ea"/>
                <a:ea typeface="+mn-ea"/>
              </a:rPr>
              <a:t>的数据都会被封装为</a:t>
            </a:r>
            <a:r>
              <a:rPr lang="en-US" altLang="zh-CN">
                <a:latin typeface="+mn-ea"/>
                <a:ea typeface="+mn-ea"/>
              </a:rPr>
              <a:t>RedisObject</a:t>
            </a:r>
            <a:r>
              <a:rPr lang="zh-CN" altLang="en-US">
                <a:latin typeface="+mn-ea"/>
                <a:ea typeface="+mn-ea"/>
              </a:rPr>
              <a:t>结构：</a:t>
            </a:r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  <a:p>
            <a:r>
              <a:rPr lang="en-US" altLang="zh-CN">
                <a:latin typeface="+mn-ea"/>
                <a:ea typeface="+mn-ea"/>
              </a:rPr>
              <a:t>LFU</a:t>
            </a:r>
            <a:r>
              <a:rPr lang="zh-CN" altLang="en-US">
                <a:latin typeface="+mn-ea"/>
                <a:ea typeface="+mn-ea"/>
              </a:rPr>
              <a:t>的访问次数之所以叫做</a:t>
            </a:r>
            <a:r>
              <a:rPr lang="zh-CN" altLang="en-US" b="1">
                <a:latin typeface="+mn-ea"/>
                <a:ea typeface="+mn-ea"/>
              </a:rPr>
              <a:t>逻辑访问次数</a:t>
            </a:r>
            <a:r>
              <a:rPr lang="zh-CN" altLang="en-US">
                <a:latin typeface="+mn-ea"/>
                <a:ea typeface="+mn-ea"/>
              </a:rPr>
              <a:t>，是因为并不是每次</a:t>
            </a:r>
            <a:r>
              <a:rPr lang="en-US" altLang="zh-CN">
                <a:latin typeface="+mn-ea"/>
                <a:ea typeface="+mn-ea"/>
              </a:rPr>
              <a:t>key</a:t>
            </a:r>
            <a:r>
              <a:rPr lang="zh-CN" altLang="en-US">
                <a:latin typeface="+mn-ea"/>
                <a:ea typeface="+mn-ea"/>
              </a:rPr>
              <a:t>被访问都计数，而是通过运算：</a:t>
            </a:r>
            <a:endParaRPr lang="en-US" altLang="zh-CN">
              <a:latin typeface="+mn-ea"/>
              <a:ea typeface="+mn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latin typeface="+mn-ea"/>
                <a:ea typeface="+mn-ea"/>
              </a:rPr>
              <a:t>生成</a:t>
            </a:r>
            <a:r>
              <a:rPr lang="en-US" altLang="zh-CN">
                <a:latin typeface="+mn-ea"/>
                <a:ea typeface="+mn-ea"/>
              </a:rPr>
              <a:t>0~1</a:t>
            </a:r>
            <a:r>
              <a:rPr lang="zh-CN" altLang="en-US">
                <a:latin typeface="+mn-ea"/>
                <a:ea typeface="+mn-ea"/>
              </a:rPr>
              <a:t>之间的随机数</a:t>
            </a:r>
            <a:r>
              <a:rPr lang="en-US" altLang="zh-CN">
                <a:latin typeface="+mn-ea"/>
                <a:ea typeface="+mn-ea"/>
              </a:rPr>
              <a:t>R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latin typeface="+mn-ea"/>
                <a:ea typeface="+mn-ea"/>
              </a:rPr>
              <a:t>计算</a:t>
            </a:r>
            <a:r>
              <a:rPr lang="en-US" altLang="zh-CN">
                <a:latin typeface="+mn-ea"/>
                <a:ea typeface="+mn-ea"/>
              </a:rPr>
              <a:t> (</a:t>
            </a:r>
            <a:r>
              <a:rPr lang="zh-CN" altLang="en-US">
                <a:latin typeface="+mn-ea"/>
                <a:ea typeface="+mn-ea"/>
              </a:rPr>
              <a:t>旧次数 </a:t>
            </a:r>
            <a:r>
              <a:rPr lang="en-US" altLang="zh-CN">
                <a:latin typeface="+mn-ea"/>
                <a:ea typeface="+mn-ea"/>
              </a:rPr>
              <a:t>* lfu_log_factor + 1)</a:t>
            </a:r>
            <a:r>
              <a:rPr lang="zh-CN" altLang="en-US">
                <a:latin typeface="+mn-ea"/>
                <a:ea typeface="+mn-ea"/>
              </a:rPr>
              <a:t>，记录为</a:t>
            </a:r>
            <a:r>
              <a:rPr lang="en-US" altLang="zh-CN">
                <a:latin typeface="+mn-ea"/>
                <a:ea typeface="+mn-ea"/>
              </a:rPr>
              <a:t>P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latin typeface="+mn-ea"/>
                <a:ea typeface="+mn-ea"/>
              </a:rPr>
              <a:t>如果 </a:t>
            </a:r>
            <a:r>
              <a:rPr lang="en-US" altLang="zh-CN">
                <a:latin typeface="+mn-ea"/>
                <a:ea typeface="+mn-ea"/>
              </a:rPr>
              <a:t>R &lt; P </a:t>
            </a:r>
            <a:r>
              <a:rPr lang="zh-CN" altLang="en-US">
                <a:latin typeface="+mn-ea"/>
                <a:ea typeface="+mn-ea"/>
              </a:rPr>
              <a:t>，则计数器 </a:t>
            </a:r>
            <a:r>
              <a:rPr lang="en-US" altLang="zh-CN">
                <a:latin typeface="+mn-ea"/>
                <a:ea typeface="+mn-ea"/>
              </a:rPr>
              <a:t>+ 1</a:t>
            </a:r>
            <a:r>
              <a:rPr lang="zh-CN" altLang="en-US">
                <a:latin typeface="+mn-ea"/>
                <a:ea typeface="+mn-ea"/>
              </a:rPr>
              <a:t>，且最大不超过</a:t>
            </a:r>
            <a:r>
              <a:rPr lang="en-US" altLang="zh-CN">
                <a:latin typeface="+mn-ea"/>
                <a:ea typeface="+mn-ea"/>
              </a:rPr>
              <a:t>255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latin typeface="+mn-ea"/>
                <a:ea typeface="+mn-ea"/>
              </a:rPr>
              <a:t>访问次数会随时间衰减，距离上一次访问时间每隔 </a:t>
            </a:r>
            <a:r>
              <a:rPr lang="en-US" altLang="zh-CN">
                <a:latin typeface="+mn-ea"/>
                <a:ea typeface="+mn-ea"/>
              </a:rPr>
              <a:t>lfu_decay_time </a:t>
            </a:r>
            <a:r>
              <a:rPr lang="zh-CN" altLang="en-US">
                <a:latin typeface="+mn-ea"/>
                <a:ea typeface="+mn-ea"/>
              </a:rPr>
              <a:t>分钟，计数器 </a:t>
            </a:r>
            <a:r>
              <a:rPr lang="en-US" altLang="zh-CN">
                <a:latin typeface="+mn-ea"/>
                <a:ea typeface="+mn-ea"/>
              </a:rPr>
              <a:t>-1</a:t>
            </a:r>
          </a:p>
          <a:p>
            <a:endParaRPr lang="en-US" altLang="zh-CN">
              <a:latin typeface="+mn-ea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淘汰策略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649D44-BF83-46E7-BC62-D200EDC58AEE}"/>
              </a:ext>
            </a:extLst>
          </p:cNvPr>
          <p:cNvSpPr txBox="1"/>
          <p:nvPr/>
        </p:nvSpPr>
        <p:spPr>
          <a:xfrm>
            <a:off x="900792" y="2049251"/>
            <a:ext cx="9625694" cy="1975734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redisObject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pPr>
              <a:lnSpc>
                <a:spcPct val="11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type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     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对象类型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 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编码方式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lru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:LRU_BITS; 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LRU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：以</a:t>
            </a:r>
            <a:r>
              <a:rPr lang="zh-CN" altLang="en-US" sz="1400" b="1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秒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为单位记录最近一次访问时间，长度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24bit</a:t>
            </a:r>
          </a:p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			  //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LFU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：高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16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位以</a:t>
            </a:r>
            <a:r>
              <a:rPr lang="zh-CN" altLang="en-US" sz="1400" b="1">
                <a:solidFill>
                  <a:srgbClr val="008000"/>
                </a:solidFill>
                <a:latin typeface="Source code pro" panose="020B0509030403020204" pitchFamily="49" charset="0"/>
              </a:rPr>
              <a:t>分钟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为单位记录最近一次访问时间，低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8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位记录逻辑访问次数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refcount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        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引用计数，计数为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则可以回收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           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数据指针，指向真实数据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767668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淘汰策略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197E4945-7185-4182-8F22-B83CDBE42AA5}"/>
              </a:ext>
            </a:extLst>
          </p:cNvPr>
          <p:cNvSpPr/>
          <p:nvPr/>
        </p:nvSpPr>
        <p:spPr>
          <a:xfrm>
            <a:off x="1034266" y="3739972"/>
            <a:ext cx="410029" cy="298994"/>
          </a:xfrm>
          <a:prstGeom prst="ellipse">
            <a:avLst/>
          </a:prstGeom>
          <a:solidFill>
            <a:srgbClr val="B6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</a:t>
            </a:r>
            <a:endParaRPr lang="zh-CN" altLang="en-US" sz="1400"/>
          </a:p>
        </p:txBody>
      </p: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31AE1AE2-EB21-454D-BD5E-F45CEC49CC64}"/>
              </a:ext>
            </a:extLst>
          </p:cNvPr>
          <p:cNvSpPr/>
          <p:nvPr/>
        </p:nvSpPr>
        <p:spPr>
          <a:xfrm>
            <a:off x="578210" y="4755126"/>
            <a:ext cx="1328057" cy="533400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判断内存是否充足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287813E-A444-4A02-92C9-A4B5726CDD36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>
            <a:off x="1239281" y="4038966"/>
            <a:ext cx="2958" cy="71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8CC578F5-08FA-45C4-B72C-F85EBD2F4A32}"/>
              </a:ext>
            </a:extLst>
          </p:cNvPr>
          <p:cNvSpPr/>
          <p:nvPr/>
        </p:nvSpPr>
        <p:spPr>
          <a:xfrm>
            <a:off x="1034267" y="6094403"/>
            <a:ext cx="410029" cy="29899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</a:t>
            </a:r>
            <a:endParaRPr lang="zh-CN" altLang="en-US" sz="140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ACD7EC3-D1E1-4D26-BCE5-9EE1C3B76EBE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1239282" y="5288526"/>
            <a:ext cx="2957" cy="80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8A34480-0B1F-4B6E-B397-58FC50482AF8}"/>
              </a:ext>
            </a:extLst>
          </p:cNvPr>
          <p:cNvSpPr txBox="1"/>
          <p:nvPr/>
        </p:nvSpPr>
        <p:spPr>
          <a:xfrm>
            <a:off x="969186" y="5399519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0ECC9E6-B0DE-46BE-B639-A8443FBD0FCD}"/>
              </a:ext>
            </a:extLst>
          </p:cNvPr>
          <p:cNvSpPr txBox="1"/>
          <p:nvPr/>
        </p:nvSpPr>
        <p:spPr>
          <a:xfrm>
            <a:off x="1978563" y="4760754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否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EC94218-8495-403C-B2BB-79EA4E731315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1906267" y="5021826"/>
            <a:ext cx="509677" cy="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2CA35607-8652-4FF0-BBB5-ED2FB8964FAB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 rot="5400000">
            <a:off x="1880047" y="5007589"/>
            <a:ext cx="800561" cy="16720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2A520FF-28A3-4938-BA8B-E9431552F6E9}"/>
              </a:ext>
            </a:extLst>
          </p:cNvPr>
          <p:cNvSpPr txBox="1"/>
          <p:nvPr/>
        </p:nvSpPr>
        <p:spPr>
          <a:xfrm>
            <a:off x="2815282" y="5385587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4CFC807-A76A-4D4C-A50E-37FF2E13A522}"/>
              </a:ext>
            </a:extLst>
          </p:cNvPr>
          <p:cNvSpPr txBox="1"/>
          <p:nvPr/>
        </p:nvSpPr>
        <p:spPr>
          <a:xfrm>
            <a:off x="3080574" y="4269103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否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948C288-7487-488A-8DFB-D93F1489FF6D}"/>
              </a:ext>
            </a:extLst>
          </p:cNvPr>
          <p:cNvCxnSpPr>
            <a:cxnSpLocks/>
            <a:stCxn id="15" idx="0"/>
            <a:endCxn id="68" idx="2"/>
          </p:cNvCxnSpPr>
          <p:nvPr/>
        </p:nvCxnSpPr>
        <p:spPr>
          <a:xfrm flipH="1" flipV="1">
            <a:off x="3116356" y="4127173"/>
            <a:ext cx="1" cy="476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图: 决策 42">
            <a:extLst>
              <a:ext uri="{FF2B5EF4-FFF2-40B4-BE49-F238E27FC236}">
                <a16:creationId xmlns:a16="http://schemas.microsoft.com/office/drawing/2014/main" id="{258E2EDF-B198-4EE0-A11B-E0C418A51DAD}"/>
              </a:ext>
            </a:extLst>
          </p:cNvPr>
          <p:cNvSpPr/>
          <p:nvPr/>
        </p:nvSpPr>
        <p:spPr>
          <a:xfrm>
            <a:off x="5359922" y="2271044"/>
            <a:ext cx="1304473" cy="533400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判断内存策略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300043A9-E407-47A2-9219-D8E905585468}"/>
              </a:ext>
            </a:extLst>
          </p:cNvPr>
          <p:cNvSpPr/>
          <p:nvPr/>
        </p:nvSpPr>
        <p:spPr>
          <a:xfrm>
            <a:off x="5537047" y="3269199"/>
            <a:ext cx="950222" cy="45201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遍历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DB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，随机挑选一个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key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7D2E106-FF6E-4016-B79A-372F28F0412E}"/>
              </a:ext>
            </a:extLst>
          </p:cNvPr>
          <p:cNvSpPr txBox="1"/>
          <p:nvPr/>
        </p:nvSpPr>
        <p:spPr>
          <a:xfrm>
            <a:off x="6104786" y="2853429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RANDOM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550815B-A25B-44CC-8401-D8F48E53AB25}"/>
              </a:ext>
            </a:extLst>
          </p:cNvPr>
          <p:cNvSpPr txBox="1"/>
          <p:nvPr/>
        </p:nvSpPr>
        <p:spPr>
          <a:xfrm>
            <a:off x="5973855" y="1887059"/>
            <a:ext cx="1119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LRU|LFU|TTL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876D14A-038E-4912-8C03-1F4AC9AA9A75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H="1">
            <a:off x="6012158" y="2804444"/>
            <a:ext cx="1" cy="46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流程图: 决策 50">
            <a:extLst>
              <a:ext uri="{FF2B5EF4-FFF2-40B4-BE49-F238E27FC236}">
                <a16:creationId xmlns:a16="http://schemas.microsoft.com/office/drawing/2014/main" id="{F3A278C0-396B-4D71-9DBF-159D9CD086D6}"/>
              </a:ext>
            </a:extLst>
          </p:cNvPr>
          <p:cNvSpPr/>
          <p:nvPr/>
        </p:nvSpPr>
        <p:spPr>
          <a:xfrm>
            <a:off x="5130595" y="5115156"/>
            <a:ext cx="1754105" cy="711639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判断已释放内存是否满足需要释放内存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EA1D62C-56B2-4AD4-A69E-FA7630A4ADE8}"/>
              </a:ext>
            </a:extLst>
          </p:cNvPr>
          <p:cNvCxnSpPr>
            <a:cxnSpLocks/>
            <a:stCxn id="44" idx="2"/>
            <a:endCxn id="67" idx="0"/>
          </p:cNvCxnSpPr>
          <p:nvPr/>
        </p:nvCxnSpPr>
        <p:spPr>
          <a:xfrm flipH="1">
            <a:off x="6007648" y="3721218"/>
            <a:ext cx="4510" cy="51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093E1CC6-075B-4FE5-81BB-A3B2E1EBF821}"/>
              </a:ext>
            </a:extLst>
          </p:cNvPr>
          <p:cNvSpPr txBox="1"/>
          <p:nvPr/>
        </p:nvSpPr>
        <p:spPr>
          <a:xfrm>
            <a:off x="4892705" y="5209366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52B49DE-8432-4727-9477-D2A322B17983}"/>
              </a:ext>
            </a:extLst>
          </p:cNvPr>
          <p:cNvSpPr/>
          <p:nvPr/>
        </p:nvSpPr>
        <p:spPr>
          <a:xfrm>
            <a:off x="5532537" y="4235569"/>
            <a:ext cx="950222" cy="45201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删除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key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8EA2C6D8-6A38-4D49-B07D-5989A7B55836}"/>
              </a:ext>
            </a:extLst>
          </p:cNvPr>
          <p:cNvCxnSpPr>
            <a:cxnSpLocks/>
            <a:stCxn id="67" idx="2"/>
            <a:endCxn id="51" idx="0"/>
          </p:cNvCxnSpPr>
          <p:nvPr/>
        </p:nvCxnSpPr>
        <p:spPr>
          <a:xfrm>
            <a:off x="6007648" y="4687588"/>
            <a:ext cx="0" cy="4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74245108-6052-42DF-9E2E-37C9CF42703B}"/>
              </a:ext>
            </a:extLst>
          </p:cNvPr>
          <p:cNvCxnSpPr>
            <a:stCxn id="51" idx="2"/>
            <a:endCxn id="9" idx="6"/>
          </p:cNvCxnSpPr>
          <p:nvPr/>
        </p:nvCxnSpPr>
        <p:spPr>
          <a:xfrm rot="5400000">
            <a:off x="3517420" y="3753671"/>
            <a:ext cx="417105" cy="45633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6591A9D5-D5C6-472E-A9CA-EA4A15CFBAA4}"/>
              </a:ext>
            </a:extLst>
          </p:cNvPr>
          <p:cNvSpPr txBox="1"/>
          <p:nvPr/>
        </p:nvSpPr>
        <p:spPr>
          <a:xfrm>
            <a:off x="6013996" y="5830166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65357408-B626-4419-9875-264BE7A30D1D}"/>
              </a:ext>
            </a:extLst>
          </p:cNvPr>
          <p:cNvSpPr/>
          <p:nvPr/>
        </p:nvSpPr>
        <p:spPr>
          <a:xfrm>
            <a:off x="5395919" y="1188351"/>
            <a:ext cx="1223456" cy="495563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准备一个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eviction_pool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2AE4A49C-746D-4911-9384-FE56CE33F22B}"/>
              </a:ext>
            </a:extLst>
          </p:cNvPr>
          <p:cNvSpPr/>
          <p:nvPr/>
        </p:nvSpPr>
        <p:spPr>
          <a:xfrm>
            <a:off x="7454143" y="1188267"/>
            <a:ext cx="681337" cy="495563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获取</a:t>
            </a:r>
            <a:endParaRPr lang="en-US" altLang="zh-CN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下一个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DB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EA93B3F4-5317-44E6-ACE9-FD1D45FC5FFD}"/>
              </a:ext>
            </a:extLst>
          </p:cNvPr>
          <p:cNvCxnSpPr>
            <a:cxnSpLocks/>
            <a:stCxn id="93" idx="3"/>
            <a:endCxn id="103" idx="1"/>
          </p:cNvCxnSpPr>
          <p:nvPr/>
        </p:nvCxnSpPr>
        <p:spPr>
          <a:xfrm flipV="1">
            <a:off x="6619375" y="1436049"/>
            <a:ext cx="834768" cy="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DABC0540-DF43-4E5E-B435-E830CD41C604}"/>
              </a:ext>
            </a:extLst>
          </p:cNvPr>
          <p:cNvSpPr/>
          <p:nvPr/>
        </p:nvSpPr>
        <p:spPr>
          <a:xfrm>
            <a:off x="8755851" y="1173280"/>
            <a:ext cx="1589313" cy="5334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随机挑选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maxmemory_samples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数量的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key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5C425497-82A5-489F-BC52-1A407E00672F}"/>
              </a:ext>
            </a:extLst>
          </p:cNvPr>
          <p:cNvCxnSpPr>
            <a:cxnSpLocks/>
            <a:stCxn id="103" idx="3"/>
            <a:endCxn id="108" idx="1"/>
          </p:cNvCxnSpPr>
          <p:nvPr/>
        </p:nvCxnSpPr>
        <p:spPr>
          <a:xfrm>
            <a:off x="8135480" y="1436049"/>
            <a:ext cx="620371" cy="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流程图: 决策 116">
            <a:extLst>
              <a:ext uri="{FF2B5EF4-FFF2-40B4-BE49-F238E27FC236}">
                <a16:creationId xmlns:a16="http://schemas.microsoft.com/office/drawing/2014/main" id="{6466564C-56E7-4EB5-A42A-CA59A4DA2E2C}"/>
              </a:ext>
            </a:extLst>
          </p:cNvPr>
          <p:cNvSpPr/>
          <p:nvPr/>
        </p:nvSpPr>
        <p:spPr>
          <a:xfrm>
            <a:off x="8898270" y="2138630"/>
            <a:ext cx="1304473" cy="533400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判断内存策略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AA1E1F9-000A-438A-B4D6-2EB022460613}"/>
              </a:ext>
            </a:extLst>
          </p:cNvPr>
          <p:cNvCxnSpPr>
            <a:cxnSpLocks/>
            <a:stCxn id="108" idx="2"/>
            <a:endCxn id="117" idx="0"/>
          </p:cNvCxnSpPr>
          <p:nvPr/>
        </p:nvCxnSpPr>
        <p:spPr>
          <a:xfrm flipH="1">
            <a:off x="9550507" y="1706680"/>
            <a:ext cx="1" cy="43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6F1C787B-C7EC-483D-A864-C0391C3D555E}"/>
              </a:ext>
            </a:extLst>
          </p:cNvPr>
          <p:cNvCxnSpPr>
            <a:cxnSpLocks/>
            <a:stCxn id="43" idx="0"/>
            <a:endCxn id="93" idx="2"/>
          </p:cNvCxnSpPr>
          <p:nvPr/>
        </p:nvCxnSpPr>
        <p:spPr>
          <a:xfrm flipH="1" flipV="1">
            <a:off x="6007647" y="1683914"/>
            <a:ext cx="4512" cy="58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6FC6084F-58A9-4C26-BE77-5ED6A759CEA1}"/>
              </a:ext>
            </a:extLst>
          </p:cNvPr>
          <p:cNvSpPr/>
          <p:nvPr/>
        </p:nvSpPr>
        <p:spPr>
          <a:xfrm>
            <a:off x="7737461" y="2919096"/>
            <a:ext cx="1111348" cy="45201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用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maxTTL-TTL</a:t>
            </a:r>
          </a:p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做为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idleTime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71C5FE00-D06C-4D15-A75D-D49C4693A0FD}"/>
              </a:ext>
            </a:extLst>
          </p:cNvPr>
          <p:cNvSpPr/>
          <p:nvPr/>
        </p:nvSpPr>
        <p:spPr>
          <a:xfrm>
            <a:off x="8990617" y="2919096"/>
            <a:ext cx="1119778" cy="45201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用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now-LRU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值</a:t>
            </a:r>
            <a:endParaRPr lang="en-US" altLang="zh-CN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做为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idleTime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ED46C11D-D81E-442A-BC81-2F51B536B879}"/>
              </a:ext>
            </a:extLst>
          </p:cNvPr>
          <p:cNvSpPr/>
          <p:nvPr/>
        </p:nvSpPr>
        <p:spPr>
          <a:xfrm>
            <a:off x="10219545" y="2919096"/>
            <a:ext cx="1119778" cy="45201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用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255-LFU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计数</a:t>
            </a:r>
            <a:endParaRPr lang="en-US" altLang="zh-CN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做为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idleTime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ECD079FA-C781-490C-8545-820ADB01BA12}"/>
              </a:ext>
            </a:extLst>
          </p:cNvPr>
          <p:cNvCxnSpPr>
            <a:cxnSpLocks/>
            <a:stCxn id="117" idx="2"/>
            <a:endCxn id="145" idx="0"/>
          </p:cNvCxnSpPr>
          <p:nvPr/>
        </p:nvCxnSpPr>
        <p:spPr>
          <a:xfrm flipH="1">
            <a:off x="9550506" y="2672030"/>
            <a:ext cx="1" cy="24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0FBE1394-5821-458A-8462-D07536E27A40}"/>
              </a:ext>
            </a:extLst>
          </p:cNvPr>
          <p:cNvCxnSpPr>
            <a:cxnSpLocks/>
            <a:stCxn id="117" idx="1"/>
            <a:endCxn id="144" idx="0"/>
          </p:cNvCxnSpPr>
          <p:nvPr/>
        </p:nvCxnSpPr>
        <p:spPr>
          <a:xfrm rot="10800000" flipV="1">
            <a:off x="8293136" y="2405330"/>
            <a:ext cx="605135" cy="5137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连接符: 肘形 152">
            <a:extLst>
              <a:ext uri="{FF2B5EF4-FFF2-40B4-BE49-F238E27FC236}">
                <a16:creationId xmlns:a16="http://schemas.microsoft.com/office/drawing/2014/main" id="{74665BF6-8550-4A37-A227-698E2D55C6F1}"/>
              </a:ext>
            </a:extLst>
          </p:cNvPr>
          <p:cNvCxnSpPr>
            <a:cxnSpLocks/>
            <a:stCxn id="117" idx="3"/>
            <a:endCxn id="146" idx="0"/>
          </p:cNvCxnSpPr>
          <p:nvPr/>
        </p:nvCxnSpPr>
        <p:spPr>
          <a:xfrm>
            <a:off x="10202743" y="2405330"/>
            <a:ext cx="576691" cy="5137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流程图: 决策 156">
            <a:extLst>
              <a:ext uri="{FF2B5EF4-FFF2-40B4-BE49-F238E27FC236}">
                <a16:creationId xmlns:a16="http://schemas.microsoft.com/office/drawing/2014/main" id="{037670A3-3030-4FBA-8E4C-47644C06A97F}"/>
              </a:ext>
            </a:extLst>
          </p:cNvPr>
          <p:cNvSpPr/>
          <p:nvPr/>
        </p:nvSpPr>
        <p:spPr>
          <a:xfrm>
            <a:off x="8314364" y="4045362"/>
            <a:ext cx="2472283" cy="629881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判断是否可以存入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eviction_pool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58" name="连接符: 肘形 157">
            <a:extLst>
              <a:ext uri="{FF2B5EF4-FFF2-40B4-BE49-F238E27FC236}">
                <a16:creationId xmlns:a16="http://schemas.microsoft.com/office/drawing/2014/main" id="{3673751B-5CAC-4806-8550-29AF9672B5A3}"/>
              </a:ext>
            </a:extLst>
          </p:cNvPr>
          <p:cNvCxnSpPr>
            <a:cxnSpLocks/>
            <a:stCxn id="144" idx="2"/>
            <a:endCxn id="157" idx="0"/>
          </p:cNvCxnSpPr>
          <p:nvPr/>
        </p:nvCxnSpPr>
        <p:spPr>
          <a:xfrm rot="16200000" flipH="1">
            <a:off x="8584697" y="3079552"/>
            <a:ext cx="674247" cy="12573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连接符: 肘形 160">
            <a:extLst>
              <a:ext uri="{FF2B5EF4-FFF2-40B4-BE49-F238E27FC236}">
                <a16:creationId xmlns:a16="http://schemas.microsoft.com/office/drawing/2014/main" id="{B24819E8-6115-4A60-B8AA-D8495769E55A}"/>
              </a:ext>
            </a:extLst>
          </p:cNvPr>
          <p:cNvCxnSpPr>
            <a:cxnSpLocks/>
            <a:stCxn id="146" idx="2"/>
            <a:endCxn id="157" idx="0"/>
          </p:cNvCxnSpPr>
          <p:nvPr/>
        </p:nvCxnSpPr>
        <p:spPr>
          <a:xfrm rot="5400000">
            <a:off x="9827847" y="3093774"/>
            <a:ext cx="674247" cy="12289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C5AFC6DB-984B-4AA7-85C4-38702CA6EA60}"/>
              </a:ext>
            </a:extLst>
          </p:cNvPr>
          <p:cNvCxnSpPr>
            <a:cxnSpLocks/>
            <a:stCxn id="145" idx="2"/>
            <a:endCxn id="157" idx="0"/>
          </p:cNvCxnSpPr>
          <p:nvPr/>
        </p:nvCxnSpPr>
        <p:spPr>
          <a:xfrm>
            <a:off x="9550506" y="3371115"/>
            <a:ext cx="0" cy="674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99A1BDAA-D9D9-4368-9E89-617016268F8A}"/>
              </a:ext>
            </a:extLst>
          </p:cNvPr>
          <p:cNvSpPr/>
          <p:nvPr/>
        </p:nvSpPr>
        <p:spPr>
          <a:xfrm>
            <a:off x="8840983" y="5032656"/>
            <a:ext cx="1419043" cy="41710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按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idleTime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升序存入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eviction_pool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292F9CD3-763D-4690-A747-3C906D7A994A}"/>
              </a:ext>
            </a:extLst>
          </p:cNvPr>
          <p:cNvCxnSpPr>
            <a:cxnSpLocks/>
            <a:stCxn id="157" idx="2"/>
            <a:endCxn id="170" idx="0"/>
          </p:cNvCxnSpPr>
          <p:nvPr/>
        </p:nvCxnSpPr>
        <p:spPr>
          <a:xfrm flipH="1">
            <a:off x="9550505" y="4675243"/>
            <a:ext cx="1" cy="357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流程图: 决策 191">
            <a:extLst>
              <a:ext uri="{FF2B5EF4-FFF2-40B4-BE49-F238E27FC236}">
                <a16:creationId xmlns:a16="http://schemas.microsoft.com/office/drawing/2014/main" id="{B5EB2ACB-F82B-48AA-AB2B-AD3A7B418450}"/>
              </a:ext>
            </a:extLst>
          </p:cNvPr>
          <p:cNvSpPr/>
          <p:nvPr/>
        </p:nvSpPr>
        <p:spPr>
          <a:xfrm>
            <a:off x="8898270" y="5857557"/>
            <a:ext cx="1304473" cy="533400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是否有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下一个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DB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AE72729D-DFF8-410B-AAC9-2E431A132ADF}"/>
              </a:ext>
            </a:extLst>
          </p:cNvPr>
          <p:cNvCxnSpPr>
            <a:cxnSpLocks/>
            <a:stCxn id="170" idx="2"/>
            <a:endCxn id="192" idx="0"/>
          </p:cNvCxnSpPr>
          <p:nvPr/>
        </p:nvCxnSpPr>
        <p:spPr>
          <a:xfrm>
            <a:off x="9550505" y="5449763"/>
            <a:ext cx="2" cy="40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连接符: 肘形 196">
            <a:extLst>
              <a:ext uri="{FF2B5EF4-FFF2-40B4-BE49-F238E27FC236}">
                <a16:creationId xmlns:a16="http://schemas.microsoft.com/office/drawing/2014/main" id="{4C4A92C5-DF2E-482D-B1F3-51028FCA0225}"/>
              </a:ext>
            </a:extLst>
          </p:cNvPr>
          <p:cNvCxnSpPr>
            <a:cxnSpLocks/>
            <a:stCxn id="192" idx="3"/>
            <a:endCxn id="103" idx="0"/>
          </p:cNvCxnSpPr>
          <p:nvPr/>
        </p:nvCxnSpPr>
        <p:spPr>
          <a:xfrm flipH="1" flipV="1">
            <a:off x="7794812" y="1188267"/>
            <a:ext cx="2407931" cy="4935990"/>
          </a:xfrm>
          <a:prstGeom prst="bentConnector4">
            <a:avLst>
              <a:gd name="adj1" fmla="val -52893"/>
              <a:gd name="adj2" fmla="val 1046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文本框 199">
            <a:extLst>
              <a:ext uri="{FF2B5EF4-FFF2-40B4-BE49-F238E27FC236}">
                <a16:creationId xmlns:a16="http://schemas.microsoft.com/office/drawing/2014/main" id="{B66629E7-DAE7-41E9-A681-6B591A255A89}"/>
              </a:ext>
            </a:extLst>
          </p:cNvPr>
          <p:cNvSpPr txBox="1"/>
          <p:nvPr/>
        </p:nvSpPr>
        <p:spPr>
          <a:xfrm>
            <a:off x="10273543" y="5830166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4" name="矩形: 圆角 213">
            <a:extLst>
              <a:ext uri="{FF2B5EF4-FFF2-40B4-BE49-F238E27FC236}">
                <a16:creationId xmlns:a16="http://schemas.microsoft.com/office/drawing/2014/main" id="{41CF44CA-527C-4DDC-889D-B2AED7250BAA}"/>
              </a:ext>
            </a:extLst>
          </p:cNvPr>
          <p:cNvSpPr/>
          <p:nvPr/>
        </p:nvSpPr>
        <p:spPr>
          <a:xfrm>
            <a:off x="7210908" y="5858600"/>
            <a:ext cx="1181046" cy="5334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倒序从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eviction_pool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中获取一个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key</a:t>
            </a:r>
          </a:p>
        </p:txBody>
      </p: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30EAB4FD-0503-46F8-87BC-B25520F8521E}"/>
              </a:ext>
            </a:extLst>
          </p:cNvPr>
          <p:cNvCxnSpPr>
            <a:stCxn id="192" idx="1"/>
            <a:endCxn id="214" idx="3"/>
          </p:cNvCxnSpPr>
          <p:nvPr/>
        </p:nvCxnSpPr>
        <p:spPr>
          <a:xfrm flipH="1">
            <a:off x="8391954" y="6124257"/>
            <a:ext cx="506316" cy="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连接符: 肘形 218">
            <a:extLst>
              <a:ext uri="{FF2B5EF4-FFF2-40B4-BE49-F238E27FC236}">
                <a16:creationId xmlns:a16="http://schemas.microsoft.com/office/drawing/2014/main" id="{DD853DB1-5935-446C-A787-0BDCE1DB688B}"/>
              </a:ext>
            </a:extLst>
          </p:cNvPr>
          <p:cNvCxnSpPr>
            <a:cxnSpLocks/>
            <a:stCxn id="214" idx="0"/>
            <a:endCxn id="67" idx="3"/>
          </p:cNvCxnSpPr>
          <p:nvPr/>
        </p:nvCxnSpPr>
        <p:spPr>
          <a:xfrm rot="16200000" flipV="1">
            <a:off x="6443585" y="4500754"/>
            <a:ext cx="1397021" cy="13186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文本框 243">
            <a:extLst>
              <a:ext uri="{FF2B5EF4-FFF2-40B4-BE49-F238E27FC236}">
                <a16:creationId xmlns:a16="http://schemas.microsoft.com/office/drawing/2014/main" id="{4891838E-93A6-4319-A18D-FD7AAA7EAAC5}"/>
              </a:ext>
            </a:extLst>
          </p:cNvPr>
          <p:cNvSpPr txBox="1"/>
          <p:nvPr/>
        </p:nvSpPr>
        <p:spPr>
          <a:xfrm>
            <a:off x="8569377" y="5855375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否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6606C63-CAB1-4A87-A3B5-630A4BF4BB02}"/>
              </a:ext>
            </a:extLst>
          </p:cNvPr>
          <p:cNvGrpSpPr/>
          <p:nvPr/>
        </p:nvGrpSpPr>
        <p:grpSpPr>
          <a:xfrm>
            <a:off x="2193182" y="4603766"/>
            <a:ext cx="1889733" cy="839573"/>
            <a:chOff x="2019555" y="2831323"/>
            <a:chExt cx="1889733" cy="839573"/>
          </a:xfrm>
        </p:grpSpPr>
        <p:sp>
          <p:nvSpPr>
            <p:cNvPr id="15" name="流程图: 决策 14">
              <a:extLst>
                <a:ext uri="{FF2B5EF4-FFF2-40B4-BE49-F238E27FC236}">
                  <a16:creationId xmlns:a16="http://schemas.microsoft.com/office/drawing/2014/main" id="{8D5930E1-66AD-407E-B992-5790848B9BB1}"/>
                </a:ext>
              </a:extLst>
            </p:cNvPr>
            <p:cNvSpPr/>
            <p:nvPr/>
          </p:nvSpPr>
          <p:spPr>
            <a:xfrm>
              <a:off x="2242317" y="2831323"/>
              <a:ext cx="1400825" cy="839573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rgbClr val="B600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B955186-4D63-497A-B4D3-0DAAEA8FC50C}"/>
                </a:ext>
              </a:extLst>
            </p:cNvPr>
            <p:cNvSpPr txBox="1"/>
            <p:nvPr/>
          </p:nvSpPr>
          <p:spPr>
            <a:xfrm>
              <a:off x="2019555" y="3077980"/>
              <a:ext cx="188973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判断内存策略是否</a:t>
              </a:r>
              <a:endPara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NO_EVICTION</a:t>
              </a: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68" name="流程图: 决策 67">
            <a:extLst>
              <a:ext uri="{FF2B5EF4-FFF2-40B4-BE49-F238E27FC236}">
                <a16:creationId xmlns:a16="http://schemas.microsoft.com/office/drawing/2014/main" id="{54E1B31B-B032-4639-B741-AAFD4BE457DE}"/>
              </a:ext>
            </a:extLst>
          </p:cNvPr>
          <p:cNvSpPr/>
          <p:nvPr/>
        </p:nvSpPr>
        <p:spPr>
          <a:xfrm>
            <a:off x="2351535" y="3593773"/>
            <a:ext cx="1529641" cy="533400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判断是否是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AllKeys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28D43E7D-E32E-4B1A-86D5-D9C143C46EEC}"/>
              </a:ext>
            </a:extLst>
          </p:cNvPr>
          <p:cNvSpPr/>
          <p:nvPr/>
        </p:nvSpPr>
        <p:spPr>
          <a:xfrm>
            <a:off x="2851925" y="1925964"/>
            <a:ext cx="1280186" cy="491772"/>
          </a:xfrm>
          <a:prstGeom prst="roundRect">
            <a:avLst>
              <a:gd name="adj" fmla="val 7252"/>
            </a:avLst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从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db-&gt;entries</a:t>
            </a:r>
          </a:p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淘汰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9E56C204-FE45-4D44-9AD6-918EB82FC7A1}"/>
              </a:ext>
            </a:extLst>
          </p:cNvPr>
          <p:cNvSpPr/>
          <p:nvPr/>
        </p:nvSpPr>
        <p:spPr>
          <a:xfrm>
            <a:off x="3194743" y="2646958"/>
            <a:ext cx="939445" cy="45201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从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db-&gt;dict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淘汰</a:t>
            </a: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78EEA452-D3E1-47CA-BFE7-564562E4D4AB}"/>
              </a:ext>
            </a:extLst>
          </p:cNvPr>
          <p:cNvCxnSpPr>
            <a:cxnSpLocks/>
            <a:stCxn id="68" idx="1"/>
            <a:endCxn id="69" idx="1"/>
          </p:cNvCxnSpPr>
          <p:nvPr/>
        </p:nvCxnSpPr>
        <p:spPr>
          <a:xfrm rot="10800000" flipH="1">
            <a:off x="2351535" y="2171851"/>
            <a:ext cx="500390" cy="1688623"/>
          </a:xfrm>
          <a:prstGeom prst="bentConnector3">
            <a:avLst>
              <a:gd name="adj1" fmla="val -456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2DC60368-8605-475F-9C46-856F6EEE7A2D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 flipH="1" flipV="1">
            <a:off x="3194743" y="2872968"/>
            <a:ext cx="686433" cy="987505"/>
          </a:xfrm>
          <a:prstGeom prst="bentConnector5">
            <a:avLst>
              <a:gd name="adj1" fmla="val -33303"/>
              <a:gd name="adj2" fmla="val 52060"/>
              <a:gd name="adj3" fmla="val 1333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0F9BDEA2-8BC8-4AB3-82D2-7480AF512E90}"/>
              </a:ext>
            </a:extLst>
          </p:cNvPr>
          <p:cNvCxnSpPr>
            <a:cxnSpLocks/>
            <a:stCxn id="71" idx="3"/>
            <a:endCxn id="43" idx="1"/>
          </p:cNvCxnSpPr>
          <p:nvPr/>
        </p:nvCxnSpPr>
        <p:spPr>
          <a:xfrm flipV="1">
            <a:off x="4134188" y="2537744"/>
            <a:ext cx="1225734" cy="335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0B4EDDA-95CC-4127-9FA0-861B087C666A}"/>
              </a:ext>
            </a:extLst>
          </p:cNvPr>
          <p:cNvSpPr txBox="1"/>
          <p:nvPr/>
        </p:nvSpPr>
        <p:spPr>
          <a:xfrm>
            <a:off x="2148867" y="3575919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否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9D4136EE-21E1-4FD4-8AB1-FB5FCBB08D50}"/>
              </a:ext>
            </a:extLst>
          </p:cNvPr>
          <p:cNvSpPr txBox="1"/>
          <p:nvPr/>
        </p:nvSpPr>
        <p:spPr>
          <a:xfrm>
            <a:off x="3799347" y="3606997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37B78FA0-CD15-4481-8384-06C8C81C6D1E}"/>
              </a:ext>
            </a:extLst>
          </p:cNvPr>
          <p:cNvCxnSpPr>
            <a:cxnSpLocks/>
            <a:stCxn id="51" idx="1"/>
            <a:endCxn id="43" idx="1"/>
          </p:cNvCxnSpPr>
          <p:nvPr/>
        </p:nvCxnSpPr>
        <p:spPr>
          <a:xfrm rot="10800000" flipH="1">
            <a:off x="5130594" y="2537744"/>
            <a:ext cx="229327" cy="2933232"/>
          </a:xfrm>
          <a:prstGeom prst="bentConnector3">
            <a:avLst>
              <a:gd name="adj1" fmla="val -996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连接符: 肘形 142">
            <a:extLst>
              <a:ext uri="{FF2B5EF4-FFF2-40B4-BE49-F238E27FC236}">
                <a16:creationId xmlns:a16="http://schemas.microsoft.com/office/drawing/2014/main" id="{57669883-A266-4F46-BF05-CE0D825E3B0E}"/>
              </a:ext>
            </a:extLst>
          </p:cNvPr>
          <p:cNvCxnSpPr>
            <a:cxnSpLocks/>
            <a:stCxn id="69" idx="3"/>
            <a:endCxn id="43" idx="1"/>
          </p:cNvCxnSpPr>
          <p:nvPr/>
        </p:nvCxnSpPr>
        <p:spPr>
          <a:xfrm>
            <a:off x="4132111" y="2171850"/>
            <a:ext cx="1227811" cy="3658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487094"/>
      </p:ext>
    </p:extLst>
  </p:cSld>
  <p:clrMapOvr>
    <a:masterClrMapping/>
  </p:clrMapOvr>
  <p:transition spd="med">
    <p:pull/>
  </p:transition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669500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源码如下：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IntSet</a:t>
            </a:r>
            <a:r>
              <a:rPr lang="zh-CN" altLang="en-US" sz="2400" b="1">
                <a:solidFill>
                  <a:srgbClr val="AD2B26"/>
                </a:solidFill>
              </a:rPr>
              <a:t>升级流程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64E4D0E-1119-4F71-B4A6-D05D9BADBB71}"/>
              </a:ext>
            </a:extLst>
          </p:cNvPr>
          <p:cNvSpPr txBox="1"/>
          <p:nvPr/>
        </p:nvSpPr>
        <p:spPr>
          <a:xfrm>
            <a:off x="1850059" y="1783230"/>
            <a:ext cx="9227378" cy="470898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static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intsetUpgradeAndAdd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int64_t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获取当前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uint8_t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curenc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intrev32ifbe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   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获取新编码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uint8_t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newenc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_intsetValueEncoding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   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获取元素个数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intrev32ifbe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 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判断新元素是大于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还是小于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，小于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插入队首、大于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插入队尾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prepend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?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: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重置编码为新编码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intrev32ifbe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newenc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重置数组大小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intsetResize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intrev32ifbe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)+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倒序遍历，逐个搬运元素到新的位置，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_intsetGetEncoded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按照旧编码方式查找旧元素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while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--)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_intsetSet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按照新编码方式插入新元素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_intsetSet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prepend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_intsetGetEncoded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curenc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插入新元素，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prepend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决定是队首还是队尾*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prepend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_intsetSet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_intsetSet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intrev32ifbe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修改数组长度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intrev32ifbe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intrev32ifbe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)+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591211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282C3A5-4B12-431A-AEA3-84B4EDBEB1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Intset</a:t>
            </a:r>
            <a:r>
              <a:rPr lang="zh-CN" altLang="en-US"/>
              <a:t>可以看做是特殊的整数数组，具备一些特点：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en-US" altLang="zh-CN"/>
              <a:t>Redis</a:t>
            </a:r>
            <a:r>
              <a:rPr lang="zh-CN" altLang="en-US"/>
              <a:t>会确保</a:t>
            </a:r>
            <a:r>
              <a:rPr lang="en-US" altLang="zh-CN"/>
              <a:t>Intset</a:t>
            </a:r>
            <a:r>
              <a:rPr lang="zh-CN" altLang="en-US"/>
              <a:t>中的元素唯一、有序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/>
              <a:t>具备类型升级机制，可以节省内存空间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/>
              <a:t>底层采用二分查找方式来查询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304911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F576B606-2001-4C61-9DF5-8C132ABC437C}"/>
              </a:ext>
            </a:extLst>
          </p:cNvPr>
          <p:cNvSpPr txBox="1">
            <a:spLocks/>
          </p:cNvSpPr>
          <p:nvPr/>
        </p:nvSpPr>
        <p:spPr>
          <a:xfrm>
            <a:off x="4720784" y="160064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动态字符串</a:t>
            </a:r>
            <a:r>
              <a:rPr lang="en-US" altLang="zh-CN" sz="1800">
                <a:solidFill>
                  <a:srgbClr val="49504F"/>
                </a:solidFill>
              </a:rPr>
              <a:t>SDS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720783" y="217121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IntSet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936A33B0-BF11-4F99-AC9D-E69B375E4960}"/>
              </a:ext>
            </a:extLst>
          </p:cNvPr>
          <p:cNvSpPr txBox="1">
            <a:spLocks/>
          </p:cNvSpPr>
          <p:nvPr/>
        </p:nvSpPr>
        <p:spPr>
          <a:xfrm>
            <a:off x="4720783" y="274178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AD2B26"/>
                </a:solidFill>
              </a:rPr>
              <a:t>Dict</a:t>
            </a:r>
            <a:endParaRPr lang="en-US" altLang="zh-CN" sz="1800">
              <a:solidFill>
                <a:srgbClr val="AD2B26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B827A688-74A2-41BE-AEB2-DA74056CC1FD}"/>
              </a:ext>
            </a:extLst>
          </p:cNvPr>
          <p:cNvSpPr txBox="1">
            <a:spLocks/>
          </p:cNvSpPr>
          <p:nvPr/>
        </p:nvSpPr>
        <p:spPr>
          <a:xfrm>
            <a:off x="4720783" y="331235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ZipList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5B66A23-BAC8-48F9-B93C-71FDA9F7C817}"/>
              </a:ext>
            </a:extLst>
          </p:cNvPr>
          <p:cNvSpPr txBox="1">
            <a:spLocks/>
          </p:cNvSpPr>
          <p:nvPr/>
        </p:nvSpPr>
        <p:spPr>
          <a:xfrm>
            <a:off x="4720783" y="3882919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QuickList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EE065D07-BB96-4F76-A8B6-F5A583A1BA50}"/>
              </a:ext>
            </a:extLst>
          </p:cNvPr>
          <p:cNvSpPr txBox="1">
            <a:spLocks/>
          </p:cNvSpPr>
          <p:nvPr/>
        </p:nvSpPr>
        <p:spPr>
          <a:xfrm>
            <a:off x="4720783" y="445348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SkipList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AEF42B6D-32F7-4D61-9068-12698E4B8AD9}"/>
              </a:ext>
            </a:extLst>
          </p:cNvPr>
          <p:cNvSpPr txBox="1">
            <a:spLocks/>
          </p:cNvSpPr>
          <p:nvPr/>
        </p:nvSpPr>
        <p:spPr>
          <a:xfrm>
            <a:off x="4720783" y="50240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RedisObject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4204038-862F-4161-BCF8-AE81061EC883}"/>
              </a:ext>
            </a:extLst>
          </p:cNvPr>
          <p:cNvSpPr txBox="1">
            <a:spLocks/>
          </p:cNvSpPr>
          <p:nvPr/>
        </p:nvSpPr>
        <p:spPr>
          <a:xfrm>
            <a:off x="4720783" y="559462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五种数据结构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24462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zh-CN" altLang="en-US"/>
              <a:t>我们知道</a:t>
            </a:r>
            <a:r>
              <a:rPr lang="en-US" altLang="zh-CN"/>
              <a:t>Redis</a:t>
            </a:r>
            <a:r>
              <a:rPr lang="zh-CN" altLang="en-US"/>
              <a:t>是一个键值型（</a:t>
            </a:r>
            <a:r>
              <a:rPr lang="en-US" altLang="zh-CN"/>
              <a:t>Key-Value Pair</a:t>
            </a:r>
            <a:r>
              <a:rPr lang="zh-CN" altLang="en-US"/>
              <a:t>）的数据库，我们可以根据键实现快速的增删改查。而键与值的映射关系正是通过</a:t>
            </a:r>
            <a:r>
              <a:rPr lang="en-US" altLang="zh-CN"/>
              <a:t>Dict</a:t>
            </a:r>
            <a:r>
              <a:rPr lang="zh-CN" altLang="en-US"/>
              <a:t>来实现的。</a:t>
            </a:r>
            <a:endParaRPr lang="en-US" altLang="zh-CN"/>
          </a:p>
          <a:p>
            <a:r>
              <a:rPr lang="en-US" altLang="zh-CN"/>
              <a:t>Dict</a:t>
            </a:r>
            <a:r>
              <a:rPr lang="zh-CN" altLang="en-US"/>
              <a:t>由三部分组成，分别是：哈希表（</a:t>
            </a:r>
            <a:r>
              <a:rPr lang="en-US" altLang="zh-CN"/>
              <a:t>DictHashTable</a:t>
            </a:r>
            <a:r>
              <a:rPr lang="zh-CN" altLang="en-US"/>
              <a:t>）、哈希节点（</a:t>
            </a:r>
            <a:r>
              <a:rPr lang="en-US" altLang="zh-CN"/>
              <a:t>DictEntry</a:t>
            </a:r>
            <a:r>
              <a:rPr lang="zh-CN" altLang="en-US"/>
              <a:t>）、字典（</a:t>
            </a:r>
            <a:r>
              <a:rPr lang="en-US" altLang="zh-CN"/>
              <a:t>Dict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Dict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8B6E53-47B6-4BE1-B370-E5A309D1487A}"/>
              </a:ext>
            </a:extLst>
          </p:cNvPr>
          <p:cNvSpPr txBox="1"/>
          <p:nvPr/>
        </p:nvSpPr>
        <p:spPr>
          <a:xfrm>
            <a:off x="6357729" y="2981700"/>
            <a:ext cx="5051634" cy="2462213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键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union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uint64_t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u64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int64_t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s64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double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值</a:t>
            </a:r>
            <a:endParaRPr lang="en-US" altLang="zh-CN" sz="14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    /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下一个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Entry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的指针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next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 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D26795-E53F-47A6-8C57-5BF7BED98214}"/>
              </a:ext>
            </a:extLst>
          </p:cNvPr>
          <p:cNvSpPr txBox="1"/>
          <p:nvPr/>
        </p:nvSpPr>
        <p:spPr>
          <a:xfrm>
            <a:off x="782637" y="2981701"/>
            <a:ext cx="5051633" cy="2462213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dictht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   // entry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数组</a:t>
            </a:r>
            <a:endParaRPr lang="en-US" altLang="zh-CN" sz="14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    //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数组中保存的是指向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entry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的指针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**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table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哈希表大小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哈希表大小的掩码，总等于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size - 1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sizemask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entry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个数</a:t>
            </a:r>
            <a:endParaRPr lang="en-US" altLang="zh-CN" sz="14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used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dictht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143845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D8C5A2F-4A22-4ED0-BA8E-CA29085AEF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数据结构</a:t>
            </a:r>
            <a:endParaRPr lang="en-US" altLang="zh-CN"/>
          </a:p>
          <a:p>
            <a:r>
              <a:rPr lang="zh-CN" altLang="en-US"/>
              <a:t>网络模型</a:t>
            </a:r>
            <a:endParaRPr lang="en-US" altLang="zh-CN"/>
          </a:p>
          <a:p>
            <a:r>
              <a:rPr lang="zh-CN" altLang="en-US"/>
              <a:t>通信协议</a:t>
            </a:r>
            <a:endParaRPr lang="en-US" altLang="zh-CN"/>
          </a:p>
          <a:p>
            <a:r>
              <a:rPr lang="zh-CN" altLang="en-US"/>
              <a:t>内存策略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524403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Dict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8B6E53-47B6-4BE1-B370-E5A309D1487A}"/>
              </a:ext>
            </a:extLst>
          </p:cNvPr>
          <p:cNvSpPr txBox="1"/>
          <p:nvPr/>
        </p:nvSpPr>
        <p:spPr>
          <a:xfrm>
            <a:off x="6357729" y="1560404"/>
            <a:ext cx="5051634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键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union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uint64_t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u64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int64_t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s64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double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值</a:t>
            </a:r>
            <a:endParaRPr lang="en-US" altLang="zh-CN" sz="12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   /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下一个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Entry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的指针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next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D26795-E53F-47A6-8C57-5BF7BED98214}"/>
              </a:ext>
            </a:extLst>
          </p:cNvPr>
          <p:cNvSpPr txBox="1"/>
          <p:nvPr/>
        </p:nvSpPr>
        <p:spPr>
          <a:xfrm>
            <a:off x="782637" y="1560405"/>
            <a:ext cx="5051633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   // entry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数组</a:t>
            </a:r>
            <a:endParaRPr lang="en-US" altLang="zh-CN" sz="12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   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数组中保存的是指向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entry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的指针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table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哈希表大小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哈希表大小的掩码，总等于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size - 1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sizemask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entry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个数</a:t>
            </a:r>
            <a:endParaRPr lang="en-US" altLang="zh-CN" sz="12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used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2D703C-0A5D-4DA0-8AFF-E139A9F84F3F}"/>
              </a:ext>
            </a:extLst>
          </p:cNvPr>
          <p:cNvSpPr/>
          <p:nvPr/>
        </p:nvSpPr>
        <p:spPr>
          <a:xfrm>
            <a:off x="954155" y="4820479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dictht</a:t>
            </a:r>
            <a:endParaRPr lang="zh-CN" altLang="en-US" sz="1600" b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70EFDF-A6FF-46EE-9A9D-A716EAF528A1}"/>
              </a:ext>
            </a:extLst>
          </p:cNvPr>
          <p:cNvSpPr/>
          <p:nvPr/>
        </p:nvSpPr>
        <p:spPr>
          <a:xfrm>
            <a:off x="954156" y="5161723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dictEntry **table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21BB4B-5B84-4E20-B1DB-727D2216A4CC}"/>
              </a:ext>
            </a:extLst>
          </p:cNvPr>
          <p:cNvSpPr/>
          <p:nvPr/>
        </p:nvSpPr>
        <p:spPr>
          <a:xfrm>
            <a:off x="954154" y="5489755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size:</a:t>
            </a:r>
            <a:endParaRPr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4A2D47C-083D-42A1-B94A-B7C9CD230319}"/>
              </a:ext>
            </a:extLst>
          </p:cNvPr>
          <p:cNvSpPr/>
          <p:nvPr/>
        </p:nvSpPr>
        <p:spPr>
          <a:xfrm>
            <a:off x="954152" y="5817787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sizemask:</a:t>
            </a:r>
            <a:endParaRPr lang="zh-CN" altLang="en-US" sz="12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D5539A-0D2B-46C0-9D4E-6AAC6FE94F4D}"/>
              </a:ext>
            </a:extLst>
          </p:cNvPr>
          <p:cNvSpPr/>
          <p:nvPr/>
        </p:nvSpPr>
        <p:spPr>
          <a:xfrm>
            <a:off x="954150" y="6145819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used:</a:t>
            </a:r>
            <a:endParaRPr lang="zh-CN" altLang="en-US" sz="12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A25DF91-59C9-4FA7-BFCB-912553612612}"/>
              </a:ext>
            </a:extLst>
          </p:cNvPr>
          <p:cNvSpPr/>
          <p:nvPr/>
        </p:nvSpPr>
        <p:spPr>
          <a:xfrm>
            <a:off x="3611221" y="4820479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dictEntry*[4]</a:t>
            </a:r>
            <a:endParaRPr lang="zh-CN" altLang="en-US" sz="1600" b="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0D4F0C8-D833-44F6-B46E-39C06A3CCE42}"/>
              </a:ext>
            </a:extLst>
          </p:cNvPr>
          <p:cNvSpPr/>
          <p:nvPr/>
        </p:nvSpPr>
        <p:spPr>
          <a:xfrm>
            <a:off x="3611222" y="5161723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0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F7D541-7CFB-4A5F-8D37-9F6F5F7613E1}"/>
              </a:ext>
            </a:extLst>
          </p:cNvPr>
          <p:cNvSpPr/>
          <p:nvPr/>
        </p:nvSpPr>
        <p:spPr>
          <a:xfrm>
            <a:off x="3611220" y="5489755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F7B50A-709E-4A03-9CA2-EDDA98B646F2}"/>
              </a:ext>
            </a:extLst>
          </p:cNvPr>
          <p:cNvSpPr/>
          <p:nvPr/>
        </p:nvSpPr>
        <p:spPr>
          <a:xfrm>
            <a:off x="3611218" y="5817787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A6EEFE-357B-4FE0-BEBA-520F0159581B}"/>
              </a:ext>
            </a:extLst>
          </p:cNvPr>
          <p:cNvSpPr/>
          <p:nvPr/>
        </p:nvSpPr>
        <p:spPr>
          <a:xfrm>
            <a:off x="3611216" y="6145819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3</a:t>
            </a:r>
            <a:endParaRPr lang="zh-CN" altLang="en-US" sz="1200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A0567700-468D-48E3-A3BF-047119A4D386}"/>
              </a:ext>
            </a:extLst>
          </p:cNvPr>
          <p:cNvCxnSpPr>
            <a:stCxn id="9" idx="3"/>
            <a:endCxn id="13" idx="1"/>
          </p:cNvCxnSpPr>
          <p:nvPr/>
        </p:nvCxnSpPr>
        <p:spPr>
          <a:xfrm flipV="1">
            <a:off x="2604052" y="4989445"/>
            <a:ext cx="1007169" cy="341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B8B8528-9D1B-445C-A019-AF78D71F5A83}"/>
              </a:ext>
            </a:extLst>
          </p:cNvPr>
          <p:cNvSpPr txBox="1"/>
          <p:nvPr/>
        </p:nvSpPr>
        <p:spPr>
          <a:xfrm>
            <a:off x="1779098" y="5524303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7B48CBC-6EA7-4A44-9194-5781350B40AE}"/>
              </a:ext>
            </a:extLst>
          </p:cNvPr>
          <p:cNvSpPr txBox="1"/>
          <p:nvPr/>
        </p:nvSpPr>
        <p:spPr>
          <a:xfrm>
            <a:off x="2150170" y="5848252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FA89D74F-A01D-4C7D-9402-B8126C813C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2637" y="3816087"/>
            <a:ext cx="10698800" cy="867101"/>
          </a:xfrm>
        </p:spPr>
        <p:txBody>
          <a:bodyPr/>
          <a:lstStyle/>
          <a:p>
            <a:r>
              <a:rPr lang="zh-CN" altLang="en-US"/>
              <a:t>当我们向</a:t>
            </a:r>
            <a:r>
              <a:rPr lang="en-US" altLang="zh-CN"/>
              <a:t>Dict</a:t>
            </a:r>
            <a:r>
              <a:rPr lang="zh-CN" altLang="en-US"/>
              <a:t>添加键值对时，</a:t>
            </a:r>
            <a:r>
              <a:rPr lang="en-US" altLang="zh-CN"/>
              <a:t>Redis</a:t>
            </a:r>
            <a:r>
              <a:rPr lang="zh-CN" altLang="en-US"/>
              <a:t>首先根据</a:t>
            </a:r>
            <a:r>
              <a:rPr lang="en-US" altLang="zh-CN"/>
              <a:t>key</a:t>
            </a:r>
            <a:r>
              <a:rPr lang="zh-CN" altLang="en-US"/>
              <a:t>计算出</a:t>
            </a:r>
            <a:r>
              <a:rPr lang="en-US" altLang="zh-CN"/>
              <a:t>hash</a:t>
            </a:r>
            <a:r>
              <a:rPr lang="zh-CN" altLang="en-US"/>
              <a:t>值（</a:t>
            </a:r>
            <a:r>
              <a:rPr lang="en-US" altLang="zh-CN"/>
              <a:t>h</a:t>
            </a:r>
            <a:r>
              <a:rPr lang="zh-CN" altLang="en-US"/>
              <a:t>），然后利用 </a:t>
            </a:r>
            <a:r>
              <a:rPr lang="en-US" altLang="zh-CN"/>
              <a:t>h &amp; sizemask</a:t>
            </a:r>
            <a:r>
              <a:rPr lang="zh-CN" altLang="en-US"/>
              <a:t>来计算元素应该存储到数组中的哪个索引位置。</a:t>
            </a:r>
            <a:endParaRPr lang="en-US" altLang="zh-CN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4CC26A4-3EFE-4FA7-8A54-9433CC01C444}"/>
              </a:ext>
            </a:extLst>
          </p:cNvPr>
          <p:cNvSpPr/>
          <p:nvPr/>
        </p:nvSpPr>
        <p:spPr>
          <a:xfrm>
            <a:off x="8494644" y="4820479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dictEntry</a:t>
            </a:r>
            <a:endParaRPr lang="zh-CN" altLang="en-US" sz="1600" b="1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A2DF9D-C7E7-4753-BA38-D116A97CBEF3}"/>
              </a:ext>
            </a:extLst>
          </p:cNvPr>
          <p:cNvSpPr/>
          <p:nvPr/>
        </p:nvSpPr>
        <p:spPr>
          <a:xfrm>
            <a:off x="8494645" y="5161723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key: k1</a:t>
            </a:r>
            <a:endParaRPr lang="zh-CN" altLang="en-US" sz="12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BC5ED49-62D7-4FF9-A70A-D21E9C4D4E56}"/>
              </a:ext>
            </a:extLst>
          </p:cNvPr>
          <p:cNvSpPr/>
          <p:nvPr/>
        </p:nvSpPr>
        <p:spPr>
          <a:xfrm>
            <a:off x="8494643" y="5489755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val: v1</a:t>
            </a:r>
            <a:endParaRPr lang="zh-CN" altLang="en-US" sz="120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CF88F7D-F9AB-43F1-9E61-568524F541AB}"/>
              </a:ext>
            </a:extLst>
          </p:cNvPr>
          <p:cNvSpPr/>
          <p:nvPr/>
        </p:nvSpPr>
        <p:spPr>
          <a:xfrm>
            <a:off x="8494641" y="5817787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*next: null</a:t>
            </a:r>
            <a:endParaRPr lang="zh-CN" altLang="en-US" sz="1200"/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B6477C51-DDC9-4BC8-9AB7-5D903251C0C6}"/>
              </a:ext>
            </a:extLst>
          </p:cNvPr>
          <p:cNvCxnSpPr>
            <a:stCxn id="15" idx="3"/>
            <a:endCxn id="24" idx="1"/>
          </p:cNvCxnSpPr>
          <p:nvPr/>
        </p:nvCxnSpPr>
        <p:spPr>
          <a:xfrm flipV="1">
            <a:off x="5261116" y="4989445"/>
            <a:ext cx="3233528" cy="669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B79A2BE7-49C3-4CB8-A7E2-3A5E74EF5101}"/>
              </a:ext>
            </a:extLst>
          </p:cNvPr>
          <p:cNvSpPr/>
          <p:nvPr/>
        </p:nvSpPr>
        <p:spPr>
          <a:xfrm>
            <a:off x="6357732" y="6967525"/>
            <a:ext cx="1649895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dictEntry</a:t>
            </a:r>
            <a:endParaRPr lang="zh-CN" altLang="en-US" sz="1600" b="1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874F621-5924-4435-AAE1-A64CEBF0A4B2}"/>
              </a:ext>
            </a:extLst>
          </p:cNvPr>
          <p:cNvSpPr/>
          <p:nvPr/>
        </p:nvSpPr>
        <p:spPr>
          <a:xfrm>
            <a:off x="6357733" y="7308769"/>
            <a:ext cx="1649896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key: k2</a:t>
            </a:r>
            <a:endParaRPr lang="zh-CN" altLang="en-US" sz="12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6004AF4-BCEE-46F0-8101-8D11D59CC4E5}"/>
              </a:ext>
            </a:extLst>
          </p:cNvPr>
          <p:cNvSpPr/>
          <p:nvPr/>
        </p:nvSpPr>
        <p:spPr>
          <a:xfrm>
            <a:off x="6357731" y="7636801"/>
            <a:ext cx="1649896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val: v2</a:t>
            </a:r>
            <a:endParaRPr lang="zh-CN" altLang="en-US" sz="12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F1FFC93-F70E-4EED-BC78-7945B049C7B2}"/>
              </a:ext>
            </a:extLst>
          </p:cNvPr>
          <p:cNvSpPr/>
          <p:nvPr/>
        </p:nvSpPr>
        <p:spPr>
          <a:xfrm>
            <a:off x="6357729" y="7964833"/>
            <a:ext cx="1649896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*next:</a:t>
            </a:r>
            <a:endParaRPr lang="zh-CN" altLang="en-US" sz="12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467DE4C-7252-49E9-8C49-527B9DCAB83E}"/>
              </a:ext>
            </a:extLst>
          </p:cNvPr>
          <p:cNvSpPr txBox="1"/>
          <p:nvPr/>
        </p:nvSpPr>
        <p:spPr>
          <a:xfrm>
            <a:off x="2772148" y="4261497"/>
            <a:ext cx="8211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/>
              <a:t>我们存储</a:t>
            </a:r>
            <a:r>
              <a:rPr lang="en-US" altLang="zh-CN" sz="1600"/>
              <a:t>k1=v1</a:t>
            </a:r>
            <a:r>
              <a:rPr lang="zh-CN" altLang="en-US" sz="1600"/>
              <a:t>，假设</a:t>
            </a:r>
            <a:r>
              <a:rPr lang="en-US" altLang="zh-CN" sz="1600"/>
              <a:t>k1</a:t>
            </a:r>
            <a:r>
              <a:rPr lang="zh-CN" altLang="en-US" sz="1600"/>
              <a:t>的哈希值</a:t>
            </a:r>
            <a:r>
              <a:rPr lang="en-US" altLang="zh-CN" sz="1600"/>
              <a:t>h =1</a:t>
            </a:r>
            <a:r>
              <a:rPr lang="zh-CN" altLang="en-US" sz="1600"/>
              <a:t>，则</a:t>
            </a:r>
            <a:r>
              <a:rPr lang="en-US" altLang="zh-CN" sz="1600"/>
              <a:t>1&amp;3 =1</a:t>
            </a:r>
            <a:r>
              <a:rPr lang="zh-CN" altLang="en-US" sz="1600"/>
              <a:t>，因此</a:t>
            </a:r>
            <a:r>
              <a:rPr lang="en-US" altLang="zh-CN" sz="1600"/>
              <a:t>k1=v1</a:t>
            </a:r>
            <a:r>
              <a:rPr lang="zh-CN" altLang="en-US" sz="1600"/>
              <a:t>要存储到数组角标</a:t>
            </a:r>
            <a:r>
              <a:rPr lang="en-US" altLang="zh-CN" sz="1600"/>
              <a:t>1</a:t>
            </a:r>
            <a:r>
              <a:rPr lang="zh-CN" altLang="en-US" sz="1600"/>
              <a:t>位置。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544294F-A8BA-404D-9104-302478073BA2}"/>
              </a:ext>
            </a:extLst>
          </p:cNvPr>
          <p:cNvSpPr txBox="1"/>
          <p:nvPr/>
        </p:nvSpPr>
        <p:spPr>
          <a:xfrm>
            <a:off x="1823720" y="6200392"/>
            <a:ext cx="294640" cy="253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B85257-6AA2-4B52-8BA0-E6B225812727}"/>
              </a:ext>
            </a:extLst>
          </p:cNvPr>
          <p:cNvSpPr txBox="1"/>
          <p:nvPr/>
        </p:nvSpPr>
        <p:spPr>
          <a:xfrm>
            <a:off x="9650027" y="2095130"/>
            <a:ext cx="199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xxxx xx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0DF48DA-2E4E-455F-AA14-094933CE4E95}"/>
              </a:ext>
            </a:extLst>
          </p:cNvPr>
          <p:cNvSpPr txBox="1"/>
          <p:nvPr/>
        </p:nvSpPr>
        <p:spPr>
          <a:xfrm>
            <a:off x="9650027" y="2355984"/>
            <a:ext cx="199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0000 0011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9C59B4-0875-405D-8DEB-FB80B1A04477}"/>
              </a:ext>
            </a:extLst>
          </p:cNvPr>
          <p:cNvSpPr txBox="1"/>
          <p:nvPr/>
        </p:nvSpPr>
        <p:spPr>
          <a:xfrm>
            <a:off x="10406109" y="2092502"/>
            <a:ext cx="1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AE40216-8960-428A-A19E-49C9884C0B7F}"/>
              </a:ext>
            </a:extLst>
          </p:cNvPr>
          <p:cNvSpPr txBox="1"/>
          <p:nvPr/>
        </p:nvSpPr>
        <p:spPr>
          <a:xfrm>
            <a:off x="10509682" y="2092502"/>
            <a:ext cx="1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450E4BE-2CC4-416B-8DAE-7BD9E23E694D}"/>
              </a:ext>
            </a:extLst>
          </p:cNvPr>
          <p:cNvCxnSpPr>
            <a:cxnSpLocks/>
          </p:cNvCxnSpPr>
          <p:nvPr/>
        </p:nvCxnSpPr>
        <p:spPr>
          <a:xfrm>
            <a:off x="9472474" y="2682049"/>
            <a:ext cx="1313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56844710-214D-48E1-B7F5-62ABA412B0C0}"/>
              </a:ext>
            </a:extLst>
          </p:cNvPr>
          <p:cNvSpPr txBox="1"/>
          <p:nvPr/>
        </p:nvSpPr>
        <p:spPr>
          <a:xfrm>
            <a:off x="9362940" y="241384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&amp;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F2213D8-BC0C-43C2-9A51-96D00A05FD63}"/>
              </a:ext>
            </a:extLst>
          </p:cNvPr>
          <p:cNvSpPr txBox="1"/>
          <p:nvPr/>
        </p:nvSpPr>
        <p:spPr>
          <a:xfrm>
            <a:off x="10406109" y="2667393"/>
            <a:ext cx="1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B8C1F4D-8D50-4D6B-BA9A-5FFEC95B205F}"/>
              </a:ext>
            </a:extLst>
          </p:cNvPr>
          <p:cNvSpPr txBox="1"/>
          <p:nvPr/>
        </p:nvSpPr>
        <p:spPr>
          <a:xfrm>
            <a:off x="10509682" y="2667393"/>
            <a:ext cx="1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BA1D35B-03A5-4294-B480-450723D4EBAA}"/>
              </a:ext>
            </a:extLst>
          </p:cNvPr>
          <p:cNvSpPr txBox="1"/>
          <p:nvPr/>
        </p:nvSpPr>
        <p:spPr>
          <a:xfrm>
            <a:off x="10508202" y="2092501"/>
            <a:ext cx="1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D65AA9E-0E1C-4509-B665-0FE4889C1BA7}"/>
              </a:ext>
            </a:extLst>
          </p:cNvPr>
          <p:cNvSpPr txBox="1"/>
          <p:nvPr/>
        </p:nvSpPr>
        <p:spPr>
          <a:xfrm>
            <a:off x="10515643" y="2666633"/>
            <a:ext cx="1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3A0AE5F-075D-429A-9224-FB60861A6AB6}"/>
              </a:ext>
            </a:extLst>
          </p:cNvPr>
          <p:cNvSpPr txBox="1"/>
          <p:nvPr/>
        </p:nvSpPr>
        <p:spPr>
          <a:xfrm>
            <a:off x="10399686" y="2094370"/>
            <a:ext cx="1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AF7727F-7FDA-4AF9-9227-EF464047B0F9}"/>
              </a:ext>
            </a:extLst>
          </p:cNvPr>
          <p:cNvSpPr txBox="1"/>
          <p:nvPr/>
        </p:nvSpPr>
        <p:spPr>
          <a:xfrm>
            <a:off x="10406109" y="2659800"/>
            <a:ext cx="1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559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xit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6" presetClass="entr" presetSubtype="37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6" presetClass="exit" presetSubtype="2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xit" presetSubtype="2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6" presetClass="entr" presetSubtype="37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7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xit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9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1" animBg="1"/>
      <p:bldP spid="15" grpId="0" animBg="1"/>
      <p:bldP spid="16" grpId="0" animBg="1"/>
      <p:bldP spid="17" grpId="0" animBg="1"/>
      <p:bldP spid="21" grpId="0"/>
      <p:bldP spid="22" grpId="0"/>
      <p:bldP spid="24" grpId="0" animBg="1"/>
      <p:bldP spid="25" grpId="0" animBg="1"/>
      <p:bldP spid="26" grpId="0" animBg="1"/>
      <p:bldP spid="27" grpId="0" animBg="1"/>
      <p:bldP spid="37" grpId="0"/>
      <p:bldP spid="38" grpId="0"/>
      <p:bldP spid="3" grpId="0"/>
      <p:bldP spid="3" grpId="1"/>
      <p:bldP spid="32" grpId="0"/>
      <p:bldP spid="32" grpId="1"/>
      <p:bldP spid="6" grpId="0"/>
      <p:bldP spid="6" grpId="1"/>
      <p:bldP spid="6" grpId="2"/>
      <p:bldP spid="34" grpId="0"/>
      <p:bldP spid="34" grpId="1"/>
      <p:bldP spid="34" grpId="2"/>
      <p:bldP spid="34" grpId="3"/>
      <p:bldP spid="34" grpId="4"/>
      <p:bldP spid="40" grpId="0"/>
      <p:bldP spid="40" grpId="1"/>
      <p:bldP spid="41" grpId="0"/>
      <p:bldP spid="41" grpId="1"/>
      <p:bldP spid="41" grpId="2"/>
      <p:bldP spid="42" grpId="0"/>
      <p:bldP spid="42" grpId="1"/>
      <p:bldP spid="42" grpId="2"/>
      <p:bldP spid="42" grpId="3"/>
      <p:bldP spid="42" grpId="4"/>
      <p:bldP spid="43" grpId="0"/>
      <p:bldP spid="43" grpId="1"/>
      <p:bldP spid="43" grpId="2"/>
      <p:bldP spid="43" grpId="3"/>
      <p:bldP spid="43" grpId="4"/>
      <p:bldP spid="44" grpId="0"/>
      <p:bldP spid="44" grpId="1"/>
      <p:bldP spid="44" grpId="2"/>
      <p:bldP spid="44" grpId="3"/>
      <p:bldP spid="44" grpId="4"/>
      <p:bldP spid="45" grpId="0"/>
      <p:bldP spid="45" grpId="1"/>
      <p:bldP spid="46" grpId="0"/>
      <p:bldP spid="4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Dict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8B6E53-47B6-4BE1-B370-E5A309D1487A}"/>
              </a:ext>
            </a:extLst>
          </p:cNvPr>
          <p:cNvSpPr txBox="1"/>
          <p:nvPr/>
        </p:nvSpPr>
        <p:spPr>
          <a:xfrm>
            <a:off x="6357729" y="1560404"/>
            <a:ext cx="5051634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键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union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uint64_t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u64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int64_t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s64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double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值</a:t>
            </a:r>
            <a:endParaRPr lang="en-US" altLang="zh-CN" sz="12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   /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下一个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Entry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的指针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next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D26795-E53F-47A6-8C57-5BF7BED98214}"/>
              </a:ext>
            </a:extLst>
          </p:cNvPr>
          <p:cNvSpPr txBox="1"/>
          <p:nvPr/>
        </p:nvSpPr>
        <p:spPr>
          <a:xfrm>
            <a:off x="782637" y="1560405"/>
            <a:ext cx="5051633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   // entry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数组</a:t>
            </a:r>
            <a:endParaRPr lang="en-US" altLang="zh-CN" sz="12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   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数组中保存的是指向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entry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的指针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table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哈希表大小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哈希表大小的掩码，总等于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size - 1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sizemask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entry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个数</a:t>
            </a:r>
            <a:endParaRPr lang="en-US" altLang="zh-CN" sz="12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used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2D703C-0A5D-4DA0-8AFF-E139A9F84F3F}"/>
              </a:ext>
            </a:extLst>
          </p:cNvPr>
          <p:cNvSpPr/>
          <p:nvPr/>
        </p:nvSpPr>
        <p:spPr>
          <a:xfrm>
            <a:off x="954155" y="4820479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dictht</a:t>
            </a:r>
            <a:endParaRPr lang="zh-CN" altLang="en-US" sz="1600" b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70EFDF-A6FF-46EE-9A9D-A716EAF528A1}"/>
              </a:ext>
            </a:extLst>
          </p:cNvPr>
          <p:cNvSpPr/>
          <p:nvPr/>
        </p:nvSpPr>
        <p:spPr>
          <a:xfrm>
            <a:off x="954156" y="5161723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dictEntry **table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21BB4B-5B84-4E20-B1DB-727D2216A4CC}"/>
              </a:ext>
            </a:extLst>
          </p:cNvPr>
          <p:cNvSpPr/>
          <p:nvPr/>
        </p:nvSpPr>
        <p:spPr>
          <a:xfrm>
            <a:off x="954154" y="5489755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size:</a:t>
            </a:r>
            <a:endParaRPr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4A2D47C-083D-42A1-B94A-B7C9CD230319}"/>
              </a:ext>
            </a:extLst>
          </p:cNvPr>
          <p:cNvSpPr/>
          <p:nvPr/>
        </p:nvSpPr>
        <p:spPr>
          <a:xfrm>
            <a:off x="954152" y="5817787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sizemask:</a:t>
            </a:r>
            <a:endParaRPr lang="zh-CN" altLang="en-US" sz="12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D5539A-0D2B-46C0-9D4E-6AAC6FE94F4D}"/>
              </a:ext>
            </a:extLst>
          </p:cNvPr>
          <p:cNvSpPr/>
          <p:nvPr/>
        </p:nvSpPr>
        <p:spPr>
          <a:xfrm>
            <a:off x="954150" y="6145819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used:</a:t>
            </a:r>
            <a:endParaRPr lang="zh-CN" altLang="en-US" sz="12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A25DF91-59C9-4FA7-BFCB-912553612612}"/>
              </a:ext>
            </a:extLst>
          </p:cNvPr>
          <p:cNvSpPr/>
          <p:nvPr/>
        </p:nvSpPr>
        <p:spPr>
          <a:xfrm>
            <a:off x="3611221" y="4820479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dictEntry*[4]</a:t>
            </a:r>
            <a:endParaRPr lang="zh-CN" altLang="en-US" sz="1600" b="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0D4F0C8-D833-44F6-B46E-39C06A3CCE42}"/>
              </a:ext>
            </a:extLst>
          </p:cNvPr>
          <p:cNvSpPr/>
          <p:nvPr/>
        </p:nvSpPr>
        <p:spPr>
          <a:xfrm>
            <a:off x="3611222" y="5161723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0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F7D541-7CFB-4A5F-8D37-9F6F5F7613E1}"/>
              </a:ext>
            </a:extLst>
          </p:cNvPr>
          <p:cNvSpPr/>
          <p:nvPr/>
        </p:nvSpPr>
        <p:spPr>
          <a:xfrm>
            <a:off x="3611220" y="5489755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F7B50A-709E-4A03-9CA2-EDDA98B646F2}"/>
              </a:ext>
            </a:extLst>
          </p:cNvPr>
          <p:cNvSpPr/>
          <p:nvPr/>
        </p:nvSpPr>
        <p:spPr>
          <a:xfrm>
            <a:off x="3611218" y="5817787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A6EEFE-357B-4FE0-BEBA-520F0159581B}"/>
              </a:ext>
            </a:extLst>
          </p:cNvPr>
          <p:cNvSpPr/>
          <p:nvPr/>
        </p:nvSpPr>
        <p:spPr>
          <a:xfrm>
            <a:off x="3611216" y="6145819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3</a:t>
            </a:r>
            <a:endParaRPr lang="zh-CN" altLang="en-US" sz="1200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A0567700-468D-48E3-A3BF-047119A4D386}"/>
              </a:ext>
            </a:extLst>
          </p:cNvPr>
          <p:cNvCxnSpPr>
            <a:stCxn id="9" idx="3"/>
            <a:endCxn id="13" idx="1"/>
          </p:cNvCxnSpPr>
          <p:nvPr/>
        </p:nvCxnSpPr>
        <p:spPr>
          <a:xfrm flipV="1">
            <a:off x="2604052" y="4989445"/>
            <a:ext cx="1007169" cy="341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B8B8528-9D1B-445C-A019-AF78D71F5A83}"/>
              </a:ext>
            </a:extLst>
          </p:cNvPr>
          <p:cNvSpPr txBox="1"/>
          <p:nvPr/>
        </p:nvSpPr>
        <p:spPr>
          <a:xfrm>
            <a:off x="1779098" y="5524303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7B48CBC-6EA7-4A44-9194-5781350B40AE}"/>
              </a:ext>
            </a:extLst>
          </p:cNvPr>
          <p:cNvSpPr txBox="1"/>
          <p:nvPr/>
        </p:nvSpPr>
        <p:spPr>
          <a:xfrm>
            <a:off x="2150170" y="5848252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FA89D74F-A01D-4C7D-9402-B8126C813C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2637" y="3816087"/>
            <a:ext cx="10698800" cy="867101"/>
          </a:xfrm>
        </p:spPr>
        <p:txBody>
          <a:bodyPr/>
          <a:lstStyle/>
          <a:p>
            <a:r>
              <a:rPr lang="zh-CN" altLang="en-US"/>
              <a:t>当我们向</a:t>
            </a:r>
            <a:r>
              <a:rPr lang="en-US" altLang="zh-CN"/>
              <a:t>Dict</a:t>
            </a:r>
            <a:r>
              <a:rPr lang="zh-CN" altLang="en-US"/>
              <a:t>添加键值对时，</a:t>
            </a:r>
            <a:r>
              <a:rPr lang="en-US" altLang="zh-CN"/>
              <a:t>Redis</a:t>
            </a:r>
            <a:r>
              <a:rPr lang="zh-CN" altLang="en-US"/>
              <a:t>首先根据</a:t>
            </a:r>
            <a:r>
              <a:rPr lang="en-US" altLang="zh-CN"/>
              <a:t>key</a:t>
            </a:r>
            <a:r>
              <a:rPr lang="zh-CN" altLang="en-US"/>
              <a:t>计算出</a:t>
            </a:r>
            <a:r>
              <a:rPr lang="en-US" altLang="zh-CN"/>
              <a:t>hash</a:t>
            </a:r>
            <a:r>
              <a:rPr lang="zh-CN" altLang="en-US"/>
              <a:t>值（</a:t>
            </a:r>
            <a:r>
              <a:rPr lang="en-US" altLang="zh-CN"/>
              <a:t>h</a:t>
            </a:r>
            <a:r>
              <a:rPr lang="zh-CN" altLang="en-US"/>
              <a:t>），然后利用 </a:t>
            </a:r>
            <a:r>
              <a:rPr lang="en-US" altLang="zh-CN"/>
              <a:t>h &amp; sizemask</a:t>
            </a:r>
            <a:r>
              <a:rPr lang="zh-CN" altLang="en-US"/>
              <a:t>来计算元素应该存储到数组中的哪个索引位置。</a:t>
            </a:r>
            <a:endParaRPr lang="en-US" altLang="zh-CN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4CC26A4-3EFE-4FA7-8A54-9433CC01C444}"/>
              </a:ext>
            </a:extLst>
          </p:cNvPr>
          <p:cNvSpPr/>
          <p:nvPr/>
        </p:nvSpPr>
        <p:spPr>
          <a:xfrm>
            <a:off x="8925344" y="4841045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dictEntry</a:t>
            </a:r>
            <a:endParaRPr lang="zh-CN" altLang="en-US" sz="1600" b="1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A2DF9D-C7E7-4753-BA38-D116A97CBEF3}"/>
              </a:ext>
            </a:extLst>
          </p:cNvPr>
          <p:cNvSpPr/>
          <p:nvPr/>
        </p:nvSpPr>
        <p:spPr>
          <a:xfrm>
            <a:off x="8925345" y="5182289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key: k1</a:t>
            </a:r>
            <a:endParaRPr lang="zh-CN" altLang="en-US" sz="12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BC5ED49-62D7-4FF9-A70A-D21E9C4D4E56}"/>
              </a:ext>
            </a:extLst>
          </p:cNvPr>
          <p:cNvSpPr/>
          <p:nvPr/>
        </p:nvSpPr>
        <p:spPr>
          <a:xfrm>
            <a:off x="8925343" y="5510321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val: v1</a:t>
            </a:r>
            <a:endParaRPr lang="zh-CN" altLang="en-US" sz="120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CF88F7D-F9AB-43F1-9E61-568524F541AB}"/>
              </a:ext>
            </a:extLst>
          </p:cNvPr>
          <p:cNvSpPr/>
          <p:nvPr/>
        </p:nvSpPr>
        <p:spPr>
          <a:xfrm>
            <a:off x="8925341" y="5838353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*next: null</a:t>
            </a:r>
            <a:endParaRPr lang="zh-CN" altLang="en-US" sz="1200"/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B6477C51-DDC9-4BC8-9AB7-5D903251C0C6}"/>
              </a:ext>
            </a:extLst>
          </p:cNvPr>
          <p:cNvCxnSpPr>
            <a:stCxn id="15" idx="3"/>
            <a:endCxn id="24" idx="1"/>
          </p:cNvCxnSpPr>
          <p:nvPr/>
        </p:nvCxnSpPr>
        <p:spPr>
          <a:xfrm flipV="1">
            <a:off x="5261116" y="5010011"/>
            <a:ext cx="3664228" cy="6487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B79A2BE7-49C3-4CB8-A7E2-3A5E74EF5101}"/>
              </a:ext>
            </a:extLst>
          </p:cNvPr>
          <p:cNvSpPr/>
          <p:nvPr/>
        </p:nvSpPr>
        <p:spPr>
          <a:xfrm>
            <a:off x="6221904" y="4886815"/>
            <a:ext cx="1649895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dictEntry</a:t>
            </a:r>
            <a:endParaRPr lang="zh-CN" altLang="en-US" sz="1600" b="1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874F621-5924-4435-AAE1-A64CEBF0A4B2}"/>
              </a:ext>
            </a:extLst>
          </p:cNvPr>
          <p:cNvSpPr/>
          <p:nvPr/>
        </p:nvSpPr>
        <p:spPr>
          <a:xfrm>
            <a:off x="6221905" y="5228059"/>
            <a:ext cx="1649896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key: k2</a:t>
            </a:r>
            <a:endParaRPr lang="zh-CN" altLang="en-US" sz="12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6004AF4-BCEE-46F0-8101-8D11D59CC4E5}"/>
              </a:ext>
            </a:extLst>
          </p:cNvPr>
          <p:cNvSpPr/>
          <p:nvPr/>
        </p:nvSpPr>
        <p:spPr>
          <a:xfrm>
            <a:off x="6221903" y="5556091"/>
            <a:ext cx="1649896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val: v2</a:t>
            </a:r>
            <a:endParaRPr lang="zh-CN" altLang="en-US" sz="12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F1FFC93-F70E-4EED-BC78-7945B049C7B2}"/>
              </a:ext>
            </a:extLst>
          </p:cNvPr>
          <p:cNvSpPr/>
          <p:nvPr/>
        </p:nvSpPr>
        <p:spPr>
          <a:xfrm>
            <a:off x="6221901" y="5884123"/>
            <a:ext cx="1649896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*next:</a:t>
            </a:r>
            <a:endParaRPr lang="zh-CN" altLang="en-US" sz="120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1C7D6CE-1881-4268-B08D-74EB90CC1765}"/>
              </a:ext>
            </a:extLst>
          </p:cNvPr>
          <p:cNvSpPr txBox="1"/>
          <p:nvPr/>
        </p:nvSpPr>
        <p:spPr>
          <a:xfrm>
            <a:off x="2772148" y="4261497"/>
            <a:ext cx="8211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/>
              <a:t>我们存储</a:t>
            </a:r>
            <a:r>
              <a:rPr lang="en-US" altLang="zh-CN" sz="1600"/>
              <a:t>k1=v1</a:t>
            </a:r>
            <a:r>
              <a:rPr lang="zh-CN" altLang="en-US" sz="1600"/>
              <a:t>，假设</a:t>
            </a:r>
            <a:r>
              <a:rPr lang="en-US" altLang="zh-CN" sz="1600"/>
              <a:t>k1</a:t>
            </a:r>
            <a:r>
              <a:rPr lang="zh-CN" altLang="en-US" sz="1600"/>
              <a:t>的哈希值</a:t>
            </a:r>
            <a:r>
              <a:rPr lang="en-US" altLang="zh-CN" sz="1600"/>
              <a:t>h =1</a:t>
            </a:r>
            <a:r>
              <a:rPr lang="zh-CN" altLang="en-US" sz="1600"/>
              <a:t>，则</a:t>
            </a:r>
            <a:r>
              <a:rPr lang="en-US" altLang="zh-CN" sz="1600"/>
              <a:t>1&amp;3 =1</a:t>
            </a:r>
            <a:r>
              <a:rPr lang="zh-CN" altLang="en-US" sz="1600"/>
              <a:t>，因此</a:t>
            </a:r>
            <a:r>
              <a:rPr lang="en-US" altLang="zh-CN" sz="1600"/>
              <a:t>k1=v1</a:t>
            </a:r>
            <a:r>
              <a:rPr lang="zh-CN" altLang="en-US" sz="1600"/>
              <a:t>要存储到数组角标</a:t>
            </a:r>
            <a:r>
              <a:rPr lang="en-US" altLang="zh-CN" sz="1600"/>
              <a:t>1</a:t>
            </a:r>
            <a:r>
              <a:rPr lang="zh-CN" altLang="en-US" sz="1600"/>
              <a:t>位置。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ACE3759F-96AE-4BA3-9734-F69DB81974AE}"/>
              </a:ext>
            </a:extLst>
          </p:cNvPr>
          <p:cNvCxnSpPr>
            <a:stCxn id="15" idx="3"/>
            <a:endCxn id="28" idx="1"/>
          </p:cNvCxnSpPr>
          <p:nvPr/>
        </p:nvCxnSpPr>
        <p:spPr>
          <a:xfrm flipV="1">
            <a:off x="5261116" y="5055781"/>
            <a:ext cx="960788" cy="6029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7542E4A-1DC1-4A55-B28F-7AF25795728E}"/>
              </a:ext>
            </a:extLst>
          </p:cNvPr>
          <p:cNvSpPr txBox="1"/>
          <p:nvPr/>
        </p:nvSpPr>
        <p:spPr>
          <a:xfrm>
            <a:off x="7185998" y="59145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K1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64A73B95-3CCE-4D1C-9C8E-08F1C590CFA6}"/>
              </a:ext>
            </a:extLst>
          </p:cNvPr>
          <p:cNvCxnSpPr>
            <a:stCxn id="31" idx="3"/>
            <a:endCxn id="24" idx="1"/>
          </p:cNvCxnSpPr>
          <p:nvPr/>
        </p:nvCxnSpPr>
        <p:spPr>
          <a:xfrm flipV="1">
            <a:off x="7871797" y="5010011"/>
            <a:ext cx="1053547" cy="10430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610D5337-ED41-4986-B3E8-6A23ECF0468B}"/>
              </a:ext>
            </a:extLst>
          </p:cNvPr>
          <p:cNvSpPr txBox="1"/>
          <p:nvPr/>
        </p:nvSpPr>
        <p:spPr>
          <a:xfrm>
            <a:off x="1823718" y="6206906"/>
            <a:ext cx="294640" cy="253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18D0DDB-1408-4130-8C63-FFC78493DC70}"/>
              </a:ext>
            </a:extLst>
          </p:cNvPr>
          <p:cNvSpPr txBox="1"/>
          <p:nvPr/>
        </p:nvSpPr>
        <p:spPr>
          <a:xfrm>
            <a:off x="1823720" y="6200392"/>
            <a:ext cx="294640" cy="253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4172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10869 0.003337 E" pathEditMode="relative" ptsTypes="">
                                      <p:cBhvr>
                                        <p:cTn id="1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869 -0.003337 L 0 0 E" pathEditMode="relative" ptsTypes="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75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26221" y="92944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from x="381377" y="107591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6" grpId="0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en-US" altLang="zh-CN"/>
              <a:t>Dict</a:t>
            </a:r>
            <a:r>
              <a:rPr lang="zh-CN" altLang="en-US"/>
              <a:t>由三部分组成，分别是：哈希表（</a:t>
            </a:r>
            <a:r>
              <a:rPr lang="en-US" altLang="zh-CN"/>
              <a:t>DictHashTable</a:t>
            </a:r>
            <a:r>
              <a:rPr lang="zh-CN" altLang="en-US"/>
              <a:t>）、哈希节点（</a:t>
            </a:r>
            <a:r>
              <a:rPr lang="en-US" altLang="zh-CN"/>
              <a:t>DictEntry</a:t>
            </a:r>
            <a:r>
              <a:rPr lang="zh-CN" altLang="en-US"/>
              <a:t>）、字典（</a:t>
            </a:r>
            <a:r>
              <a:rPr lang="en-US" altLang="zh-CN"/>
              <a:t>Dict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Dict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347176-C104-48BB-97D0-120F753F9F5A}"/>
              </a:ext>
            </a:extLst>
          </p:cNvPr>
          <p:cNvSpPr txBox="1"/>
          <p:nvPr/>
        </p:nvSpPr>
        <p:spPr>
          <a:xfrm>
            <a:off x="782320" y="2148014"/>
            <a:ext cx="9133840" cy="1628203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typedef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dict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dictType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*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type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// dict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类型，内置不同的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hash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函数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void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*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privdata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    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私有数据，在做特殊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hash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运算时用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dictht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ht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[</a:t>
            </a:r>
            <a:r>
              <a:rPr lang="en-US" altLang="zh-CN" sz="1200">
                <a:solidFill>
                  <a:srgbClr val="098658"/>
                </a:solidFill>
                <a:latin typeface="Source code pro" panose="020B0509030403020204" pitchFamily="49" charset="0"/>
              </a:rPr>
              <a:t>2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];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//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一个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Dict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包含两个哈希表，其中一个是当前数据，另一个一般是空，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rehash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时使用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long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rehashidx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  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rehash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的进度，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-1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表示未进行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int16_t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pauserehash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// rehash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是否暂停，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1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则暂停，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0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则继续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dict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D49BAF1-75FF-485C-817D-87713319D4BA}"/>
              </a:ext>
            </a:extLst>
          </p:cNvPr>
          <p:cNvSpPr txBox="1"/>
          <p:nvPr/>
        </p:nvSpPr>
        <p:spPr>
          <a:xfrm>
            <a:off x="6357413" y="4063898"/>
            <a:ext cx="5051634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键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union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uint64_t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u64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int64_t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s64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double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值</a:t>
            </a:r>
            <a:endParaRPr lang="en-US" altLang="zh-CN" sz="12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   /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下一个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Entry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的指针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next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517A3C74-AE43-4F3E-A728-613B11DAC6E3}"/>
              </a:ext>
            </a:extLst>
          </p:cNvPr>
          <p:cNvSpPr txBox="1"/>
          <p:nvPr/>
        </p:nvSpPr>
        <p:spPr>
          <a:xfrm>
            <a:off x="782956" y="4074541"/>
            <a:ext cx="5051633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   // entry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数组</a:t>
            </a:r>
            <a:endParaRPr lang="en-US" altLang="zh-CN" sz="12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   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数组中保存的是指向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entry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的指针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table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哈希表大小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哈希表大小的掩码，总等于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size - 1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sizemask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entry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个数</a:t>
            </a:r>
            <a:endParaRPr lang="en-US" altLang="zh-CN" sz="12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used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80648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Dict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347176-C104-48BB-97D0-120F753F9F5A}"/>
              </a:ext>
            </a:extLst>
          </p:cNvPr>
          <p:cNvSpPr txBox="1"/>
          <p:nvPr/>
        </p:nvSpPr>
        <p:spPr>
          <a:xfrm>
            <a:off x="774156" y="1476937"/>
            <a:ext cx="7995920" cy="138499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typedef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dict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dictType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*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type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// dict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类型，内置不同的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hash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函数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void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*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privdata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    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私有数据，在做特殊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hash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运算时用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dictht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ht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[</a:t>
            </a:r>
            <a:r>
              <a:rPr lang="en-US" altLang="zh-CN" sz="1200">
                <a:solidFill>
                  <a:srgbClr val="098658"/>
                </a:solidFill>
                <a:latin typeface="Source code pro" panose="020B0509030403020204" pitchFamily="49" charset="0"/>
              </a:rPr>
              <a:t>2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];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//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一个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Dict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包含两个哈希表，其中一个是当前数据，另一个一般是空，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rehash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时使用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long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rehashidx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  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rehash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的进度，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-1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表示未进行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int16_t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pauserehash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// rehash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是否暂停，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1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则暂停，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0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则继续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dict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89180E-5031-4A5D-81AC-CCD947CC2E5F}"/>
              </a:ext>
            </a:extLst>
          </p:cNvPr>
          <p:cNvSpPr/>
          <p:nvPr/>
        </p:nvSpPr>
        <p:spPr>
          <a:xfrm>
            <a:off x="4327275" y="2951636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dictht</a:t>
            </a:r>
            <a:endParaRPr lang="zh-CN" altLang="en-US" sz="1600" b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1BE04F-A56C-484F-82BF-C37EAF42DA66}"/>
              </a:ext>
            </a:extLst>
          </p:cNvPr>
          <p:cNvSpPr/>
          <p:nvPr/>
        </p:nvSpPr>
        <p:spPr>
          <a:xfrm>
            <a:off x="4327276" y="3292880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dictEntry **table</a:t>
            </a:r>
            <a:endParaRPr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6E94A25-E1D6-47AD-93BB-31B07B3DC1E7}"/>
              </a:ext>
            </a:extLst>
          </p:cNvPr>
          <p:cNvSpPr/>
          <p:nvPr/>
        </p:nvSpPr>
        <p:spPr>
          <a:xfrm>
            <a:off x="4327274" y="3620912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size:</a:t>
            </a:r>
            <a:endParaRPr lang="zh-CN" altLang="en-US" sz="12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27B0A00-2E69-4908-B59C-DABFA6361666}"/>
              </a:ext>
            </a:extLst>
          </p:cNvPr>
          <p:cNvSpPr/>
          <p:nvPr/>
        </p:nvSpPr>
        <p:spPr>
          <a:xfrm>
            <a:off x="4327272" y="3948944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sizemask:</a:t>
            </a:r>
            <a:endParaRPr lang="zh-CN" altLang="en-US" sz="12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325F64F-BECB-45EA-8446-49C942DADB45}"/>
              </a:ext>
            </a:extLst>
          </p:cNvPr>
          <p:cNvSpPr/>
          <p:nvPr/>
        </p:nvSpPr>
        <p:spPr>
          <a:xfrm>
            <a:off x="4327270" y="427697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used:</a:t>
            </a:r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9C7C3A-95B6-4AAD-B8B0-682EBCF378BD}"/>
              </a:ext>
            </a:extLst>
          </p:cNvPr>
          <p:cNvSpPr/>
          <p:nvPr/>
        </p:nvSpPr>
        <p:spPr>
          <a:xfrm>
            <a:off x="6984341" y="2951636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dictEntry*[4]</a:t>
            </a:r>
            <a:endParaRPr lang="zh-CN" altLang="en-US" sz="1600" b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7EDA91-4260-4781-BCF3-BF5F4AE66D1B}"/>
              </a:ext>
            </a:extLst>
          </p:cNvPr>
          <p:cNvSpPr/>
          <p:nvPr/>
        </p:nvSpPr>
        <p:spPr>
          <a:xfrm>
            <a:off x="6984342" y="3292880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0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4B3AD6F-9372-47AB-9B2A-7CBFFB7CD8AD}"/>
              </a:ext>
            </a:extLst>
          </p:cNvPr>
          <p:cNvSpPr/>
          <p:nvPr/>
        </p:nvSpPr>
        <p:spPr>
          <a:xfrm>
            <a:off x="6984340" y="3620912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D166851-F27B-468F-B818-67E71DFE7964}"/>
              </a:ext>
            </a:extLst>
          </p:cNvPr>
          <p:cNvSpPr/>
          <p:nvPr/>
        </p:nvSpPr>
        <p:spPr>
          <a:xfrm>
            <a:off x="6984338" y="3948944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27E5B8E-89E9-476E-941B-5B4C66452404}"/>
              </a:ext>
            </a:extLst>
          </p:cNvPr>
          <p:cNvSpPr/>
          <p:nvPr/>
        </p:nvSpPr>
        <p:spPr>
          <a:xfrm>
            <a:off x="6984336" y="427697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3</a:t>
            </a:r>
            <a:endParaRPr lang="zh-CN" altLang="en-US" sz="1200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2F410711-B992-4DEA-ABBF-9740474AE604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 flipV="1">
            <a:off x="5977172" y="3120602"/>
            <a:ext cx="1007169" cy="341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64B5AD5-1CFD-49C3-82C7-2AC08C7B775B}"/>
              </a:ext>
            </a:extLst>
          </p:cNvPr>
          <p:cNvSpPr txBox="1"/>
          <p:nvPr/>
        </p:nvSpPr>
        <p:spPr>
          <a:xfrm>
            <a:off x="5152218" y="3655460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D574D28-684B-4239-AB62-3DD4FDE091B2}"/>
              </a:ext>
            </a:extLst>
          </p:cNvPr>
          <p:cNvSpPr txBox="1"/>
          <p:nvPr/>
        </p:nvSpPr>
        <p:spPr>
          <a:xfrm>
            <a:off x="5523290" y="3979409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7164EC0-48D2-42A8-B172-96B88461F6F5}"/>
              </a:ext>
            </a:extLst>
          </p:cNvPr>
          <p:cNvSpPr/>
          <p:nvPr/>
        </p:nvSpPr>
        <p:spPr>
          <a:xfrm>
            <a:off x="9595024" y="3017972"/>
            <a:ext cx="1649895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dictEntry</a:t>
            </a:r>
            <a:endParaRPr lang="zh-CN" altLang="en-US" sz="1600" b="1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1BA7A12-E961-4AF0-996B-E7640FB2615A}"/>
              </a:ext>
            </a:extLst>
          </p:cNvPr>
          <p:cNvSpPr/>
          <p:nvPr/>
        </p:nvSpPr>
        <p:spPr>
          <a:xfrm>
            <a:off x="9595025" y="3359216"/>
            <a:ext cx="1649896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key: k1</a:t>
            </a:r>
            <a:endParaRPr lang="zh-CN" altLang="en-US" sz="12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7BF24A2-2ECF-4825-9F3A-61BBD8FE79F4}"/>
              </a:ext>
            </a:extLst>
          </p:cNvPr>
          <p:cNvSpPr/>
          <p:nvPr/>
        </p:nvSpPr>
        <p:spPr>
          <a:xfrm>
            <a:off x="9595023" y="3687248"/>
            <a:ext cx="1649896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val: v1</a:t>
            </a:r>
            <a:endParaRPr lang="zh-CN" altLang="en-US" sz="12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9F17B55-95BD-49E8-98CB-1900F9BEBA4D}"/>
              </a:ext>
            </a:extLst>
          </p:cNvPr>
          <p:cNvSpPr/>
          <p:nvPr/>
        </p:nvSpPr>
        <p:spPr>
          <a:xfrm>
            <a:off x="9595021" y="4015280"/>
            <a:ext cx="1649896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*next:</a:t>
            </a:r>
            <a:endParaRPr lang="zh-CN" altLang="en-US" sz="1200"/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FF991814-7A72-477F-840E-2F420B272347}"/>
              </a:ext>
            </a:extLst>
          </p:cNvPr>
          <p:cNvCxnSpPr>
            <a:stCxn id="16" idx="3"/>
            <a:endCxn id="27" idx="1"/>
          </p:cNvCxnSpPr>
          <p:nvPr/>
        </p:nvCxnSpPr>
        <p:spPr>
          <a:xfrm flipV="1">
            <a:off x="8634236" y="3186938"/>
            <a:ext cx="960788" cy="6029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51185CB-86E0-4C64-97C8-943F418503AE}"/>
              </a:ext>
            </a:extLst>
          </p:cNvPr>
          <p:cNvSpPr txBox="1"/>
          <p:nvPr/>
        </p:nvSpPr>
        <p:spPr>
          <a:xfrm>
            <a:off x="10559118" y="4045745"/>
            <a:ext cx="56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null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03B53E3-9F6B-4132-91F8-013350DB9E6E}"/>
              </a:ext>
            </a:extLst>
          </p:cNvPr>
          <p:cNvSpPr/>
          <p:nvPr/>
        </p:nvSpPr>
        <p:spPr>
          <a:xfrm>
            <a:off x="4327271" y="5091169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dictht</a:t>
            </a:r>
            <a:endParaRPr lang="zh-CN" altLang="en-US" sz="1600" b="1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E440BF0-91DF-4276-837F-52D38BA76616}"/>
              </a:ext>
            </a:extLst>
          </p:cNvPr>
          <p:cNvSpPr/>
          <p:nvPr/>
        </p:nvSpPr>
        <p:spPr>
          <a:xfrm>
            <a:off x="4327272" y="5432413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dictEntry **table</a:t>
            </a:r>
            <a:endParaRPr lang="zh-CN" altLang="en-US" sz="120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6F32E49-051B-4E71-9EC3-3466FEE33E77}"/>
              </a:ext>
            </a:extLst>
          </p:cNvPr>
          <p:cNvSpPr/>
          <p:nvPr/>
        </p:nvSpPr>
        <p:spPr>
          <a:xfrm>
            <a:off x="4327270" y="5760445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size:</a:t>
            </a:r>
            <a:endParaRPr lang="zh-CN" altLang="en-US" sz="120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55DD513-111B-4718-BB64-AE5637053742}"/>
              </a:ext>
            </a:extLst>
          </p:cNvPr>
          <p:cNvSpPr/>
          <p:nvPr/>
        </p:nvSpPr>
        <p:spPr>
          <a:xfrm>
            <a:off x="4327268" y="6088477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sizemask:</a:t>
            </a:r>
            <a:endParaRPr lang="zh-CN" altLang="en-US" sz="12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D586455-E2FE-4593-9E3F-2EE243E782F7}"/>
              </a:ext>
            </a:extLst>
          </p:cNvPr>
          <p:cNvSpPr/>
          <p:nvPr/>
        </p:nvSpPr>
        <p:spPr>
          <a:xfrm>
            <a:off x="4327266" y="6416509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used:</a:t>
            </a:r>
            <a:endParaRPr lang="zh-CN" altLang="en-US" sz="12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1C20BEA-55D7-4964-8252-8FC7A2CF5094}"/>
              </a:ext>
            </a:extLst>
          </p:cNvPr>
          <p:cNvSpPr/>
          <p:nvPr/>
        </p:nvSpPr>
        <p:spPr>
          <a:xfrm>
            <a:off x="6984337" y="5091169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null</a:t>
            </a:r>
            <a:endParaRPr lang="zh-CN" altLang="en-US" sz="1600" b="1"/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D86B859E-1B65-4CC6-8B5A-328879A66AE1}"/>
              </a:ext>
            </a:extLst>
          </p:cNvPr>
          <p:cNvCxnSpPr>
            <a:stCxn id="48" idx="3"/>
            <a:endCxn id="52" idx="1"/>
          </p:cNvCxnSpPr>
          <p:nvPr/>
        </p:nvCxnSpPr>
        <p:spPr>
          <a:xfrm flipV="1">
            <a:off x="5977168" y="5260135"/>
            <a:ext cx="1007169" cy="341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BD404DA3-2394-4F66-A13E-1AD7F82A8BD5}"/>
              </a:ext>
            </a:extLst>
          </p:cNvPr>
          <p:cNvSpPr txBox="1"/>
          <p:nvPr/>
        </p:nvSpPr>
        <p:spPr>
          <a:xfrm>
            <a:off x="5152214" y="5794993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791A80D-0124-46E0-BFD7-B5ED46CCE556}"/>
              </a:ext>
            </a:extLst>
          </p:cNvPr>
          <p:cNvSpPr txBox="1"/>
          <p:nvPr/>
        </p:nvSpPr>
        <p:spPr>
          <a:xfrm>
            <a:off x="5523286" y="6118942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4447450-6FCD-456D-839C-3CA2F233B0A9}"/>
              </a:ext>
            </a:extLst>
          </p:cNvPr>
          <p:cNvSpPr/>
          <p:nvPr/>
        </p:nvSpPr>
        <p:spPr>
          <a:xfrm>
            <a:off x="9595020" y="4628719"/>
            <a:ext cx="1649895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dictEntry</a:t>
            </a:r>
            <a:endParaRPr lang="zh-CN" altLang="en-US" sz="1600" b="1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EC1BADD-E1BC-456D-B366-0917672B819C}"/>
              </a:ext>
            </a:extLst>
          </p:cNvPr>
          <p:cNvSpPr/>
          <p:nvPr/>
        </p:nvSpPr>
        <p:spPr>
          <a:xfrm>
            <a:off x="9595021" y="4969963"/>
            <a:ext cx="1649896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key: k2</a:t>
            </a:r>
            <a:endParaRPr lang="zh-CN" altLang="en-US" sz="120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B6425CC-6261-4EF2-B492-2C7D10718D52}"/>
              </a:ext>
            </a:extLst>
          </p:cNvPr>
          <p:cNvSpPr/>
          <p:nvPr/>
        </p:nvSpPr>
        <p:spPr>
          <a:xfrm>
            <a:off x="9595019" y="5297995"/>
            <a:ext cx="1649896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val: v2</a:t>
            </a:r>
            <a:endParaRPr lang="zh-CN" altLang="en-US" sz="120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65BEC5B-A172-4FB0-949E-3FF8745BD7F2}"/>
              </a:ext>
            </a:extLst>
          </p:cNvPr>
          <p:cNvSpPr/>
          <p:nvPr/>
        </p:nvSpPr>
        <p:spPr>
          <a:xfrm>
            <a:off x="9595017" y="5626027"/>
            <a:ext cx="1649896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*next:</a:t>
            </a:r>
            <a:endParaRPr lang="zh-CN" altLang="en-US" sz="1200"/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DD11E192-ACF2-449D-ACE4-1673C1BB2C10}"/>
              </a:ext>
            </a:extLst>
          </p:cNvPr>
          <p:cNvCxnSpPr>
            <a:cxnSpLocks/>
            <a:stCxn id="17" idx="3"/>
            <a:endCxn id="60" idx="1"/>
          </p:cNvCxnSpPr>
          <p:nvPr/>
        </p:nvCxnSpPr>
        <p:spPr>
          <a:xfrm>
            <a:off x="8634234" y="4117910"/>
            <a:ext cx="960786" cy="6797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12EA777E-B573-4562-ABB3-79615E2F8746}"/>
              </a:ext>
            </a:extLst>
          </p:cNvPr>
          <p:cNvSpPr txBox="1"/>
          <p:nvPr/>
        </p:nvSpPr>
        <p:spPr>
          <a:xfrm>
            <a:off x="10559113" y="5656492"/>
            <a:ext cx="685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null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0515B41-8666-4219-8E71-51A956E991BF}"/>
              </a:ext>
            </a:extLst>
          </p:cNvPr>
          <p:cNvSpPr/>
          <p:nvPr/>
        </p:nvSpPr>
        <p:spPr>
          <a:xfrm>
            <a:off x="904904" y="3250508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</a:t>
            </a:r>
            <a:endParaRPr lang="zh-CN" altLang="en-US" sz="1600" b="1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4710ED8-38B2-4B99-B07E-70F723CB62B5}"/>
              </a:ext>
            </a:extLst>
          </p:cNvPr>
          <p:cNvSpPr/>
          <p:nvPr/>
        </p:nvSpPr>
        <p:spPr>
          <a:xfrm>
            <a:off x="904905" y="3591752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*type</a:t>
            </a:r>
            <a:endParaRPr lang="zh-CN" altLang="en-US" sz="120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65A3658-2321-4108-B312-91AE4021DD25}"/>
              </a:ext>
            </a:extLst>
          </p:cNvPr>
          <p:cNvSpPr/>
          <p:nvPr/>
        </p:nvSpPr>
        <p:spPr>
          <a:xfrm>
            <a:off x="904903" y="3919784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*privdata</a:t>
            </a:r>
            <a:endParaRPr lang="zh-CN" altLang="en-US" sz="120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8F8B3EE-D151-4CA2-A1B8-ED0A045A47FC}"/>
              </a:ext>
            </a:extLst>
          </p:cNvPr>
          <p:cNvSpPr/>
          <p:nvPr/>
        </p:nvSpPr>
        <p:spPr>
          <a:xfrm>
            <a:off x="904901" y="424781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dict ht[2]</a:t>
            </a:r>
            <a:endParaRPr lang="zh-CN" altLang="en-US" sz="120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EE79E24-1329-425D-A0AE-6590A6936479}"/>
              </a:ext>
            </a:extLst>
          </p:cNvPr>
          <p:cNvSpPr/>
          <p:nvPr/>
        </p:nvSpPr>
        <p:spPr>
          <a:xfrm>
            <a:off x="904899" y="4575848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rehashidx: -1</a:t>
            </a:r>
            <a:endParaRPr lang="zh-CN" altLang="en-US" sz="120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EE9A58D-42B6-4A39-8AD6-704D9DDF54CE}"/>
              </a:ext>
            </a:extLst>
          </p:cNvPr>
          <p:cNvSpPr/>
          <p:nvPr/>
        </p:nvSpPr>
        <p:spPr>
          <a:xfrm>
            <a:off x="904899" y="491046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pauserehash: 0</a:t>
            </a:r>
            <a:endParaRPr lang="zh-CN" altLang="en-US" sz="1200"/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EE4DFCD9-2BFE-4672-99F2-FF3EEE3F1F1E}"/>
              </a:ext>
            </a:extLst>
          </p:cNvPr>
          <p:cNvCxnSpPr>
            <a:stCxn id="70" idx="3"/>
            <a:endCxn id="7" idx="1"/>
          </p:cNvCxnSpPr>
          <p:nvPr/>
        </p:nvCxnSpPr>
        <p:spPr>
          <a:xfrm flipV="1">
            <a:off x="2554797" y="3120602"/>
            <a:ext cx="1772478" cy="12961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8E01A9C8-DEE9-4788-8AC5-EF0957BCE432}"/>
              </a:ext>
            </a:extLst>
          </p:cNvPr>
          <p:cNvCxnSpPr>
            <a:cxnSpLocks/>
            <a:stCxn id="70" idx="3"/>
            <a:endCxn id="47" idx="1"/>
          </p:cNvCxnSpPr>
          <p:nvPr/>
        </p:nvCxnSpPr>
        <p:spPr>
          <a:xfrm>
            <a:off x="2554797" y="4416782"/>
            <a:ext cx="1772474" cy="843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660AA366-36AD-4ADD-AF3E-C15054FA9EDB}"/>
              </a:ext>
            </a:extLst>
          </p:cNvPr>
          <p:cNvSpPr txBox="1"/>
          <p:nvPr/>
        </p:nvSpPr>
        <p:spPr>
          <a:xfrm>
            <a:off x="3441033" y="3182619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ht[0]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5A3F871-C354-4864-83B8-73E424F0A47B}"/>
              </a:ext>
            </a:extLst>
          </p:cNvPr>
          <p:cNvSpPr txBox="1"/>
          <p:nvPr/>
        </p:nvSpPr>
        <p:spPr>
          <a:xfrm>
            <a:off x="3441034" y="4929119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ht[1]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DE6B00A-27D8-4AE9-B090-852C20320334}"/>
              </a:ext>
            </a:extLst>
          </p:cNvPr>
          <p:cNvSpPr txBox="1"/>
          <p:nvPr/>
        </p:nvSpPr>
        <p:spPr>
          <a:xfrm>
            <a:off x="5190205" y="4326866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853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Dict</a:t>
            </a:r>
            <a:r>
              <a:rPr lang="zh-CN" altLang="en-US" sz="2400" b="1">
                <a:solidFill>
                  <a:srgbClr val="AD2B26"/>
                </a:solidFill>
              </a:rPr>
              <a:t>的扩容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53" name="文本占位符 2">
            <a:extLst>
              <a:ext uri="{FF2B5EF4-FFF2-40B4-BE49-F238E27FC236}">
                <a16:creationId xmlns:a16="http://schemas.microsoft.com/office/drawing/2014/main" id="{FF9114BE-5BFE-49F4-A407-5D09140890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en-US" altLang="zh-CN"/>
              <a:t>Dict</a:t>
            </a:r>
            <a:r>
              <a:rPr lang="zh-CN" altLang="en-US"/>
              <a:t>中的</a:t>
            </a:r>
            <a:r>
              <a:rPr lang="en-US" altLang="zh-CN"/>
              <a:t>HashTable</a:t>
            </a:r>
            <a:r>
              <a:rPr lang="zh-CN" altLang="en-US"/>
              <a:t>就是数组结合单向链表的实现，当集合中元素较多时，必然导致哈希冲突增多，链表过长，则查询效率会大大降低。</a:t>
            </a:r>
            <a:endParaRPr lang="en-US" altLang="zh-CN"/>
          </a:p>
          <a:p>
            <a:r>
              <a:rPr lang="en-US" altLang="zh-CN"/>
              <a:t>Dict</a:t>
            </a:r>
            <a:r>
              <a:rPr lang="zh-CN" altLang="en-US"/>
              <a:t>在每次新增键值对时都会检查</a:t>
            </a:r>
            <a:r>
              <a:rPr lang="zh-CN" altLang="en-US" b="1"/>
              <a:t>负载因子</a:t>
            </a:r>
            <a:r>
              <a:rPr lang="zh-CN" altLang="en-US"/>
              <a:t>（</a:t>
            </a:r>
            <a:r>
              <a:rPr lang="en-US" altLang="zh-CN"/>
              <a:t>LoadFactor = used/size</a:t>
            </a:r>
            <a:r>
              <a:rPr lang="zh-CN" altLang="en-US"/>
              <a:t>） ，满足以下两种情况时会触发</a:t>
            </a:r>
            <a:r>
              <a:rPr lang="zh-CN" altLang="en-US" b="1"/>
              <a:t>哈希表扩容</a:t>
            </a:r>
            <a:r>
              <a:rPr lang="zh-CN" altLang="en-US"/>
              <a:t>：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/>
              <a:t>哈希表的 </a:t>
            </a:r>
            <a:r>
              <a:rPr lang="en-US" altLang="zh-CN"/>
              <a:t>LoadFactor &gt;= 1</a:t>
            </a:r>
            <a:r>
              <a:rPr lang="zh-CN" altLang="en-US"/>
              <a:t>，并且服务器没有执行 </a:t>
            </a:r>
            <a:r>
              <a:rPr lang="en-US" altLang="zh-CN"/>
              <a:t>BGSAVE </a:t>
            </a:r>
            <a:r>
              <a:rPr lang="zh-CN" altLang="en-US"/>
              <a:t>或者 </a:t>
            </a:r>
            <a:r>
              <a:rPr lang="en-US" altLang="zh-CN"/>
              <a:t>BGREWRITEAOF </a:t>
            </a:r>
            <a:r>
              <a:rPr lang="zh-CN" altLang="en-US"/>
              <a:t>等后台进程；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/>
              <a:t>哈希表的 </a:t>
            </a:r>
            <a:r>
              <a:rPr lang="en-US" altLang="zh-CN"/>
              <a:t>LoadFactor &gt; 5 </a:t>
            </a:r>
            <a:r>
              <a:rPr lang="zh-CN" altLang="en-US"/>
              <a:t>；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D8C6D6-1DF1-4962-B0C4-FBC482D84CD8}"/>
              </a:ext>
            </a:extLst>
          </p:cNvPr>
          <p:cNvSpPr txBox="1"/>
          <p:nvPr/>
        </p:nvSpPr>
        <p:spPr>
          <a:xfrm>
            <a:off x="812480" y="3787390"/>
            <a:ext cx="9084556" cy="2677656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static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_dictExpandIfNeeded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如果正在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rehash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，则返回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ok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dictIsRehashing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DICT_OK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如果哈希表为空，则初始化哈希表为默认大小：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4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].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dictExpand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DICT_HT_INITIAL_SIZE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当负载因子（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used/size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）达到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以上，并且当前没有进行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bgrewrite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等子进程操作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或者负载因子超过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5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，则进行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dictExpand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，也就是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扩容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].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used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&gt;=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].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&amp;&amp;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dict_can_resize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||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].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used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/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].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&gt;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dict_force_resize_ratio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扩容大小为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used + 1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，底层会对扩容大小做判断，实际上找的是第一个大于等于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used+1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2^n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dictExpand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].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used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DICT_OK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50767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Dict</a:t>
            </a:r>
            <a:r>
              <a:rPr lang="zh-CN" altLang="en-US" sz="2400" b="1">
                <a:solidFill>
                  <a:srgbClr val="AD2B26"/>
                </a:solidFill>
              </a:rPr>
              <a:t>的收缩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53" name="文本占位符 2">
            <a:extLst>
              <a:ext uri="{FF2B5EF4-FFF2-40B4-BE49-F238E27FC236}">
                <a16:creationId xmlns:a16="http://schemas.microsoft.com/office/drawing/2014/main" id="{FF9114BE-5BFE-49F4-A407-5D09140890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en-US" altLang="zh-CN"/>
              <a:t>Dict</a:t>
            </a:r>
            <a:r>
              <a:rPr lang="zh-CN" altLang="en-US"/>
              <a:t>除了扩容以外，每次删除元素时，也会对负载因子做检查，当</a:t>
            </a:r>
            <a:r>
              <a:rPr lang="en-US" altLang="zh-CN"/>
              <a:t>LoadFactor &lt; 0.1 </a:t>
            </a:r>
            <a:r>
              <a:rPr lang="zh-CN" altLang="en-US"/>
              <a:t>时，会做哈希表收缩：</a:t>
            </a:r>
            <a:endParaRPr lang="en-US" altLang="zh-CN"/>
          </a:p>
          <a:p>
            <a:endParaRPr lang="en-US" altLang="zh-CN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6B80CAE-C223-4282-B333-1710CD79C46C}"/>
              </a:ext>
            </a:extLst>
          </p:cNvPr>
          <p:cNvSpPr txBox="1"/>
          <p:nvPr/>
        </p:nvSpPr>
        <p:spPr>
          <a:xfrm>
            <a:off x="863600" y="4054846"/>
            <a:ext cx="4815840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server.c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文件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htNeedsResize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used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哈希表大小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dictSlots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entry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数量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used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dictSize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size &gt; 4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（哈希表初识大小）并且 负载因子低于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0.1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&gt;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DICT_HT_INITIAL_SIZE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&amp;&amp; 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used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100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/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HASHTABLE_MIN_FILL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3A46AD-6F90-4C52-9108-6D6E95C3903A}"/>
              </a:ext>
            </a:extLst>
          </p:cNvPr>
          <p:cNvSpPr txBox="1"/>
          <p:nvPr/>
        </p:nvSpPr>
        <p:spPr>
          <a:xfrm>
            <a:off x="6060280" y="4054846"/>
            <a:ext cx="5268120" cy="2492990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dictResize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minimal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如果正在做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bgsave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或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bgrewriteof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或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rehash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，则返回错误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dict_can_resize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||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dictIsRehashing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DICT_ERR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used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，也就是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entry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个数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minimal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].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used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used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小于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4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，则重置为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4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minimal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DICT_HT_INITIAL_SIZE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minimal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DICT_HT_INITIAL_SIZE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重置大小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为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minimal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，其实是第一个大于等于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minimal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的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2^n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dictExpand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minimal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143E08-0959-48A9-92D7-B4FF1DE310E6}"/>
              </a:ext>
            </a:extLst>
          </p:cNvPr>
          <p:cNvSpPr txBox="1"/>
          <p:nvPr/>
        </p:nvSpPr>
        <p:spPr>
          <a:xfrm>
            <a:off x="863600" y="2178201"/>
            <a:ext cx="8453120" cy="1754326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t_hash.c # hashTypeDeleted() </a:t>
            </a: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...</a:t>
            </a:r>
          </a:p>
          <a:p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dictDelete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((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==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C_OK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deleted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删除成功后，检查是否需要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重置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大小，如果需要则调用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dictResize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重置</a:t>
            </a:r>
            <a:b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Always check if the dictionary needs a resize after a delete. */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htNeedsResize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dictResize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...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879733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Dict</a:t>
            </a:r>
            <a:r>
              <a:rPr lang="zh-CN" altLang="en-US" sz="2400" b="1">
                <a:solidFill>
                  <a:srgbClr val="AD2B26"/>
                </a:solidFill>
              </a:rPr>
              <a:t>的</a:t>
            </a:r>
            <a:r>
              <a:rPr lang="en-US" altLang="zh-CN" sz="2400" b="1">
                <a:solidFill>
                  <a:srgbClr val="AD2B26"/>
                </a:solidFill>
              </a:rPr>
              <a:t>rehash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占位符 2">
                <a:extLst>
                  <a:ext uri="{FF2B5EF4-FFF2-40B4-BE49-F238E27FC236}">
                    <a16:creationId xmlns:a16="http://schemas.microsoft.com/office/drawing/2014/main" id="{FF9114BE-5BFE-49F4-A407-5D091408904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10880" y="1624204"/>
                <a:ext cx="10698800" cy="867101"/>
              </a:xfrm>
            </p:spPr>
            <p:txBody>
              <a:bodyPr/>
              <a:lstStyle/>
              <a:p>
                <a:r>
                  <a:rPr lang="zh-CN" altLang="en-US"/>
                  <a:t>不管是扩容还是收缩，必定会创建新的哈希表，导致哈希表的</a:t>
                </a:r>
                <a:r>
                  <a:rPr lang="en-US" altLang="zh-CN"/>
                  <a:t>size</a:t>
                </a:r>
                <a:r>
                  <a:rPr lang="zh-CN" altLang="en-US"/>
                  <a:t>和</a:t>
                </a:r>
                <a:r>
                  <a:rPr lang="en-US" altLang="zh-CN"/>
                  <a:t>sizemask</a:t>
                </a:r>
                <a:r>
                  <a:rPr lang="zh-CN" altLang="en-US"/>
                  <a:t>变化，而</a:t>
                </a:r>
                <a:r>
                  <a:rPr lang="en-US" altLang="zh-CN"/>
                  <a:t>key</a:t>
                </a:r>
                <a:r>
                  <a:rPr lang="zh-CN" altLang="en-US"/>
                  <a:t>的查询与</a:t>
                </a:r>
                <a:r>
                  <a:rPr lang="en-US" altLang="zh-CN"/>
                  <a:t>sizemask</a:t>
                </a:r>
                <a:r>
                  <a:rPr lang="zh-CN" altLang="en-US"/>
                  <a:t>有关。因此必须对哈希表中的每一个</a:t>
                </a:r>
                <a:r>
                  <a:rPr lang="en-US" altLang="zh-CN"/>
                  <a:t>key</a:t>
                </a:r>
                <a:r>
                  <a:rPr lang="zh-CN" altLang="en-US"/>
                  <a:t>重新计算索引，插入新的哈希表，这个过程称为</a:t>
                </a:r>
                <a:r>
                  <a:rPr lang="en-US" altLang="zh-CN" b="1"/>
                  <a:t>rehash</a:t>
                </a:r>
                <a:r>
                  <a:rPr lang="zh-CN" altLang="en-US"/>
                  <a:t>。过程是这样的：</a:t>
                </a:r>
                <a:endParaRPr lang="en-US" altLang="zh-CN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/>
                  <a:t>计算新</a:t>
                </a:r>
                <a:r>
                  <a:rPr lang="en-US" altLang="zh-CN"/>
                  <a:t>hash</a:t>
                </a:r>
                <a:r>
                  <a:rPr lang="zh-CN" altLang="en-US"/>
                  <a:t>表的</a:t>
                </a:r>
                <a:r>
                  <a:rPr lang="en-US" altLang="zh-CN"/>
                  <a:t>realeSize</a:t>
                </a:r>
                <a:r>
                  <a:rPr lang="zh-CN" altLang="en-US"/>
                  <a:t>，值取决于当前要做的是扩容还是收缩：</a:t>
                </a:r>
                <a:endParaRPr lang="en-US" altLang="zh-CN"/>
              </a:p>
              <a:p>
                <a:pPr marL="900000" lvl="1" indent="-34290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6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如果是扩容，则新</a:t>
                </a:r>
                <a:r>
                  <a:rPr lang="en-US" altLang="zh-CN" sz="16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size</a:t>
                </a:r>
                <a:r>
                  <a:rPr lang="zh-CN" altLang="en-US" sz="16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为第一个大于等于</a:t>
                </a:r>
                <a:r>
                  <a:rPr lang="en-US" altLang="zh-CN" sz="16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dict.ht[0].used + 1</a:t>
                </a:r>
                <a:r>
                  <a:rPr lang="zh-CN" altLang="en-US" sz="16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2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1600" b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900000" lvl="1" indent="-34290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6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如果是收缩，则新</a:t>
                </a:r>
                <a:r>
                  <a:rPr lang="en-US" altLang="zh-CN" sz="16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size</a:t>
                </a:r>
                <a:r>
                  <a:rPr lang="zh-CN" altLang="en-US" sz="16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为第一个大于等于</a:t>
                </a:r>
                <a:r>
                  <a:rPr lang="en-US" altLang="zh-CN" sz="16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dict.ht[0].used</a:t>
                </a:r>
                <a:r>
                  <a:rPr lang="zh-CN" altLang="en-US" sz="16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2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𝑛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 </m:t>
                    </m:r>
                  </m:oMath>
                </a14:m>
                <a:r>
                  <a:rPr lang="zh-CN" altLang="en-US" sz="16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（不得小于</a:t>
                </a:r>
                <a:r>
                  <a:rPr lang="en-US" altLang="zh-CN" sz="16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4</a:t>
                </a:r>
                <a:r>
                  <a:rPr lang="zh-CN" altLang="en-US" sz="16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）</a:t>
                </a:r>
                <a:endParaRPr lang="en-US" altLang="zh-CN" sz="1600" b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/>
                  <a:t>按照新的</a:t>
                </a:r>
                <a:r>
                  <a:rPr lang="en-US" altLang="zh-CN"/>
                  <a:t>realeSize</a:t>
                </a:r>
                <a:r>
                  <a:rPr lang="zh-CN" altLang="en-US"/>
                  <a:t>申请内存空间，创建</a:t>
                </a:r>
                <a:r>
                  <a:rPr lang="en-US" altLang="zh-CN"/>
                  <a:t>dictht</a:t>
                </a:r>
                <a:r>
                  <a:rPr lang="zh-CN" altLang="en-US"/>
                  <a:t>，并赋值给</a:t>
                </a:r>
                <a:r>
                  <a:rPr lang="en-US" altLang="zh-CN"/>
                  <a:t>dict.ht[1]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/>
                  <a:t>设置</a:t>
                </a:r>
                <a:r>
                  <a:rPr lang="en-US" altLang="zh-CN"/>
                  <a:t>dict.rehashidx = 0</a:t>
                </a:r>
                <a:r>
                  <a:rPr lang="zh-CN" altLang="en-US"/>
                  <a:t>，标示开始</a:t>
                </a:r>
                <a:r>
                  <a:rPr lang="en-US" altLang="zh-CN"/>
                  <a:t>rehash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/>
                  <a:t>将</a:t>
                </a:r>
                <a:r>
                  <a:rPr lang="en-US" altLang="zh-CN"/>
                  <a:t>dict.ht[0]</a:t>
                </a:r>
                <a:r>
                  <a:rPr lang="zh-CN" altLang="en-US"/>
                  <a:t>中的每一个</a:t>
                </a:r>
                <a:r>
                  <a:rPr lang="en-US" altLang="zh-CN"/>
                  <a:t>dictEntry</a:t>
                </a:r>
                <a:r>
                  <a:rPr lang="zh-CN" altLang="en-US"/>
                  <a:t>都</a:t>
                </a:r>
                <a:r>
                  <a:rPr lang="en-US" altLang="zh-CN"/>
                  <a:t>rehash</a:t>
                </a:r>
                <a:r>
                  <a:rPr lang="zh-CN" altLang="en-US"/>
                  <a:t>到</a:t>
                </a:r>
                <a:r>
                  <a:rPr lang="en-US" altLang="zh-CN"/>
                  <a:t>dict.ht[1]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/>
                  <a:t>将</a:t>
                </a:r>
                <a:r>
                  <a:rPr lang="en-US" altLang="zh-CN"/>
                  <a:t>dict.ht[1]</a:t>
                </a:r>
                <a:r>
                  <a:rPr lang="zh-CN" altLang="en-US"/>
                  <a:t>赋值给</a:t>
                </a:r>
                <a:r>
                  <a:rPr lang="en-US" altLang="zh-CN"/>
                  <a:t>dict.ht[0]</a:t>
                </a:r>
                <a:r>
                  <a:rPr lang="zh-CN" altLang="en-US"/>
                  <a:t>，给</a:t>
                </a:r>
                <a:r>
                  <a:rPr lang="en-US" altLang="zh-CN"/>
                  <a:t>dict.ht[1]</a:t>
                </a:r>
                <a:r>
                  <a:rPr lang="zh-CN" altLang="en-US"/>
                  <a:t>初始化为空哈希表，释放原来的</a:t>
                </a:r>
                <a:r>
                  <a:rPr lang="en-US" altLang="zh-CN"/>
                  <a:t>dict.ht[0]</a:t>
                </a:r>
                <a:r>
                  <a:rPr lang="zh-CN" altLang="en-US"/>
                  <a:t>的内存</a:t>
                </a:r>
                <a:endParaRPr lang="en-US" altLang="zh-CN"/>
              </a:p>
              <a:p>
                <a:endParaRPr lang="en-US" altLang="zh-CN"/>
              </a:p>
            </p:txBody>
          </p:sp>
        </mc:Choice>
        <mc:Fallback xmlns="">
          <p:sp>
            <p:nvSpPr>
              <p:cNvPr id="53" name="文本占位符 2">
                <a:extLst>
                  <a:ext uri="{FF2B5EF4-FFF2-40B4-BE49-F238E27FC236}">
                    <a16:creationId xmlns:a16="http://schemas.microsoft.com/office/drawing/2014/main" id="{FF9114BE-5BFE-49F4-A407-5D0914089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10880" y="1624204"/>
                <a:ext cx="10698800" cy="867101"/>
              </a:xfrm>
              <a:blipFill>
                <a:blip r:embed="rId2"/>
                <a:stretch>
                  <a:fillRect l="-513" b="-3356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666219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Dict</a:t>
            </a:r>
            <a:r>
              <a:rPr lang="zh-CN" altLang="en-US" sz="2400" b="1">
                <a:solidFill>
                  <a:srgbClr val="AD2B26"/>
                </a:solidFill>
              </a:rPr>
              <a:t>的</a:t>
            </a:r>
            <a:r>
              <a:rPr lang="en-US" altLang="zh-CN" sz="2400" b="1">
                <a:solidFill>
                  <a:srgbClr val="AD2B26"/>
                </a:solidFill>
              </a:rPr>
              <a:t>rehash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490172-A34B-4650-AFD1-F4361692C0DB}"/>
              </a:ext>
            </a:extLst>
          </p:cNvPr>
          <p:cNvSpPr/>
          <p:nvPr/>
        </p:nvSpPr>
        <p:spPr>
          <a:xfrm>
            <a:off x="3595755" y="1803556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dictht</a:t>
            </a:r>
            <a:endParaRPr lang="zh-CN" altLang="en-US" sz="1600" b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A008A4-4C59-4998-8398-550E5126F525}"/>
              </a:ext>
            </a:extLst>
          </p:cNvPr>
          <p:cNvSpPr/>
          <p:nvPr/>
        </p:nvSpPr>
        <p:spPr>
          <a:xfrm>
            <a:off x="3595756" y="2144800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dictEntry **table</a:t>
            </a:r>
            <a:endParaRPr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46FB65-075D-45E8-B049-ADB5AA7A62F2}"/>
              </a:ext>
            </a:extLst>
          </p:cNvPr>
          <p:cNvSpPr/>
          <p:nvPr/>
        </p:nvSpPr>
        <p:spPr>
          <a:xfrm>
            <a:off x="3595754" y="2472832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size: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BEFA7F-B48B-4330-A0F3-9DCC22DE1D0B}"/>
              </a:ext>
            </a:extLst>
          </p:cNvPr>
          <p:cNvSpPr/>
          <p:nvPr/>
        </p:nvSpPr>
        <p:spPr>
          <a:xfrm>
            <a:off x="3595752" y="2800864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sizemask:</a:t>
            </a:r>
            <a:endParaRPr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83484B-503A-4F18-BE71-64EAB1BAC6C9}"/>
              </a:ext>
            </a:extLst>
          </p:cNvPr>
          <p:cNvSpPr/>
          <p:nvPr/>
        </p:nvSpPr>
        <p:spPr>
          <a:xfrm>
            <a:off x="3595750" y="312889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used:</a:t>
            </a:r>
            <a:endParaRPr lang="zh-CN" altLang="en-US" sz="12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A27824-AF2A-4AD1-AB9D-48AE1576AE08}"/>
              </a:ext>
            </a:extLst>
          </p:cNvPr>
          <p:cNvSpPr/>
          <p:nvPr/>
        </p:nvSpPr>
        <p:spPr>
          <a:xfrm>
            <a:off x="6463184" y="1510059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dictEntry*[4]</a:t>
            </a:r>
            <a:endParaRPr lang="zh-CN" altLang="en-US" sz="1600" b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D731D0-AD4D-4BB4-A2AF-2A259FFAD262}"/>
              </a:ext>
            </a:extLst>
          </p:cNvPr>
          <p:cNvSpPr/>
          <p:nvPr/>
        </p:nvSpPr>
        <p:spPr>
          <a:xfrm>
            <a:off x="6463185" y="1851303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0</a:t>
            </a:r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F8AC47A-B520-4240-95EA-B8DF499A3BDB}"/>
              </a:ext>
            </a:extLst>
          </p:cNvPr>
          <p:cNvSpPr/>
          <p:nvPr/>
        </p:nvSpPr>
        <p:spPr>
          <a:xfrm>
            <a:off x="6463183" y="2179335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963E6DA-CCDA-4BF8-8E8B-B9833A96BBC9}"/>
              </a:ext>
            </a:extLst>
          </p:cNvPr>
          <p:cNvSpPr/>
          <p:nvPr/>
        </p:nvSpPr>
        <p:spPr>
          <a:xfrm>
            <a:off x="6463181" y="2507367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A694022-F3E0-4659-974B-E69A220A63DB}"/>
              </a:ext>
            </a:extLst>
          </p:cNvPr>
          <p:cNvSpPr/>
          <p:nvPr/>
        </p:nvSpPr>
        <p:spPr>
          <a:xfrm>
            <a:off x="6463179" y="2835399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3</a:t>
            </a:r>
            <a:endParaRPr lang="zh-CN" altLang="en-US" sz="1200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0252CA7C-5AB8-40AF-97D6-7323DA11A3D2}"/>
              </a:ext>
            </a:extLst>
          </p:cNvPr>
          <p:cNvCxnSpPr>
            <a:stCxn id="8" idx="3"/>
            <a:endCxn id="12" idx="1"/>
          </p:cNvCxnSpPr>
          <p:nvPr/>
        </p:nvCxnSpPr>
        <p:spPr>
          <a:xfrm flipV="1">
            <a:off x="5245652" y="1679025"/>
            <a:ext cx="1217532" cy="6347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4B6769D-E0D1-4C8B-AE5C-B84307480C5A}"/>
              </a:ext>
            </a:extLst>
          </p:cNvPr>
          <p:cNvSpPr txBox="1"/>
          <p:nvPr/>
        </p:nvSpPr>
        <p:spPr>
          <a:xfrm>
            <a:off x="4420698" y="2507380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DA29C4D-9579-4DC0-A463-E66A226B7E32}"/>
              </a:ext>
            </a:extLst>
          </p:cNvPr>
          <p:cNvSpPr txBox="1"/>
          <p:nvPr/>
        </p:nvSpPr>
        <p:spPr>
          <a:xfrm>
            <a:off x="4791770" y="2831329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FA6BDC55-5BD5-4B41-9E2B-453BE9363146}"/>
              </a:ext>
            </a:extLst>
          </p:cNvPr>
          <p:cNvGrpSpPr/>
          <p:nvPr/>
        </p:nvGrpSpPr>
        <p:grpSpPr>
          <a:xfrm>
            <a:off x="9337908" y="980796"/>
            <a:ext cx="1299612" cy="908107"/>
            <a:chOff x="9310094" y="1465625"/>
            <a:chExt cx="1649898" cy="100720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1642AE8-9BDC-40AF-9C6B-D686181EC0AC}"/>
                </a:ext>
              </a:extLst>
            </p:cNvPr>
            <p:cNvSpPr/>
            <p:nvPr/>
          </p:nvSpPr>
          <p:spPr>
            <a:xfrm>
              <a:off x="9310095" y="1465625"/>
              <a:ext cx="1649895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dictEntry</a:t>
              </a:r>
              <a:endParaRPr lang="zh-CN" altLang="en-US" sz="1600" b="1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84244EA-BD96-469A-86E6-FA2FF69BE136}"/>
                </a:ext>
              </a:extLst>
            </p:cNvPr>
            <p:cNvSpPr/>
            <p:nvPr/>
          </p:nvSpPr>
          <p:spPr>
            <a:xfrm>
              <a:off x="9310096" y="1806869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key: k1</a:t>
              </a:r>
              <a:endParaRPr lang="zh-CN" altLang="en-US" sz="120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5279991-E465-4D53-BEDA-B1BD0E4FE0F2}"/>
                </a:ext>
              </a:extLst>
            </p:cNvPr>
            <p:cNvSpPr/>
            <p:nvPr/>
          </p:nvSpPr>
          <p:spPr>
            <a:xfrm>
              <a:off x="9310094" y="2134901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val: v1</a:t>
              </a:r>
              <a:endParaRPr lang="zh-CN" altLang="en-US" sz="1200"/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8991AE42-7F2A-4D79-A15B-B7FC6585FD5E}"/>
              </a:ext>
            </a:extLst>
          </p:cNvPr>
          <p:cNvSpPr/>
          <p:nvPr/>
        </p:nvSpPr>
        <p:spPr>
          <a:xfrm>
            <a:off x="3595751" y="3943089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dictht</a:t>
            </a:r>
            <a:endParaRPr lang="zh-CN" altLang="en-US" sz="1600" b="1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442117B-7595-49CC-8160-3358B1D4152D}"/>
              </a:ext>
            </a:extLst>
          </p:cNvPr>
          <p:cNvSpPr/>
          <p:nvPr/>
        </p:nvSpPr>
        <p:spPr>
          <a:xfrm>
            <a:off x="3595752" y="4284333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dictEntry **table</a:t>
            </a:r>
            <a:endParaRPr lang="zh-CN" altLang="en-US" sz="12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87E9FB2-088D-4B83-9BF0-DF75B13EA23A}"/>
              </a:ext>
            </a:extLst>
          </p:cNvPr>
          <p:cNvSpPr/>
          <p:nvPr/>
        </p:nvSpPr>
        <p:spPr>
          <a:xfrm>
            <a:off x="3595750" y="4612365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size:</a:t>
            </a:r>
            <a:endParaRPr lang="zh-CN" altLang="en-US" sz="12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4846CAD-6119-4378-830C-7587F1E5D062}"/>
              </a:ext>
            </a:extLst>
          </p:cNvPr>
          <p:cNvSpPr/>
          <p:nvPr/>
        </p:nvSpPr>
        <p:spPr>
          <a:xfrm>
            <a:off x="3595748" y="4940397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sizemask:</a:t>
            </a:r>
            <a:endParaRPr lang="zh-CN" altLang="en-US" sz="12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BD84CB1-E399-4391-9E0B-39E776F7310A}"/>
              </a:ext>
            </a:extLst>
          </p:cNvPr>
          <p:cNvSpPr/>
          <p:nvPr/>
        </p:nvSpPr>
        <p:spPr>
          <a:xfrm>
            <a:off x="3595746" y="5268429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used:</a:t>
            </a:r>
            <a:endParaRPr lang="zh-CN" altLang="en-US" sz="12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459343D-C62E-43CC-90A1-B2FB09509C8E}"/>
              </a:ext>
            </a:extLst>
          </p:cNvPr>
          <p:cNvSpPr/>
          <p:nvPr/>
        </p:nvSpPr>
        <p:spPr>
          <a:xfrm>
            <a:off x="6463178" y="3665947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null</a:t>
            </a:r>
            <a:endParaRPr lang="zh-CN" altLang="en-US" sz="1600" b="1"/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9C005295-D222-4CA8-A451-879981D02DAC}"/>
              </a:ext>
            </a:extLst>
          </p:cNvPr>
          <p:cNvCxnSpPr>
            <a:stCxn id="27" idx="3"/>
            <a:endCxn id="31" idx="1"/>
          </p:cNvCxnSpPr>
          <p:nvPr/>
        </p:nvCxnSpPr>
        <p:spPr>
          <a:xfrm flipV="1">
            <a:off x="5245648" y="3834913"/>
            <a:ext cx="1217530" cy="618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DA6B357-6B71-422D-A3E2-F4999FCD4DF3}"/>
              </a:ext>
            </a:extLst>
          </p:cNvPr>
          <p:cNvSpPr txBox="1"/>
          <p:nvPr/>
        </p:nvSpPr>
        <p:spPr>
          <a:xfrm>
            <a:off x="4420694" y="4646913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4B1FCAD-8F28-4C4E-A9E6-67050C8124FA}"/>
              </a:ext>
            </a:extLst>
          </p:cNvPr>
          <p:cNvSpPr txBox="1"/>
          <p:nvPr/>
        </p:nvSpPr>
        <p:spPr>
          <a:xfrm>
            <a:off x="4791766" y="4970862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8F2720E-73C2-4FC2-A09D-D091B2707CD9}"/>
              </a:ext>
            </a:extLst>
          </p:cNvPr>
          <p:cNvGrpSpPr/>
          <p:nvPr/>
        </p:nvGrpSpPr>
        <p:grpSpPr>
          <a:xfrm>
            <a:off x="9337908" y="2131743"/>
            <a:ext cx="1299612" cy="908107"/>
            <a:chOff x="9310090" y="3076372"/>
            <a:chExt cx="1649898" cy="100720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8D3F7FA-4707-49D7-B075-648909D8349B}"/>
                </a:ext>
              </a:extLst>
            </p:cNvPr>
            <p:cNvSpPr/>
            <p:nvPr/>
          </p:nvSpPr>
          <p:spPr>
            <a:xfrm>
              <a:off x="9310091" y="3076372"/>
              <a:ext cx="1649895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dictEntry</a:t>
              </a:r>
              <a:endParaRPr lang="zh-CN" altLang="en-US" sz="1600" b="1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E0A0CD1-DBE8-44C6-8D8B-E371228C9985}"/>
                </a:ext>
              </a:extLst>
            </p:cNvPr>
            <p:cNvSpPr/>
            <p:nvPr/>
          </p:nvSpPr>
          <p:spPr>
            <a:xfrm>
              <a:off x="9310092" y="3417616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key: k2</a:t>
              </a:r>
              <a:endParaRPr lang="zh-CN" altLang="en-US" sz="120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ABAF45A-093D-4CBB-826E-45BEF73C2FAF}"/>
                </a:ext>
              </a:extLst>
            </p:cNvPr>
            <p:cNvSpPr/>
            <p:nvPr/>
          </p:nvSpPr>
          <p:spPr>
            <a:xfrm>
              <a:off x="9310090" y="3745648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val: v2</a:t>
              </a:r>
              <a:endParaRPr lang="zh-CN" altLang="en-US" sz="1200"/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5BA7B517-7210-417A-AA6C-7E692919438F}"/>
              </a:ext>
            </a:extLst>
          </p:cNvPr>
          <p:cNvSpPr/>
          <p:nvPr/>
        </p:nvSpPr>
        <p:spPr>
          <a:xfrm>
            <a:off x="407064" y="2102428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</a:t>
            </a:r>
            <a:endParaRPr lang="zh-CN" altLang="en-US" sz="1600" b="1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D6C734D-FBB7-4A80-AF97-D4A1CD1E47FC}"/>
              </a:ext>
            </a:extLst>
          </p:cNvPr>
          <p:cNvSpPr/>
          <p:nvPr/>
        </p:nvSpPr>
        <p:spPr>
          <a:xfrm>
            <a:off x="407065" y="2443672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*type</a:t>
            </a:r>
            <a:endParaRPr lang="zh-CN" altLang="en-US" sz="12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92C8847-0B28-4B9D-9F30-88697F8C662D}"/>
              </a:ext>
            </a:extLst>
          </p:cNvPr>
          <p:cNvSpPr/>
          <p:nvPr/>
        </p:nvSpPr>
        <p:spPr>
          <a:xfrm>
            <a:off x="407063" y="2771704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*privdata</a:t>
            </a:r>
            <a:endParaRPr lang="zh-CN" altLang="en-US" sz="12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B2FCBF7-27CA-466B-BD92-3B30F425AF4B}"/>
              </a:ext>
            </a:extLst>
          </p:cNvPr>
          <p:cNvSpPr/>
          <p:nvPr/>
        </p:nvSpPr>
        <p:spPr>
          <a:xfrm>
            <a:off x="407061" y="309973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dict ht[2]</a:t>
            </a:r>
            <a:endParaRPr lang="zh-CN" altLang="en-US" sz="12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ABF84D8-31F1-42DA-8850-DD23627FBFE0}"/>
              </a:ext>
            </a:extLst>
          </p:cNvPr>
          <p:cNvSpPr/>
          <p:nvPr/>
        </p:nvSpPr>
        <p:spPr>
          <a:xfrm>
            <a:off x="407059" y="3427768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rehashidx:</a:t>
            </a:r>
            <a:endParaRPr lang="zh-CN" altLang="en-US" sz="12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070BD83-985F-4638-BE93-F680C40BD783}"/>
              </a:ext>
            </a:extLst>
          </p:cNvPr>
          <p:cNvSpPr/>
          <p:nvPr/>
        </p:nvSpPr>
        <p:spPr>
          <a:xfrm>
            <a:off x="407059" y="376238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pauserehash: 0</a:t>
            </a:r>
            <a:endParaRPr lang="zh-CN" altLang="en-US" sz="1200"/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0B65E523-4F60-4A0C-810D-22FE73783609}"/>
              </a:ext>
            </a:extLst>
          </p:cNvPr>
          <p:cNvCxnSpPr>
            <a:stCxn id="44" idx="3"/>
            <a:endCxn id="7" idx="1"/>
          </p:cNvCxnSpPr>
          <p:nvPr/>
        </p:nvCxnSpPr>
        <p:spPr>
          <a:xfrm flipV="1">
            <a:off x="2056957" y="1972522"/>
            <a:ext cx="1538798" cy="12961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1EA73305-3792-4A94-9F46-A9CA9B403A4C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2056957" y="3268702"/>
            <a:ext cx="1538794" cy="843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30C14DA6-5205-414A-9778-6D2F6BC7EE7D}"/>
              </a:ext>
            </a:extLst>
          </p:cNvPr>
          <p:cNvSpPr txBox="1"/>
          <p:nvPr/>
        </p:nvSpPr>
        <p:spPr>
          <a:xfrm>
            <a:off x="2770812" y="2023429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ht[0]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21D58C4-2EB2-4A7A-A339-FE02FAC0903D}"/>
              </a:ext>
            </a:extLst>
          </p:cNvPr>
          <p:cNvSpPr txBox="1"/>
          <p:nvPr/>
        </p:nvSpPr>
        <p:spPr>
          <a:xfrm>
            <a:off x="2852790" y="3782158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ht[1]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964E27F-91C9-44EE-8E91-45CB5A0D5F73}"/>
              </a:ext>
            </a:extLst>
          </p:cNvPr>
          <p:cNvSpPr txBox="1"/>
          <p:nvPr/>
        </p:nvSpPr>
        <p:spPr>
          <a:xfrm>
            <a:off x="4458685" y="3178786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86EFB777-C606-4215-AF41-9F2987E03622}"/>
              </a:ext>
            </a:extLst>
          </p:cNvPr>
          <p:cNvGrpSpPr/>
          <p:nvPr/>
        </p:nvGrpSpPr>
        <p:grpSpPr>
          <a:xfrm>
            <a:off x="9337908" y="3282690"/>
            <a:ext cx="1299612" cy="908107"/>
            <a:chOff x="9310090" y="4662890"/>
            <a:chExt cx="1649898" cy="1007207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3CEF9C9-0B92-4CE9-869F-D692CAB7E0D9}"/>
                </a:ext>
              </a:extLst>
            </p:cNvPr>
            <p:cNvSpPr/>
            <p:nvPr/>
          </p:nvSpPr>
          <p:spPr>
            <a:xfrm>
              <a:off x="9310091" y="4662890"/>
              <a:ext cx="1649895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dictEntry</a:t>
              </a:r>
              <a:endParaRPr lang="zh-CN" altLang="en-US" sz="1600" b="1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6BFCEF21-A78F-4C5E-B708-AC0182C38283}"/>
                </a:ext>
              </a:extLst>
            </p:cNvPr>
            <p:cNvSpPr/>
            <p:nvPr/>
          </p:nvSpPr>
          <p:spPr>
            <a:xfrm>
              <a:off x="9310092" y="5004134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key: k3</a:t>
              </a:r>
              <a:endParaRPr lang="zh-CN" altLang="en-US" sz="120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F3AD674-59F0-46C7-BA3F-FA16054135EF}"/>
                </a:ext>
              </a:extLst>
            </p:cNvPr>
            <p:cNvSpPr/>
            <p:nvPr/>
          </p:nvSpPr>
          <p:spPr>
            <a:xfrm>
              <a:off x="9310090" y="5332166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val: v3</a:t>
              </a:r>
              <a:endParaRPr lang="zh-CN" altLang="en-US" sz="1200"/>
            </a:p>
          </p:txBody>
        </p:sp>
      </p:grp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59FB078-E7BD-4D71-B038-8D5AB3B38CE9}"/>
              </a:ext>
            </a:extLst>
          </p:cNvPr>
          <p:cNvCxnSpPr>
            <a:stCxn id="15" idx="3"/>
            <a:endCxn id="56" idx="1"/>
          </p:cNvCxnSpPr>
          <p:nvPr/>
        </p:nvCxnSpPr>
        <p:spPr>
          <a:xfrm>
            <a:off x="8113077" y="2676333"/>
            <a:ext cx="1224832" cy="75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9F0D3573-72A2-4CE5-AF6B-3B788871C917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V="1">
            <a:off x="8113079" y="2284084"/>
            <a:ext cx="1224830" cy="6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25CAF40-9902-4F0B-B1BF-682C3DE19D14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 flipV="1">
            <a:off x="8113081" y="1133137"/>
            <a:ext cx="1224828" cy="88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242F1948-DAFC-4DEE-9EDF-F2EF12C3DCDC}"/>
              </a:ext>
            </a:extLst>
          </p:cNvPr>
          <p:cNvGrpSpPr/>
          <p:nvPr/>
        </p:nvGrpSpPr>
        <p:grpSpPr>
          <a:xfrm>
            <a:off x="9337906" y="4433637"/>
            <a:ext cx="1299612" cy="908107"/>
            <a:chOff x="9310090" y="4662890"/>
            <a:chExt cx="1649898" cy="1007207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D45D485-5342-4B1D-8274-A917A7567BAE}"/>
                </a:ext>
              </a:extLst>
            </p:cNvPr>
            <p:cNvSpPr/>
            <p:nvPr/>
          </p:nvSpPr>
          <p:spPr>
            <a:xfrm>
              <a:off x="9310091" y="4662890"/>
              <a:ext cx="1649895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dictEntry</a:t>
              </a:r>
              <a:endParaRPr lang="zh-CN" altLang="en-US" sz="1600" b="1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531B6F56-ADE9-45FB-9BB1-3785C87B5617}"/>
                </a:ext>
              </a:extLst>
            </p:cNvPr>
            <p:cNvSpPr/>
            <p:nvPr/>
          </p:nvSpPr>
          <p:spPr>
            <a:xfrm>
              <a:off x="9310092" y="5004134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key: k4</a:t>
              </a:r>
              <a:endParaRPr lang="zh-CN" altLang="en-US" sz="1200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8D5C8416-92D5-4874-A9AC-A65698B3A518}"/>
                </a:ext>
              </a:extLst>
            </p:cNvPr>
            <p:cNvSpPr/>
            <p:nvPr/>
          </p:nvSpPr>
          <p:spPr>
            <a:xfrm>
              <a:off x="9310090" y="5332166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val: v4</a:t>
              </a:r>
              <a:endParaRPr lang="zh-CN" altLang="en-US" sz="1200"/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EEA61AB2-067F-4227-967A-A809A2BAF916}"/>
              </a:ext>
            </a:extLst>
          </p:cNvPr>
          <p:cNvGrpSpPr/>
          <p:nvPr/>
        </p:nvGrpSpPr>
        <p:grpSpPr>
          <a:xfrm>
            <a:off x="9337904" y="5569535"/>
            <a:ext cx="1299612" cy="908107"/>
            <a:chOff x="9310090" y="4662890"/>
            <a:chExt cx="1649898" cy="1007207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FFC4FF48-E5CF-4E79-9EAC-3F01786163E4}"/>
                </a:ext>
              </a:extLst>
            </p:cNvPr>
            <p:cNvSpPr/>
            <p:nvPr/>
          </p:nvSpPr>
          <p:spPr>
            <a:xfrm>
              <a:off x="9310091" y="4662890"/>
              <a:ext cx="1649895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dictEntry</a:t>
              </a:r>
              <a:endParaRPr lang="zh-CN" altLang="en-US" sz="1600" b="1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F1332F06-73CA-426B-A9C4-79733BB27E94}"/>
                </a:ext>
              </a:extLst>
            </p:cNvPr>
            <p:cNvSpPr/>
            <p:nvPr/>
          </p:nvSpPr>
          <p:spPr>
            <a:xfrm>
              <a:off x="9310092" y="5004134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key: k5</a:t>
              </a:r>
              <a:endParaRPr lang="zh-CN" altLang="en-US" sz="120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36671BF-0374-4801-BF30-70E197AC33C1}"/>
                </a:ext>
              </a:extLst>
            </p:cNvPr>
            <p:cNvSpPr/>
            <p:nvPr/>
          </p:nvSpPr>
          <p:spPr>
            <a:xfrm>
              <a:off x="9310090" y="5332166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val: v5</a:t>
              </a:r>
              <a:endParaRPr lang="zh-CN" altLang="en-US" sz="1200"/>
            </a:p>
          </p:txBody>
        </p:sp>
      </p:grp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E657862-E68F-47ED-B442-FFCDD48B9CCF}"/>
              </a:ext>
            </a:extLst>
          </p:cNvPr>
          <p:cNvCxnSpPr>
            <a:stCxn id="16" idx="3"/>
            <a:endCxn id="86" idx="1"/>
          </p:cNvCxnSpPr>
          <p:nvPr/>
        </p:nvCxnSpPr>
        <p:spPr>
          <a:xfrm>
            <a:off x="8113075" y="3004365"/>
            <a:ext cx="1224832" cy="1581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D657B88A-F40D-40D8-8158-DC9AC7754D76}"/>
              </a:ext>
            </a:extLst>
          </p:cNvPr>
          <p:cNvSpPr/>
          <p:nvPr/>
        </p:nvSpPr>
        <p:spPr>
          <a:xfrm>
            <a:off x="6463173" y="398676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0</a:t>
            </a:r>
            <a:endParaRPr lang="zh-CN" altLang="en-US" sz="120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765D4AAA-CF5E-45FE-9607-6B2C9FBC0A16}"/>
              </a:ext>
            </a:extLst>
          </p:cNvPr>
          <p:cNvSpPr/>
          <p:nvPr/>
        </p:nvSpPr>
        <p:spPr>
          <a:xfrm>
            <a:off x="6463171" y="4314798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A2339DFA-6B4F-4BDC-8BE5-2C0F57247BC7}"/>
              </a:ext>
            </a:extLst>
          </p:cNvPr>
          <p:cNvSpPr/>
          <p:nvPr/>
        </p:nvSpPr>
        <p:spPr>
          <a:xfrm>
            <a:off x="6463169" y="4642830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7AB622B-9CEC-4D40-A8CA-467AEE75D277}"/>
              </a:ext>
            </a:extLst>
          </p:cNvPr>
          <p:cNvSpPr/>
          <p:nvPr/>
        </p:nvSpPr>
        <p:spPr>
          <a:xfrm>
            <a:off x="6463167" y="4970862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3</a:t>
            </a:r>
            <a:endParaRPr lang="zh-CN" altLang="en-US" sz="120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C89A5055-FF85-4B3B-8F76-D910DBCE7456}"/>
              </a:ext>
            </a:extLst>
          </p:cNvPr>
          <p:cNvSpPr/>
          <p:nvPr/>
        </p:nvSpPr>
        <p:spPr>
          <a:xfrm>
            <a:off x="6463167" y="3648314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dictEntry*[8]</a:t>
            </a:r>
            <a:endParaRPr lang="zh-CN" altLang="en-US" sz="1600" b="1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7A97562-7EF1-49D6-8051-90DF4C5FD21E}"/>
              </a:ext>
            </a:extLst>
          </p:cNvPr>
          <p:cNvSpPr/>
          <p:nvPr/>
        </p:nvSpPr>
        <p:spPr>
          <a:xfrm>
            <a:off x="6463173" y="5308874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4</a:t>
            </a:r>
            <a:endParaRPr lang="zh-CN" altLang="en-US" sz="120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EDEF064-1A7B-4DCA-91C1-626C8FFF8EE8}"/>
              </a:ext>
            </a:extLst>
          </p:cNvPr>
          <p:cNvSpPr/>
          <p:nvPr/>
        </p:nvSpPr>
        <p:spPr>
          <a:xfrm>
            <a:off x="6463171" y="563690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5</a:t>
            </a:r>
            <a:endParaRPr lang="zh-CN" altLang="en-US" sz="120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E0A07D3E-EF7E-4ADE-8EF2-6F512EA68C6D}"/>
              </a:ext>
            </a:extLst>
          </p:cNvPr>
          <p:cNvSpPr/>
          <p:nvPr/>
        </p:nvSpPr>
        <p:spPr>
          <a:xfrm>
            <a:off x="6463169" y="5964938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6</a:t>
            </a:r>
            <a:endParaRPr lang="zh-CN" altLang="en-US" sz="120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B91F52BE-8479-466F-B176-866A82253267}"/>
              </a:ext>
            </a:extLst>
          </p:cNvPr>
          <p:cNvSpPr/>
          <p:nvPr/>
        </p:nvSpPr>
        <p:spPr>
          <a:xfrm>
            <a:off x="6463167" y="6292970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7</a:t>
            </a:r>
            <a:endParaRPr lang="zh-CN" altLang="en-US" sz="1200"/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83A0087F-4038-45B1-A6C5-19E600D7C6B0}"/>
              </a:ext>
            </a:extLst>
          </p:cNvPr>
          <p:cNvCxnSpPr>
            <a:cxnSpLocks/>
            <a:stCxn id="103" idx="3"/>
            <a:endCxn id="20" idx="1"/>
          </p:cNvCxnSpPr>
          <p:nvPr/>
        </p:nvCxnSpPr>
        <p:spPr>
          <a:xfrm flipV="1">
            <a:off x="8113069" y="1133137"/>
            <a:ext cx="1224840" cy="3022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95C7EAC-1046-440B-A931-E6C4DF4E9F64}"/>
              </a:ext>
            </a:extLst>
          </p:cNvPr>
          <p:cNvCxnSpPr>
            <a:cxnSpLocks/>
            <a:stCxn id="104" idx="3"/>
            <a:endCxn id="35" idx="1"/>
          </p:cNvCxnSpPr>
          <p:nvPr/>
        </p:nvCxnSpPr>
        <p:spPr>
          <a:xfrm flipV="1">
            <a:off x="8113067" y="2284084"/>
            <a:ext cx="1224842" cy="219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5E1BD33C-0638-4A44-BA4C-05EA4629A056}"/>
              </a:ext>
            </a:extLst>
          </p:cNvPr>
          <p:cNvCxnSpPr>
            <a:cxnSpLocks/>
            <a:stCxn id="105" idx="3"/>
            <a:endCxn id="56" idx="1"/>
          </p:cNvCxnSpPr>
          <p:nvPr/>
        </p:nvCxnSpPr>
        <p:spPr>
          <a:xfrm flipV="1">
            <a:off x="8113065" y="3435031"/>
            <a:ext cx="1224844" cy="137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92B5715B-7530-4DBE-BC40-AE8A167EE81A}"/>
              </a:ext>
            </a:extLst>
          </p:cNvPr>
          <p:cNvCxnSpPr>
            <a:cxnSpLocks/>
            <a:stCxn id="106" idx="3"/>
            <a:endCxn id="86" idx="1"/>
          </p:cNvCxnSpPr>
          <p:nvPr/>
        </p:nvCxnSpPr>
        <p:spPr>
          <a:xfrm flipV="1">
            <a:off x="8113063" y="4585978"/>
            <a:ext cx="1224844" cy="55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E494070-AC93-412E-B86B-17F549995A42}"/>
              </a:ext>
            </a:extLst>
          </p:cNvPr>
          <p:cNvCxnSpPr>
            <a:stCxn id="108" idx="3"/>
            <a:endCxn id="90" idx="1"/>
          </p:cNvCxnSpPr>
          <p:nvPr/>
        </p:nvCxnSpPr>
        <p:spPr>
          <a:xfrm>
            <a:off x="8113069" y="5477840"/>
            <a:ext cx="1224836" cy="24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830D211A-3E42-45C3-BD0E-77DB641D84B4}"/>
              </a:ext>
            </a:extLst>
          </p:cNvPr>
          <p:cNvSpPr txBox="1"/>
          <p:nvPr/>
        </p:nvSpPr>
        <p:spPr>
          <a:xfrm>
            <a:off x="4458684" y="5312106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CD72F5D7-A677-4195-B541-A73834B93FDC}"/>
              </a:ext>
            </a:extLst>
          </p:cNvPr>
          <p:cNvCxnSpPr>
            <a:cxnSpLocks/>
            <a:stCxn id="8" idx="3"/>
            <a:endCxn id="107" idx="1"/>
          </p:cNvCxnSpPr>
          <p:nvPr/>
        </p:nvCxnSpPr>
        <p:spPr>
          <a:xfrm>
            <a:off x="5245652" y="2313766"/>
            <a:ext cx="1217515" cy="15035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DB3DB90E-4C2C-4551-A019-C8B584F31C9C}"/>
              </a:ext>
            </a:extLst>
          </p:cNvPr>
          <p:cNvSpPr txBox="1"/>
          <p:nvPr/>
        </p:nvSpPr>
        <p:spPr>
          <a:xfrm>
            <a:off x="1554480" y="3463183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422FE9AB-40BC-4F5F-98B2-97D3028521D5}"/>
              </a:ext>
            </a:extLst>
          </p:cNvPr>
          <p:cNvSpPr txBox="1"/>
          <p:nvPr/>
        </p:nvSpPr>
        <p:spPr>
          <a:xfrm>
            <a:off x="1503435" y="3455946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-1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14289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55691 E" pathEditMode="relative" ptsTypes="">
                                      <p:cBhvr>
                                        <p:cTn id="76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55691 L 0 0 E" pathEditMode="relative" ptsTypes="">
                                      <p:cBhvr>
                                        <p:cTn id="78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750" fill="hold"/>
                                        <p:tgtEl>
                                          <p:spTgt spid="7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1" y="340715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2" dur="750" fill="hold"/>
                                        <p:tgtEl>
                                          <p:spTgt spid="112"/>
                                        </p:tgtEl>
                                      </p:cBhvr>
                                      <p:by x="150000" y="150000"/>
                                      <p:from x="99999" y="2935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"/>
                            </p:stCondLst>
                            <p:childTnLst>
                              <p:par>
                                <p:cTn id="84" presetID="10" presetClass="exit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001 0.155691 E" pathEditMode="relative" ptsTypes="">
                                      <p:cBhvr>
                                        <p:cTn id="91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1 -0.155691 L 0 0 E" pathEditMode="relative" ptsTypes="">
                                      <p:cBhvr>
                                        <p:cTn id="93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4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5" dur="750" fill="hold"/>
                                        <p:tgtEl>
                                          <p:spTgt spid="7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1" y="3425386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750" fill="hold"/>
                                        <p:tgtEl>
                                          <p:spTgt spid="115"/>
                                        </p:tgtEl>
                                      </p:cBhvr>
                                      <p:by x="150000" y="150000"/>
                                      <p:from x="99999" y="291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0" presetClass="exit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55691 E" pathEditMode="relative" ptsTypes="">
                                      <p:cBhvr>
                                        <p:cTn id="106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55691 L 0 0 E" pathEditMode="relative" ptsTypes="">
                                      <p:cBhvr>
                                        <p:cTn id="10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0" dur="750" fill="hold"/>
                                        <p:tgtEl>
                                          <p:spTgt spid="7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1" y="181464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2" dur="750" fill="hold"/>
                                        <p:tgtEl>
                                          <p:spTgt spid="118"/>
                                        </p:tgtEl>
                                      </p:cBhvr>
                                      <p:by x="150000" y="150000"/>
                                      <p:from x="99999" y="55107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14" presetID="10" presetClass="exit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001 0.155691 E" pathEditMode="relative" ptsTypes="">
                                      <p:cBhvr>
                                        <p:cTn id="121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1 -0.155691 L 0 0 E" pathEditMode="relative" ptsTypes="">
                                      <p:cBhvr>
                                        <p:cTn id="123" dur="7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5" dur="750" fill="hold"/>
                                        <p:tgtEl>
                                          <p:spTgt spid="9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1" y="35018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7" dur="750" fill="hold"/>
                                        <p:tgtEl>
                                          <p:spTgt spid="121"/>
                                        </p:tgtEl>
                                      </p:cBhvr>
                                      <p:by x="150000" y="150000"/>
                                      <p:from x="99999" y="285567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0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7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31" grpId="0" animBg="1"/>
      <p:bldP spid="33" grpId="0"/>
      <p:bldP spid="34" grpId="0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29" grpId="0"/>
      <p:bldP spid="133" grpId="0"/>
      <p:bldP spid="1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Dict</a:t>
            </a:r>
            <a:r>
              <a:rPr lang="zh-CN" altLang="en-US" sz="2400" b="1">
                <a:solidFill>
                  <a:srgbClr val="AD2B26"/>
                </a:solidFill>
              </a:rPr>
              <a:t>的</a:t>
            </a:r>
            <a:r>
              <a:rPr lang="en-US" altLang="zh-CN" sz="2400" b="1">
                <a:solidFill>
                  <a:srgbClr val="AD2B26"/>
                </a:solidFill>
              </a:rPr>
              <a:t>rehash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490172-A34B-4650-AFD1-F4361692C0DB}"/>
              </a:ext>
            </a:extLst>
          </p:cNvPr>
          <p:cNvSpPr/>
          <p:nvPr/>
        </p:nvSpPr>
        <p:spPr>
          <a:xfrm>
            <a:off x="3595755" y="1803556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dictht</a:t>
            </a:r>
            <a:endParaRPr lang="zh-CN" altLang="en-US" sz="1600" b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A008A4-4C59-4998-8398-550E5126F525}"/>
              </a:ext>
            </a:extLst>
          </p:cNvPr>
          <p:cNvSpPr/>
          <p:nvPr/>
        </p:nvSpPr>
        <p:spPr>
          <a:xfrm>
            <a:off x="3595756" y="2144800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dictEntry **table</a:t>
            </a:r>
            <a:endParaRPr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46FB65-075D-45E8-B049-ADB5AA7A62F2}"/>
              </a:ext>
            </a:extLst>
          </p:cNvPr>
          <p:cNvSpPr/>
          <p:nvPr/>
        </p:nvSpPr>
        <p:spPr>
          <a:xfrm>
            <a:off x="3595754" y="2472832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size: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BEFA7F-B48B-4330-A0F3-9DCC22DE1D0B}"/>
              </a:ext>
            </a:extLst>
          </p:cNvPr>
          <p:cNvSpPr/>
          <p:nvPr/>
        </p:nvSpPr>
        <p:spPr>
          <a:xfrm>
            <a:off x="3595752" y="2800864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sizemask:</a:t>
            </a:r>
            <a:endParaRPr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83484B-503A-4F18-BE71-64EAB1BAC6C9}"/>
              </a:ext>
            </a:extLst>
          </p:cNvPr>
          <p:cNvSpPr/>
          <p:nvPr/>
        </p:nvSpPr>
        <p:spPr>
          <a:xfrm>
            <a:off x="3595750" y="312889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used:</a:t>
            </a:r>
            <a:endParaRPr lang="zh-CN" altLang="en-US" sz="12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B6769D-E0D1-4C8B-AE5C-B84307480C5A}"/>
              </a:ext>
            </a:extLst>
          </p:cNvPr>
          <p:cNvSpPr txBox="1"/>
          <p:nvPr/>
        </p:nvSpPr>
        <p:spPr>
          <a:xfrm>
            <a:off x="4420698" y="2507380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DA29C4D-9579-4DC0-A463-E66A226B7E32}"/>
              </a:ext>
            </a:extLst>
          </p:cNvPr>
          <p:cNvSpPr txBox="1"/>
          <p:nvPr/>
        </p:nvSpPr>
        <p:spPr>
          <a:xfrm>
            <a:off x="4791770" y="2831329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FA6BDC55-5BD5-4B41-9E2B-453BE9363146}"/>
              </a:ext>
            </a:extLst>
          </p:cNvPr>
          <p:cNvGrpSpPr/>
          <p:nvPr/>
        </p:nvGrpSpPr>
        <p:grpSpPr>
          <a:xfrm>
            <a:off x="9337908" y="980796"/>
            <a:ext cx="1299612" cy="908107"/>
            <a:chOff x="9310094" y="1465625"/>
            <a:chExt cx="1649898" cy="100720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1642AE8-9BDC-40AF-9C6B-D686181EC0AC}"/>
                </a:ext>
              </a:extLst>
            </p:cNvPr>
            <p:cNvSpPr/>
            <p:nvPr/>
          </p:nvSpPr>
          <p:spPr>
            <a:xfrm>
              <a:off x="9310095" y="1465625"/>
              <a:ext cx="1649895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dictEntry</a:t>
              </a:r>
              <a:endParaRPr lang="zh-CN" altLang="en-US" sz="1600" b="1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84244EA-BD96-469A-86E6-FA2FF69BE136}"/>
                </a:ext>
              </a:extLst>
            </p:cNvPr>
            <p:cNvSpPr/>
            <p:nvPr/>
          </p:nvSpPr>
          <p:spPr>
            <a:xfrm>
              <a:off x="9310096" y="1806869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key: k1</a:t>
              </a:r>
              <a:endParaRPr lang="zh-CN" altLang="en-US" sz="120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5279991-E465-4D53-BEDA-B1BD0E4FE0F2}"/>
                </a:ext>
              </a:extLst>
            </p:cNvPr>
            <p:cNvSpPr/>
            <p:nvPr/>
          </p:nvSpPr>
          <p:spPr>
            <a:xfrm>
              <a:off x="9310094" y="2134901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val: v1</a:t>
              </a:r>
              <a:endParaRPr lang="zh-CN" altLang="en-US" sz="1200"/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8991AE42-7F2A-4D79-A15B-B7FC6585FD5E}"/>
              </a:ext>
            </a:extLst>
          </p:cNvPr>
          <p:cNvSpPr/>
          <p:nvPr/>
        </p:nvSpPr>
        <p:spPr>
          <a:xfrm>
            <a:off x="3595751" y="3943089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dictht</a:t>
            </a:r>
            <a:endParaRPr lang="zh-CN" altLang="en-US" sz="1600" b="1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442117B-7595-49CC-8160-3358B1D4152D}"/>
              </a:ext>
            </a:extLst>
          </p:cNvPr>
          <p:cNvSpPr/>
          <p:nvPr/>
        </p:nvSpPr>
        <p:spPr>
          <a:xfrm>
            <a:off x="3595752" y="4284333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dictEntry **table</a:t>
            </a:r>
            <a:endParaRPr lang="zh-CN" altLang="en-US" sz="12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87E9FB2-088D-4B83-9BF0-DF75B13EA23A}"/>
              </a:ext>
            </a:extLst>
          </p:cNvPr>
          <p:cNvSpPr/>
          <p:nvPr/>
        </p:nvSpPr>
        <p:spPr>
          <a:xfrm>
            <a:off x="3595750" y="4612365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size:</a:t>
            </a:r>
            <a:endParaRPr lang="zh-CN" altLang="en-US" sz="12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4846CAD-6119-4378-830C-7587F1E5D062}"/>
              </a:ext>
            </a:extLst>
          </p:cNvPr>
          <p:cNvSpPr/>
          <p:nvPr/>
        </p:nvSpPr>
        <p:spPr>
          <a:xfrm>
            <a:off x="3595748" y="4940397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sizemask:</a:t>
            </a:r>
            <a:endParaRPr lang="zh-CN" altLang="en-US" sz="12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BD84CB1-E399-4391-9E0B-39E776F7310A}"/>
              </a:ext>
            </a:extLst>
          </p:cNvPr>
          <p:cNvSpPr/>
          <p:nvPr/>
        </p:nvSpPr>
        <p:spPr>
          <a:xfrm>
            <a:off x="3595746" y="5268429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used:</a:t>
            </a:r>
            <a:endParaRPr lang="zh-CN" altLang="en-US" sz="1200"/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8F2720E-73C2-4FC2-A09D-D091B2707CD9}"/>
              </a:ext>
            </a:extLst>
          </p:cNvPr>
          <p:cNvGrpSpPr/>
          <p:nvPr/>
        </p:nvGrpSpPr>
        <p:grpSpPr>
          <a:xfrm>
            <a:off x="9337908" y="2131743"/>
            <a:ext cx="1299612" cy="908107"/>
            <a:chOff x="9310090" y="3076372"/>
            <a:chExt cx="1649898" cy="100720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8D3F7FA-4707-49D7-B075-648909D8349B}"/>
                </a:ext>
              </a:extLst>
            </p:cNvPr>
            <p:cNvSpPr/>
            <p:nvPr/>
          </p:nvSpPr>
          <p:spPr>
            <a:xfrm>
              <a:off x="9310091" y="3076372"/>
              <a:ext cx="1649895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dictEntry</a:t>
              </a:r>
              <a:endParaRPr lang="zh-CN" altLang="en-US" sz="1600" b="1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E0A0CD1-DBE8-44C6-8D8B-E371228C9985}"/>
                </a:ext>
              </a:extLst>
            </p:cNvPr>
            <p:cNvSpPr/>
            <p:nvPr/>
          </p:nvSpPr>
          <p:spPr>
            <a:xfrm>
              <a:off x="9310092" y="3417616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key: k2</a:t>
              </a:r>
              <a:endParaRPr lang="zh-CN" altLang="en-US" sz="120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ABAF45A-093D-4CBB-826E-45BEF73C2FAF}"/>
                </a:ext>
              </a:extLst>
            </p:cNvPr>
            <p:cNvSpPr/>
            <p:nvPr/>
          </p:nvSpPr>
          <p:spPr>
            <a:xfrm>
              <a:off x="9310090" y="3745648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val: v2</a:t>
              </a:r>
              <a:endParaRPr lang="zh-CN" altLang="en-US" sz="1200"/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5BA7B517-7210-417A-AA6C-7E692919438F}"/>
              </a:ext>
            </a:extLst>
          </p:cNvPr>
          <p:cNvSpPr/>
          <p:nvPr/>
        </p:nvSpPr>
        <p:spPr>
          <a:xfrm>
            <a:off x="407064" y="2102428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</a:t>
            </a:r>
            <a:endParaRPr lang="zh-CN" altLang="en-US" sz="1600" b="1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D6C734D-FBB7-4A80-AF97-D4A1CD1E47FC}"/>
              </a:ext>
            </a:extLst>
          </p:cNvPr>
          <p:cNvSpPr/>
          <p:nvPr/>
        </p:nvSpPr>
        <p:spPr>
          <a:xfrm>
            <a:off x="407065" y="2443672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*type</a:t>
            </a:r>
            <a:endParaRPr lang="zh-CN" altLang="en-US" sz="12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92C8847-0B28-4B9D-9F30-88697F8C662D}"/>
              </a:ext>
            </a:extLst>
          </p:cNvPr>
          <p:cNvSpPr/>
          <p:nvPr/>
        </p:nvSpPr>
        <p:spPr>
          <a:xfrm>
            <a:off x="407063" y="2771704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*privdata</a:t>
            </a:r>
            <a:endParaRPr lang="zh-CN" altLang="en-US" sz="12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B2FCBF7-27CA-466B-BD92-3B30F425AF4B}"/>
              </a:ext>
            </a:extLst>
          </p:cNvPr>
          <p:cNvSpPr/>
          <p:nvPr/>
        </p:nvSpPr>
        <p:spPr>
          <a:xfrm>
            <a:off x="407061" y="309973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dict ht[2]</a:t>
            </a:r>
            <a:endParaRPr lang="zh-CN" altLang="en-US" sz="12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ABF84D8-31F1-42DA-8850-DD23627FBFE0}"/>
              </a:ext>
            </a:extLst>
          </p:cNvPr>
          <p:cNvSpPr/>
          <p:nvPr/>
        </p:nvSpPr>
        <p:spPr>
          <a:xfrm>
            <a:off x="407059" y="3427768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rehashidx:</a:t>
            </a:r>
            <a:endParaRPr lang="zh-CN" altLang="en-US" sz="12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070BD83-985F-4638-BE93-F680C40BD783}"/>
              </a:ext>
            </a:extLst>
          </p:cNvPr>
          <p:cNvSpPr/>
          <p:nvPr/>
        </p:nvSpPr>
        <p:spPr>
          <a:xfrm>
            <a:off x="407059" y="376238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pauserehash: 0</a:t>
            </a:r>
            <a:endParaRPr lang="zh-CN" altLang="en-US" sz="1200"/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0B65E523-4F60-4A0C-810D-22FE73783609}"/>
              </a:ext>
            </a:extLst>
          </p:cNvPr>
          <p:cNvCxnSpPr>
            <a:stCxn id="44" idx="3"/>
            <a:endCxn id="7" idx="1"/>
          </p:cNvCxnSpPr>
          <p:nvPr/>
        </p:nvCxnSpPr>
        <p:spPr>
          <a:xfrm flipV="1">
            <a:off x="2056957" y="1972522"/>
            <a:ext cx="1538798" cy="12961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1EA73305-3792-4A94-9F46-A9CA9B403A4C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2056957" y="3268702"/>
            <a:ext cx="1538794" cy="843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30C14DA6-5205-414A-9778-6D2F6BC7EE7D}"/>
              </a:ext>
            </a:extLst>
          </p:cNvPr>
          <p:cNvSpPr txBox="1"/>
          <p:nvPr/>
        </p:nvSpPr>
        <p:spPr>
          <a:xfrm>
            <a:off x="2770812" y="2023429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ht[0]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21D58C4-2EB2-4A7A-A339-FE02FAC0903D}"/>
              </a:ext>
            </a:extLst>
          </p:cNvPr>
          <p:cNvSpPr txBox="1"/>
          <p:nvPr/>
        </p:nvSpPr>
        <p:spPr>
          <a:xfrm>
            <a:off x="2852790" y="3782158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ht[1]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964E27F-91C9-44EE-8E91-45CB5A0D5F73}"/>
              </a:ext>
            </a:extLst>
          </p:cNvPr>
          <p:cNvSpPr txBox="1"/>
          <p:nvPr/>
        </p:nvSpPr>
        <p:spPr>
          <a:xfrm>
            <a:off x="4458685" y="3178786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86EFB777-C606-4215-AF41-9F2987E03622}"/>
              </a:ext>
            </a:extLst>
          </p:cNvPr>
          <p:cNvGrpSpPr/>
          <p:nvPr/>
        </p:nvGrpSpPr>
        <p:grpSpPr>
          <a:xfrm>
            <a:off x="9337908" y="3282690"/>
            <a:ext cx="1299612" cy="908107"/>
            <a:chOff x="9310090" y="4662890"/>
            <a:chExt cx="1649898" cy="1007207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3CEF9C9-0B92-4CE9-869F-D692CAB7E0D9}"/>
                </a:ext>
              </a:extLst>
            </p:cNvPr>
            <p:cNvSpPr/>
            <p:nvPr/>
          </p:nvSpPr>
          <p:spPr>
            <a:xfrm>
              <a:off x="9310091" y="4662890"/>
              <a:ext cx="1649895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dictEntry</a:t>
              </a:r>
              <a:endParaRPr lang="zh-CN" altLang="en-US" sz="1600" b="1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6BFCEF21-A78F-4C5E-B708-AC0182C38283}"/>
                </a:ext>
              </a:extLst>
            </p:cNvPr>
            <p:cNvSpPr/>
            <p:nvPr/>
          </p:nvSpPr>
          <p:spPr>
            <a:xfrm>
              <a:off x="9310092" y="5004134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key: k3</a:t>
              </a:r>
              <a:endParaRPr lang="zh-CN" altLang="en-US" sz="120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F3AD674-59F0-46C7-BA3F-FA16054135EF}"/>
                </a:ext>
              </a:extLst>
            </p:cNvPr>
            <p:cNvSpPr/>
            <p:nvPr/>
          </p:nvSpPr>
          <p:spPr>
            <a:xfrm>
              <a:off x="9310090" y="5332166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val: v3</a:t>
              </a:r>
              <a:endParaRPr lang="zh-CN" altLang="en-US" sz="1200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242F1948-DAFC-4DEE-9EDF-F2EF12C3DCDC}"/>
              </a:ext>
            </a:extLst>
          </p:cNvPr>
          <p:cNvGrpSpPr/>
          <p:nvPr/>
        </p:nvGrpSpPr>
        <p:grpSpPr>
          <a:xfrm>
            <a:off x="9337906" y="4433637"/>
            <a:ext cx="1299612" cy="908107"/>
            <a:chOff x="9310090" y="4662890"/>
            <a:chExt cx="1649898" cy="1007207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D45D485-5342-4B1D-8274-A917A7567BAE}"/>
                </a:ext>
              </a:extLst>
            </p:cNvPr>
            <p:cNvSpPr/>
            <p:nvPr/>
          </p:nvSpPr>
          <p:spPr>
            <a:xfrm>
              <a:off x="9310091" y="4662890"/>
              <a:ext cx="1649895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dictEntry</a:t>
              </a:r>
              <a:endParaRPr lang="zh-CN" altLang="en-US" sz="1600" b="1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531B6F56-ADE9-45FB-9BB1-3785C87B5617}"/>
                </a:ext>
              </a:extLst>
            </p:cNvPr>
            <p:cNvSpPr/>
            <p:nvPr/>
          </p:nvSpPr>
          <p:spPr>
            <a:xfrm>
              <a:off x="9310092" y="5004134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key: k4</a:t>
              </a:r>
              <a:endParaRPr lang="zh-CN" altLang="en-US" sz="1200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8D5C8416-92D5-4874-A9AC-A65698B3A518}"/>
                </a:ext>
              </a:extLst>
            </p:cNvPr>
            <p:cNvSpPr/>
            <p:nvPr/>
          </p:nvSpPr>
          <p:spPr>
            <a:xfrm>
              <a:off x="9310090" y="5332166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val: v4</a:t>
              </a:r>
              <a:endParaRPr lang="zh-CN" altLang="en-US" sz="1200"/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EEA61AB2-067F-4227-967A-A809A2BAF916}"/>
              </a:ext>
            </a:extLst>
          </p:cNvPr>
          <p:cNvGrpSpPr/>
          <p:nvPr/>
        </p:nvGrpSpPr>
        <p:grpSpPr>
          <a:xfrm>
            <a:off x="9337904" y="5569535"/>
            <a:ext cx="1299612" cy="908107"/>
            <a:chOff x="9310090" y="4662890"/>
            <a:chExt cx="1649898" cy="1007207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FFC4FF48-E5CF-4E79-9EAC-3F01786163E4}"/>
                </a:ext>
              </a:extLst>
            </p:cNvPr>
            <p:cNvSpPr/>
            <p:nvPr/>
          </p:nvSpPr>
          <p:spPr>
            <a:xfrm>
              <a:off x="9310091" y="4662890"/>
              <a:ext cx="1649895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dictEntry</a:t>
              </a:r>
              <a:endParaRPr lang="zh-CN" altLang="en-US" sz="1600" b="1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F1332F06-73CA-426B-A9C4-79733BB27E94}"/>
                </a:ext>
              </a:extLst>
            </p:cNvPr>
            <p:cNvSpPr/>
            <p:nvPr/>
          </p:nvSpPr>
          <p:spPr>
            <a:xfrm>
              <a:off x="9310092" y="5004134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key: k5</a:t>
              </a:r>
              <a:endParaRPr lang="zh-CN" altLang="en-US" sz="120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36671BF-0374-4801-BF30-70E197AC33C1}"/>
                </a:ext>
              </a:extLst>
            </p:cNvPr>
            <p:cNvSpPr/>
            <p:nvPr/>
          </p:nvSpPr>
          <p:spPr>
            <a:xfrm>
              <a:off x="9310090" y="5332166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val: v5</a:t>
              </a:r>
              <a:endParaRPr lang="zh-CN" altLang="en-US" sz="1200"/>
            </a:p>
          </p:txBody>
        </p:sp>
      </p:grpSp>
      <p:sp>
        <p:nvSpPr>
          <p:cNvPr id="103" name="矩形 102">
            <a:extLst>
              <a:ext uri="{FF2B5EF4-FFF2-40B4-BE49-F238E27FC236}">
                <a16:creationId xmlns:a16="http://schemas.microsoft.com/office/drawing/2014/main" id="{D657B88A-F40D-40D8-8158-DC9AC7754D76}"/>
              </a:ext>
            </a:extLst>
          </p:cNvPr>
          <p:cNvSpPr/>
          <p:nvPr/>
        </p:nvSpPr>
        <p:spPr>
          <a:xfrm>
            <a:off x="6463173" y="191997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0</a:t>
            </a:r>
            <a:endParaRPr lang="zh-CN" altLang="en-US" sz="120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765D4AAA-CF5E-45FE-9607-6B2C9FBC0A16}"/>
              </a:ext>
            </a:extLst>
          </p:cNvPr>
          <p:cNvSpPr/>
          <p:nvPr/>
        </p:nvSpPr>
        <p:spPr>
          <a:xfrm>
            <a:off x="6463171" y="2248008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A2339DFA-6B4F-4BDC-8BE5-2C0F57247BC7}"/>
              </a:ext>
            </a:extLst>
          </p:cNvPr>
          <p:cNvSpPr/>
          <p:nvPr/>
        </p:nvSpPr>
        <p:spPr>
          <a:xfrm>
            <a:off x="6463169" y="2576040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7AB622B-9CEC-4D40-A8CA-467AEE75D277}"/>
              </a:ext>
            </a:extLst>
          </p:cNvPr>
          <p:cNvSpPr/>
          <p:nvPr/>
        </p:nvSpPr>
        <p:spPr>
          <a:xfrm>
            <a:off x="6463167" y="2904072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3</a:t>
            </a:r>
            <a:endParaRPr lang="zh-CN" altLang="en-US" sz="120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C89A5055-FF85-4B3B-8F76-D910DBCE7456}"/>
              </a:ext>
            </a:extLst>
          </p:cNvPr>
          <p:cNvSpPr/>
          <p:nvPr/>
        </p:nvSpPr>
        <p:spPr>
          <a:xfrm>
            <a:off x="6463167" y="1581524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dictEntry*[8]</a:t>
            </a:r>
            <a:endParaRPr lang="zh-CN" altLang="en-US" sz="1600" b="1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7A97562-7EF1-49D6-8051-90DF4C5FD21E}"/>
              </a:ext>
            </a:extLst>
          </p:cNvPr>
          <p:cNvSpPr/>
          <p:nvPr/>
        </p:nvSpPr>
        <p:spPr>
          <a:xfrm>
            <a:off x="6463173" y="3242084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4</a:t>
            </a:r>
            <a:endParaRPr lang="zh-CN" altLang="en-US" sz="120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EDEF064-1A7B-4DCA-91C1-626C8FFF8EE8}"/>
              </a:ext>
            </a:extLst>
          </p:cNvPr>
          <p:cNvSpPr/>
          <p:nvPr/>
        </p:nvSpPr>
        <p:spPr>
          <a:xfrm>
            <a:off x="6463171" y="357011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5</a:t>
            </a:r>
            <a:endParaRPr lang="zh-CN" altLang="en-US" sz="120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E0A07D3E-EF7E-4ADE-8EF2-6F512EA68C6D}"/>
              </a:ext>
            </a:extLst>
          </p:cNvPr>
          <p:cNvSpPr/>
          <p:nvPr/>
        </p:nvSpPr>
        <p:spPr>
          <a:xfrm>
            <a:off x="6463169" y="3898148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6</a:t>
            </a:r>
            <a:endParaRPr lang="zh-CN" altLang="en-US" sz="120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B91F52BE-8479-466F-B176-866A82253267}"/>
              </a:ext>
            </a:extLst>
          </p:cNvPr>
          <p:cNvSpPr/>
          <p:nvPr/>
        </p:nvSpPr>
        <p:spPr>
          <a:xfrm>
            <a:off x="6463167" y="4226180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7</a:t>
            </a:r>
            <a:endParaRPr lang="zh-CN" altLang="en-US" sz="1200"/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83A0087F-4038-45B1-A6C5-19E600D7C6B0}"/>
              </a:ext>
            </a:extLst>
          </p:cNvPr>
          <p:cNvCxnSpPr>
            <a:cxnSpLocks/>
            <a:stCxn id="103" idx="3"/>
            <a:endCxn id="20" idx="1"/>
          </p:cNvCxnSpPr>
          <p:nvPr/>
        </p:nvCxnSpPr>
        <p:spPr>
          <a:xfrm flipV="1">
            <a:off x="8113069" y="1133137"/>
            <a:ext cx="1224840" cy="955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95C7EAC-1046-440B-A931-E6C4DF4E9F64}"/>
              </a:ext>
            </a:extLst>
          </p:cNvPr>
          <p:cNvCxnSpPr>
            <a:cxnSpLocks/>
            <a:stCxn id="104" idx="3"/>
            <a:endCxn id="35" idx="1"/>
          </p:cNvCxnSpPr>
          <p:nvPr/>
        </p:nvCxnSpPr>
        <p:spPr>
          <a:xfrm flipV="1">
            <a:off x="8113067" y="2284084"/>
            <a:ext cx="1224842" cy="13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5E1BD33C-0638-4A44-BA4C-05EA4629A056}"/>
              </a:ext>
            </a:extLst>
          </p:cNvPr>
          <p:cNvCxnSpPr>
            <a:cxnSpLocks/>
            <a:stCxn id="105" idx="3"/>
            <a:endCxn id="56" idx="1"/>
          </p:cNvCxnSpPr>
          <p:nvPr/>
        </p:nvCxnSpPr>
        <p:spPr>
          <a:xfrm>
            <a:off x="8113065" y="2745006"/>
            <a:ext cx="1224844" cy="69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92B5715B-7530-4DBE-BC40-AE8A167EE81A}"/>
              </a:ext>
            </a:extLst>
          </p:cNvPr>
          <p:cNvCxnSpPr>
            <a:cxnSpLocks/>
            <a:stCxn id="106" idx="3"/>
            <a:endCxn id="86" idx="1"/>
          </p:cNvCxnSpPr>
          <p:nvPr/>
        </p:nvCxnSpPr>
        <p:spPr>
          <a:xfrm>
            <a:off x="8113063" y="3073038"/>
            <a:ext cx="1224844" cy="151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E494070-AC93-412E-B86B-17F549995A42}"/>
              </a:ext>
            </a:extLst>
          </p:cNvPr>
          <p:cNvCxnSpPr>
            <a:stCxn id="108" idx="3"/>
            <a:endCxn id="90" idx="1"/>
          </p:cNvCxnSpPr>
          <p:nvPr/>
        </p:nvCxnSpPr>
        <p:spPr>
          <a:xfrm>
            <a:off x="8113069" y="3411050"/>
            <a:ext cx="1224836" cy="231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CD72F5D7-A677-4195-B541-A73834B93FDC}"/>
              </a:ext>
            </a:extLst>
          </p:cNvPr>
          <p:cNvCxnSpPr>
            <a:cxnSpLocks/>
            <a:stCxn id="8" idx="3"/>
            <a:endCxn id="107" idx="1"/>
          </p:cNvCxnSpPr>
          <p:nvPr/>
        </p:nvCxnSpPr>
        <p:spPr>
          <a:xfrm flipV="1">
            <a:off x="5245652" y="1750490"/>
            <a:ext cx="1217515" cy="5632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B348FE4C-5B99-4D05-B59A-345908C08B9A}"/>
              </a:ext>
            </a:extLst>
          </p:cNvPr>
          <p:cNvSpPr/>
          <p:nvPr/>
        </p:nvSpPr>
        <p:spPr>
          <a:xfrm>
            <a:off x="6470478" y="5291150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null</a:t>
            </a:r>
            <a:endParaRPr lang="zh-CN" altLang="en-US" sz="1600" b="1"/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971BBF40-8B8B-4EDA-BE57-3EFE1E751578}"/>
              </a:ext>
            </a:extLst>
          </p:cNvPr>
          <p:cNvCxnSpPr>
            <a:stCxn id="26" idx="3"/>
            <a:endCxn id="78" idx="1"/>
          </p:cNvCxnSpPr>
          <p:nvPr/>
        </p:nvCxnSpPr>
        <p:spPr>
          <a:xfrm>
            <a:off x="5245646" y="4112055"/>
            <a:ext cx="1224832" cy="13480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C777FACE-2358-4771-A063-C5770A636A3A}"/>
              </a:ext>
            </a:extLst>
          </p:cNvPr>
          <p:cNvSpPr txBox="1"/>
          <p:nvPr/>
        </p:nvSpPr>
        <p:spPr>
          <a:xfrm>
            <a:off x="1554480" y="3463183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4176EAC-2F00-480D-B0FC-D71207D8AD8C}"/>
              </a:ext>
            </a:extLst>
          </p:cNvPr>
          <p:cNvSpPr txBox="1"/>
          <p:nvPr/>
        </p:nvSpPr>
        <p:spPr>
          <a:xfrm>
            <a:off x="1503435" y="3455946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-1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A32082F9-4625-4F7C-B5B0-62FA32ECF9CA}"/>
              </a:ext>
            </a:extLst>
          </p:cNvPr>
          <p:cNvSpPr txBox="1"/>
          <p:nvPr/>
        </p:nvSpPr>
        <p:spPr>
          <a:xfrm>
            <a:off x="4420694" y="4646913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F9AE254-1CF8-4495-B948-D1092D8EF719}"/>
              </a:ext>
            </a:extLst>
          </p:cNvPr>
          <p:cNvSpPr txBox="1"/>
          <p:nvPr/>
        </p:nvSpPr>
        <p:spPr>
          <a:xfrm>
            <a:off x="4791766" y="4970862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8B15443-04D0-41B0-9655-939672082A13}"/>
              </a:ext>
            </a:extLst>
          </p:cNvPr>
          <p:cNvSpPr txBox="1"/>
          <p:nvPr/>
        </p:nvSpPr>
        <p:spPr>
          <a:xfrm>
            <a:off x="4458684" y="5312106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75FD38B-BAA8-4C1C-9235-EF7C097768BC}"/>
              </a:ext>
            </a:extLst>
          </p:cNvPr>
          <p:cNvSpPr txBox="1"/>
          <p:nvPr/>
        </p:nvSpPr>
        <p:spPr>
          <a:xfrm>
            <a:off x="4410859" y="4636077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6D8D67D-C22B-4FB0-AA72-7AE0CFF75F70}"/>
              </a:ext>
            </a:extLst>
          </p:cNvPr>
          <p:cNvSpPr txBox="1"/>
          <p:nvPr/>
        </p:nvSpPr>
        <p:spPr>
          <a:xfrm>
            <a:off x="4781931" y="4960026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D6C8E2D0-1249-4A9B-BB4E-1A4AC563DC50}"/>
              </a:ext>
            </a:extLst>
          </p:cNvPr>
          <p:cNvSpPr txBox="1"/>
          <p:nvPr/>
        </p:nvSpPr>
        <p:spPr>
          <a:xfrm>
            <a:off x="4448849" y="5301270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5A12675-E734-45F8-BCE0-2680FCC41A26}"/>
              </a:ext>
            </a:extLst>
          </p:cNvPr>
          <p:cNvSpPr txBox="1"/>
          <p:nvPr/>
        </p:nvSpPr>
        <p:spPr>
          <a:xfrm>
            <a:off x="4420693" y="2513029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F3A8EA1-A2A3-480F-8B56-D8D3691AED4C}"/>
              </a:ext>
            </a:extLst>
          </p:cNvPr>
          <p:cNvSpPr txBox="1"/>
          <p:nvPr/>
        </p:nvSpPr>
        <p:spPr>
          <a:xfrm>
            <a:off x="4781930" y="2843653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BF63977-1115-43F6-9E68-E1DA61A74DD8}"/>
              </a:ext>
            </a:extLst>
          </p:cNvPr>
          <p:cNvSpPr txBox="1"/>
          <p:nvPr/>
        </p:nvSpPr>
        <p:spPr>
          <a:xfrm>
            <a:off x="4467400" y="3164973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2946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51" grpId="0"/>
      <p:bldP spid="78" grpId="0" animBg="1"/>
      <p:bldP spid="81" grpId="1"/>
      <p:bldP spid="93" grpId="1"/>
      <p:bldP spid="95" grpId="1"/>
      <p:bldP spid="96" grpId="1"/>
      <p:bldP spid="97" grpId="1"/>
      <p:bldP spid="98" grpId="0"/>
      <p:bldP spid="99" grpId="0"/>
      <p:bldP spid="100" grpId="0"/>
      <p:bldP spid="71" grpId="0"/>
      <p:bldP spid="72" grpId="0"/>
      <p:bldP spid="7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Dict</a:t>
            </a:r>
            <a:r>
              <a:rPr lang="zh-CN" altLang="en-US" sz="2400" b="1">
                <a:solidFill>
                  <a:srgbClr val="AD2B26"/>
                </a:solidFill>
              </a:rPr>
              <a:t>的</a:t>
            </a:r>
            <a:r>
              <a:rPr lang="en-US" altLang="zh-CN" sz="2400" b="1">
                <a:solidFill>
                  <a:srgbClr val="AD2B26"/>
                </a:solidFill>
              </a:rPr>
              <a:t>rehash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占位符 2">
                <a:extLst>
                  <a:ext uri="{FF2B5EF4-FFF2-40B4-BE49-F238E27FC236}">
                    <a16:creationId xmlns:a16="http://schemas.microsoft.com/office/drawing/2014/main" id="{FF9114BE-5BFE-49F4-A407-5D091408904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10880" y="1624204"/>
                <a:ext cx="10698800" cy="867101"/>
              </a:xfrm>
            </p:spPr>
            <p:txBody>
              <a:bodyPr/>
              <a:lstStyle/>
              <a:p>
                <a:pPr>
                  <a:lnSpc>
                    <a:spcPct val="130000"/>
                  </a:lnSpc>
                </a:pPr>
                <a:r>
                  <a:rPr lang="en-US" altLang="zh-CN"/>
                  <a:t>Dict</a:t>
                </a:r>
                <a:r>
                  <a:rPr lang="zh-CN" altLang="en-US"/>
                  <a:t>的</a:t>
                </a:r>
                <a:r>
                  <a:rPr lang="en-US" altLang="zh-CN"/>
                  <a:t>rehash</a:t>
                </a:r>
                <a:r>
                  <a:rPr lang="zh-CN" altLang="en-US"/>
                  <a:t>并不是一次性完成的。试想一下，如果</a:t>
                </a:r>
                <a:r>
                  <a:rPr lang="en-US" altLang="zh-CN"/>
                  <a:t>Dict</a:t>
                </a:r>
                <a:r>
                  <a:rPr lang="zh-CN" altLang="en-US"/>
                  <a:t>中包含数百万的</a:t>
                </a:r>
                <a:r>
                  <a:rPr lang="en-US" altLang="zh-CN"/>
                  <a:t>entry</a:t>
                </a:r>
                <a:r>
                  <a:rPr lang="zh-CN" altLang="en-US"/>
                  <a:t>，要在一次</a:t>
                </a:r>
                <a:r>
                  <a:rPr lang="en-US" altLang="zh-CN"/>
                  <a:t>rehash</a:t>
                </a:r>
                <a:r>
                  <a:rPr lang="zh-CN" altLang="en-US"/>
                  <a:t>完成，极有可能导致主线程阻塞。因此</a:t>
                </a:r>
                <a:r>
                  <a:rPr lang="en-US" altLang="zh-CN"/>
                  <a:t>Dict</a:t>
                </a:r>
                <a:r>
                  <a:rPr lang="zh-CN" altLang="en-US"/>
                  <a:t>的</a:t>
                </a:r>
                <a:r>
                  <a:rPr lang="en-US" altLang="zh-CN"/>
                  <a:t>rehash</a:t>
                </a:r>
                <a:r>
                  <a:rPr lang="zh-CN" altLang="en-US"/>
                  <a:t>是分多次、渐进式的完成，因此称为</a:t>
                </a:r>
                <a:r>
                  <a:rPr lang="zh-CN" altLang="en-US" b="1"/>
                  <a:t>渐进式</a:t>
                </a:r>
                <a:r>
                  <a:rPr lang="en-US" altLang="zh-CN" b="1"/>
                  <a:t>rehash</a:t>
                </a:r>
                <a:r>
                  <a:rPr lang="zh-CN" altLang="en-US"/>
                  <a:t>。流程如下：</a:t>
                </a:r>
                <a:endParaRPr lang="en-US" altLang="zh-CN"/>
              </a:p>
              <a:p>
                <a:pPr marL="342900" indent="-342900">
                  <a:lnSpc>
                    <a:spcPct val="130000"/>
                  </a:lnSpc>
                  <a:buFont typeface="+mj-ea"/>
                  <a:buAutoNum type="circleNumDbPlain"/>
                </a:pPr>
                <a:r>
                  <a:rPr lang="zh-CN" altLang="en-US" sz="1400"/>
                  <a:t>计算新</a:t>
                </a:r>
                <a:r>
                  <a:rPr lang="en-US" altLang="zh-CN" sz="1400"/>
                  <a:t>hash</a:t>
                </a:r>
                <a:r>
                  <a:rPr lang="zh-CN" altLang="en-US" sz="1400"/>
                  <a:t>表的</a:t>
                </a:r>
                <a:r>
                  <a:rPr lang="en-US" altLang="zh-CN" sz="1400"/>
                  <a:t>size</a:t>
                </a:r>
                <a:r>
                  <a:rPr lang="zh-CN" altLang="en-US" sz="1400"/>
                  <a:t>，值取决于当前要做的是扩容还是收缩：</a:t>
                </a:r>
                <a:endParaRPr lang="en-US" altLang="zh-CN" sz="1400"/>
              </a:p>
              <a:p>
                <a:pPr marL="900000" lvl="1" indent="-342900">
                  <a:lnSpc>
                    <a:spcPct val="13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如果是扩容，则新</a:t>
                </a:r>
                <a:r>
                  <a:rPr lang="en-US" altLang="zh-CN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size</a:t>
                </a: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为第一个大于等于</a:t>
                </a:r>
                <a:r>
                  <a:rPr lang="en-US" altLang="zh-CN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dict.ht[0].used + 1</a:t>
                </a: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2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1400" b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900000" lvl="1" indent="-342900">
                  <a:lnSpc>
                    <a:spcPct val="13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如果是收缩，则新</a:t>
                </a:r>
                <a:r>
                  <a:rPr lang="en-US" altLang="zh-CN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size</a:t>
                </a: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为第一个大于等于</a:t>
                </a:r>
                <a:r>
                  <a:rPr lang="en-US" altLang="zh-CN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dict.ht[0].used</a:t>
                </a: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2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𝑛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 </m:t>
                    </m:r>
                  </m:oMath>
                </a14:m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（不得小于</a:t>
                </a:r>
                <a:r>
                  <a:rPr lang="en-US" altLang="zh-CN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4</a:t>
                </a: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）</a:t>
                </a:r>
                <a:endParaRPr lang="en-US" altLang="zh-CN" sz="1400" b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42900" indent="-342900">
                  <a:lnSpc>
                    <a:spcPct val="130000"/>
                  </a:lnSpc>
                  <a:buFont typeface="+mj-ea"/>
                  <a:buAutoNum type="circleNumDbPlain"/>
                </a:pPr>
                <a:r>
                  <a:rPr lang="zh-CN" altLang="en-US" sz="1400"/>
                  <a:t>按照新的</a:t>
                </a:r>
                <a:r>
                  <a:rPr lang="en-US" altLang="zh-CN" sz="1400"/>
                  <a:t>size</a:t>
                </a:r>
                <a:r>
                  <a:rPr lang="zh-CN" altLang="en-US" sz="1400"/>
                  <a:t>申请内存空间，创建</a:t>
                </a:r>
                <a:r>
                  <a:rPr lang="en-US" altLang="zh-CN" sz="1400"/>
                  <a:t>dictht</a:t>
                </a:r>
                <a:r>
                  <a:rPr lang="zh-CN" altLang="en-US" sz="1400"/>
                  <a:t>，并赋值给</a:t>
                </a:r>
                <a:r>
                  <a:rPr lang="en-US" altLang="zh-CN" sz="1400"/>
                  <a:t>dict.ht[1]</a:t>
                </a:r>
              </a:p>
              <a:p>
                <a:pPr marL="342900" indent="-342900">
                  <a:lnSpc>
                    <a:spcPct val="130000"/>
                  </a:lnSpc>
                  <a:buFont typeface="+mj-ea"/>
                  <a:buAutoNum type="circleNumDbPlain"/>
                </a:pPr>
                <a:r>
                  <a:rPr lang="zh-CN" altLang="en-US" sz="1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设置</a:t>
                </a:r>
                <a:r>
                  <a:rPr lang="en-US" altLang="zh-CN" sz="1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dict.rehashidx = 0</a:t>
                </a:r>
                <a:r>
                  <a:rPr lang="zh-CN" altLang="en-US" sz="1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，标示开始</a:t>
                </a:r>
                <a:r>
                  <a:rPr lang="en-US" altLang="zh-CN" sz="1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rehash</a:t>
                </a:r>
                <a:endParaRPr lang="en-US" altLang="zh-CN" sz="1400"/>
              </a:p>
            </p:txBody>
          </p:sp>
        </mc:Choice>
        <mc:Fallback xmlns="">
          <p:sp>
            <p:nvSpPr>
              <p:cNvPr id="53" name="文本占位符 2">
                <a:extLst>
                  <a:ext uri="{FF2B5EF4-FFF2-40B4-BE49-F238E27FC236}">
                    <a16:creationId xmlns:a16="http://schemas.microsoft.com/office/drawing/2014/main" id="{FF9114BE-5BFE-49F4-A407-5D0914089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10880" y="1624204"/>
                <a:ext cx="10698800" cy="867101"/>
              </a:xfrm>
              <a:blipFill>
                <a:blip r:embed="rId2"/>
                <a:stretch>
                  <a:fillRect l="-342" b="-174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占位符 2">
            <a:extLst>
              <a:ext uri="{FF2B5EF4-FFF2-40B4-BE49-F238E27FC236}">
                <a16:creationId xmlns:a16="http://schemas.microsoft.com/office/drawing/2014/main" id="{C97D6B2B-8633-464E-B2DE-965131C5C645}"/>
              </a:ext>
            </a:extLst>
          </p:cNvPr>
          <p:cNvSpPr txBox="1">
            <a:spLocks/>
          </p:cNvSpPr>
          <p:nvPr/>
        </p:nvSpPr>
        <p:spPr>
          <a:xfrm>
            <a:off x="710563" y="3933144"/>
            <a:ext cx="10698800" cy="86710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+mj-ea"/>
              <a:buAutoNum type="circleNumDbPlain" startAt="4"/>
            </a:pPr>
            <a:r>
              <a:rPr lang="zh-CN" altLang="en-US" sz="1400">
                <a:solidFill>
                  <a:srgbClr val="C00000"/>
                </a:solidFill>
              </a:rPr>
              <a:t>将</a:t>
            </a:r>
            <a:r>
              <a:rPr lang="en-US" altLang="zh-CN" sz="1400">
                <a:solidFill>
                  <a:srgbClr val="C00000"/>
                </a:solidFill>
              </a:rPr>
              <a:t>dict.ht[0]</a:t>
            </a:r>
            <a:r>
              <a:rPr lang="zh-CN" altLang="en-US" sz="1400">
                <a:solidFill>
                  <a:srgbClr val="C00000"/>
                </a:solidFill>
              </a:rPr>
              <a:t>中的每一个</a:t>
            </a:r>
            <a:r>
              <a:rPr lang="en-US" altLang="zh-CN" sz="1400">
                <a:solidFill>
                  <a:srgbClr val="C00000"/>
                </a:solidFill>
              </a:rPr>
              <a:t>dictEntry</a:t>
            </a:r>
            <a:r>
              <a:rPr lang="zh-CN" altLang="en-US" sz="1400">
                <a:solidFill>
                  <a:srgbClr val="C00000"/>
                </a:solidFill>
              </a:rPr>
              <a:t>都</a:t>
            </a:r>
            <a:r>
              <a:rPr lang="en-US" altLang="zh-CN" sz="1400">
                <a:solidFill>
                  <a:srgbClr val="C00000"/>
                </a:solidFill>
              </a:rPr>
              <a:t>rehash</a:t>
            </a:r>
            <a:r>
              <a:rPr lang="zh-CN" altLang="en-US" sz="1400">
                <a:solidFill>
                  <a:srgbClr val="C00000"/>
                </a:solidFill>
              </a:rPr>
              <a:t>到</a:t>
            </a:r>
            <a:r>
              <a:rPr lang="en-US" altLang="zh-CN" sz="1400">
                <a:solidFill>
                  <a:srgbClr val="C00000"/>
                </a:solidFill>
              </a:rPr>
              <a:t>dict.ht[1]</a:t>
            </a: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C8548A2B-B37B-4BAF-ADA2-42EF21D54EE8}"/>
              </a:ext>
            </a:extLst>
          </p:cNvPr>
          <p:cNvSpPr txBox="1">
            <a:spLocks/>
          </p:cNvSpPr>
          <p:nvPr/>
        </p:nvSpPr>
        <p:spPr>
          <a:xfrm>
            <a:off x="710563" y="4291393"/>
            <a:ext cx="10698800" cy="86710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+mj-ea"/>
              <a:buAutoNum type="circleNumDbPlain" startAt="5"/>
            </a:pPr>
            <a:r>
              <a:rPr lang="zh-CN" altLang="en-US" sz="1400"/>
              <a:t>将</a:t>
            </a:r>
            <a:r>
              <a:rPr lang="en-US" altLang="zh-CN" sz="1400"/>
              <a:t>dict.ht[1]</a:t>
            </a:r>
            <a:r>
              <a:rPr lang="zh-CN" altLang="en-US" sz="1400"/>
              <a:t>赋值给</a:t>
            </a:r>
            <a:r>
              <a:rPr lang="en-US" altLang="zh-CN" sz="1400"/>
              <a:t>dict.ht[0]</a:t>
            </a:r>
            <a:r>
              <a:rPr lang="zh-CN" altLang="en-US" sz="1400"/>
              <a:t>，给</a:t>
            </a:r>
            <a:r>
              <a:rPr lang="en-US" altLang="zh-CN" sz="1400"/>
              <a:t>dict.ht[1]</a:t>
            </a:r>
            <a:r>
              <a:rPr lang="zh-CN" altLang="en-US" sz="1400"/>
              <a:t>初始化为空哈希表，释放原来的</a:t>
            </a:r>
            <a:r>
              <a:rPr lang="en-US" altLang="zh-CN" sz="1400"/>
              <a:t>dict.ht[0]</a:t>
            </a:r>
            <a:r>
              <a:rPr lang="zh-CN" altLang="en-US" sz="1400"/>
              <a:t>的内存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22544890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E8215-C6CB-4066-BDD5-B5B3A37A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数据结构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815C3A-51D6-439C-9544-EF8358323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89352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Dict</a:t>
            </a:r>
            <a:r>
              <a:rPr lang="zh-CN" altLang="en-US" sz="2400" b="1">
                <a:solidFill>
                  <a:srgbClr val="AD2B26"/>
                </a:solidFill>
              </a:rPr>
              <a:t>的</a:t>
            </a:r>
            <a:r>
              <a:rPr lang="en-US" altLang="zh-CN" sz="2400" b="1">
                <a:solidFill>
                  <a:srgbClr val="AD2B26"/>
                </a:solidFill>
              </a:rPr>
              <a:t>rehash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占位符 2">
                <a:extLst>
                  <a:ext uri="{FF2B5EF4-FFF2-40B4-BE49-F238E27FC236}">
                    <a16:creationId xmlns:a16="http://schemas.microsoft.com/office/drawing/2014/main" id="{FF9114BE-5BFE-49F4-A407-5D091408904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10880" y="1624204"/>
                <a:ext cx="10698800" cy="867101"/>
              </a:xfrm>
            </p:spPr>
            <p:txBody>
              <a:bodyPr/>
              <a:lstStyle/>
              <a:p>
                <a:pPr>
                  <a:lnSpc>
                    <a:spcPct val="130000"/>
                  </a:lnSpc>
                </a:pPr>
                <a:r>
                  <a:rPr lang="en-US" altLang="zh-CN"/>
                  <a:t>Dict</a:t>
                </a:r>
                <a:r>
                  <a:rPr lang="zh-CN" altLang="en-US"/>
                  <a:t>的</a:t>
                </a:r>
                <a:r>
                  <a:rPr lang="en-US" altLang="zh-CN"/>
                  <a:t>rehash</a:t>
                </a:r>
                <a:r>
                  <a:rPr lang="zh-CN" altLang="en-US"/>
                  <a:t>并不是一次性完成的。试想一下，如果</a:t>
                </a:r>
                <a:r>
                  <a:rPr lang="en-US" altLang="zh-CN"/>
                  <a:t>Dict</a:t>
                </a:r>
                <a:r>
                  <a:rPr lang="zh-CN" altLang="en-US"/>
                  <a:t>中包含数百万的</a:t>
                </a:r>
                <a:r>
                  <a:rPr lang="en-US" altLang="zh-CN"/>
                  <a:t>entry</a:t>
                </a:r>
                <a:r>
                  <a:rPr lang="zh-CN" altLang="en-US"/>
                  <a:t>，要在一次</a:t>
                </a:r>
                <a:r>
                  <a:rPr lang="en-US" altLang="zh-CN"/>
                  <a:t>rehash</a:t>
                </a:r>
                <a:r>
                  <a:rPr lang="zh-CN" altLang="en-US"/>
                  <a:t>完成，极有可能导致主线程阻塞。因此</a:t>
                </a:r>
                <a:r>
                  <a:rPr lang="en-US" altLang="zh-CN"/>
                  <a:t>Dict</a:t>
                </a:r>
                <a:r>
                  <a:rPr lang="zh-CN" altLang="en-US"/>
                  <a:t>的</a:t>
                </a:r>
                <a:r>
                  <a:rPr lang="en-US" altLang="zh-CN"/>
                  <a:t>rehash</a:t>
                </a:r>
                <a:r>
                  <a:rPr lang="zh-CN" altLang="en-US"/>
                  <a:t>是分多次、渐进式的完成，因此称为</a:t>
                </a:r>
                <a:r>
                  <a:rPr lang="zh-CN" altLang="en-US" b="1"/>
                  <a:t>渐进式</a:t>
                </a:r>
                <a:r>
                  <a:rPr lang="en-US" altLang="zh-CN" b="1"/>
                  <a:t>rehash</a:t>
                </a:r>
                <a:r>
                  <a:rPr lang="zh-CN" altLang="en-US"/>
                  <a:t>。流程如下：</a:t>
                </a:r>
                <a:endParaRPr lang="en-US" altLang="zh-CN"/>
              </a:p>
              <a:p>
                <a:pPr marL="342900" indent="-342900">
                  <a:lnSpc>
                    <a:spcPct val="130000"/>
                  </a:lnSpc>
                  <a:buFont typeface="+mj-ea"/>
                  <a:buAutoNum type="circleNumDbPlain"/>
                </a:pPr>
                <a:r>
                  <a:rPr lang="zh-CN" altLang="en-US" sz="1400"/>
                  <a:t>计算新</a:t>
                </a:r>
                <a:r>
                  <a:rPr lang="en-US" altLang="zh-CN" sz="1400"/>
                  <a:t>hash</a:t>
                </a:r>
                <a:r>
                  <a:rPr lang="zh-CN" altLang="en-US" sz="1400"/>
                  <a:t>表的</a:t>
                </a:r>
                <a:r>
                  <a:rPr lang="en-US" altLang="zh-CN" sz="1400"/>
                  <a:t>size</a:t>
                </a:r>
                <a:r>
                  <a:rPr lang="zh-CN" altLang="en-US" sz="1400"/>
                  <a:t>，值取决于当前要做的是扩容还是收缩：</a:t>
                </a:r>
                <a:endParaRPr lang="en-US" altLang="zh-CN" sz="1400"/>
              </a:p>
              <a:p>
                <a:pPr marL="900000" lvl="1" indent="-342900">
                  <a:lnSpc>
                    <a:spcPct val="13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如果是扩容，则新</a:t>
                </a:r>
                <a:r>
                  <a:rPr lang="en-US" altLang="zh-CN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size</a:t>
                </a: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为第一个大于等于</a:t>
                </a:r>
                <a:r>
                  <a:rPr lang="en-US" altLang="zh-CN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dict.ht[0].used + 1</a:t>
                </a: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2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1400" b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900000" lvl="1" indent="-342900">
                  <a:lnSpc>
                    <a:spcPct val="13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如果是收缩，则新</a:t>
                </a:r>
                <a:r>
                  <a:rPr lang="en-US" altLang="zh-CN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size</a:t>
                </a: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为第一个大于等于</a:t>
                </a:r>
                <a:r>
                  <a:rPr lang="en-US" altLang="zh-CN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dict.ht[0].used</a:t>
                </a: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2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𝑛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 </m:t>
                    </m:r>
                  </m:oMath>
                </a14:m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（不得小于</a:t>
                </a:r>
                <a:r>
                  <a:rPr lang="en-US" altLang="zh-CN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4</a:t>
                </a: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）</a:t>
                </a:r>
                <a:endParaRPr lang="en-US" altLang="zh-CN" sz="1400" b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42900" indent="-342900">
                  <a:lnSpc>
                    <a:spcPct val="130000"/>
                  </a:lnSpc>
                  <a:buFont typeface="+mj-ea"/>
                  <a:buAutoNum type="circleNumDbPlain"/>
                </a:pPr>
                <a:r>
                  <a:rPr lang="zh-CN" altLang="en-US" sz="1400"/>
                  <a:t>按照新的</a:t>
                </a:r>
                <a:r>
                  <a:rPr lang="en-US" altLang="zh-CN" sz="1400"/>
                  <a:t>size</a:t>
                </a:r>
                <a:r>
                  <a:rPr lang="zh-CN" altLang="en-US" sz="1400"/>
                  <a:t>申请内存空间，创建</a:t>
                </a:r>
                <a:r>
                  <a:rPr lang="en-US" altLang="zh-CN" sz="1400"/>
                  <a:t>dictht</a:t>
                </a:r>
                <a:r>
                  <a:rPr lang="zh-CN" altLang="en-US" sz="1400"/>
                  <a:t>，并赋值给</a:t>
                </a:r>
                <a:r>
                  <a:rPr lang="en-US" altLang="zh-CN" sz="1400"/>
                  <a:t>dict.ht[1]</a:t>
                </a:r>
              </a:p>
              <a:p>
                <a:pPr marL="342900" indent="-342900">
                  <a:lnSpc>
                    <a:spcPct val="130000"/>
                  </a:lnSpc>
                  <a:buFont typeface="+mj-ea"/>
                  <a:buAutoNum type="circleNumDbPlain"/>
                </a:pPr>
                <a:r>
                  <a:rPr lang="zh-CN" altLang="en-US" sz="1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设置</a:t>
                </a:r>
                <a:r>
                  <a:rPr lang="en-US" altLang="zh-CN" sz="1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dict.rehashidx = 0</a:t>
                </a:r>
                <a:r>
                  <a:rPr lang="zh-CN" altLang="en-US" sz="1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，标示开始</a:t>
                </a:r>
                <a:r>
                  <a:rPr lang="en-US" altLang="zh-CN" sz="1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rehash</a:t>
                </a:r>
                <a:endParaRPr lang="en-US" altLang="zh-CN" sz="1400"/>
              </a:p>
            </p:txBody>
          </p:sp>
        </mc:Choice>
        <mc:Fallback xmlns="">
          <p:sp>
            <p:nvSpPr>
              <p:cNvPr id="53" name="文本占位符 2">
                <a:extLst>
                  <a:ext uri="{FF2B5EF4-FFF2-40B4-BE49-F238E27FC236}">
                    <a16:creationId xmlns:a16="http://schemas.microsoft.com/office/drawing/2014/main" id="{FF9114BE-5BFE-49F4-A407-5D0914089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10880" y="1624204"/>
                <a:ext cx="10698800" cy="867101"/>
              </a:xfrm>
              <a:blipFill>
                <a:blip r:embed="rId2"/>
                <a:stretch>
                  <a:fillRect l="-342" b="-174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占位符 2">
            <a:extLst>
              <a:ext uri="{FF2B5EF4-FFF2-40B4-BE49-F238E27FC236}">
                <a16:creationId xmlns:a16="http://schemas.microsoft.com/office/drawing/2014/main" id="{C97D6B2B-8633-464E-B2DE-965131C5C645}"/>
              </a:ext>
            </a:extLst>
          </p:cNvPr>
          <p:cNvSpPr txBox="1">
            <a:spLocks/>
          </p:cNvSpPr>
          <p:nvPr/>
        </p:nvSpPr>
        <p:spPr>
          <a:xfrm>
            <a:off x="710563" y="3933145"/>
            <a:ext cx="10698800" cy="86710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+mj-ea"/>
              <a:buAutoNum type="circleNumDbPlain" startAt="4"/>
            </a:pPr>
            <a:r>
              <a:rPr lang="zh-CN" altLang="en-US" sz="1400" strike="sngStrike">
                <a:solidFill>
                  <a:schemeClr val="bg1">
                    <a:lumMod val="65000"/>
                  </a:schemeClr>
                </a:solidFill>
              </a:rPr>
              <a:t>将</a:t>
            </a:r>
            <a:r>
              <a:rPr lang="en-US" altLang="zh-CN" sz="1400" strike="sngStrike">
                <a:solidFill>
                  <a:schemeClr val="bg1">
                    <a:lumMod val="65000"/>
                  </a:schemeClr>
                </a:solidFill>
              </a:rPr>
              <a:t>dict.ht[0]</a:t>
            </a:r>
            <a:r>
              <a:rPr lang="zh-CN" altLang="en-US" sz="1400" strike="sngStrike">
                <a:solidFill>
                  <a:schemeClr val="bg1">
                    <a:lumMod val="65000"/>
                  </a:schemeClr>
                </a:solidFill>
              </a:rPr>
              <a:t>中的每一个</a:t>
            </a:r>
            <a:r>
              <a:rPr lang="en-US" altLang="zh-CN" sz="1400" strike="sngStrike">
                <a:solidFill>
                  <a:schemeClr val="bg1">
                    <a:lumMod val="65000"/>
                  </a:schemeClr>
                </a:solidFill>
              </a:rPr>
              <a:t>dictEntry</a:t>
            </a:r>
            <a:r>
              <a:rPr lang="zh-CN" altLang="en-US" sz="1400" strike="sngStrike">
                <a:solidFill>
                  <a:schemeClr val="bg1">
                    <a:lumMod val="65000"/>
                  </a:schemeClr>
                </a:solidFill>
              </a:rPr>
              <a:t>都</a:t>
            </a:r>
            <a:r>
              <a:rPr lang="en-US" altLang="zh-CN" sz="1400" strike="sngStrike">
                <a:solidFill>
                  <a:schemeClr val="bg1">
                    <a:lumMod val="65000"/>
                  </a:schemeClr>
                </a:solidFill>
              </a:rPr>
              <a:t>rehash</a:t>
            </a:r>
            <a:r>
              <a:rPr lang="zh-CN" altLang="en-US" sz="1400" strike="sngStrike">
                <a:solidFill>
                  <a:schemeClr val="bg1">
                    <a:lumMod val="65000"/>
                  </a:schemeClr>
                </a:solidFill>
              </a:rPr>
              <a:t>到</a:t>
            </a:r>
            <a:r>
              <a:rPr lang="en-US" altLang="zh-CN" sz="1400" strike="sngStrike">
                <a:solidFill>
                  <a:schemeClr val="bg1">
                    <a:lumMod val="65000"/>
                  </a:schemeClr>
                </a:solidFill>
              </a:rPr>
              <a:t>dict.ht[1]</a:t>
            </a:r>
            <a:endParaRPr lang="en-US" altLang="zh-CN" sz="140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C8548A2B-B37B-4BAF-ADA2-42EF21D54EE8}"/>
              </a:ext>
            </a:extLst>
          </p:cNvPr>
          <p:cNvSpPr txBox="1">
            <a:spLocks/>
          </p:cNvSpPr>
          <p:nvPr/>
        </p:nvSpPr>
        <p:spPr>
          <a:xfrm>
            <a:off x="710563" y="4977390"/>
            <a:ext cx="10698800" cy="86710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+mj-ea"/>
              <a:buAutoNum type="circleNumDbPlain" startAt="5"/>
            </a:pPr>
            <a:r>
              <a:rPr lang="zh-CN" altLang="en-US" sz="1400"/>
              <a:t>将</a:t>
            </a:r>
            <a:r>
              <a:rPr lang="en-US" altLang="zh-CN" sz="1400"/>
              <a:t>dict.ht[1]</a:t>
            </a:r>
            <a:r>
              <a:rPr lang="zh-CN" altLang="en-US" sz="1400"/>
              <a:t>赋值给</a:t>
            </a:r>
            <a:r>
              <a:rPr lang="en-US" altLang="zh-CN" sz="1400"/>
              <a:t>dict.ht[0]</a:t>
            </a:r>
            <a:r>
              <a:rPr lang="zh-CN" altLang="en-US" sz="1400"/>
              <a:t>，给</a:t>
            </a:r>
            <a:r>
              <a:rPr lang="en-US" altLang="zh-CN" sz="1400"/>
              <a:t>dict.ht[1]</a:t>
            </a:r>
            <a:r>
              <a:rPr lang="zh-CN" altLang="en-US" sz="1400"/>
              <a:t>初始化为空哈希表，释放原来的</a:t>
            </a:r>
            <a:r>
              <a:rPr lang="en-US" altLang="zh-CN" sz="1400"/>
              <a:t>dict.ht[0]</a:t>
            </a:r>
            <a:r>
              <a:rPr lang="zh-CN" altLang="en-US" sz="1400"/>
              <a:t>的内存</a:t>
            </a:r>
            <a:endParaRPr lang="en-US" altLang="zh-CN" sz="1400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7D28239C-FEB0-46B2-BD41-A4294BD175EE}"/>
              </a:ext>
            </a:extLst>
          </p:cNvPr>
          <p:cNvSpPr txBox="1">
            <a:spLocks/>
          </p:cNvSpPr>
          <p:nvPr/>
        </p:nvSpPr>
        <p:spPr>
          <a:xfrm>
            <a:off x="710563" y="4323663"/>
            <a:ext cx="10698800" cy="86710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+mj-ea"/>
              <a:buAutoNum type="circleNumDbPlain" startAt="4"/>
            </a:pPr>
            <a:r>
              <a:rPr lang="zh-CN" altLang="en-US" sz="1400">
                <a:solidFill>
                  <a:srgbClr val="C00000"/>
                </a:solidFill>
              </a:rPr>
              <a:t>每次执行新增、查询、修改、删除操作时，都检查一下</a:t>
            </a:r>
            <a:r>
              <a:rPr lang="en-US" altLang="zh-CN" sz="1400">
                <a:solidFill>
                  <a:srgbClr val="C00000"/>
                </a:solidFill>
              </a:rPr>
              <a:t>dict.rehashidx</a:t>
            </a:r>
            <a:r>
              <a:rPr lang="zh-CN" altLang="en-US" sz="1400">
                <a:solidFill>
                  <a:srgbClr val="C00000"/>
                </a:solidFill>
              </a:rPr>
              <a:t>是否大于</a:t>
            </a:r>
            <a:r>
              <a:rPr lang="en-US" altLang="zh-CN" sz="1400">
                <a:solidFill>
                  <a:srgbClr val="C00000"/>
                </a:solidFill>
              </a:rPr>
              <a:t>-1</a:t>
            </a:r>
            <a:r>
              <a:rPr lang="zh-CN" altLang="en-US" sz="1400">
                <a:solidFill>
                  <a:srgbClr val="C00000"/>
                </a:solidFill>
              </a:rPr>
              <a:t>，如果是则将</a:t>
            </a:r>
            <a:r>
              <a:rPr lang="en-US" altLang="zh-CN" sz="1400">
                <a:solidFill>
                  <a:srgbClr val="C00000"/>
                </a:solidFill>
              </a:rPr>
              <a:t>dict.ht[0].table[rehashidx]</a:t>
            </a:r>
            <a:r>
              <a:rPr lang="zh-CN" altLang="en-US" sz="1400">
                <a:solidFill>
                  <a:srgbClr val="C00000"/>
                </a:solidFill>
              </a:rPr>
              <a:t>的</a:t>
            </a:r>
            <a:r>
              <a:rPr lang="en-US" altLang="zh-CN" sz="1400">
                <a:solidFill>
                  <a:srgbClr val="C00000"/>
                </a:solidFill>
              </a:rPr>
              <a:t>entry</a:t>
            </a:r>
            <a:r>
              <a:rPr lang="zh-CN" altLang="en-US" sz="1400">
                <a:solidFill>
                  <a:srgbClr val="C00000"/>
                </a:solidFill>
              </a:rPr>
              <a:t>链表</a:t>
            </a:r>
            <a:r>
              <a:rPr lang="en-US" altLang="zh-CN" sz="1400">
                <a:solidFill>
                  <a:srgbClr val="C00000"/>
                </a:solidFill>
              </a:rPr>
              <a:t>rehash</a:t>
            </a:r>
            <a:r>
              <a:rPr lang="zh-CN" altLang="en-US" sz="1400">
                <a:solidFill>
                  <a:srgbClr val="C00000"/>
                </a:solidFill>
              </a:rPr>
              <a:t>到</a:t>
            </a:r>
            <a:r>
              <a:rPr lang="en-US" altLang="zh-CN" sz="1400">
                <a:solidFill>
                  <a:srgbClr val="C00000"/>
                </a:solidFill>
              </a:rPr>
              <a:t>dict.ht[1]</a:t>
            </a:r>
            <a:r>
              <a:rPr lang="zh-CN" altLang="en-US" sz="1400">
                <a:solidFill>
                  <a:srgbClr val="C00000"/>
                </a:solidFill>
              </a:rPr>
              <a:t>，并且将</a:t>
            </a:r>
            <a:r>
              <a:rPr lang="en-US" altLang="zh-CN" sz="1400">
                <a:solidFill>
                  <a:srgbClr val="C00000"/>
                </a:solidFill>
              </a:rPr>
              <a:t>rehashidx++</a:t>
            </a:r>
            <a:r>
              <a:rPr lang="zh-CN" altLang="en-US" sz="1400">
                <a:solidFill>
                  <a:srgbClr val="C00000"/>
                </a:solidFill>
              </a:rPr>
              <a:t>。直至</a:t>
            </a:r>
            <a:r>
              <a:rPr lang="en-US" altLang="zh-CN" sz="1400">
                <a:solidFill>
                  <a:srgbClr val="C00000"/>
                </a:solidFill>
              </a:rPr>
              <a:t>dict.ht[0]</a:t>
            </a:r>
            <a:r>
              <a:rPr lang="zh-CN" altLang="en-US" sz="1400">
                <a:solidFill>
                  <a:srgbClr val="C00000"/>
                </a:solidFill>
              </a:rPr>
              <a:t>的所有数据都</a:t>
            </a:r>
            <a:r>
              <a:rPr lang="en-US" altLang="zh-CN" sz="1400">
                <a:solidFill>
                  <a:srgbClr val="C00000"/>
                </a:solidFill>
              </a:rPr>
              <a:t>rehash</a:t>
            </a:r>
            <a:r>
              <a:rPr lang="zh-CN" altLang="en-US" sz="1400">
                <a:solidFill>
                  <a:srgbClr val="C00000"/>
                </a:solidFill>
              </a:rPr>
              <a:t>到</a:t>
            </a:r>
            <a:r>
              <a:rPr lang="en-US" altLang="zh-CN" sz="1400">
                <a:solidFill>
                  <a:srgbClr val="C00000"/>
                </a:solidFill>
              </a:rPr>
              <a:t>dict.ht[1]</a:t>
            </a: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5E9207ED-9BDA-4110-B638-49B259A6AADA}"/>
              </a:ext>
            </a:extLst>
          </p:cNvPr>
          <p:cNvSpPr txBox="1">
            <a:spLocks/>
          </p:cNvSpPr>
          <p:nvPr/>
        </p:nvSpPr>
        <p:spPr>
          <a:xfrm>
            <a:off x="710563" y="5324718"/>
            <a:ext cx="10698800" cy="86710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+mj-ea"/>
              <a:buAutoNum type="circleNumDbPlain" startAt="6"/>
            </a:pPr>
            <a:r>
              <a:rPr lang="zh-CN" altLang="en-US" sz="1400">
                <a:solidFill>
                  <a:srgbClr val="C00000"/>
                </a:solidFill>
              </a:rPr>
              <a:t>将</a:t>
            </a:r>
            <a:r>
              <a:rPr lang="en-US" altLang="zh-CN" sz="1400">
                <a:solidFill>
                  <a:srgbClr val="C00000"/>
                </a:solidFill>
              </a:rPr>
              <a:t>rehashidx</a:t>
            </a:r>
            <a:r>
              <a:rPr lang="zh-CN" altLang="en-US" sz="1400">
                <a:solidFill>
                  <a:srgbClr val="C00000"/>
                </a:solidFill>
              </a:rPr>
              <a:t>赋值为</a:t>
            </a:r>
            <a:r>
              <a:rPr lang="en-US" altLang="zh-CN" sz="1400">
                <a:solidFill>
                  <a:srgbClr val="C00000"/>
                </a:solidFill>
              </a:rPr>
              <a:t>-1</a:t>
            </a:r>
            <a:r>
              <a:rPr lang="zh-CN" altLang="en-US" sz="1400">
                <a:solidFill>
                  <a:srgbClr val="C00000"/>
                </a:solidFill>
              </a:rPr>
              <a:t>，代表</a:t>
            </a:r>
            <a:r>
              <a:rPr lang="en-US" altLang="zh-CN" sz="1400">
                <a:solidFill>
                  <a:srgbClr val="C00000"/>
                </a:solidFill>
              </a:rPr>
              <a:t>rehash</a:t>
            </a:r>
            <a:r>
              <a:rPr lang="zh-CN" altLang="en-US" sz="1400">
                <a:solidFill>
                  <a:srgbClr val="C00000"/>
                </a:solidFill>
              </a:rPr>
              <a:t>结束</a:t>
            </a:r>
            <a:endParaRPr lang="en-US" altLang="zh-CN" sz="1400">
              <a:solidFill>
                <a:srgbClr val="C00000"/>
              </a:solidFill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 startAt="6"/>
            </a:pPr>
            <a:r>
              <a:rPr lang="zh-CN" altLang="en-US" sz="1400">
                <a:solidFill>
                  <a:srgbClr val="C00000"/>
                </a:solidFill>
              </a:rPr>
              <a:t>在</a:t>
            </a:r>
            <a:r>
              <a:rPr lang="en-US" altLang="zh-CN" sz="1400">
                <a:solidFill>
                  <a:srgbClr val="C00000"/>
                </a:solidFill>
              </a:rPr>
              <a:t>rehash</a:t>
            </a:r>
            <a:r>
              <a:rPr lang="zh-CN" altLang="en-US" sz="1400">
                <a:solidFill>
                  <a:srgbClr val="C00000"/>
                </a:solidFill>
              </a:rPr>
              <a:t>过程中，新增操作，则直接写入</a:t>
            </a:r>
            <a:r>
              <a:rPr lang="en-US" altLang="zh-CN" sz="1400">
                <a:solidFill>
                  <a:srgbClr val="C00000"/>
                </a:solidFill>
              </a:rPr>
              <a:t>ht[1]</a:t>
            </a:r>
            <a:r>
              <a:rPr lang="zh-CN" altLang="en-US" sz="1400">
                <a:solidFill>
                  <a:srgbClr val="C00000"/>
                </a:solidFill>
              </a:rPr>
              <a:t>，查询、修改和删除则会在</a:t>
            </a:r>
            <a:r>
              <a:rPr lang="en-US" altLang="zh-CN" sz="1400">
                <a:solidFill>
                  <a:srgbClr val="C00000"/>
                </a:solidFill>
              </a:rPr>
              <a:t>dict.ht[0]</a:t>
            </a:r>
            <a:r>
              <a:rPr lang="zh-CN" altLang="en-US" sz="1400">
                <a:solidFill>
                  <a:srgbClr val="C00000"/>
                </a:solidFill>
              </a:rPr>
              <a:t>和</a:t>
            </a:r>
            <a:r>
              <a:rPr lang="en-US" altLang="zh-CN" sz="1400">
                <a:solidFill>
                  <a:srgbClr val="C00000"/>
                </a:solidFill>
              </a:rPr>
              <a:t>dict.ht[1]</a:t>
            </a:r>
            <a:r>
              <a:rPr lang="zh-CN" altLang="en-US" sz="1400">
                <a:solidFill>
                  <a:srgbClr val="C00000"/>
                </a:solidFill>
              </a:rPr>
              <a:t>依次查找并执行。这样可以确保</a:t>
            </a:r>
            <a:r>
              <a:rPr lang="en-US" altLang="zh-CN" sz="1400">
                <a:solidFill>
                  <a:srgbClr val="C00000"/>
                </a:solidFill>
              </a:rPr>
              <a:t>ht[0]</a:t>
            </a:r>
            <a:r>
              <a:rPr lang="zh-CN" altLang="en-US" sz="1400">
                <a:solidFill>
                  <a:srgbClr val="C00000"/>
                </a:solidFill>
              </a:rPr>
              <a:t>的数据只减不增，随着</a:t>
            </a:r>
            <a:r>
              <a:rPr lang="en-US" altLang="zh-CN" sz="1400">
                <a:solidFill>
                  <a:srgbClr val="C00000"/>
                </a:solidFill>
              </a:rPr>
              <a:t>rehash</a:t>
            </a:r>
            <a:r>
              <a:rPr lang="zh-CN" altLang="en-US" sz="1400">
                <a:solidFill>
                  <a:srgbClr val="C00000"/>
                </a:solidFill>
              </a:rPr>
              <a:t>最终为空</a:t>
            </a:r>
            <a:endParaRPr lang="en-US" altLang="zh-CN" sz="1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044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987451A0-2ADE-4D1D-8138-C4CB278B45B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636545" y="1463040"/>
                <a:ext cx="6476103" cy="4511040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/>
                  <a:t>Dict</a:t>
                </a:r>
                <a:r>
                  <a:rPr lang="zh-CN" altLang="en-US"/>
                  <a:t>的结构：</a:t>
                </a:r>
                <a:endParaRPr lang="en-US" altLang="zh-CN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400"/>
                  <a:t>类似</a:t>
                </a:r>
                <a:r>
                  <a:rPr lang="en-US" altLang="zh-CN" sz="1400"/>
                  <a:t>java</a:t>
                </a:r>
                <a:r>
                  <a:rPr lang="zh-CN" altLang="en-US" sz="1400"/>
                  <a:t>的</a:t>
                </a:r>
                <a:r>
                  <a:rPr lang="en-US" altLang="zh-CN" sz="1400"/>
                  <a:t>HashTable</a:t>
                </a:r>
                <a:r>
                  <a:rPr lang="zh-CN" altLang="en-US" sz="1400"/>
                  <a:t>，底层是数组加链表来解决哈希冲突</a:t>
                </a:r>
                <a:endParaRPr lang="en-US" altLang="zh-CN" sz="140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sz="1400"/>
                  <a:t>Dict</a:t>
                </a:r>
                <a:r>
                  <a:rPr lang="zh-CN" altLang="en-US" sz="1400"/>
                  <a:t>包含两个哈希表，</a:t>
                </a:r>
                <a:r>
                  <a:rPr lang="en-US" altLang="zh-CN" sz="1400"/>
                  <a:t>ht[0]</a:t>
                </a:r>
                <a:r>
                  <a:rPr lang="zh-CN" altLang="en-US" sz="1400"/>
                  <a:t>平常用，</a:t>
                </a:r>
                <a:r>
                  <a:rPr lang="en-US" altLang="zh-CN" sz="1400"/>
                  <a:t>ht[1]</a:t>
                </a:r>
                <a:r>
                  <a:rPr lang="zh-CN" altLang="en-US" sz="1400"/>
                  <a:t>用来</a:t>
                </a:r>
                <a:r>
                  <a:rPr lang="en-US" altLang="zh-CN" sz="1400"/>
                  <a:t>rehash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/>
                  <a:t>Dict</a:t>
                </a:r>
                <a:r>
                  <a:rPr lang="zh-CN" altLang="en-US"/>
                  <a:t>的伸缩：</a:t>
                </a:r>
                <a:endParaRPr lang="en-US" altLang="zh-CN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400"/>
                  <a:t>当</a:t>
                </a:r>
                <a:r>
                  <a:rPr lang="en-US" altLang="zh-CN" sz="1400"/>
                  <a:t>LoadFactor</a:t>
                </a:r>
                <a:r>
                  <a:rPr lang="zh-CN" altLang="en-US" sz="1400"/>
                  <a:t>大于</a:t>
                </a:r>
                <a:r>
                  <a:rPr lang="en-US" altLang="zh-CN" sz="1400"/>
                  <a:t>5</a:t>
                </a:r>
                <a:r>
                  <a:rPr lang="zh-CN" altLang="en-US" sz="1400"/>
                  <a:t>或者</a:t>
                </a:r>
                <a:r>
                  <a:rPr lang="en-US" altLang="zh-CN" sz="1400"/>
                  <a:t>LoadFactor</a:t>
                </a:r>
                <a:r>
                  <a:rPr lang="zh-CN" altLang="en-US" sz="1400"/>
                  <a:t>大于</a:t>
                </a:r>
                <a:r>
                  <a:rPr lang="en-US" altLang="zh-CN" sz="1400"/>
                  <a:t>1</a:t>
                </a:r>
                <a:r>
                  <a:rPr lang="zh-CN" altLang="en-US" sz="1400"/>
                  <a:t>并且没有子进程任务时，</a:t>
                </a:r>
                <a:r>
                  <a:rPr lang="en-US" altLang="zh-CN" sz="1400"/>
                  <a:t>Dict</a:t>
                </a:r>
                <a:r>
                  <a:rPr lang="zh-CN" altLang="en-US" sz="1400"/>
                  <a:t>扩容</a:t>
                </a:r>
                <a:endParaRPr lang="en-US" altLang="zh-CN" sz="140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400"/>
                  <a:t>当</a:t>
                </a:r>
                <a:r>
                  <a:rPr lang="en-US" altLang="zh-CN" sz="1400"/>
                  <a:t>LoadFactor</a:t>
                </a:r>
                <a:r>
                  <a:rPr lang="zh-CN" altLang="en-US" sz="1400"/>
                  <a:t>小于</a:t>
                </a:r>
                <a:r>
                  <a:rPr lang="en-US" altLang="zh-CN" sz="1400"/>
                  <a:t>0.1</a:t>
                </a:r>
                <a:r>
                  <a:rPr lang="zh-CN" altLang="en-US" sz="1400"/>
                  <a:t>时，</a:t>
                </a:r>
                <a:r>
                  <a:rPr lang="en-US" altLang="zh-CN" sz="1400"/>
                  <a:t>Dict</a:t>
                </a:r>
                <a:r>
                  <a:rPr lang="zh-CN" altLang="en-US" sz="1400"/>
                  <a:t>收缩</a:t>
                </a:r>
                <a:endParaRPr lang="en-US" altLang="zh-CN" sz="140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400"/>
                  <a:t>扩容大小为第一个大于等于</a:t>
                </a:r>
                <a:r>
                  <a:rPr lang="en-US" altLang="zh-CN" sz="1400"/>
                  <a:t>used + 1</a:t>
                </a:r>
                <a:r>
                  <a:rPr lang="zh-CN" altLang="en-US" sz="1400"/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2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140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400"/>
                  <a:t>收缩大小为第一个大于等于</a:t>
                </a:r>
                <a:r>
                  <a:rPr lang="en-US" altLang="zh-CN" sz="1400"/>
                  <a:t>used </a:t>
                </a:r>
                <a:r>
                  <a:rPr lang="zh-CN" altLang="en-US" sz="1400"/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2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140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sz="1400"/>
                  <a:t>Dict</a:t>
                </a:r>
                <a:r>
                  <a:rPr lang="zh-CN" altLang="en-US" sz="1400"/>
                  <a:t>采用渐进式</a:t>
                </a:r>
                <a:r>
                  <a:rPr lang="en-US" altLang="zh-CN" sz="1400"/>
                  <a:t>rehash</a:t>
                </a:r>
                <a:r>
                  <a:rPr lang="zh-CN" altLang="en-US" sz="1400"/>
                  <a:t>，每次访问</a:t>
                </a:r>
                <a:r>
                  <a:rPr lang="en-US" altLang="zh-CN" sz="1400"/>
                  <a:t>Dict</a:t>
                </a:r>
                <a:r>
                  <a:rPr lang="zh-CN" altLang="en-US" sz="1400"/>
                  <a:t>时执行一次</a:t>
                </a:r>
                <a:r>
                  <a:rPr lang="en-US" altLang="zh-CN" sz="1400"/>
                  <a:t>rehash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sz="1400"/>
                  <a:t>rehash</a:t>
                </a:r>
                <a:r>
                  <a:rPr lang="zh-CN" altLang="en-US" sz="1400"/>
                  <a:t>时</a:t>
                </a:r>
                <a:r>
                  <a:rPr lang="en-US" altLang="zh-CN" sz="1400"/>
                  <a:t>ht[0]</a:t>
                </a:r>
                <a:r>
                  <a:rPr lang="zh-CN" altLang="en-US" sz="1400"/>
                  <a:t>只减不增，新增操作只在</a:t>
                </a:r>
                <a:r>
                  <a:rPr lang="en-US" altLang="zh-CN" sz="1400"/>
                  <a:t>ht[1]</a:t>
                </a:r>
                <a:r>
                  <a:rPr lang="zh-CN" altLang="en-US" sz="1400"/>
                  <a:t>执行，其它操作在两个哈希表</a:t>
                </a:r>
              </a:p>
            </p:txBody>
          </p:sp>
        </mc:Choice>
        <mc:Fallback xmlns="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987451A0-2ADE-4D1D-8138-C4CB278B45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636545" y="1463040"/>
                <a:ext cx="6476103" cy="4511040"/>
              </a:xfrm>
              <a:blipFill>
                <a:blip r:embed="rId2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721270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F576B606-2001-4C61-9DF5-8C132ABC437C}"/>
              </a:ext>
            </a:extLst>
          </p:cNvPr>
          <p:cNvSpPr txBox="1">
            <a:spLocks/>
          </p:cNvSpPr>
          <p:nvPr/>
        </p:nvSpPr>
        <p:spPr>
          <a:xfrm>
            <a:off x="4720784" y="160064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动态字符串</a:t>
            </a:r>
            <a:r>
              <a:rPr lang="en-US" altLang="zh-CN" sz="1800">
                <a:solidFill>
                  <a:srgbClr val="49504F"/>
                </a:solidFill>
              </a:rPr>
              <a:t>SDS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720783" y="217121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IntSet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936A33B0-BF11-4F99-AC9D-E69B375E4960}"/>
              </a:ext>
            </a:extLst>
          </p:cNvPr>
          <p:cNvSpPr txBox="1">
            <a:spLocks/>
          </p:cNvSpPr>
          <p:nvPr/>
        </p:nvSpPr>
        <p:spPr>
          <a:xfrm>
            <a:off x="4720783" y="274178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Dict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B827A688-74A2-41BE-AEB2-DA74056CC1FD}"/>
              </a:ext>
            </a:extLst>
          </p:cNvPr>
          <p:cNvSpPr txBox="1">
            <a:spLocks/>
          </p:cNvSpPr>
          <p:nvPr/>
        </p:nvSpPr>
        <p:spPr>
          <a:xfrm>
            <a:off x="4720783" y="331235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B26"/>
                </a:solidFill>
              </a:rPr>
              <a:t>ZipList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5B66A23-BAC8-48F9-B93C-71FDA9F7C817}"/>
              </a:ext>
            </a:extLst>
          </p:cNvPr>
          <p:cNvSpPr txBox="1">
            <a:spLocks/>
          </p:cNvSpPr>
          <p:nvPr/>
        </p:nvSpPr>
        <p:spPr>
          <a:xfrm>
            <a:off x="4720783" y="3882919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QuickList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EE065D07-BB96-4F76-A8B6-F5A583A1BA50}"/>
              </a:ext>
            </a:extLst>
          </p:cNvPr>
          <p:cNvSpPr txBox="1">
            <a:spLocks/>
          </p:cNvSpPr>
          <p:nvPr/>
        </p:nvSpPr>
        <p:spPr>
          <a:xfrm>
            <a:off x="4720783" y="445348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SkipList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AEF42B6D-32F7-4D61-9068-12698E4B8AD9}"/>
              </a:ext>
            </a:extLst>
          </p:cNvPr>
          <p:cNvSpPr txBox="1">
            <a:spLocks/>
          </p:cNvSpPr>
          <p:nvPr/>
        </p:nvSpPr>
        <p:spPr>
          <a:xfrm>
            <a:off x="4720783" y="50240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RedisObject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4204038-862F-4161-BCF8-AE81061EC883}"/>
              </a:ext>
            </a:extLst>
          </p:cNvPr>
          <p:cNvSpPr txBox="1">
            <a:spLocks/>
          </p:cNvSpPr>
          <p:nvPr/>
        </p:nvSpPr>
        <p:spPr>
          <a:xfrm>
            <a:off x="4720783" y="559462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五种数据结构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76955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16A5EED8-32A7-4F4B-9A98-803F27C2C249}"/>
              </a:ext>
            </a:extLst>
          </p:cNvPr>
          <p:cNvSpPr/>
          <p:nvPr/>
        </p:nvSpPr>
        <p:spPr>
          <a:xfrm>
            <a:off x="1482573" y="2975615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zlbytes</a:t>
            </a:r>
            <a:endParaRPr lang="zh-CN" altLang="en-US" sz="140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C774D25-8821-4937-92C5-C66BFC5A22B2}"/>
              </a:ext>
            </a:extLst>
          </p:cNvPr>
          <p:cNvSpPr/>
          <p:nvPr/>
        </p:nvSpPr>
        <p:spPr>
          <a:xfrm>
            <a:off x="2565648" y="2975612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zltail</a:t>
            </a:r>
            <a:endParaRPr lang="zh-CN" altLang="en-US" sz="140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B1600B0-BC64-4F9C-974A-BC7BB50BE16B}"/>
              </a:ext>
            </a:extLst>
          </p:cNvPr>
          <p:cNvSpPr/>
          <p:nvPr/>
        </p:nvSpPr>
        <p:spPr>
          <a:xfrm>
            <a:off x="3648723" y="2975612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zllen</a:t>
            </a:r>
            <a:endParaRPr lang="zh-CN" altLang="en-US" sz="140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A6E0DD5-50C7-43DB-A22D-3C7A9ECC63B8}"/>
              </a:ext>
            </a:extLst>
          </p:cNvPr>
          <p:cNvSpPr/>
          <p:nvPr/>
        </p:nvSpPr>
        <p:spPr>
          <a:xfrm>
            <a:off x="4731798" y="2975612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entry</a:t>
            </a:r>
            <a:endParaRPr lang="zh-CN" altLang="en-US" sz="14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C1E9386-A7EC-4B37-84AA-E293399CC4D2}"/>
              </a:ext>
            </a:extLst>
          </p:cNvPr>
          <p:cNvSpPr/>
          <p:nvPr/>
        </p:nvSpPr>
        <p:spPr>
          <a:xfrm>
            <a:off x="5814873" y="2975612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entry</a:t>
            </a:r>
            <a:endParaRPr lang="zh-CN" altLang="en-US" sz="14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AE90119-62F1-44C0-9915-210C198857CD}"/>
              </a:ext>
            </a:extLst>
          </p:cNvPr>
          <p:cNvSpPr/>
          <p:nvPr/>
        </p:nvSpPr>
        <p:spPr>
          <a:xfrm>
            <a:off x="6897948" y="2975612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...</a:t>
            </a:r>
            <a:endParaRPr lang="zh-CN" altLang="en-US" sz="14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63575BE-CBF1-4E81-BEDE-CE2B833C710A}"/>
              </a:ext>
            </a:extLst>
          </p:cNvPr>
          <p:cNvSpPr/>
          <p:nvPr/>
        </p:nvSpPr>
        <p:spPr>
          <a:xfrm>
            <a:off x="7981023" y="2975612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entry</a:t>
            </a:r>
            <a:endParaRPr lang="zh-CN" altLang="en-US" sz="14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1534ACC-4E4F-4A46-B98B-EB3045742083}"/>
              </a:ext>
            </a:extLst>
          </p:cNvPr>
          <p:cNvSpPr/>
          <p:nvPr/>
        </p:nvSpPr>
        <p:spPr>
          <a:xfrm>
            <a:off x="9064098" y="2975612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zlend</a:t>
            </a:r>
            <a:endParaRPr lang="zh-CN" altLang="en-US" sz="140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367571"/>
          </a:xfrm>
        </p:spPr>
        <p:txBody>
          <a:bodyPr/>
          <a:lstStyle/>
          <a:p>
            <a:r>
              <a:rPr lang="en-US" altLang="zh-CN" b="1" i="0">
                <a:solidFill>
                  <a:srgbClr val="57606A"/>
                </a:solidFill>
                <a:effectLst/>
                <a:latin typeface="+mn-ea"/>
                <a:ea typeface="+mn-ea"/>
              </a:rPr>
              <a:t>ZipList </a:t>
            </a:r>
            <a:r>
              <a:rPr lang="zh-CN" altLang="en-US" b="0" i="0">
                <a:solidFill>
                  <a:srgbClr val="57606A"/>
                </a:solidFill>
                <a:effectLst/>
                <a:latin typeface="+mn-ea"/>
                <a:ea typeface="+mn-ea"/>
              </a:rPr>
              <a:t>是一种特殊的“双端链表” ，由一系列特殊编码的连续内存块组成。可以在任意一端进行压入</a:t>
            </a:r>
            <a:r>
              <a:rPr lang="en-US" altLang="zh-CN" b="0" i="0">
                <a:solidFill>
                  <a:srgbClr val="57606A"/>
                </a:solidFill>
                <a:effectLst/>
                <a:latin typeface="+mn-ea"/>
                <a:ea typeface="+mn-ea"/>
              </a:rPr>
              <a:t>/</a:t>
            </a:r>
            <a:r>
              <a:rPr lang="zh-CN" altLang="en-US" b="0" i="0">
                <a:solidFill>
                  <a:srgbClr val="57606A"/>
                </a:solidFill>
                <a:effectLst/>
                <a:latin typeface="+mn-ea"/>
                <a:ea typeface="+mn-ea"/>
              </a:rPr>
              <a:t>弹出操作</a:t>
            </a:r>
            <a:r>
              <a:rPr lang="en-US" altLang="zh-CN" b="0" i="0">
                <a:solidFill>
                  <a:srgbClr val="57606A"/>
                </a:solidFill>
                <a:effectLst/>
                <a:latin typeface="+mn-ea"/>
                <a:ea typeface="+mn-ea"/>
              </a:rPr>
              <a:t>, </a:t>
            </a:r>
            <a:r>
              <a:rPr lang="zh-CN" altLang="en-US" b="0" i="0">
                <a:solidFill>
                  <a:srgbClr val="57606A"/>
                </a:solidFill>
                <a:effectLst/>
                <a:latin typeface="+mn-ea"/>
                <a:ea typeface="+mn-ea"/>
              </a:rPr>
              <a:t>并且该操作的时间复杂度为 </a:t>
            </a:r>
            <a:r>
              <a:rPr lang="en-US" altLang="zh-CN" b="0" i="0">
                <a:solidFill>
                  <a:srgbClr val="57606A"/>
                </a:solidFill>
                <a:effectLst/>
                <a:latin typeface="+mn-ea"/>
                <a:ea typeface="+mn-ea"/>
              </a:rPr>
              <a:t>O(1)</a:t>
            </a:r>
            <a:r>
              <a:rPr lang="zh-CN" altLang="en-US" b="0" i="0">
                <a:solidFill>
                  <a:srgbClr val="57606A"/>
                </a:solidFill>
                <a:effectLst/>
                <a:latin typeface="+mn-ea"/>
                <a:ea typeface="+mn-ea"/>
              </a:rPr>
              <a:t>。</a:t>
            </a:r>
            <a:endParaRPr lang="en-US" altLang="zh-CN">
              <a:latin typeface="+mn-ea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ZipList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07E0A52-FCF6-4E37-8ECF-1FCC3374325B}"/>
              </a:ext>
            </a:extLst>
          </p:cNvPr>
          <p:cNvCxnSpPr>
            <a:cxnSpLocks/>
          </p:cNvCxnSpPr>
          <p:nvPr/>
        </p:nvCxnSpPr>
        <p:spPr>
          <a:xfrm>
            <a:off x="2117035" y="5985099"/>
            <a:ext cx="7988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35C6F767-BB9A-4812-8EAF-904FF910E1DE}"/>
              </a:ext>
            </a:extLst>
          </p:cNvPr>
          <p:cNvSpPr/>
          <p:nvPr/>
        </p:nvSpPr>
        <p:spPr>
          <a:xfrm>
            <a:off x="1473429" y="3401088"/>
            <a:ext cx="45719" cy="2814843"/>
          </a:xfrm>
          <a:prstGeom prst="rect">
            <a:avLst/>
          </a:prstGeom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D380535-9DF5-41D5-998D-4C19694B70D0}"/>
              </a:ext>
            </a:extLst>
          </p:cNvPr>
          <p:cNvSpPr/>
          <p:nvPr/>
        </p:nvSpPr>
        <p:spPr>
          <a:xfrm>
            <a:off x="10106025" y="3401088"/>
            <a:ext cx="45719" cy="281484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E1F48B0-39BC-45CE-A5DC-96216DFC5B42}"/>
              </a:ext>
            </a:extLst>
          </p:cNvPr>
          <p:cNvSpPr txBox="1"/>
          <p:nvPr/>
        </p:nvSpPr>
        <p:spPr>
          <a:xfrm>
            <a:off x="1473428" y="2974011"/>
            <a:ext cx="1092219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zlbytes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bg1"/>
                </a:solidFill>
              </a:rPr>
              <a:t>总字节数</a:t>
            </a:r>
            <a:endParaRPr lang="zh-CN" altLang="en-US" sz="12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8C76115-ECF5-4CB5-8DDE-F52E8D0C6C85}"/>
              </a:ext>
            </a:extLst>
          </p:cNvPr>
          <p:cNvSpPr/>
          <p:nvPr/>
        </p:nvSpPr>
        <p:spPr>
          <a:xfrm>
            <a:off x="2565647" y="3401088"/>
            <a:ext cx="45719" cy="281484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D4B9503-12E8-4156-956C-BC6CB11E0513}"/>
              </a:ext>
            </a:extLst>
          </p:cNvPr>
          <p:cNvCxnSpPr>
            <a:cxnSpLocks/>
          </p:cNvCxnSpPr>
          <p:nvPr/>
        </p:nvCxnSpPr>
        <p:spPr>
          <a:xfrm>
            <a:off x="3107185" y="4934070"/>
            <a:ext cx="4794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3677C01-436C-4617-AA3C-257BB6FAE31C}"/>
              </a:ext>
            </a:extLst>
          </p:cNvPr>
          <p:cNvCxnSpPr>
            <a:cxnSpLocks/>
          </p:cNvCxnSpPr>
          <p:nvPr/>
        </p:nvCxnSpPr>
        <p:spPr>
          <a:xfrm flipH="1">
            <a:off x="1510748" y="4934864"/>
            <a:ext cx="1596437" cy="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8C0A2464-91A6-48FC-9844-08CCF82C98A5}"/>
              </a:ext>
            </a:extLst>
          </p:cNvPr>
          <p:cNvSpPr/>
          <p:nvPr/>
        </p:nvSpPr>
        <p:spPr>
          <a:xfrm>
            <a:off x="7914428" y="3391944"/>
            <a:ext cx="70271" cy="178634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BA0E346-A2FD-4AB3-8D79-13DAD09606ED}"/>
              </a:ext>
            </a:extLst>
          </p:cNvPr>
          <p:cNvSpPr/>
          <p:nvPr/>
        </p:nvSpPr>
        <p:spPr>
          <a:xfrm>
            <a:off x="3852498" y="3391944"/>
            <a:ext cx="70271" cy="178634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9B0DCA4-2AE7-43EA-A923-153351915C2A}"/>
              </a:ext>
            </a:extLst>
          </p:cNvPr>
          <p:cNvSpPr txBox="1"/>
          <p:nvPr/>
        </p:nvSpPr>
        <p:spPr>
          <a:xfrm>
            <a:off x="4152480" y="4681551"/>
            <a:ext cx="20473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尾节点与起始地址之间的字节数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9BDF1DB-672E-4750-B227-699D41366554}"/>
              </a:ext>
            </a:extLst>
          </p:cNvPr>
          <p:cNvSpPr txBox="1"/>
          <p:nvPr/>
        </p:nvSpPr>
        <p:spPr>
          <a:xfrm>
            <a:off x="2561076" y="2992449"/>
            <a:ext cx="1092219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zltail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bg1"/>
                </a:solidFill>
              </a:rPr>
              <a:t>尾偏移量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E5DCEF8A-958A-4F2A-8B03-B7C0CB16EBDB}"/>
              </a:ext>
            </a:extLst>
          </p:cNvPr>
          <p:cNvSpPr/>
          <p:nvPr/>
        </p:nvSpPr>
        <p:spPr>
          <a:xfrm rot="16200000">
            <a:off x="6726976" y="603510"/>
            <a:ext cx="346520" cy="4327726"/>
          </a:xfrm>
          <a:prstGeom prst="rightBrace">
            <a:avLst>
              <a:gd name="adj1" fmla="val 39513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439428F-A942-493D-B575-6B61979B312F}"/>
              </a:ext>
            </a:extLst>
          </p:cNvPr>
          <p:cNvSpPr txBox="1"/>
          <p:nvPr/>
        </p:nvSpPr>
        <p:spPr>
          <a:xfrm>
            <a:off x="6326448" y="2289054"/>
            <a:ext cx="1143000" cy="2539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bg1"/>
                </a:solidFill>
              </a:rPr>
              <a:t>entry</a:t>
            </a:r>
            <a:r>
              <a:rPr lang="zh-CN" altLang="en-US" sz="1050">
                <a:solidFill>
                  <a:schemeClr val="bg1"/>
                </a:solidFill>
              </a:rPr>
              <a:t>节点</a:t>
            </a: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个数</a:t>
            </a: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23321D1-D6CF-4268-8E86-03939359CFC5}"/>
              </a:ext>
            </a:extLst>
          </p:cNvPr>
          <p:cNvCxnSpPr>
            <a:cxnSpLocks/>
            <a:endCxn id="25" idx="1"/>
          </p:cNvCxnSpPr>
          <p:nvPr/>
        </p:nvCxnSpPr>
        <p:spPr>
          <a:xfrm rot="5400000" flipH="1" flipV="1">
            <a:off x="4970136" y="1636138"/>
            <a:ext cx="576437" cy="2136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99A8E119-FD81-4C6B-8FE1-EEBDF8162CF6}"/>
              </a:ext>
            </a:extLst>
          </p:cNvPr>
          <p:cNvSpPr txBox="1"/>
          <p:nvPr/>
        </p:nvSpPr>
        <p:spPr>
          <a:xfrm>
            <a:off x="10128884" y="2356376"/>
            <a:ext cx="1143000" cy="2539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</a:rPr>
              <a:t>结束标示</a:t>
            </a:r>
            <a:r>
              <a:rPr lang="en-US" altLang="zh-CN" sz="1050">
                <a:solidFill>
                  <a:schemeClr val="bg1"/>
                </a:solidFill>
                <a:sym typeface="Wingdings" panose="05000000000000000000" pitchFamily="2" charset="2"/>
              </a:rPr>
              <a:t>:0xff</a:t>
            </a:r>
            <a:endParaRPr lang="zh-CN" altLang="en-US" sz="105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BB44474E-00DD-4EA3-B467-88FD6F29C5AB}"/>
              </a:ext>
            </a:extLst>
          </p:cNvPr>
          <p:cNvCxnSpPr>
            <a:cxnSpLocks/>
            <a:endCxn id="39" idx="1"/>
          </p:cNvCxnSpPr>
          <p:nvPr/>
        </p:nvCxnSpPr>
        <p:spPr>
          <a:xfrm rot="5400000" flipH="1" flipV="1">
            <a:off x="9612703" y="2476268"/>
            <a:ext cx="509115" cy="523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B057F1B-8569-4793-BA4C-8A720FEDA759}"/>
              </a:ext>
            </a:extLst>
          </p:cNvPr>
          <p:cNvSpPr txBox="1"/>
          <p:nvPr/>
        </p:nvSpPr>
        <p:spPr>
          <a:xfrm>
            <a:off x="4887653" y="3627591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head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节点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C68ACF3-601A-4B33-855C-62DFAC26CA8D}"/>
              </a:ext>
            </a:extLst>
          </p:cNvPr>
          <p:cNvSpPr txBox="1"/>
          <p:nvPr/>
        </p:nvSpPr>
        <p:spPr>
          <a:xfrm>
            <a:off x="8136877" y="3620488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tail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节点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67B8C4B-F2A8-495D-9C01-16AE5DC0DF1D}"/>
              </a:ext>
            </a:extLst>
          </p:cNvPr>
          <p:cNvCxnSpPr>
            <a:stCxn id="12" idx="0"/>
            <a:endCxn id="41" idx="2"/>
          </p:cNvCxnSpPr>
          <p:nvPr/>
        </p:nvCxnSpPr>
        <p:spPr>
          <a:xfrm flipV="1">
            <a:off x="5273336" y="3375107"/>
            <a:ext cx="0" cy="252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CEA79A8-AA9B-46F8-8FDB-C90B9AF0216B}"/>
              </a:ext>
            </a:extLst>
          </p:cNvPr>
          <p:cNvCxnSpPr>
            <a:stCxn id="47" idx="0"/>
            <a:endCxn id="45" idx="2"/>
          </p:cNvCxnSpPr>
          <p:nvPr/>
        </p:nvCxnSpPr>
        <p:spPr>
          <a:xfrm flipV="1">
            <a:off x="8522560" y="3375107"/>
            <a:ext cx="1" cy="24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564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-0.00013 0.40671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3" presetClass="path" presetSubtype="0" fill="hold" grpId="2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4.16667E-7 2.59259E-6 L 0.61849 2.59259E-6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24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3" presetClass="path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0.61849 2.59259E-6 L 8.33333E-7 2.59259E-6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24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" presetClass="emph" presetSubtype="0" fill="hold" grpId="3" nodeType="withEffect">
                                  <p:stCondLst>
                                    <p:cond delay="150"/>
                                  </p:stCondLst>
                                  <p:childTnLst>
                                    <p:animScale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grpId="2" nodeType="withEffect">
                                  <p:stCondLst>
                                    <p:cond delay="150"/>
                                  </p:stCondLst>
                                  <p:childTnLst>
                                    <p:animScale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2.29167E-6 0.25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3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3" presetClass="path" presetSubtype="0" fill="hold" grpId="2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2.08333E-7 1.48148E-6 L 0.3332 1.48148E-6 " pathEditMode="relative" rAng="0" ptsTypes="AA">
                                      <p:cBhvr>
                                        <p:cTn id="1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54" y="0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3" presetClass="path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0.3332 1.48148E-6 L -3.125E-6 1.48148E-6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54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6" presetClass="emph" presetSubtype="0" fill="hold" grpId="3" nodeType="withEffect">
                                  <p:stCondLst>
                                    <p:cond delay="150"/>
                                  </p:stCondLst>
                                  <p:childTnLst>
                                    <p:animScale>
                                      <p:cBhvr>
                                        <p:cTn id="121" dur="1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2" nodeType="withEffect">
                                  <p:stCondLst>
                                    <p:cond delay="150"/>
                                  </p:stCondLst>
                                  <p:childTnLst>
                                    <p:animScale>
                                      <p:cBhvr>
                                        <p:cTn id="123" dur="1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350"/>
                            </p:stCondLst>
                            <p:childTnLst>
                              <p:par>
                                <p:cTn id="1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32" grpId="0" animBg="1"/>
      <p:bldP spid="34" grpId="0" animBg="1"/>
      <p:bldP spid="34" grpId="1" animBg="1"/>
      <p:bldP spid="34" grpId="2" animBg="1"/>
      <p:bldP spid="17" grpId="0" animBg="1"/>
      <p:bldP spid="17" grpId="1" animBg="1"/>
      <p:bldP spid="26" grpId="0" animBg="1"/>
      <p:bldP spid="26" grpId="1" animBg="1"/>
      <p:bldP spid="26" grpId="2" animBg="1"/>
      <p:bldP spid="26" grpId="3" animBg="1"/>
      <p:bldP spid="33" grpId="0" animBg="1"/>
      <p:bldP spid="33" grpId="1" animBg="1"/>
      <p:bldP spid="33" grpId="2" animBg="1"/>
      <p:bldP spid="35" grpId="0" animBg="1"/>
      <p:bldP spid="35" grpId="1" animBg="1"/>
      <p:bldP spid="35" grpId="2" animBg="1"/>
      <p:bldP spid="35" grpId="3" animBg="1"/>
      <p:bldP spid="37" grpId="0"/>
      <p:bldP spid="29" grpId="0" animBg="1"/>
      <p:bldP spid="29" grpId="1" animBg="1"/>
      <p:bldP spid="24" grpId="0" animBg="1"/>
      <p:bldP spid="25" grpId="0" animBg="1"/>
      <p:bldP spid="39" grpId="0" animBg="1"/>
      <p:bldP spid="12" grpId="0"/>
      <p:bldP spid="4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367571"/>
          </a:xfrm>
        </p:spPr>
        <p:txBody>
          <a:bodyPr/>
          <a:lstStyle/>
          <a:p>
            <a:r>
              <a:rPr lang="en-US" altLang="zh-CN" b="1" i="0">
                <a:solidFill>
                  <a:srgbClr val="57606A"/>
                </a:solidFill>
                <a:effectLst/>
                <a:latin typeface="+mn-ea"/>
                <a:ea typeface="+mn-ea"/>
              </a:rPr>
              <a:t>ZipList </a:t>
            </a:r>
            <a:r>
              <a:rPr lang="zh-CN" altLang="en-US" b="0" i="0">
                <a:solidFill>
                  <a:srgbClr val="57606A"/>
                </a:solidFill>
                <a:effectLst/>
                <a:latin typeface="+mn-ea"/>
                <a:ea typeface="+mn-ea"/>
              </a:rPr>
              <a:t>是一种特殊的“双端链表” ，由一系列特殊编码的连续内存块组成。可以在任意一端进行压入</a:t>
            </a:r>
            <a:r>
              <a:rPr lang="en-US" altLang="zh-CN" b="0" i="0">
                <a:solidFill>
                  <a:srgbClr val="57606A"/>
                </a:solidFill>
                <a:effectLst/>
                <a:latin typeface="+mn-ea"/>
                <a:ea typeface="+mn-ea"/>
              </a:rPr>
              <a:t>/</a:t>
            </a:r>
            <a:r>
              <a:rPr lang="zh-CN" altLang="en-US" b="0" i="0">
                <a:solidFill>
                  <a:srgbClr val="57606A"/>
                </a:solidFill>
                <a:effectLst/>
                <a:latin typeface="+mn-ea"/>
                <a:ea typeface="+mn-ea"/>
              </a:rPr>
              <a:t>弹出操作</a:t>
            </a:r>
            <a:r>
              <a:rPr lang="en-US" altLang="zh-CN" b="0" i="0">
                <a:solidFill>
                  <a:srgbClr val="57606A"/>
                </a:solidFill>
                <a:effectLst/>
                <a:latin typeface="+mn-ea"/>
                <a:ea typeface="+mn-ea"/>
              </a:rPr>
              <a:t>, </a:t>
            </a:r>
            <a:r>
              <a:rPr lang="zh-CN" altLang="en-US" b="0" i="0">
                <a:solidFill>
                  <a:srgbClr val="57606A"/>
                </a:solidFill>
                <a:effectLst/>
                <a:latin typeface="+mn-ea"/>
                <a:ea typeface="+mn-ea"/>
              </a:rPr>
              <a:t>并且该操作的时间复杂度为 </a:t>
            </a:r>
            <a:r>
              <a:rPr lang="en-US" altLang="zh-CN" b="0" i="0">
                <a:solidFill>
                  <a:srgbClr val="57606A"/>
                </a:solidFill>
                <a:effectLst/>
                <a:latin typeface="+mn-ea"/>
                <a:ea typeface="+mn-ea"/>
              </a:rPr>
              <a:t>O(1)</a:t>
            </a:r>
            <a:r>
              <a:rPr lang="zh-CN" altLang="en-US" b="0" i="0">
                <a:solidFill>
                  <a:srgbClr val="57606A"/>
                </a:solidFill>
                <a:effectLst/>
                <a:latin typeface="+mn-ea"/>
                <a:ea typeface="+mn-ea"/>
              </a:rPr>
              <a:t>。</a:t>
            </a:r>
            <a:endParaRPr lang="en-US" altLang="zh-CN">
              <a:latin typeface="+mn-ea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ZipList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742B12-BE33-4BDA-8F8B-59B9908C5390}"/>
              </a:ext>
            </a:extLst>
          </p:cNvPr>
          <p:cNvSpPr/>
          <p:nvPr/>
        </p:nvSpPr>
        <p:spPr>
          <a:xfrm>
            <a:off x="1482573" y="2674401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zlbytes</a:t>
            </a:r>
            <a:endParaRPr lang="zh-CN" altLang="en-US" sz="1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7918EE-1D6D-4D44-8D44-07011096F3F6}"/>
              </a:ext>
            </a:extLst>
          </p:cNvPr>
          <p:cNvSpPr/>
          <p:nvPr/>
        </p:nvSpPr>
        <p:spPr>
          <a:xfrm>
            <a:off x="2565648" y="2674398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zltail</a:t>
            </a:r>
            <a:endParaRPr lang="zh-CN" altLang="en-US" sz="14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39807D-94E3-453F-9F51-C4C61CD5D8D4}"/>
              </a:ext>
            </a:extLst>
          </p:cNvPr>
          <p:cNvSpPr/>
          <p:nvPr/>
        </p:nvSpPr>
        <p:spPr>
          <a:xfrm>
            <a:off x="3648723" y="2674398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zllen</a:t>
            </a:r>
            <a:endParaRPr lang="zh-CN" altLang="en-US" sz="1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BA1195-D087-4EE7-A0A0-3D37E45762CC}"/>
              </a:ext>
            </a:extLst>
          </p:cNvPr>
          <p:cNvSpPr/>
          <p:nvPr/>
        </p:nvSpPr>
        <p:spPr>
          <a:xfrm>
            <a:off x="4731798" y="2674398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entry</a:t>
            </a:r>
            <a:endParaRPr lang="zh-CN" altLang="en-US"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5571E6-359C-44B5-B1A3-446945195749}"/>
              </a:ext>
            </a:extLst>
          </p:cNvPr>
          <p:cNvSpPr/>
          <p:nvPr/>
        </p:nvSpPr>
        <p:spPr>
          <a:xfrm>
            <a:off x="5814873" y="2674398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entry</a:t>
            </a:r>
            <a:endParaRPr lang="zh-CN" altLang="en-US" sz="14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353937-F0D3-4099-96AD-E171BAB9A537}"/>
              </a:ext>
            </a:extLst>
          </p:cNvPr>
          <p:cNvSpPr/>
          <p:nvPr/>
        </p:nvSpPr>
        <p:spPr>
          <a:xfrm>
            <a:off x="6897948" y="2674398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...</a:t>
            </a:r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A785DF-5CE7-4D56-9894-887F14B003D8}"/>
              </a:ext>
            </a:extLst>
          </p:cNvPr>
          <p:cNvSpPr/>
          <p:nvPr/>
        </p:nvSpPr>
        <p:spPr>
          <a:xfrm>
            <a:off x="7981023" y="2674398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entry</a:t>
            </a:r>
            <a:endParaRPr lang="zh-CN" altLang="en-US" sz="14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F7C8279-49C5-420D-AABE-67F69236F940}"/>
              </a:ext>
            </a:extLst>
          </p:cNvPr>
          <p:cNvSpPr/>
          <p:nvPr/>
        </p:nvSpPr>
        <p:spPr>
          <a:xfrm>
            <a:off x="9064098" y="2674398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zlend</a:t>
            </a:r>
            <a:endParaRPr lang="zh-CN" altLang="en-US" sz="140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9E442D48-6E82-4EC4-BFBF-74F411B9C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357149"/>
              </p:ext>
            </p:extLst>
          </p:nvPr>
        </p:nvGraphicFramePr>
        <p:xfrm>
          <a:off x="1107303" y="3333749"/>
          <a:ext cx="9551172" cy="3171826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235827">
                  <a:extLst>
                    <a:ext uri="{9D8B030D-6E8A-4147-A177-3AD203B41FA5}">
                      <a16:colId xmlns:a16="http://schemas.microsoft.com/office/drawing/2014/main" val="2736950110"/>
                    </a:ext>
                  </a:extLst>
                </a:gridCol>
                <a:gridCol w="1288790">
                  <a:extLst>
                    <a:ext uri="{9D8B030D-6E8A-4147-A177-3AD203B41FA5}">
                      <a16:colId xmlns:a16="http://schemas.microsoft.com/office/drawing/2014/main" val="3118312795"/>
                    </a:ext>
                  </a:extLst>
                </a:gridCol>
                <a:gridCol w="1174035">
                  <a:extLst>
                    <a:ext uri="{9D8B030D-6E8A-4147-A177-3AD203B41FA5}">
                      <a16:colId xmlns:a16="http://schemas.microsoft.com/office/drawing/2014/main" val="2620245971"/>
                    </a:ext>
                  </a:extLst>
                </a:gridCol>
                <a:gridCol w="5852520">
                  <a:extLst>
                    <a:ext uri="{9D8B030D-6E8A-4147-A177-3AD203B41FA5}">
                      <a16:colId xmlns:a16="http://schemas.microsoft.com/office/drawing/2014/main" val="425465051"/>
                    </a:ext>
                  </a:extLst>
                </a:gridCol>
              </a:tblGrid>
              <a:tr h="485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  <a:latin typeface="+mn-ea"/>
                          <a:ea typeface="+mn-ea"/>
                        </a:rPr>
                        <a:t>属性</a:t>
                      </a:r>
                    </a:p>
                  </a:txBody>
                  <a:tcPr marL="11850" marR="18960" marT="2370" marB="2370"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  <a:latin typeface="+mn-ea"/>
                          <a:ea typeface="+mn-ea"/>
                        </a:rPr>
                        <a:t>类型</a:t>
                      </a:r>
                    </a:p>
                  </a:txBody>
                  <a:tcPr marL="11850" marR="18960" marT="2370" marB="2370"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  <a:latin typeface="+mn-ea"/>
                          <a:ea typeface="+mn-ea"/>
                        </a:rPr>
                        <a:t>长度</a:t>
                      </a:r>
                    </a:p>
                  </a:txBody>
                  <a:tcPr marL="11850" marR="18960" marT="2370" marB="2370"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  <a:latin typeface="+mn-ea"/>
                          <a:ea typeface="+mn-ea"/>
                        </a:rPr>
                        <a:t>用途</a:t>
                      </a:r>
                    </a:p>
                  </a:txBody>
                  <a:tcPr marL="11850" marR="18960" marT="2370" marB="2370"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478674"/>
                  </a:ext>
                </a:extLst>
              </a:tr>
              <a:tr h="41212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zlbytes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uint32_t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+mn-ea"/>
                          <a:ea typeface="+mn-ea"/>
                        </a:rPr>
                        <a:t>4 </a:t>
                      </a:r>
                      <a:r>
                        <a:rPr lang="zh-CN" altLang="en-US" sz="1400">
                          <a:effectLst/>
                          <a:latin typeface="+mn-ea"/>
                          <a:ea typeface="+mn-ea"/>
                        </a:rPr>
                        <a:t>字节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记录整个压缩列表占用的内存字节数</a:t>
                      </a:r>
                    </a:p>
                  </a:txBody>
                  <a:tcPr marL="108000" marR="108000" marT="2370" marB="23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198878"/>
                  </a:ext>
                </a:extLst>
              </a:tr>
              <a:tr h="71448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zltail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uint32_t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+mn-ea"/>
                          <a:ea typeface="+mn-ea"/>
                        </a:rPr>
                        <a:t>4 </a:t>
                      </a:r>
                      <a:r>
                        <a:rPr lang="zh-CN" altLang="en-US" sz="1400">
                          <a:effectLst/>
                          <a:latin typeface="+mn-ea"/>
                          <a:ea typeface="+mn-ea"/>
                        </a:rPr>
                        <a:t>字节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记录压缩列表表尾节点距离压缩列表的起始地址有多少字节，通过这个偏移量，可以确定表尾节点的地址。</a:t>
                      </a:r>
                    </a:p>
                  </a:txBody>
                  <a:tcPr marL="108000" marR="108000" marT="2370" marB="237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912718"/>
                  </a:ext>
                </a:extLst>
              </a:tr>
              <a:tr h="67757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zllen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uint16_t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+mn-ea"/>
                          <a:ea typeface="+mn-ea"/>
                        </a:rPr>
                        <a:t>2 </a:t>
                      </a:r>
                      <a:r>
                        <a:rPr lang="zh-CN" altLang="en-US" sz="1400">
                          <a:effectLst/>
                          <a:latin typeface="+mn-ea"/>
                          <a:ea typeface="+mn-ea"/>
                        </a:rPr>
                        <a:t>字节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记录了压缩列表包含的节点数量。 最大值为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UINT16_MAX 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65534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），如果超过这个值，此处会记录为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65535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，但节点的真实数量需要遍历整个压缩列表才能计算得出。</a:t>
                      </a:r>
                    </a:p>
                  </a:txBody>
                  <a:tcPr marL="108000" marR="108000" marT="2370" marB="23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836547"/>
                  </a:ext>
                </a:extLst>
              </a:tr>
              <a:tr h="4134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entry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+mn-ea"/>
                          <a:ea typeface="+mn-ea"/>
                        </a:rPr>
                        <a:t>列表节点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+mn-ea"/>
                          <a:ea typeface="+mn-ea"/>
                        </a:rPr>
                        <a:t>不定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压缩列表包含的各个节点，节点的长度由节点保存的内容决定。</a:t>
                      </a:r>
                    </a:p>
                  </a:txBody>
                  <a:tcPr marL="108000" marR="108000" marT="2370" marB="237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824009"/>
                  </a:ext>
                </a:extLst>
              </a:tr>
              <a:tr h="46895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zlend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uint8_t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+mn-ea"/>
                          <a:ea typeface="+mn-ea"/>
                        </a:rPr>
                        <a:t>1 </a:t>
                      </a:r>
                      <a:r>
                        <a:rPr lang="zh-CN" altLang="en-US" sz="1400">
                          <a:effectLst/>
                          <a:latin typeface="+mn-ea"/>
                          <a:ea typeface="+mn-ea"/>
                        </a:rPr>
                        <a:t>字节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特殊值 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0xFF 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（十进制 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255 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），用于标记压缩列表的末端。</a:t>
                      </a:r>
                    </a:p>
                  </a:txBody>
                  <a:tcPr marL="108000" marR="108000" marT="2370" marB="23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01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319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367571"/>
          </a:xfrm>
        </p:spPr>
        <p:txBody>
          <a:bodyPr/>
          <a:lstStyle/>
          <a:p>
            <a:r>
              <a:rPr lang="en-US" altLang="zh-CN" b="1" i="0">
                <a:effectLst/>
                <a:latin typeface="+mn-ea"/>
                <a:ea typeface="+mn-ea"/>
              </a:rPr>
              <a:t>ZipList </a:t>
            </a:r>
            <a:r>
              <a:rPr lang="zh-CN" altLang="en-US" b="0" i="0">
                <a:effectLst/>
                <a:latin typeface="+mn-ea"/>
                <a:ea typeface="+mn-ea"/>
              </a:rPr>
              <a:t>中的</a:t>
            </a:r>
            <a:r>
              <a:rPr lang="en-US" altLang="zh-CN" b="0" i="0">
                <a:effectLst/>
                <a:latin typeface="+mn-ea"/>
                <a:ea typeface="+mn-ea"/>
              </a:rPr>
              <a:t>Entry</a:t>
            </a:r>
            <a:r>
              <a:rPr lang="zh-CN" altLang="en-US" b="0" i="0">
                <a:effectLst/>
                <a:latin typeface="+mn-ea"/>
                <a:ea typeface="+mn-ea"/>
              </a:rPr>
              <a:t>并不像普通链表那样记录前后节点的指针，因为记录两个指针要占用</a:t>
            </a:r>
            <a:r>
              <a:rPr lang="en-US" altLang="zh-CN">
                <a:latin typeface="+mn-ea"/>
                <a:ea typeface="+mn-ea"/>
              </a:rPr>
              <a:t>16</a:t>
            </a:r>
            <a:r>
              <a:rPr lang="zh-CN" altLang="en-US">
                <a:latin typeface="+mn-ea"/>
                <a:ea typeface="+mn-ea"/>
              </a:rPr>
              <a:t>个字节，浪费内存。而是采用了下面的结构：</a:t>
            </a:r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ZipListEntry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742B12-BE33-4BDA-8F8B-59B9908C5390}"/>
              </a:ext>
            </a:extLst>
          </p:cNvPr>
          <p:cNvSpPr/>
          <p:nvPr/>
        </p:nvSpPr>
        <p:spPr>
          <a:xfrm>
            <a:off x="2705086" y="2373619"/>
            <a:ext cx="302979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previous_entry_length</a:t>
            </a:r>
            <a:endParaRPr lang="zh-CN" altLang="en-US" sz="1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7918EE-1D6D-4D44-8D44-07011096F3F6}"/>
              </a:ext>
            </a:extLst>
          </p:cNvPr>
          <p:cNvSpPr/>
          <p:nvPr/>
        </p:nvSpPr>
        <p:spPr>
          <a:xfrm>
            <a:off x="5705060" y="2373619"/>
            <a:ext cx="1613453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encoding</a:t>
            </a:r>
            <a:endParaRPr lang="zh-CN" altLang="en-US" sz="14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39807D-94E3-453F-9F51-C4C61CD5D8D4}"/>
              </a:ext>
            </a:extLst>
          </p:cNvPr>
          <p:cNvSpPr/>
          <p:nvPr/>
        </p:nvSpPr>
        <p:spPr>
          <a:xfrm>
            <a:off x="7317932" y="2373619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content</a:t>
            </a:r>
            <a:endParaRPr lang="zh-CN" altLang="en-US" sz="1400"/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DDF4CFC3-463B-44F6-9512-85027CE836EC}"/>
              </a:ext>
            </a:extLst>
          </p:cNvPr>
          <p:cNvSpPr txBox="1">
            <a:spLocks/>
          </p:cNvSpPr>
          <p:nvPr/>
        </p:nvSpPr>
        <p:spPr>
          <a:xfrm>
            <a:off x="710563" y="2848682"/>
            <a:ext cx="10698800" cy="136757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>
                <a:latin typeface="+mn-ea"/>
                <a:ea typeface="+mn-ea"/>
              </a:rPr>
              <a:t>previous_entry_length</a:t>
            </a:r>
            <a:r>
              <a:rPr lang="zh-CN" altLang="en-US">
                <a:latin typeface="+mn-ea"/>
                <a:ea typeface="+mn-ea"/>
              </a:rPr>
              <a:t>：前一节点的长度，占</a:t>
            </a:r>
            <a:r>
              <a:rPr lang="en-US" altLang="zh-CN">
                <a:latin typeface="+mn-ea"/>
                <a:ea typeface="+mn-ea"/>
              </a:rPr>
              <a:t>1</a:t>
            </a:r>
            <a:r>
              <a:rPr lang="zh-CN" altLang="en-US">
                <a:latin typeface="+mn-ea"/>
                <a:ea typeface="+mn-ea"/>
              </a:rPr>
              <a:t>个或</a:t>
            </a:r>
            <a:r>
              <a:rPr lang="en-US" altLang="zh-CN">
                <a:latin typeface="+mn-ea"/>
                <a:ea typeface="+mn-ea"/>
              </a:rPr>
              <a:t>5</a:t>
            </a:r>
            <a:r>
              <a:rPr lang="zh-CN" altLang="en-US">
                <a:latin typeface="+mn-ea"/>
                <a:ea typeface="+mn-ea"/>
              </a:rPr>
              <a:t>个字节。</a:t>
            </a:r>
            <a:endParaRPr lang="en-US" altLang="zh-CN">
              <a:latin typeface="+mn-ea"/>
              <a:ea typeface="+mn-ea"/>
            </a:endParaRPr>
          </a:p>
          <a:p>
            <a:pPr marL="91800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>
                <a:solidFill>
                  <a:srgbClr val="000000"/>
                </a:solidFill>
                <a:latin typeface="+mn-ea"/>
                <a:ea typeface="+mn-ea"/>
              </a:rPr>
              <a:t>如果前</a:t>
            </a:r>
            <a:r>
              <a:rPr lang="zh-CN" altLang="en-US" sz="1200">
                <a:latin typeface="+mn-ea"/>
                <a:ea typeface="+mn-ea"/>
              </a:rPr>
              <a:t>一</a:t>
            </a:r>
            <a:r>
              <a:rPr lang="zh-CN" altLang="en-US" sz="1400" b="0">
                <a:solidFill>
                  <a:srgbClr val="000000"/>
                </a:solidFill>
                <a:latin typeface="+mn-ea"/>
                <a:ea typeface="+mn-ea"/>
              </a:rPr>
              <a:t>节点的长度小于</a:t>
            </a:r>
            <a:r>
              <a:rPr lang="en-US" altLang="zh-CN" sz="1400" b="0">
                <a:solidFill>
                  <a:srgbClr val="000000"/>
                </a:solidFill>
                <a:latin typeface="+mn-ea"/>
                <a:ea typeface="+mn-ea"/>
              </a:rPr>
              <a:t>254</a:t>
            </a:r>
            <a:r>
              <a:rPr lang="zh-CN" altLang="en-US" sz="1400" b="0">
                <a:solidFill>
                  <a:srgbClr val="000000"/>
                </a:solidFill>
                <a:latin typeface="+mn-ea"/>
                <a:ea typeface="+mn-ea"/>
              </a:rPr>
              <a:t>字节，则采用</a:t>
            </a:r>
            <a:r>
              <a:rPr lang="en-US" altLang="zh-CN" sz="1400" b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 sz="1400" b="0">
                <a:solidFill>
                  <a:srgbClr val="000000"/>
                </a:solidFill>
                <a:latin typeface="+mn-ea"/>
                <a:ea typeface="+mn-ea"/>
              </a:rPr>
              <a:t>个字节来保存这个长度值</a:t>
            </a:r>
          </a:p>
          <a:p>
            <a:pPr marL="91800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>
                <a:solidFill>
                  <a:srgbClr val="000000"/>
                </a:solidFill>
                <a:latin typeface="+mn-ea"/>
                <a:ea typeface="+mn-ea"/>
              </a:rPr>
              <a:t>如果前</a:t>
            </a:r>
            <a:r>
              <a:rPr lang="zh-CN" altLang="en-US" sz="1200">
                <a:latin typeface="+mn-ea"/>
                <a:ea typeface="+mn-ea"/>
              </a:rPr>
              <a:t>一</a:t>
            </a:r>
            <a:r>
              <a:rPr lang="zh-CN" altLang="en-US" sz="1400" b="0">
                <a:solidFill>
                  <a:srgbClr val="000000"/>
                </a:solidFill>
                <a:latin typeface="+mn-ea"/>
                <a:ea typeface="+mn-ea"/>
              </a:rPr>
              <a:t>节点的长度大于</a:t>
            </a:r>
            <a:r>
              <a:rPr lang="en-US" altLang="zh-CN" sz="1400" b="0">
                <a:solidFill>
                  <a:srgbClr val="000000"/>
                </a:solidFill>
                <a:latin typeface="+mn-ea"/>
                <a:ea typeface="+mn-ea"/>
              </a:rPr>
              <a:t>254</a:t>
            </a:r>
            <a:r>
              <a:rPr lang="zh-CN" altLang="en-US" sz="1400" b="0">
                <a:solidFill>
                  <a:srgbClr val="000000"/>
                </a:solidFill>
                <a:latin typeface="+mn-ea"/>
                <a:ea typeface="+mn-ea"/>
              </a:rPr>
              <a:t>字节，则采用</a:t>
            </a:r>
            <a:r>
              <a:rPr lang="en-US" altLang="zh-CN" sz="1400" b="0">
                <a:solidFill>
                  <a:srgbClr val="000000"/>
                </a:solidFill>
                <a:latin typeface="+mn-ea"/>
                <a:ea typeface="+mn-ea"/>
              </a:rPr>
              <a:t>5</a:t>
            </a:r>
            <a:r>
              <a:rPr lang="zh-CN" altLang="en-US" sz="1400" b="0">
                <a:solidFill>
                  <a:srgbClr val="000000"/>
                </a:solidFill>
                <a:latin typeface="+mn-ea"/>
                <a:ea typeface="+mn-ea"/>
              </a:rPr>
              <a:t>个字节来保存这个长度值，第一个字节为</a:t>
            </a:r>
            <a:r>
              <a:rPr lang="en-US" altLang="zh-CN" sz="1400" b="0">
                <a:solidFill>
                  <a:srgbClr val="000000"/>
                </a:solidFill>
                <a:latin typeface="+mn-ea"/>
                <a:ea typeface="+mn-ea"/>
              </a:rPr>
              <a:t>0xfe</a:t>
            </a:r>
            <a:r>
              <a:rPr lang="zh-CN" altLang="en-US" sz="1400" b="0">
                <a:solidFill>
                  <a:srgbClr val="000000"/>
                </a:solidFill>
                <a:latin typeface="+mn-ea"/>
                <a:ea typeface="+mn-ea"/>
              </a:rPr>
              <a:t>，后四个字节才是真实长度数据</a:t>
            </a:r>
            <a:endParaRPr lang="en-US" altLang="zh-CN" sz="140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>
                <a:latin typeface="+mn-ea"/>
                <a:ea typeface="+mn-ea"/>
              </a:rPr>
              <a:t>encoding</a:t>
            </a:r>
            <a:r>
              <a:rPr lang="zh-CN" altLang="en-US">
                <a:latin typeface="+mn-ea"/>
                <a:ea typeface="+mn-ea"/>
              </a:rPr>
              <a:t>：编码属性，记录</a:t>
            </a:r>
            <a:r>
              <a:rPr lang="en-US" altLang="zh-CN">
                <a:latin typeface="+mn-ea"/>
                <a:ea typeface="+mn-ea"/>
              </a:rPr>
              <a:t>content</a:t>
            </a:r>
            <a:r>
              <a:rPr lang="zh-CN" altLang="en-US">
                <a:latin typeface="+mn-ea"/>
                <a:ea typeface="+mn-ea"/>
              </a:rPr>
              <a:t>的数据类型（字符串还是整数）以及长度，占用</a:t>
            </a:r>
            <a:r>
              <a:rPr lang="en-US" altLang="zh-CN">
                <a:latin typeface="+mn-ea"/>
                <a:ea typeface="+mn-ea"/>
              </a:rPr>
              <a:t>1</a:t>
            </a:r>
            <a:r>
              <a:rPr lang="zh-CN" altLang="en-US">
                <a:latin typeface="+mn-ea"/>
                <a:ea typeface="+mn-ea"/>
              </a:rPr>
              <a:t>个、</a:t>
            </a:r>
            <a:r>
              <a:rPr lang="en-US" altLang="zh-CN">
                <a:latin typeface="+mn-ea"/>
                <a:ea typeface="+mn-ea"/>
              </a:rPr>
              <a:t>2</a:t>
            </a:r>
            <a:r>
              <a:rPr lang="zh-CN" altLang="en-US">
                <a:latin typeface="+mn-ea"/>
                <a:ea typeface="+mn-ea"/>
              </a:rPr>
              <a:t>个或</a:t>
            </a:r>
            <a:r>
              <a:rPr lang="en-US" altLang="zh-CN">
                <a:latin typeface="+mn-ea"/>
                <a:ea typeface="+mn-ea"/>
              </a:rPr>
              <a:t>5</a:t>
            </a:r>
            <a:r>
              <a:rPr lang="zh-CN" altLang="en-US">
                <a:latin typeface="+mn-ea"/>
                <a:ea typeface="+mn-ea"/>
              </a:rPr>
              <a:t>个字节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>
                <a:latin typeface="+mn-ea"/>
                <a:ea typeface="+mn-ea"/>
              </a:rPr>
              <a:t>contents</a:t>
            </a:r>
            <a:r>
              <a:rPr lang="zh-CN" altLang="en-US">
                <a:latin typeface="+mn-ea"/>
                <a:ea typeface="+mn-ea"/>
              </a:rPr>
              <a:t>：负责保存节点的数据，可以是字符串或整数</a:t>
            </a:r>
            <a:endParaRPr lang="en-US" altLang="zh-CN">
              <a:latin typeface="+mn-ea"/>
              <a:ea typeface="+mn-ea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E816DC8-BCC5-4222-A382-726558E7D846}"/>
              </a:ext>
            </a:extLst>
          </p:cNvPr>
          <p:cNvGrpSpPr/>
          <p:nvPr/>
        </p:nvGrpSpPr>
        <p:grpSpPr>
          <a:xfrm>
            <a:off x="1590261" y="5151506"/>
            <a:ext cx="8060635" cy="1030633"/>
            <a:chOff x="1590261" y="5151506"/>
            <a:chExt cx="8060635" cy="103063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7DBFFB7-6BCD-4557-9C1E-74EDE3E7D461}"/>
                </a:ext>
              </a:extLst>
            </p:cNvPr>
            <p:cNvSpPr/>
            <p:nvPr/>
          </p:nvSpPr>
          <p:spPr>
            <a:xfrm>
              <a:off x="1749287" y="5151506"/>
              <a:ext cx="7901609" cy="1030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D573E5C-79D6-44D6-8C27-9125595F349F}"/>
                </a:ext>
              </a:extLst>
            </p:cNvPr>
            <p:cNvSpPr/>
            <p:nvPr/>
          </p:nvSpPr>
          <p:spPr>
            <a:xfrm>
              <a:off x="1590261" y="5198066"/>
              <a:ext cx="616226" cy="282421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注意</a:t>
              </a:r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9CEFD22D-795E-429B-8944-2D13651365B3}"/>
                </a:ext>
              </a:extLst>
            </p:cNvPr>
            <p:cNvSpPr/>
            <p:nvPr/>
          </p:nvSpPr>
          <p:spPr>
            <a:xfrm rot="16200000">
              <a:off x="1626182" y="5454506"/>
              <a:ext cx="97125" cy="149086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rgbClr val="49504F"/>
                </a:gs>
                <a:gs pos="100000">
                  <a:srgbClr val="49504F">
                    <a:alpha val="78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0E2B7E1-C0DB-4440-A111-DB5913D6E0AB}"/>
                </a:ext>
              </a:extLst>
            </p:cNvPr>
            <p:cNvSpPr txBox="1"/>
            <p:nvPr/>
          </p:nvSpPr>
          <p:spPr>
            <a:xfrm>
              <a:off x="1967947" y="5577612"/>
              <a:ext cx="74543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ZipList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中所有存储长度的数值均采用小端字节序，即低位字节在前，高位字节在后。例如：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数值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0x1234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，采用小端字节序后实际存储值为：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0x3412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87256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>
            <a:extLst>
              <a:ext uri="{FF2B5EF4-FFF2-40B4-BE49-F238E27FC236}">
                <a16:creationId xmlns:a16="http://schemas.microsoft.com/office/drawing/2014/main" id="{1F1D4640-3860-4844-B8F1-9D06EF47BE4F}"/>
              </a:ext>
            </a:extLst>
          </p:cNvPr>
          <p:cNvSpPr/>
          <p:nvPr/>
        </p:nvSpPr>
        <p:spPr>
          <a:xfrm>
            <a:off x="3899700" y="4703136"/>
            <a:ext cx="4442268" cy="30777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367571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ZipListEntry</a:t>
            </a:r>
            <a:r>
              <a:rPr lang="zh-CN" altLang="en-US">
                <a:latin typeface="+mn-ea"/>
                <a:ea typeface="+mn-ea"/>
              </a:rPr>
              <a:t>中的</a:t>
            </a:r>
            <a:r>
              <a:rPr lang="en-US" altLang="zh-CN">
                <a:latin typeface="+mn-ea"/>
                <a:ea typeface="+mn-ea"/>
              </a:rPr>
              <a:t>encoding</a:t>
            </a:r>
            <a:r>
              <a:rPr lang="zh-CN" altLang="en-US">
                <a:latin typeface="+mn-ea"/>
                <a:ea typeface="+mn-ea"/>
              </a:rPr>
              <a:t>编码分为字符串和整数两种：</a:t>
            </a: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>
                <a:latin typeface="+mn-ea"/>
                <a:ea typeface="+mn-ea"/>
              </a:rPr>
              <a:t>字符串：如果</a:t>
            </a:r>
            <a:r>
              <a:rPr lang="en-US" altLang="zh-CN">
                <a:latin typeface="+mn-ea"/>
                <a:ea typeface="+mn-ea"/>
              </a:rPr>
              <a:t>encoding</a:t>
            </a:r>
            <a:r>
              <a:rPr lang="zh-CN" altLang="en-US">
                <a:latin typeface="+mn-ea"/>
                <a:ea typeface="+mn-ea"/>
              </a:rPr>
              <a:t>是以“</a:t>
            </a:r>
            <a:r>
              <a:rPr lang="en-US" altLang="zh-CN">
                <a:latin typeface="+mn-ea"/>
                <a:ea typeface="+mn-ea"/>
              </a:rPr>
              <a:t>00</a:t>
            </a:r>
            <a:r>
              <a:rPr lang="zh-CN" altLang="en-US">
                <a:latin typeface="+mn-ea"/>
                <a:ea typeface="+mn-ea"/>
              </a:rPr>
              <a:t>”、“</a:t>
            </a:r>
            <a:r>
              <a:rPr lang="en-US" altLang="zh-CN">
                <a:latin typeface="+mn-ea"/>
                <a:ea typeface="+mn-ea"/>
              </a:rPr>
              <a:t>01</a:t>
            </a:r>
            <a:r>
              <a:rPr lang="zh-CN" altLang="en-US">
                <a:latin typeface="+mn-ea"/>
                <a:ea typeface="+mn-ea"/>
              </a:rPr>
              <a:t>”或者“</a:t>
            </a:r>
            <a:r>
              <a:rPr lang="en-US" altLang="zh-CN">
                <a:latin typeface="+mn-ea"/>
                <a:ea typeface="+mn-ea"/>
              </a:rPr>
              <a:t>10</a:t>
            </a:r>
            <a:r>
              <a:rPr lang="zh-CN" altLang="en-US">
                <a:latin typeface="+mn-ea"/>
                <a:ea typeface="+mn-ea"/>
              </a:rPr>
              <a:t>”开头，则证明</a:t>
            </a:r>
            <a:r>
              <a:rPr lang="en-US" altLang="zh-CN">
                <a:latin typeface="+mn-ea"/>
                <a:ea typeface="+mn-ea"/>
              </a:rPr>
              <a:t>content</a:t>
            </a:r>
            <a:r>
              <a:rPr lang="zh-CN" altLang="en-US">
                <a:latin typeface="+mn-ea"/>
                <a:ea typeface="+mn-ea"/>
              </a:rPr>
              <a:t>是字符串</a:t>
            </a: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  <a:p>
            <a:r>
              <a:rPr lang="zh-CN" altLang="en-US">
                <a:latin typeface="+mn-ea"/>
                <a:ea typeface="+mn-ea"/>
              </a:rPr>
              <a:t>例如，我们要保存字符串：“</a:t>
            </a:r>
            <a:r>
              <a:rPr lang="en-US" altLang="zh-CN">
                <a:latin typeface="+mn-ea"/>
                <a:ea typeface="+mn-ea"/>
              </a:rPr>
              <a:t>ab</a:t>
            </a:r>
            <a:r>
              <a:rPr lang="zh-CN" altLang="en-US">
                <a:latin typeface="+mn-ea"/>
                <a:ea typeface="+mn-ea"/>
              </a:rPr>
              <a:t>”和 “</a:t>
            </a:r>
            <a:r>
              <a:rPr lang="en-US" altLang="zh-CN">
                <a:latin typeface="+mn-ea"/>
                <a:ea typeface="+mn-ea"/>
              </a:rPr>
              <a:t>bc</a:t>
            </a:r>
            <a:r>
              <a:rPr lang="zh-CN" altLang="en-US">
                <a:latin typeface="+mn-ea"/>
                <a:ea typeface="+mn-ea"/>
              </a:rPr>
              <a:t>”</a:t>
            </a:r>
            <a:endParaRPr lang="en-US" altLang="zh-CN">
              <a:latin typeface="+mn-ea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Encoding</a:t>
            </a:r>
            <a:r>
              <a:rPr lang="zh-CN" altLang="en-US" sz="2400" b="1">
                <a:solidFill>
                  <a:srgbClr val="AD2B26"/>
                </a:solidFill>
              </a:rPr>
              <a:t>编码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050870A-67EB-4C67-9B50-742EA2641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70904"/>
              </p:ext>
            </p:extLst>
          </p:nvPr>
        </p:nvGraphicFramePr>
        <p:xfrm>
          <a:off x="1302333" y="2512044"/>
          <a:ext cx="9587334" cy="1453128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5466215">
                  <a:extLst>
                    <a:ext uri="{9D8B030D-6E8A-4147-A177-3AD203B41FA5}">
                      <a16:colId xmlns:a16="http://schemas.microsoft.com/office/drawing/2014/main" val="839125650"/>
                    </a:ext>
                  </a:extLst>
                </a:gridCol>
                <a:gridCol w="1729409">
                  <a:extLst>
                    <a:ext uri="{9D8B030D-6E8A-4147-A177-3AD203B41FA5}">
                      <a16:colId xmlns:a16="http://schemas.microsoft.com/office/drawing/2014/main" val="3910579555"/>
                    </a:ext>
                  </a:extLst>
                </a:gridCol>
                <a:gridCol w="2391710">
                  <a:extLst>
                    <a:ext uri="{9D8B030D-6E8A-4147-A177-3AD203B41FA5}">
                      <a16:colId xmlns:a16="http://schemas.microsoft.com/office/drawing/2014/main" val="3584627193"/>
                    </a:ext>
                  </a:extLst>
                </a:gridCol>
              </a:tblGrid>
              <a:tr h="36328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编码</a:t>
                      </a:r>
                    </a:p>
                  </a:txBody>
                  <a:tcPr marL="76200" marR="76200" marT="38100" marB="381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编码长度</a:t>
                      </a:r>
                    </a:p>
                  </a:txBody>
                  <a:tcPr marL="76200" marR="76200" marT="38100" marB="381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字符串大小</a:t>
                      </a:r>
                    </a:p>
                  </a:txBody>
                  <a:tcPr marL="76200" marR="76200" marT="38100" marB="3810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051042"/>
                  </a:ext>
                </a:extLst>
              </a:tr>
              <a:tr h="36328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|00</a:t>
                      </a:r>
                      <a:r>
                        <a:rPr lang="en-US" altLang="zh-CN" sz="1400">
                          <a:effectLst/>
                        </a:rPr>
                        <a:t>pppppp|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 bytes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&lt;= 63 bytes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894758"/>
                  </a:ext>
                </a:extLst>
              </a:tr>
              <a:tr h="36328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|01pppppp|qqqqqqqq|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 bytes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&lt;= 16383 bytes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79227"/>
                  </a:ext>
                </a:extLst>
              </a:tr>
              <a:tr h="36328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|10000000|</a:t>
                      </a:r>
                      <a:r>
                        <a:rPr lang="en-US" altLang="zh-CN" sz="1400">
                          <a:effectLst/>
                        </a:rPr>
                        <a:t>qqqqqqqq|rrrrrrrr|ssssssss|tttttttt|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 bytes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&lt;= 4294967295 bytes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75635"/>
                  </a:ext>
                </a:extLst>
              </a:tr>
            </a:tbl>
          </a:graphicData>
        </a:graphic>
      </p:graphicFrame>
      <p:sp>
        <p:nvSpPr>
          <p:cNvPr id="56" name="文本框 55">
            <a:extLst>
              <a:ext uri="{FF2B5EF4-FFF2-40B4-BE49-F238E27FC236}">
                <a16:creationId xmlns:a16="http://schemas.microsoft.com/office/drawing/2014/main" id="{30C14489-273F-4450-A5A2-DFF8018292F5}"/>
              </a:ext>
            </a:extLst>
          </p:cNvPr>
          <p:cNvSpPr txBox="1"/>
          <p:nvPr/>
        </p:nvSpPr>
        <p:spPr>
          <a:xfrm>
            <a:off x="4863607" y="5014286"/>
            <a:ext cx="123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00000010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49510F9-B7EC-49C6-AA87-D21B4CE1BA4E}"/>
              </a:ext>
            </a:extLst>
          </p:cNvPr>
          <p:cNvSpPr txBox="1"/>
          <p:nvPr/>
        </p:nvSpPr>
        <p:spPr>
          <a:xfrm>
            <a:off x="3730769" y="5014286"/>
            <a:ext cx="123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00000000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79EDD16B-07C9-442D-B745-E73B9796D51D}"/>
              </a:ext>
            </a:extLst>
          </p:cNvPr>
          <p:cNvCxnSpPr>
            <a:cxnSpLocks/>
          </p:cNvCxnSpPr>
          <p:nvPr/>
        </p:nvCxnSpPr>
        <p:spPr>
          <a:xfrm>
            <a:off x="5062718" y="5322063"/>
            <a:ext cx="85781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5728BD8-D1D0-4F94-B14F-658052B54628}"/>
              </a:ext>
            </a:extLst>
          </p:cNvPr>
          <p:cNvCxnSpPr>
            <a:cxnSpLocks/>
          </p:cNvCxnSpPr>
          <p:nvPr/>
        </p:nvCxnSpPr>
        <p:spPr>
          <a:xfrm>
            <a:off x="5062718" y="5322063"/>
            <a:ext cx="0" cy="5666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46EA35ED-3BDB-4DA3-8B78-5095E5014480}"/>
              </a:ext>
            </a:extLst>
          </p:cNvPr>
          <p:cNvSpPr txBox="1"/>
          <p:nvPr/>
        </p:nvSpPr>
        <p:spPr>
          <a:xfrm>
            <a:off x="4933181" y="5843543"/>
            <a:ext cx="982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u="sng">
                <a:solidFill>
                  <a:srgbClr val="00B0F0"/>
                </a:solidFill>
                <a:latin typeface="+mn-lt"/>
                <a:ea typeface="+mn-ea"/>
              </a:rPr>
              <a:t>encoding</a:t>
            </a:r>
            <a:endParaRPr lang="zh-CN" altLang="en-US" sz="1200" u="sng">
              <a:solidFill>
                <a:srgbClr val="00B0F0"/>
              </a:solidFill>
              <a:latin typeface="+mn-lt"/>
              <a:ea typeface="+mn-ea"/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EFF2C116-4F2C-4B68-A7EB-653584C018CD}"/>
              </a:ext>
            </a:extLst>
          </p:cNvPr>
          <p:cNvCxnSpPr>
            <a:cxnSpLocks/>
          </p:cNvCxnSpPr>
          <p:nvPr/>
        </p:nvCxnSpPr>
        <p:spPr>
          <a:xfrm>
            <a:off x="3899700" y="5314283"/>
            <a:ext cx="85781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6F188A6-E757-4B09-A85F-8C03A37F733E}"/>
              </a:ext>
            </a:extLst>
          </p:cNvPr>
          <p:cNvCxnSpPr>
            <a:cxnSpLocks/>
          </p:cNvCxnSpPr>
          <p:nvPr/>
        </p:nvCxnSpPr>
        <p:spPr>
          <a:xfrm>
            <a:off x="3899700" y="5314283"/>
            <a:ext cx="0" cy="5666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23862E3B-A6D0-4A40-A659-B7E18D6AEE4E}"/>
              </a:ext>
            </a:extLst>
          </p:cNvPr>
          <p:cNvSpPr txBox="1"/>
          <p:nvPr/>
        </p:nvSpPr>
        <p:spPr>
          <a:xfrm>
            <a:off x="3770163" y="5835763"/>
            <a:ext cx="982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u="sng">
                <a:solidFill>
                  <a:srgbClr val="00B0F0"/>
                </a:solidFill>
                <a:latin typeface="+mn-lt"/>
                <a:ea typeface="+mn-ea"/>
              </a:rPr>
              <a:t>previous entry length</a:t>
            </a:r>
            <a:endParaRPr lang="zh-CN" altLang="en-US" sz="1200" u="sng">
              <a:solidFill>
                <a:srgbClr val="00B0F0"/>
              </a:solidFill>
              <a:latin typeface="+mn-lt"/>
              <a:ea typeface="+mn-ea"/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3D08F745-81D5-424D-BEBE-3D2A83D37232}"/>
              </a:ext>
            </a:extLst>
          </p:cNvPr>
          <p:cNvCxnSpPr>
            <a:cxnSpLocks/>
          </p:cNvCxnSpPr>
          <p:nvPr/>
        </p:nvCxnSpPr>
        <p:spPr>
          <a:xfrm>
            <a:off x="6405397" y="5322063"/>
            <a:ext cx="188383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3BA558E3-29D4-4FC1-B8DE-6C268664A8BD}"/>
              </a:ext>
            </a:extLst>
          </p:cNvPr>
          <p:cNvCxnSpPr>
            <a:cxnSpLocks/>
          </p:cNvCxnSpPr>
          <p:nvPr/>
        </p:nvCxnSpPr>
        <p:spPr>
          <a:xfrm>
            <a:off x="6405397" y="5322063"/>
            <a:ext cx="0" cy="5666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327643B4-52A7-47B9-BEDE-F82B2C162D57}"/>
              </a:ext>
            </a:extLst>
          </p:cNvPr>
          <p:cNvSpPr txBox="1"/>
          <p:nvPr/>
        </p:nvSpPr>
        <p:spPr>
          <a:xfrm>
            <a:off x="6275860" y="5843543"/>
            <a:ext cx="982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u="sng">
                <a:solidFill>
                  <a:srgbClr val="00B0F0"/>
                </a:solidFill>
                <a:latin typeface="+mn-lt"/>
                <a:ea typeface="+mn-ea"/>
              </a:rPr>
              <a:t>content</a:t>
            </a:r>
            <a:endParaRPr lang="zh-CN" altLang="en-US" sz="1200" u="sng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62433A7-863F-4F56-88F8-A036A72C5F21}"/>
              </a:ext>
            </a:extLst>
          </p:cNvPr>
          <p:cNvSpPr txBox="1"/>
          <p:nvPr/>
        </p:nvSpPr>
        <p:spPr>
          <a:xfrm>
            <a:off x="6179740" y="5016507"/>
            <a:ext cx="123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01100001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168D93D-6785-462A-8661-965D107076F4}"/>
              </a:ext>
            </a:extLst>
          </p:cNvPr>
          <p:cNvSpPr txBox="1"/>
          <p:nvPr/>
        </p:nvSpPr>
        <p:spPr>
          <a:xfrm>
            <a:off x="7258821" y="5012066"/>
            <a:ext cx="123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01100010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9F6F97F-C9C6-497A-9D74-2E5A8A82EAAC}"/>
              </a:ext>
            </a:extLst>
          </p:cNvPr>
          <p:cNvSpPr txBox="1"/>
          <p:nvPr/>
        </p:nvSpPr>
        <p:spPr>
          <a:xfrm>
            <a:off x="4255076" y="4703352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0x00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06DCA40-FCCC-42F2-92BB-DDF618EDEE7B}"/>
              </a:ext>
            </a:extLst>
          </p:cNvPr>
          <p:cNvSpPr txBox="1"/>
          <p:nvPr/>
        </p:nvSpPr>
        <p:spPr>
          <a:xfrm>
            <a:off x="5393101" y="4715249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0x02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0ACB305-868F-4490-B8CA-89901599BEA7}"/>
              </a:ext>
            </a:extLst>
          </p:cNvPr>
          <p:cNvSpPr txBox="1"/>
          <p:nvPr/>
        </p:nvSpPr>
        <p:spPr>
          <a:xfrm>
            <a:off x="6695847" y="4726465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0x61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A4A4C81-FE8D-44FB-B6CD-977842CF9731}"/>
              </a:ext>
            </a:extLst>
          </p:cNvPr>
          <p:cNvSpPr txBox="1"/>
          <p:nvPr/>
        </p:nvSpPr>
        <p:spPr>
          <a:xfrm>
            <a:off x="7774928" y="4726465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0x62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07594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56" grpId="0"/>
      <p:bldP spid="57" grpId="0"/>
      <p:bldP spid="60" grpId="0"/>
      <p:bldP spid="65" grpId="0"/>
      <p:bldP spid="68" grpId="0"/>
      <p:bldP spid="69" grpId="0"/>
      <p:bldP spid="71" grpId="0"/>
      <p:bldP spid="74" grpId="0"/>
      <p:bldP spid="75" grpId="0"/>
      <p:bldP spid="76" grpId="0"/>
      <p:bldP spid="7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367571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ZipListEntry</a:t>
            </a:r>
            <a:r>
              <a:rPr lang="zh-CN" altLang="en-US">
                <a:latin typeface="+mn-ea"/>
                <a:ea typeface="+mn-ea"/>
              </a:rPr>
              <a:t>中的</a:t>
            </a:r>
            <a:r>
              <a:rPr lang="en-US" altLang="zh-CN">
                <a:latin typeface="+mn-ea"/>
                <a:ea typeface="+mn-ea"/>
              </a:rPr>
              <a:t>encoding</a:t>
            </a:r>
            <a:r>
              <a:rPr lang="zh-CN" altLang="en-US">
                <a:latin typeface="+mn-ea"/>
                <a:ea typeface="+mn-ea"/>
              </a:rPr>
              <a:t>编码分为字符串和整数两种：</a:t>
            </a: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>
                <a:latin typeface="+mn-ea"/>
                <a:ea typeface="+mn-ea"/>
              </a:rPr>
              <a:t>字符串：如果</a:t>
            </a:r>
            <a:r>
              <a:rPr lang="en-US" altLang="zh-CN">
                <a:latin typeface="+mn-ea"/>
                <a:ea typeface="+mn-ea"/>
              </a:rPr>
              <a:t>encoding</a:t>
            </a:r>
            <a:r>
              <a:rPr lang="zh-CN" altLang="en-US">
                <a:latin typeface="+mn-ea"/>
                <a:ea typeface="+mn-ea"/>
              </a:rPr>
              <a:t>是以“</a:t>
            </a:r>
            <a:r>
              <a:rPr lang="en-US" altLang="zh-CN">
                <a:latin typeface="+mn-ea"/>
                <a:ea typeface="+mn-ea"/>
              </a:rPr>
              <a:t>00</a:t>
            </a:r>
            <a:r>
              <a:rPr lang="zh-CN" altLang="en-US">
                <a:latin typeface="+mn-ea"/>
                <a:ea typeface="+mn-ea"/>
              </a:rPr>
              <a:t>”、“</a:t>
            </a:r>
            <a:r>
              <a:rPr lang="en-US" altLang="zh-CN">
                <a:latin typeface="+mn-ea"/>
                <a:ea typeface="+mn-ea"/>
              </a:rPr>
              <a:t>01</a:t>
            </a:r>
            <a:r>
              <a:rPr lang="zh-CN" altLang="en-US">
                <a:latin typeface="+mn-ea"/>
                <a:ea typeface="+mn-ea"/>
              </a:rPr>
              <a:t>”或者“</a:t>
            </a:r>
            <a:r>
              <a:rPr lang="en-US" altLang="zh-CN">
                <a:latin typeface="+mn-ea"/>
                <a:ea typeface="+mn-ea"/>
              </a:rPr>
              <a:t>10</a:t>
            </a:r>
            <a:r>
              <a:rPr lang="zh-CN" altLang="en-US">
                <a:latin typeface="+mn-ea"/>
                <a:ea typeface="+mn-ea"/>
              </a:rPr>
              <a:t>”开头，则证明</a:t>
            </a:r>
            <a:r>
              <a:rPr lang="en-US" altLang="zh-CN">
                <a:latin typeface="+mn-ea"/>
                <a:ea typeface="+mn-ea"/>
              </a:rPr>
              <a:t>content</a:t>
            </a:r>
            <a:r>
              <a:rPr lang="zh-CN" altLang="en-US">
                <a:latin typeface="+mn-ea"/>
                <a:ea typeface="+mn-ea"/>
              </a:rPr>
              <a:t>是字符串</a:t>
            </a: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  <a:p>
            <a:r>
              <a:rPr lang="zh-CN" altLang="en-US">
                <a:latin typeface="+mn-ea"/>
                <a:ea typeface="+mn-ea"/>
              </a:rPr>
              <a:t>例如，我们要保存字符串：“</a:t>
            </a:r>
            <a:r>
              <a:rPr lang="en-US" altLang="zh-CN">
                <a:latin typeface="+mn-ea"/>
                <a:ea typeface="+mn-ea"/>
              </a:rPr>
              <a:t>ab</a:t>
            </a:r>
            <a:r>
              <a:rPr lang="zh-CN" altLang="en-US">
                <a:latin typeface="+mn-ea"/>
                <a:ea typeface="+mn-ea"/>
              </a:rPr>
              <a:t>”和 “</a:t>
            </a:r>
            <a:r>
              <a:rPr lang="en-US" altLang="zh-CN">
                <a:latin typeface="+mn-ea"/>
                <a:ea typeface="+mn-ea"/>
              </a:rPr>
              <a:t>bc</a:t>
            </a:r>
            <a:r>
              <a:rPr lang="zh-CN" altLang="en-US">
                <a:latin typeface="+mn-ea"/>
                <a:ea typeface="+mn-ea"/>
              </a:rPr>
              <a:t>”</a:t>
            </a:r>
            <a:endParaRPr lang="en-US" altLang="zh-CN">
              <a:latin typeface="+mn-ea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Encoding</a:t>
            </a:r>
            <a:r>
              <a:rPr lang="zh-CN" altLang="en-US" sz="2400" b="1">
                <a:solidFill>
                  <a:srgbClr val="AD2B26"/>
                </a:solidFill>
              </a:rPr>
              <a:t>编码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050870A-67EB-4C67-9B50-742EA2641C5E}"/>
              </a:ext>
            </a:extLst>
          </p:cNvPr>
          <p:cNvGraphicFramePr>
            <a:graphicFrameLocks noGrp="1"/>
          </p:cNvGraphicFramePr>
          <p:nvPr/>
        </p:nvGraphicFramePr>
        <p:xfrm>
          <a:off x="1302333" y="2512044"/>
          <a:ext cx="9587334" cy="1453128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5466215">
                  <a:extLst>
                    <a:ext uri="{9D8B030D-6E8A-4147-A177-3AD203B41FA5}">
                      <a16:colId xmlns:a16="http://schemas.microsoft.com/office/drawing/2014/main" val="839125650"/>
                    </a:ext>
                  </a:extLst>
                </a:gridCol>
                <a:gridCol w="1729409">
                  <a:extLst>
                    <a:ext uri="{9D8B030D-6E8A-4147-A177-3AD203B41FA5}">
                      <a16:colId xmlns:a16="http://schemas.microsoft.com/office/drawing/2014/main" val="3910579555"/>
                    </a:ext>
                  </a:extLst>
                </a:gridCol>
                <a:gridCol w="2391710">
                  <a:extLst>
                    <a:ext uri="{9D8B030D-6E8A-4147-A177-3AD203B41FA5}">
                      <a16:colId xmlns:a16="http://schemas.microsoft.com/office/drawing/2014/main" val="3584627193"/>
                    </a:ext>
                  </a:extLst>
                </a:gridCol>
              </a:tblGrid>
              <a:tr h="36328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编码</a:t>
                      </a:r>
                    </a:p>
                  </a:txBody>
                  <a:tcPr marL="76200" marR="76200" marT="38100" marB="381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编码长度</a:t>
                      </a:r>
                    </a:p>
                  </a:txBody>
                  <a:tcPr marL="76200" marR="76200" marT="38100" marB="381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字符串大小</a:t>
                      </a:r>
                    </a:p>
                  </a:txBody>
                  <a:tcPr marL="76200" marR="76200" marT="38100" marB="3810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051042"/>
                  </a:ext>
                </a:extLst>
              </a:tr>
              <a:tr h="36328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|00</a:t>
                      </a:r>
                      <a:r>
                        <a:rPr lang="en-US" altLang="zh-CN" sz="1400">
                          <a:effectLst/>
                        </a:rPr>
                        <a:t>pppppp|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 bytes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&lt;= 63 bytes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894758"/>
                  </a:ext>
                </a:extLst>
              </a:tr>
              <a:tr h="36328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|01pppppp|qqqqqqqq|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 bytes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&lt;= 16383 bytes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79227"/>
                  </a:ext>
                </a:extLst>
              </a:tr>
              <a:tr h="36328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|10000000|</a:t>
                      </a:r>
                      <a:r>
                        <a:rPr lang="en-US" altLang="zh-CN" sz="1400">
                          <a:effectLst/>
                        </a:rPr>
                        <a:t>qqqqqqqq|rrrrrrrr|ssssssss|tttttttt|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 bytes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&lt;= 4294967295 bytes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75635"/>
                  </a:ext>
                </a:extLst>
              </a:tr>
            </a:tbl>
          </a:graphicData>
        </a:graphic>
      </p:graphicFrame>
      <p:sp>
        <p:nvSpPr>
          <p:cNvPr id="31" name="矩形 30">
            <a:extLst>
              <a:ext uri="{FF2B5EF4-FFF2-40B4-BE49-F238E27FC236}">
                <a16:creationId xmlns:a16="http://schemas.microsoft.com/office/drawing/2014/main" id="{D9131DD3-5210-4F5E-A399-D3A8D96DD25F}"/>
              </a:ext>
            </a:extLst>
          </p:cNvPr>
          <p:cNvSpPr/>
          <p:nvPr/>
        </p:nvSpPr>
        <p:spPr>
          <a:xfrm>
            <a:off x="5794386" y="5239606"/>
            <a:ext cx="2296067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BBBA35-CD54-479D-9A6F-140253D6A7FD}"/>
              </a:ext>
            </a:extLst>
          </p:cNvPr>
          <p:cNvSpPr txBox="1"/>
          <p:nvPr/>
        </p:nvSpPr>
        <p:spPr>
          <a:xfrm>
            <a:off x="6236493" y="5268180"/>
            <a:ext cx="1835098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|    |    |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9F6F97F-C9C6-497A-9D74-2E5A8A82EAAC}"/>
              </a:ext>
            </a:extLst>
          </p:cNvPr>
          <p:cNvSpPr txBox="1"/>
          <p:nvPr/>
        </p:nvSpPr>
        <p:spPr>
          <a:xfrm>
            <a:off x="5811612" y="5281822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0x00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06DCA40-FCCC-42F2-92BB-DDF618EDEE7B}"/>
              </a:ext>
            </a:extLst>
          </p:cNvPr>
          <p:cNvSpPr txBox="1"/>
          <p:nvPr/>
        </p:nvSpPr>
        <p:spPr>
          <a:xfrm>
            <a:off x="6346789" y="5281822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0x02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0ACB305-868F-4490-B8CA-89901599BEA7}"/>
              </a:ext>
            </a:extLst>
          </p:cNvPr>
          <p:cNvSpPr txBox="1"/>
          <p:nvPr/>
        </p:nvSpPr>
        <p:spPr>
          <a:xfrm>
            <a:off x="6886937" y="5281822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0x61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A4A4C81-FE8D-44FB-B6CD-977842CF9731}"/>
              </a:ext>
            </a:extLst>
          </p:cNvPr>
          <p:cNvSpPr txBox="1"/>
          <p:nvPr/>
        </p:nvSpPr>
        <p:spPr>
          <a:xfrm>
            <a:off x="7433243" y="5281822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0x62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A79081B-7847-44B3-A4C4-F27AEDF882EE}"/>
              </a:ext>
            </a:extLst>
          </p:cNvPr>
          <p:cNvCxnSpPr>
            <a:cxnSpLocks/>
          </p:cNvCxnSpPr>
          <p:nvPr/>
        </p:nvCxnSpPr>
        <p:spPr>
          <a:xfrm>
            <a:off x="5894773" y="5549647"/>
            <a:ext cx="42690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84D3988-E5AD-48D1-8BEB-23637B1725FC}"/>
              </a:ext>
            </a:extLst>
          </p:cNvPr>
          <p:cNvCxnSpPr/>
          <p:nvPr/>
        </p:nvCxnSpPr>
        <p:spPr>
          <a:xfrm>
            <a:off x="6321677" y="5533378"/>
            <a:ext cx="0" cy="31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3E8015A-50EE-478B-8ED7-FC650A48A5B5}"/>
              </a:ext>
            </a:extLst>
          </p:cNvPr>
          <p:cNvSpPr txBox="1"/>
          <p:nvPr/>
        </p:nvSpPr>
        <p:spPr>
          <a:xfrm>
            <a:off x="5513286" y="5847819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u="sng">
                <a:solidFill>
                  <a:srgbClr val="AD2B26"/>
                </a:solidFill>
                <a:latin typeface="+mn-lt"/>
                <a:ea typeface="+mn-ea"/>
              </a:rPr>
              <a:t>前一</a:t>
            </a:r>
            <a:r>
              <a:rPr lang="zh-CN" altLang="en-US" sz="1050" u="sng">
                <a:solidFill>
                  <a:srgbClr val="AD2B26"/>
                </a:solidFill>
              </a:rPr>
              <a:t>节点</a:t>
            </a:r>
            <a:r>
              <a:rPr lang="zh-CN" altLang="en-US" sz="1050" u="sng">
                <a:solidFill>
                  <a:srgbClr val="AD2B26"/>
                </a:solidFill>
                <a:latin typeface="+mn-lt"/>
                <a:ea typeface="+mn-ea"/>
              </a:rPr>
              <a:t>长度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DBB628F-254B-42D9-AF33-C3BA5ABA90BE}"/>
              </a:ext>
            </a:extLst>
          </p:cNvPr>
          <p:cNvCxnSpPr>
            <a:cxnSpLocks/>
          </p:cNvCxnSpPr>
          <p:nvPr/>
        </p:nvCxnSpPr>
        <p:spPr>
          <a:xfrm>
            <a:off x="6481284" y="5551325"/>
            <a:ext cx="3821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90D9B6D-E515-414A-BF6C-DE800AC6195E}"/>
              </a:ext>
            </a:extLst>
          </p:cNvPr>
          <p:cNvCxnSpPr>
            <a:cxnSpLocks/>
          </p:cNvCxnSpPr>
          <p:nvPr/>
        </p:nvCxnSpPr>
        <p:spPr>
          <a:xfrm>
            <a:off x="6863434" y="5535056"/>
            <a:ext cx="0" cy="56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FBE2698D-3C78-4B6B-8F47-D5217ADDD962}"/>
              </a:ext>
            </a:extLst>
          </p:cNvPr>
          <p:cNvSpPr txBox="1"/>
          <p:nvPr/>
        </p:nvSpPr>
        <p:spPr>
          <a:xfrm>
            <a:off x="6180878" y="6072230"/>
            <a:ext cx="982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u="sng">
                <a:solidFill>
                  <a:srgbClr val="AD2B26"/>
                </a:solidFill>
                <a:latin typeface="+mn-lt"/>
                <a:ea typeface="+mn-ea"/>
              </a:rPr>
              <a:t>encoding</a:t>
            </a:r>
            <a:endParaRPr lang="zh-CN" altLang="en-US" sz="1050" u="sng">
              <a:solidFill>
                <a:srgbClr val="AD2B26"/>
              </a:solidFill>
              <a:latin typeface="+mn-lt"/>
              <a:ea typeface="+mn-ea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408087B-C518-4458-AEA6-7536316934C2}"/>
              </a:ext>
            </a:extLst>
          </p:cNvPr>
          <p:cNvCxnSpPr>
            <a:cxnSpLocks/>
          </p:cNvCxnSpPr>
          <p:nvPr/>
        </p:nvCxnSpPr>
        <p:spPr>
          <a:xfrm>
            <a:off x="7007087" y="5551325"/>
            <a:ext cx="94893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B0D3710-1AE9-4AF3-B4C3-8A9C3C36C17A}"/>
              </a:ext>
            </a:extLst>
          </p:cNvPr>
          <p:cNvCxnSpPr>
            <a:cxnSpLocks/>
          </p:cNvCxnSpPr>
          <p:nvPr/>
        </p:nvCxnSpPr>
        <p:spPr>
          <a:xfrm>
            <a:off x="7956023" y="5535056"/>
            <a:ext cx="0" cy="56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0EBD85C9-0575-44F2-93CF-23412EEEE29D}"/>
              </a:ext>
            </a:extLst>
          </p:cNvPr>
          <p:cNvSpPr txBox="1"/>
          <p:nvPr/>
        </p:nvSpPr>
        <p:spPr>
          <a:xfrm>
            <a:off x="7273467" y="6072230"/>
            <a:ext cx="982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u="sng">
                <a:solidFill>
                  <a:srgbClr val="AD2B26"/>
                </a:solidFill>
                <a:latin typeface="+mn-lt"/>
                <a:ea typeface="+mn-ea"/>
              </a:rPr>
              <a:t>content</a:t>
            </a:r>
            <a:endParaRPr lang="zh-CN" altLang="en-US" sz="1050" u="sng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C4CE9F2-4B9E-4C64-812F-DADABBAEB4BB}"/>
              </a:ext>
            </a:extLst>
          </p:cNvPr>
          <p:cNvSpPr/>
          <p:nvPr/>
        </p:nvSpPr>
        <p:spPr>
          <a:xfrm>
            <a:off x="1152919" y="5239603"/>
            <a:ext cx="171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0x13|00|00|00</a:t>
            </a:r>
            <a:endParaRPr lang="zh-CN" altLang="en-US" sz="14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CE98FD7-C0F4-438D-A1BB-03A962EDED39}"/>
              </a:ext>
            </a:extLst>
          </p:cNvPr>
          <p:cNvSpPr/>
          <p:nvPr/>
        </p:nvSpPr>
        <p:spPr>
          <a:xfrm>
            <a:off x="4532244" y="5239608"/>
            <a:ext cx="1262142" cy="3994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0x02|00</a:t>
            </a:r>
            <a:endParaRPr lang="zh-CN" altLang="en-US" sz="14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B76F073-9454-49A8-81E3-9D7915114DF0}"/>
              </a:ext>
            </a:extLst>
          </p:cNvPr>
          <p:cNvSpPr/>
          <p:nvPr/>
        </p:nvSpPr>
        <p:spPr>
          <a:xfrm>
            <a:off x="10326288" y="5239603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0xff</a:t>
            </a:r>
            <a:endParaRPr lang="zh-CN" altLang="en-US" sz="14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07BB3D5-E442-4B7C-BEC8-558DFF65828D}"/>
              </a:ext>
            </a:extLst>
          </p:cNvPr>
          <p:cNvSpPr/>
          <p:nvPr/>
        </p:nvSpPr>
        <p:spPr>
          <a:xfrm>
            <a:off x="8090453" y="5239603"/>
            <a:ext cx="223583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0x04|0x02|0x62|0x63</a:t>
            </a:r>
            <a:endParaRPr lang="zh-CN" altLang="en-US" sz="14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CA3D98A-E2A6-4B70-9C13-EB0BF47CE59D}"/>
              </a:ext>
            </a:extLst>
          </p:cNvPr>
          <p:cNvSpPr/>
          <p:nvPr/>
        </p:nvSpPr>
        <p:spPr>
          <a:xfrm>
            <a:off x="2819379" y="5239604"/>
            <a:ext cx="171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0x0e|00|00|00</a:t>
            </a:r>
            <a:endParaRPr lang="zh-CN" altLang="en-US" sz="140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6992080-98D7-4CCB-9B78-108BE053D258}"/>
              </a:ext>
            </a:extLst>
          </p:cNvPr>
          <p:cNvCxnSpPr>
            <a:cxnSpLocks/>
          </p:cNvCxnSpPr>
          <p:nvPr/>
        </p:nvCxnSpPr>
        <p:spPr>
          <a:xfrm>
            <a:off x="4804667" y="5580830"/>
            <a:ext cx="94893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EACDDEA-C475-4673-9117-B159B2C7387F}"/>
              </a:ext>
            </a:extLst>
          </p:cNvPr>
          <p:cNvCxnSpPr>
            <a:cxnSpLocks/>
          </p:cNvCxnSpPr>
          <p:nvPr/>
        </p:nvCxnSpPr>
        <p:spPr>
          <a:xfrm>
            <a:off x="4804667" y="5580830"/>
            <a:ext cx="0" cy="5666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A9CB909B-44BC-4EE2-9519-94BE5D2FA524}"/>
              </a:ext>
            </a:extLst>
          </p:cNvPr>
          <p:cNvSpPr txBox="1"/>
          <p:nvPr/>
        </p:nvSpPr>
        <p:spPr>
          <a:xfrm>
            <a:off x="4675131" y="6101735"/>
            <a:ext cx="604004" cy="2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u="sng">
                <a:solidFill>
                  <a:srgbClr val="00B0F0"/>
                </a:solidFill>
                <a:latin typeface="+mn-lt"/>
                <a:ea typeface="+mn-ea"/>
              </a:rPr>
              <a:t>tllen</a:t>
            </a:r>
            <a:endParaRPr lang="zh-CN" altLang="en-US" sz="1050" u="sng">
              <a:solidFill>
                <a:srgbClr val="00B0F0"/>
              </a:solidFill>
              <a:latin typeface="+mn-lt"/>
              <a:ea typeface="+mn-ea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9097CA1-BA17-40A2-AF39-1DCEA267C8B4}"/>
              </a:ext>
            </a:extLst>
          </p:cNvPr>
          <p:cNvCxnSpPr>
            <a:cxnSpLocks/>
          </p:cNvCxnSpPr>
          <p:nvPr/>
        </p:nvCxnSpPr>
        <p:spPr>
          <a:xfrm>
            <a:off x="1302333" y="5580830"/>
            <a:ext cx="133406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41BE715-4DC9-43B0-9B2D-13B48D66ED42}"/>
              </a:ext>
            </a:extLst>
          </p:cNvPr>
          <p:cNvCxnSpPr>
            <a:cxnSpLocks/>
          </p:cNvCxnSpPr>
          <p:nvPr/>
        </p:nvCxnSpPr>
        <p:spPr>
          <a:xfrm>
            <a:off x="1302333" y="5580830"/>
            <a:ext cx="0" cy="5666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AC8DCAD2-E78B-4E6E-B50F-63144A085C48}"/>
              </a:ext>
            </a:extLst>
          </p:cNvPr>
          <p:cNvSpPr txBox="1"/>
          <p:nvPr/>
        </p:nvSpPr>
        <p:spPr>
          <a:xfrm>
            <a:off x="1172796" y="6102310"/>
            <a:ext cx="12616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u="sng">
                <a:solidFill>
                  <a:srgbClr val="00B0F0"/>
                </a:solidFill>
                <a:latin typeface="+mn-lt"/>
                <a:ea typeface="+mn-ea"/>
              </a:rPr>
              <a:t>tlbytes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u="sng">
                <a:solidFill>
                  <a:srgbClr val="00B0F0"/>
                </a:solidFill>
              </a:rPr>
              <a:t>总字节数：</a:t>
            </a:r>
            <a:r>
              <a:rPr lang="en-US" altLang="zh-CN" sz="1050" u="sng">
                <a:solidFill>
                  <a:srgbClr val="00B0F0"/>
                </a:solidFill>
              </a:rPr>
              <a:t>19</a:t>
            </a:r>
            <a:endParaRPr lang="zh-CN" altLang="en-US" sz="1050" u="sng">
              <a:solidFill>
                <a:srgbClr val="00B0F0"/>
              </a:solidFill>
              <a:latin typeface="+mn-lt"/>
              <a:ea typeface="+mn-ea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74203169-F3FC-47B1-ABD0-5F8B12DCE66B}"/>
              </a:ext>
            </a:extLst>
          </p:cNvPr>
          <p:cNvCxnSpPr>
            <a:cxnSpLocks/>
          </p:cNvCxnSpPr>
          <p:nvPr/>
        </p:nvCxnSpPr>
        <p:spPr>
          <a:xfrm>
            <a:off x="2995318" y="5580830"/>
            <a:ext cx="133406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FF9705B-50AF-4833-9B6C-A6453A3AB717}"/>
              </a:ext>
            </a:extLst>
          </p:cNvPr>
          <p:cNvCxnSpPr>
            <a:cxnSpLocks/>
          </p:cNvCxnSpPr>
          <p:nvPr/>
        </p:nvCxnSpPr>
        <p:spPr>
          <a:xfrm>
            <a:off x="2995318" y="5580830"/>
            <a:ext cx="0" cy="5666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16414B52-9004-4BB8-8BA7-5726C73052F3}"/>
              </a:ext>
            </a:extLst>
          </p:cNvPr>
          <p:cNvSpPr txBox="1"/>
          <p:nvPr/>
        </p:nvSpPr>
        <p:spPr>
          <a:xfrm>
            <a:off x="2865781" y="6102310"/>
            <a:ext cx="12616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u="sng">
                <a:solidFill>
                  <a:srgbClr val="00B0F0"/>
                </a:solidFill>
                <a:latin typeface="+mn-lt"/>
                <a:ea typeface="+mn-ea"/>
              </a:rPr>
              <a:t>tltail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u="sng">
                <a:solidFill>
                  <a:srgbClr val="00B0F0"/>
                </a:solidFill>
              </a:rPr>
              <a:t>尾偏移量：</a:t>
            </a:r>
            <a:r>
              <a:rPr lang="en-US" altLang="zh-CN" sz="1050" u="sng">
                <a:solidFill>
                  <a:srgbClr val="00B0F0"/>
                </a:solidFill>
              </a:rPr>
              <a:t>14</a:t>
            </a:r>
            <a:endParaRPr lang="zh-CN" altLang="en-US" sz="1050" u="sng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581111A-F573-4D54-B7C2-DD2191DA319A}"/>
              </a:ext>
            </a:extLst>
          </p:cNvPr>
          <p:cNvSpPr txBox="1"/>
          <p:nvPr/>
        </p:nvSpPr>
        <p:spPr>
          <a:xfrm>
            <a:off x="6574227" y="4935270"/>
            <a:ext cx="865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4Bytes</a:t>
            </a:r>
            <a:endParaRPr lang="zh-CN" altLang="en-US" sz="105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0869BC8-59E0-491C-B10A-39CB582C5056}"/>
              </a:ext>
            </a:extLst>
          </p:cNvPr>
          <p:cNvSpPr txBox="1"/>
          <p:nvPr/>
        </p:nvSpPr>
        <p:spPr>
          <a:xfrm>
            <a:off x="8775510" y="4928542"/>
            <a:ext cx="865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4Bytes</a:t>
            </a:r>
            <a:endParaRPr lang="zh-CN" altLang="en-US" sz="105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2784D27-4224-42E8-ADCA-397989D7E4D6}"/>
              </a:ext>
            </a:extLst>
          </p:cNvPr>
          <p:cNvSpPr txBox="1"/>
          <p:nvPr/>
        </p:nvSpPr>
        <p:spPr>
          <a:xfrm>
            <a:off x="10456807" y="4927276"/>
            <a:ext cx="865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1Bytes</a:t>
            </a:r>
            <a:endParaRPr lang="zh-CN" altLang="en-US" sz="105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E5DF247-586D-4A72-B75D-D093F281BC66}"/>
              </a:ext>
            </a:extLst>
          </p:cNvPr>
          <p:cNvSpPr txBox="1"/>
          <p:nvPr/>
        </p:nvSpPr>
        <p:spPr>
          <a:xfrm>
            <a:off x="1536504" y="4935270"/>
            <a:ext cx="865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4Bytes</a:t>
            </a:r>
            <a:endParaRPr lang="zh-CN" altLang="en-US" sz="105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C467C6E-231E-418A-A54B-413ABB079629}"/>
              </a:ext>
            </a:extLst>
          </p:cNvPr>
          <p:cNvSpPr txBox="1"/>
          <p:nvPr/>
        </p:nvSpPr>
        <p:spPr>
          <a:xfrm>
            <a:off x="3242950" y="4927276"/>
            <a:ext cx="865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4Bytes</a:t>
            </a:r>
            <a:endParaRPr lang="zh-CN" altLang="en-US" sz="105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D34A195-E8CD-4408-9542-07AFD4BAA978}"/>
              </a:ext>
            </a:extLst>
          </p:cNvPr>
          <p:cNvSpPr txBox="1"/>
          <p:nvPr/>
        </p:nvSpPr>
        <p:spPr>
          <a:xfrm>
            <a:off x="4846275" y="4935270"/>
            <a:ext cx="865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2Bytes</a:t>
            </a:r>
            <a:endParaRPr lang="zh-CN" altLang="en-US" sz="1050">
              <a:solidFill>
                <a:srgbClr val="49504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9959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40" grpId="0"/>
      <p:bldP spid="42" grpId="0" animBg="1"/>
      <p:bldP spid="43" grpId="0" animBg="1"/>
      <p:bldP spid="44" grpId="0" animBg="1"/>
      <p:bldP spid="45" grpId="0" animBg="1"/>
      <p:bldP spid="46" grpId="0" animBg="1"/>
      <p:bldP spid="49" grpId="0"/>
      <p:bldP spid="52" grpId="0"/>
      <p:bldP spid="55" grpId="0"/>
      <p:bldP spid="61" grpId="0"/>
      <p:bldP spid="62" grpId="0"/>
      <p:bldP spid="70" grpId="0"/>
      <p:bldP spid="72" grpId="0"/>
      <p:bldP spid="73" grpId="0"/>
      <p:bldP spid="7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367571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ZipListEntry</a:t>
            </a:r>
            <a:r>
              <a:rPr lang="zh-CN" altLang="en-US">
                <a:latin typeface="+mn-ea"/>
                <a:ea typeface="+mn-ea"/>
              </a:rPr>
              <a:t>中的</a:t>
            </a:r>
            <a:r>
              <a:rPr lang="en-US" altLang="zh-CN">
                <a:latin typeface="+mn-ea"/>
                <a:ea typeface="+mn-ea"/>
              </a:rPr>
              <a:t>encoding</a:t>
            </a:r>
            <a:r>
              <a:rPr lang="zh-CN" altLang="en-US">
                <a:latin typeface="+mn-ea"/>
                <a:ea typeface="+mn-ea"/>
              </a:rPr>
              <a:t>编码分为字符串和整数两种：</a:t>
            </a: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>
                <a:latin typeface="+mn-ea"/>
                <a:ea typeface="+mn-ea"/>
              </a:rPr>
              <a:t>整数：如果</a:t>
            </a:r>
            <a:r>
              <a:rPr lang="en-US" altLang="zh-CN">
                <a:latin typeface="+mn-ea"/>
                <a:ea typeface="+mn-ea"/>
              </a:rPr>
              <a:t>encoding</a:t>
            </a:r>
            <a:r>
              <a:rPr lang="zh-CN" altLang="en-US">
                <a:latin typeface="+mn-ea"/>
                <a:ea typeface="+mn-ea"/>
              </a:rPr>
              <a:t>是以“</a:t>
            </a:r>
            <a:r>
              <a:rPr lang="en-US" altLang="zh-CN">
                <a:latin typeface="+mn-ea"/>
                <a:ea typeface="+mn-ea"/>
              </a:rPr>
              <a:t>11</a:t>
            </a:r>
            <a:r>
              <a:rPr lang="zh-CN" altLang="en-US">
                <a:latin typeface="+mn-ea"/>
                <a:ea typeface="+mn-ea"/>
              </a:rPr>
              <a:t>”开始，则证明</a:t>
            </a:r>
            <a:r>
              <a:rPr lang="en-US" altLang="zh-CN">
                <a:latin typeface="+mn-ea"/>
                <a:ea typeface="+mn-ea"/>
              </a:rPr>
              <a:t>content</a:t>
            </a:r>
            <a:r>
              <a:rPr lang="zh-CN" altLang="en-US">
                <a:latin typeface="+mn-ea"/>
                <a:ea typeface="+mn-ea"/>
              </a:rPr>
              <a:t>是整数，且</a:t>
            </a:r>
            <a:r>
              <a:rPr lang="en-US" altLang="zh-CN">
                <a:latin typeface="+mn-ea"/>
                <a:ea typeface="+mn-ea"/>
              </a:rPr>
              <a:t>encoding</a:t>
            </a:r>
            <a:r>
              <a:rPr lang="zh-CN" altLang="en-US">
                <a:latin typeface="+mn-ea"/>
                <a:ea typeface="+mn-ea"/>
              </a:rPr>
              <a:t>固定只占用</a:t>
            </a:r>
            <a:r>
              <a:rPr lang="en-US" altLang="zh-CN">
                <a:latin typeface="+mn-ea"/>
                <a:ea typeface="+mn-ea"/>
              </a:rPr>
              <a:t>1</a:t>
            </a:r>
            <a:r>
              <a:rPr lang="zh-CN" altLang="en-US">
                <a:latin typeface="+mn-ea"/>
                <a:ea typeface="+mn-ea"/>
              </a:rPr>
              <a:t>个字节</a:t>
            </a: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>
              <a:latin typeface="+mn-ea"/>
              <a:ea typeface="+mn-ea"/>
            </a:endParaRPr>
          </a:p>
          <a:p>
            <a:r>
              <a:rPr lang="zh-CN" altLang="en-US">
                <a:latin typeface="+mn-ea"/>
                <a:ea typeface="+mn-ea"/>
              </a:rPr>
              <a:t>例如，一个</a:t>
            </a:r>
            <a:r>
              <a:rPr lang="en-US" altLang="zh-CN">
                <a:latin typeface="+mn-ea"/>
                <a:ea typeface="+mn-ea"/>
              </a:rPr>
              <a:t>ZipList</a:t>
            </a:r>
            <a:r>
              <a:rPr lang="zh-CN" altLang="en-US">
                <a:latin typeface="+mn-ea"/>
                <a:ea typeface="+mn-ea"/>
              </a:rPr>
              <a:t>中包含两个整数值：“</a:t>
            </a:r>
            <a:r>
              <a:rPr lang="en-US" altLang="zh-CN">
                <a:latin typeface="+mn-ea"/>
                <a:ea typeface="+mn-ea"/>
              </a:rPr>
              <a:t>2</a:t>
            </a:r>
            <a:r>
              <a:rPr lang="zh-CN" altLang="en-US">
                <a:latin typeface="+mn-ea"/>
                <a:ea typeface="+mn-ea"/>
              </a:rPr>
              <a:t>”和“</a:t>
            </a:r>
            <a:r>
              <a:rPr lang="en-US" altLang="zh-CN">
                <a:latin typeface="+mn-ea"/>
                <a:ea typeface="+mn-ea"/>
              </a:rPr>
              <a:t>5</a:t>
            </a:r>
            <a:r>
              <a:rPr lang="zh-CN" altLang="en-US">
                <a:latin typeface="+mn-ea"/>
                <a:ea typeface="+mn-ea"/>
              </a:rPr>
              <a:t>”</a:t>
            </a:r>
            <a:endParaRPr lang="en-US" altLang="zh-CN">
              <a:latin typeface="+mn-ea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Encoding</a:t>
            </a:r>
            <a:r>
              <a:rPr lang="zh-CN" altLang="en-US" sz="2400" b="1">
                <a:solidFill>
                  <a:srgbClr val="AD2B26"/>
                </a:solidFill>
              </a:rPr>
              <a:t>编码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F988D5E-2EB8-4102-BC87-AAD9AF70B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861948"/>
              </p:ext>
            </p:extLst>
          </p:nvPr>
        </p:nvGraphicFramePr>
        <p:xfrm>
          <a:off x="1077768" y="2490791"/>
          <a:ext cx="9765939" cy="2026920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246345">
                  <a:extLst>
                    <a:ext uri="{9D8B030D-6E8A-4147-A177-3AD203B41FA5}">
                      <a16:colId xmlns:a16="http://schemas.microsoft.com/office/drawing/2014/main" val="908383104"/>
                    </a:ext>
                  </a:extLst>
                </a:gridCol>
                <a:gridCol w="1699708">
                  <a:extLst>
                    <a:ext uri="{9D8B030D-6E8A-4147-A177-3AD203B41FA5}">
                      <a16:colId xmlns:a16="http://schemas.microsoft.com/office/drawing/2014/main" val="1790058473"/>
                    </a:ext>
                  </a:extLst>
                </a:gridCol>
                <a:gridCol w="5819886">
                  <a:extLst>
                    <a:ext uri="{9D8B030D-6E8A-4147-A177-3AD203B41FA5}">
                      <a16:colId xmlns:a16="http://schemas.microsoft.com/office/drawing/2014/main" val="400465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编码</a:t>
                      </a:r>
                    </a:p>
                  </a:txBody>
                  <a:tcPr marL="76200" marR="76200" marT="38100" marB="38100"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编码长度</a:t>
                      </a:r>
                    </a:p>
                  </a:txBody>
                  <a:tcPr marL="76200" marR="76200" marT="38100" marB="38100"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整数类型</a:t>
                      </a:r>
                    </a:p>
                  </a:txBody>
                  <a:tcPr marL="76200" marR="76200" marT="38100" marB="38100"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642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11000000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int16_t（2 bytes）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776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11010000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int32_t（4 bytes）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322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11100000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int64_t（8 bytes）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03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11110000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24</a:t>
                      </a:r>
                      <a:r>
                        <a:rPr lang="zh-CN" altLang="en-US" sz="1400">
                          <a:effectLst/>
                        </a:rPr>
                        <a:t>位有符整数</a:t>
                      </a:r>
                      <a:r>
                        <a:rPr lang="en-US" altLang="zh-CN" sz="1400">
                          <a:effectLst/>
                        </a:rPr>
                        <a:t>(3 bytes)</a:t>
                      </a:r>
                      <a:endParaRPr lang="zh-CN" altLang="en-US" sz="1400">
                        <a:effectLst/>
                      </a:endParaRP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670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11111110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8</a:t>
                      </a:r>
                      <a:r>
                        <a:rPr lang="zh-CN" altLang="en-US" sz="1400">
                          <a:effectLst/>
                        </a:rPr>
                        <a:t>位有符整数</a:t>
                      </a:r>
                      <a:r>
                        <a:rPr lang="en-US" altLang="zh-CN" sz="1400">
                          <a:effectLst/>
                        </a:rPr>
                        <a:t>(1 bytes)</a:t>
                      </a:r>
                      <a:endParaRPr lang="zh-CN" altLang="en-US" sz="1400">
                        <a:effectLst/>
                      </a:endParaRP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268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1111xxxx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直接在</a:t>
                      </a:r>
                      <a:r>
                        <a:rPr lang="en-US" altLang="zh-CN" sz="1400">
                          <a:effectLst/>
                        </a:rPr>
                        <a:t>xxxx</a:t>
                      </a:r>
                      <a:r>
                        <a:rPr lang="zh-CN" altLang="en-US" sz="1400">
                          <a:effectLst/>
                        </a:rPr>
                        <a:t>位置保存数值，范围从</a:t>
                      </a:r>
                      <a:r>
                        <a:rPr lang="en-US" altLang="zh-CN" sz="1400">
                          <a:effectLst/>
                        </a:rPr>
                        <a:t>0001~1101</a:t>
                      </a:r>
                      <a:r>
                        <a:rPr lang="zh-CN" altLang="en-US" sz="1400">
                          <a:effectLst/>
                        </a:rPr>
                        <a:t>，减</a:t>
                      </a:r>
                      <a:r>
                        <a:rPr lang="en-US" altLang="zh-CN" sz="1400">
                          <a:effectLst/>
                        </a:rPr>
                        <a:t>1</a:t>
                      </a:r>
                      <a:r>
                        <a:rPr lang="zh-CN" altLang="en-US" sz="1400">
                          <a:effectLst/>
                        </a:rPr>
                        <a:t>后结果为实际值</a:t>
                      </a:r>
                      <a:endParaRPr lang="en-US" altLang="zh-CN" sz="1400">
                        <a:effectLst/>
                      </a:endParaRP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2712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4133F549-A86B-4800-A39E-EB3CB3554114}"/>
              </a:ext>
            </a:extLst>
          </p:cNvPr>
          <p:cNvSpPr/>
          <p:nvPr/>
        </p:nvSpPr>
        <p:spPr>
          <a:xfrm>
            <a:off x="3919578" y="5089057"/>
            <a:ext cx="2027368" cy="29776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392C2F-FB35-4126-8BE8-67CD8930C2C7}"/>
              </a:ext>
            </a:extLst>
          </p:cNvPr>
          <p:cNvSpPr txBox="1"/>
          <p:nvPr/>
        </p:nvSpPr>
        <p:spPr>
          <a:xfrm>
            <a:off x="4883485" y="5390192"/>
            <a:ext cx="123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11110011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5AF2A17-DF31-45A2-A572-9274FC769CE7}"/>
              </a:ext>
            </a:extLst>
          </p:cNvPr>
          <p:cNvSpPr txBox="1"/>
          <p:nvPr/>
        </p:nvSpPr>
        <p:spPr>
          <a:xfrm>
            <a:off x="3750647" y="5390192"/>
            <a:ext cx="123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00000000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C00599C-B4EB-43AE-8393-926756C31A9A}"/>
              </a:ext>
            </a:extLst>
          </p:cNvPr>
          <p:cNvCxnSpPr>
            <a:cxnSpLocks/>
          </p:cNvCxnSpPr>
          <p:nvPr/>
        </p:nvCxnSpPr>
        <p:spPr>
          <a:xfrm>
            <a:off x="5082596" y="5697969"/>
            <a:ext cx="85781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22012C9-3A90-4E9A-9CF0-CFE3132F1DB4}"/>
              </a:ext>
            </a:extLst>
          </p:cNvPr>
          <p:cNvCxnSpPr>
            <a:cxnSpLocks/>
          </p:cNvCxnSpPr>
          <p:nvPr/>
        </p:nvCxnSpPr>
        <p:spPr>
          <a:xfrm>
            <a:off x="5082596" y="5697969"/>
            <a:ext cx="0" cy="5666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96674C3-1CF2-4C8B-B26D-C350E90DE646}"/>
              </a:ext>
            </a:extLst>
          </p:cNvPr>
          <p:cNvSpPr txBox="1"/>
          <p:nvPr/>
        </p:nvSpPr>
        <p:spPr>
          <a:xfrm>
            <a:off x="4953059" y="6219449"/>
            <a:ext cx="982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u="sng">
                <a:solidFill>
                  <a:srgbClr val="00B0F0"/>
                </a:solidFill>
                <a:latin typeface="+mn-lt"/>
                <a:ea typeface="+mn-ea"/>
              </a:rPr>
              <a:t>encoding</a:t>
            </a:r>
            <a:endParaRPr lang="zh-CN" altLang="en-US" sz="1200" u="sng">
              <a:solidFill>
                <a:srgbClr val="00B0F0"/>
              </a:solidFill>
              <a:latin typeface="+mn-lt"/>
              <a:ea typeface="+mn-ea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DABE4D9-23AB-44A3-BFCE-AAC23E4B7A79}"/>
              </a:ext>
            </a:extLst>
          </p:cNvPr>
          <p:cNvCxnSpPr>
            <a:cxnSpLocks/>
          </p:cNvCxnSpPr>
          <p:nvPr/>
        </p:nvCxnSpPr>
        <p:spPr>
          <a:xfrm>
            <a:off x="3919578" y="5690189"/>
            <a:ext cx="85781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FDD3D25-499B-4B86-8799-7BE5E4B599DB}"/>
              </a:ext>
            </a:extLst>
          </p:cNvPr>
          <p:cNvCxnSpPr>
            <a:cxnSpLocks/>
          </p:cNvCxnSpPr>
          <p:nvPr/>
        </p:nvCxnSpPr>
        <p:spPr>
          <a:xfrm>
            <a:off x="3919578" y="5690189"/>
            <a:ext cx="0" cy="5666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A719914-A461-4BE0-BAD8-EAAFBF891598}"/>
              </a:ext>
            </a:extLst>
          </p:cNvPr>
          <p:cNvSpPr txBox="1"/>
          <p:nvPr/>
        </p:nvSpPr>
        <p:spPr>
          <a:xfrm>
            <a:off x="3790041" y="6211669"/>
            <a:ext cx="982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u="sng">
                <a:solidFill>
                  <a:srgbClr val="00B0F0"/>
                </a:solidFill>
                <a:latin typeface="+mn-lt"/>
                <a:ea typeface="+mn-ea"/>
              </a:rPr>
              <a:t>previous entry length</a:t>
            </a:r>
            <a:endParaRPr lang="zh-CN" altLang="en-US" sz="1200" u="sng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58A8069-CB24-4467-9C7B-80EB992D7D82}"/>
              </a:ext>
            </a:extLst>
          </p:cNvPr>
          <p:cNvSpPr txBox="1"/>
          <p:nvPr/>
        </p:nvSpPr>
        <p:spPr>
          <a:xfrm>
            <a:off x="4274954" y="5079258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0x00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5C4ECF-9A27-43A2-BE68-E7EB7D70B683}"/>
              </a:ext>
            </a:extLst>
          </p:cNvPr>
          <p:cNvSpPr txBox="1"/>
          <p:nvPr/>
        </p:nvSpPr>
        <p:spPr>
          <a:xfrm>
            <a:off x="5412979" y="5091155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f3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C952E2F-8D81-4F91-9412-874FF5217BC6}"/>
              </a:ext>
            </a:extLst>
          </p:cNvPr>
          <p:cNvSpPr/>
          <p:nvPr/>
        </p:nvSpPr>
        <p:spPr>
          <a:xfrm>
            <a:off x="6512134" y="5081277"/>
            <a:ext cx="2027368" cy="29776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4B9690E-241E-43DB-AF94-2AB26712FE94}"/>
              </a:ext>
            </a:extLst>
          </p:cNvPr>
          <p:cNvSpPr txBox="1"/>
          <p:nvPr/>
        </p:nvSpPr>
        <p:spPr>
          <a:xfrm>
            <a:off x="6867510" y="5071478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0x02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7D63E76-94BC-4F34-B515-1EDBDA9CE99D}"/>
              </a:ext>
            </a:extLst>
          </p:cNvPr>
          <p:cNvSpPr txBox="1"/>
          <p:nvPr/>
        </p:nvSpPr>
        <p:spPr>
          <a:xfrm>
            <a:off x="8005535" y="5083375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f6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88625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/>
      <p:bldP spid="13" grpId="0"/>
      <p:bldP spid="16" grpId="0"/>
      <p:bldP spid="22" grpId="0"/>
      <p:bldP spid="23" grpId="0"/>
      <p:bldP spid="26" grpId="0" animBg="1"/>
      <p:bldP spid="35" grpId="0"/>
      <p:bldP spid="3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367571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ZipListEntry</a:t>
            </a:r>
            <a:r>
              <a:rPr lang="zh-CN" altLang="en-US">
                <a:latin typeface="+mn-ea"/>
                <a:ea typeface="+mn-ea"/>
              </a:rPr>
              <a:t>中的</a:t>
            </a:r>
            <a:r>
              <a:rPr lang="en-US" altLang="zh-CN">
                <a:latin typeface="+mn-ea"/>
                <a:ea typeface="+mn-ea"/>
              </a:rPr>
              <a:t>encoding</a:t>
            </a:r>
            <a:r>
              <a:rPr lang="zh-CN" altLang="en-US">
                <a:latin typeface="+mn-ea"/>
                <a:ea typeface="+mn-ea"/>
              </a:rPr>
              <a:t>编码分为字符串和整数两种：</a:t>
            </a: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>
                <a:latin typeface="+mn-ea"/>
                <a:ea typeface="+mn-ea"/>
              </a:rPr>
              <a:t>整数：如果</a:t>
            </a:r>
            <a:r>
              <a:rPr lang="en-US" altLang="zh-CN">
                <a:latin typeface="+mn-ea"/>
                <a:ea typeface="+mn-ea"/>
              </a:rPr>
              <a:t>encoding</a:t>
            </a:r>
            <a:r>
              <a:rPr lang="zh-CN" altLang="en-US">
                <a:latin typeface="+mn-ea"/>
                <a:ea typeface="+mn-ea"/>
              </a:rPr>
              <a:t>是以“</a:t>
            </a:r>
            <a:r>
              <a:rPr lang="en-US" altLang="zh-CN">
                <a:latin typeface="+mn-ea"/>
                <a:ea typeface="+mn-ea"/>
              </a:rPr>
              <a:t>11</a:t>
            </a:r>
            <a:r>
              <a:rPr lang="zh-CN" altLang="en-US">
                <a:latin typeface="+mn-ea"/>
                <a:ea typeface="+mn-ea"/>
              </a:rPr>
              <a:t>”开始，则证明</a:t>
            </a:r>
            <a:r>
              <a:rPr lang="en-US" altLang="zh-CN">
                <a:latin typeface="+mn-ea"/>
                <a:ea typeface="+mn-ea"/>
              </a:rPr>
              <a:t>content</a:t>
            </a:r>
            <a:r>
              <a:rPr lang="zh-CN" altLang="en-US">
                <a:latin typeface="+mn-ea"/>
                <a:ea typeface="+mn-ea"/>
              </a:rPr>
              <a:t>是整数，且</a:t>
            </a:r>
            <a:r>
              <a:rPr lang="en-US" altLang="zh-CN">
                <a:latin typeface="+mn-ea"/>
                <a:ea typeface="+mn-ea"/>
              </a:rPr>
              <a:t>encoding</a:t>
            </a:r>
            <a:r>
              <a:rPr lang="zh-CN" altLang="en-US">
                <a:latin typeface="+mn-ea"/>
                <a:ea typeface="+mn-ea"/>
              </a:rPr>
              <a:t>固定只占用</a:t>
            </a:r>
            <a:r>
              <a:rPr lang="en-US" altLang="zh-CN">
                <a:latin typeface="+mn-ea"/>
                <a:ea typeface="+mn-ea"/>
              </a:rPr>
              <a:t>1</a:t>
            </a:r>
            <a:r>
              <a:rPr lang="zh-CN" altLang="en-US">
                <a:latin typeface="+mn-ea"/>
                <a:ea typeface="+mn-ea"/>
              </a:rPr>
              <a:t>个字节</a:t>
            </a: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>
              <a:latin typeface="+mn-ea"/>
              <a:ea typeface="+mn-ea"/>
            </a:endParaRPr>
          </a:p>
          <a:p>
            <a:r>
              <a:rPr lang="zh-CN" altLang="en-US">
                <a:latin typeface="+mn-ea"/>
                <a:ea typeface="+mn-ea"/>
              </a:rPr>
              <a:t>例如，一个</a:t>
            </a:r>
            <a:r>
              <a:rPr lang="en-US" altLang="zh-CN">
                <a:latin typeface="+mn-ea"/>
                <a:ea typeface="+mn-ea"/>
              </a:rPr>
              <a:t>ZipList</a:t>
            </a:r>
            <a:r>
              <a:rPr lang="zh-CN" altLang="en-US">
                <a:latin typeface="+mn-ea"/>
                <a:ea typeface="+mn-ea"/>
              </a:rPr>
              <a:t>中包含两个整数值：“</a:t>
            </a:r>
            <a:r>
              <a:rPr lang="en-US" altLang="zh-CN">
                <a:latin typeface="+mn-ea"/>
                <a:ea typeface="+mn-ea"/>
              </a:rPr>
              <a:t>2</a:t>
            </a:r>
            <a:r>
              <a:rPr lang="zh-CN" altLang="en-US">
                <a:latin typeface="+mn-ea"/>
                <a:ea typeface="+mn-ea"/>
              </a:rPr>
              <a:t>”和“</a:t>
            </a:r>
            <a:r>
              <a:rPr lang="en-US" altLang="zh-CN">
                <a:latin typeface="+mn-ea"/>
                <a:ea typeface="+mn-ea"/>
              </a:rPr>
              <a:t>5</a:t>
            </a:r>
            <a:r>
              <a:rPr lang="zh-CN" altLang="en-US">
                <a:latin typeface="+mn-ea"/>
                <a:ea typeface="+mn-ea"/>
              </a:rPr>
              <a:t>”</a:t>
            </a:r>
            <a:endParaRPr lang="en-US" altLang="zh-CN">
              <a:latin typeface="+mn-ea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Encoding</a:t>
            </a:r>
            <a:r>
              <a:rPr lang="zh-CN" altLang="en-US" sz="2400" b="1">
                <a:solidFill>
                  <a:srgbClr val="AD2B26"/>
                </a:solidFill>
              </a:rPr>
              <a:t>编码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33F549-A86B-4800-A39E-EB3CB3554114}"/>
              </a:ext>
            </a:extLst>
          </p:cNvPr>
          <p:cNvSpPr/>
          <p:nvPr/>
        </p:nvSpPr>
        <p:spPr>
          <a:xfrm>
            <a:off x="6232146" y="5503915"/>
            <a:ext cx="1279161" cy="40194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58A8069-CB24-4467-9C7B-80EB992D7D82}"/>
              </a:ext>
            </a:extLst>
          </p:cNvPr>
          <p:cNvSpPr txBox="1"/>
          <p:nvPr/>
        </p:nvSpPr>
        <p:spPr>
          <a:xfrm>
            <a:off x="6295939" y="5546802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0x00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5C4ECF-9A27-43A2-BE68-E7EB7D70B683}"/>
              </a:ext>
            </a:extLst>
          </p:cNvPr>
          <p:cNvSpPr txBox="1"/>
          <p:nvPr/>
        </p:nvSpPr>
        <p:spPr>
          <a:xfrm>
            <a:off x="6868960" y="5546802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f3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C952E2F-8D81-4F91-9412-874FF5217BC6}"/>
              </a:ext>
            </a:extLst>
          </p:cNvPr>
          <p:cNvSpPr/>
          <p:nvPr/>
        </p:nvSpPr>
        <p:spPr>
          <a:xfrm>
            <a:off x="7511307" y="5503916"/>
            <a:ext cx="1279161" cy="40194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4B9690E-241E-43DB-AF94-2AB26712FE94}"/>
              </a:ext>
            </a:extLst>
          </p:cNvPr>
          <p:cNvSpPr txBox="1"/>
          <p:nvPr/>
        </p:nvSpPr>
        <p:spPr>
          <a:xfrm>
            <a:off x="7580757" y="5546802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0x02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7D63E76-94BC-4F34-B515-1EDBDA9CE99D}"/>
              </a:ext>
            </a:extLst>
          </p:cNvPr>
          <p:cNvSpPr txBox="1"/>
          <p:nvPr/>
        </p:nvSpPr>
        <p:spPr>
          <a:xfrm>
            <a:off x="8112487" y="5546802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f6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69E7F4-BF4F-419E-B59F-DDA1A7E85BB4}"/>
              </a:ext>
            </a:extLst>
          </p:cNvPr>
          <p:cNvSpPr txBox="1"/>
          <p:nvPr/>
        </p:nvSpPr>
        <p:spPr>
          <a:xfrm>
            <a:off x="6471610" y="5213684"/>
            <a:ext cx="865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2Bytes</a:t>
            </a:r>
            <a:endParaRPr lang="zh-CN" altLang="en-US" sz="105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584735B-770F-4F9A-A086-40D11BD20689}"/>
              </a:ext>
            </a:extLst>
          </p:cNvPr>
          <p:cNvSpPr txBox="1"/>
          <p:nvPr/>
        </p:nvSpPr>
        <p:spPr>
          <a:xfrm>
            <a:off x="7679627" y="5213684"/>
            <a:ext cx="865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2Bytes</a:t>
            </a:r>
            <a:endParaRPr lang="zh-CN" altLang="en-US" sz="105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1B34CF-B0D5-4A72-87B6-0B3131E31D35}"/>
              </a:ext>
            </a:extLst>
          </p:cNvPr>
          <p:cNvSpPr/>
          <p:nvPr/>
        </p:nvSpPr>
        <p:spPr>
          <a:xfrm>
            <a:off x="1590679" y="5501467"/>
            <a:ext cx="171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0x0f|00|00|00</a:t>
            </a:r>
            <a:endParaRPr lang="zh-CN" altLang="en-US" sz="140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70B2351-6EB2-4D32-AF22-AC159E132D60}"/>
              </a:ext>
            </a:extLst>
          </p:cNvPr>
          <p:cNvSpPr/>
          <p:nvPr/>
        </p:nvSpPr>
        <p:spPr>
          <a:xfrm>
            <a:off x="4970004" y="5501472"/>
            <a:ext cx="1262142" cy="3994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0x02|00</a:t>
            </a:r>
            <a:endParaRPr lang="zh-CN" altLang="en-US" sz="14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62FAD90-E6A2-44B1-8B1E-A912B1B2B71E}"/>
              </a:ext>
            </a:extLst>
          </p:cNvPr>
          <p:cNvSpPr/>
          <p:nvPr/>
        </p:nvSpPr>
        <p:spPr>
          <a:xfrm>
            <a:off x="3257139" y="5501468"/>
            <a:ext cx="171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0x0c|00|00|00</a:t>
            </a:r>
            <a:endParaRPr lang="zh-CN" altLang="en-US" sz="140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B9C8BBC-8378-4A15-9884-1C688F1F83D1}"/>
              </a:ext>
            </a:extLst>
          </p:cNvPr>
          <p:cNvCxnSpPr>
            <a:cxnSpLocks/>
          </p:cNvCxnSpPr>
          <p:nvPr/>
        </p:nvCxnSpPr>
        <p:spPr>
          <a:xfrm>
            <a:off x="5242427" y="5842694"/>
            <a:ext cx="73099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F3EE92B-19EE-42F6-8F5B-7A6985175A84}"/>
              </a:ext>
            </a:extLst>
          </p:cNvPr>
          <p:cNvCxnSpPr>
            <a:cxnSpLocks/>
          </p:cNvCxnSpPr>
          <p:nvPr/>
        </p:nvCxnSpPr>
        <p:spPr>
          <a:xfrm>
            <a:off x="5242427" y="5842694"/>
            <a:ext cx="0" cy="5666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C8F2E60-45F2-4E56-93C3-0887884A70A3}"/>
              </a:ext>
            </a:extLst>
          </p:cNvPr>
          <p:cNvSpPr txBox="1"/>
          <p:nvPr/>
        </p:nvSpPr>
        <p:spPr>
          <a:xfrm>
            <a:off x="5112891" y="6363599"/>
            <a:ext cx="604004" cy="2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u="sng">
                <a:solidFill>
                  <a:srgbClr val="00B0F0"/>
                </a:solidFill>
                <a:latin typeface="+mn-lt"/>
                <a:ea typeface="+mn-ea"/>
              </a:rPr>
              <a:t>tllen</a:t>
            </a:r>
            <a:endParaRPr lang="zh-CN" altLang="en-US" sz="1050" u="sng">
              <a:solidFill>
                <a:srgbClr val="00B0F0"/>
              </a:solidFill>
              <a:latin typeface="+mn-lt"/>
              <a:ea typeface="+mn-ea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B686943-D847-429E-BDC5-C96B16293BE2}"/>
              </a:ext>
            </a:extLst>
          </p:cNvPr>
          <p:cNvCxnSpPr>
            <a:cxnSpLocks/>
          </p:cNvCxnSpPr>
          <p:nvPr/>
        </p:nvCxnSpPr>
        <p:spPr>
          <a:xfrm>
            <a:off x="1740093" y="5842694"/>
            <a:ext cx="133406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EF635BB-B9CD-4C29-BDC0-C22236A6EAF6}"/>
              </a:ext>
            </a:extLst>
          </p:cNvPr>
          <p:cNvCxnSpPr>
            <a:cxnSpLocks/>
          </p:cNvCxnSpPr>
          <p:nvPr/>
        </p:nvCxnSpPr>
        <p:spPr>
          <a:xfrm>
            <a:off x="1740093" y="5842694"/>
            <a:ext cx="0" cy="5666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B2A3FC6-C42F-45DD-8CC5-776C9F381734}"/>
              </a:ext>
            </a:extLst>
          </p:cNvPr>
          <p:cNvSpPr txBox="1"/>
          <p:nvPr/>
        </p:nvSpPr>
        <p:spPr>
          <a:xfrm>
            <a:off x="1610556" y="6364174"/>
            <a:ext cx="12616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u="sng">
                <a:solidFill>
                  <a:srgbClr val="00B0F0"/>
                </a:solidFill>
                <a:latin typeface="+mn-lt"/>
                <a:ea typeface="+mn-ea"/>
              </a:rPr>
              <a:t>tlbytes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u="sng">
                <a:solidFill>
                  <a:srgbClr val="00B0F0"/>
                </a:solidFill>
              </a:rPr>
              <a:t>总字节数：</a:t>
            </a:r>
            <a:r>
              <a:rPr lang="en-US" altLang="zh-CN" sz="1050" u="sng">
                <a:solidFill>
                  <a:srgbClr val="00B0F0"/>
                </a:solidFill>
              </a:rPr>
              <a:t>15</a:t>
            </a:r>
            <a:endParaRPr lang="zh-CN" altLang="en-US" sz="1050" u="sng">
              <a:solidFill>
                <a:srgbClr val="00B0F0"/>
              </a:solidFill>
              <a:latin typeface="+mn-lt"/>
              <a:ea typeface="+mn-ea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15C2085-FDF4-49A8-8A47-774778883BE2}"/>
              </a:ext>
            </a:extLst>
          </p:cNvPr>
          <p:cNvCxnSpPr>
            <a:cxnSpLocks/>
          </p:cNvCxnSpPr>
          <p:nvPr/>
        </p:nvCxnSpPr>
        <p:spPr>
          <a:xfrm>
            <a:off x="3433078" y="5842694"/>
            <a:ext cx="133406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412B0FA-DE01-4889-8973-226B2369B959}"/>
              </a:ext>
            </a:extLst>
          </p:cNvPr>
          <p:cNvCxnSpPr>
            <a:cxnSpLocks/>
          </p:cNvCxnSpPr>
          <p:nvPr/>
        </p:nvCxnSpPr>
        <p:spPr>
          <a:xfrm>
            <a:off x="3433078" y="5842694"/>
            <a:ext cx="0" cy="5666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53702C0E-A87C-477E-84A5-D496B7A4FF9A}"/>
              </a:ext>
            </a:extLst>
          </p:cNvPr>
          <p:cNvSpPr txBox="1"/>
          <p:nvPr/>
        </p:nvSpPr>
        <p:spPr>
          <a:xfrm>
            <a:off x="3303541" y="6364174"/>
            <a:ext cx="12616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u="sng">
                <a:solidFill>
                  <a:srgbClr val="00B0F0"/>
                </a:solidFill>
                <a:latin typeface="+mn-lt"/>
                <a:ea typeface="+mn-ea"/>
              </a:rPr>
              <a:t>tltail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u="sng">
                <a:solidFill>
                  <a:srgbClr val="00B0F0"/>
                </a:solidFill>
              </a:rPr>
              <a:t>尾偏移量：</a:t>
            </a:r>
            <a:r>
              <a:rPr lang="en-US" altLang="zh-CN" sz="1050" u="sng">
                <a:solidFill>
                  <a:srgbClr val="00B0F0"/>
                </a:solidFill>
              </a:rPr>
              <a:t>12</a:t>
            </a:r>
            <a:endParaRPr lang="zh-CN" altLang="en-US" sz="1050" u="sng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CA7D1B4-8346-4F98-B355-B8B13F94EBA4}"/>
              </a:ext>
            </a:extLst>
          </p:cNvPr>
          <p:cNvSpPr txBox="1"/>
          <p:nvPr/>
        </p:nvSpPr>
        <p:spPr>
          <a:xfrm>
            <a:off x="1974264" y="5197134"/>
            <a:ext cx="865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4Bytes</a:t>
            </a:r>
            <a:endParaRPr lang="zh-CN" altLang="en-US" sz="105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F3D5551-290D-4133-805B-0854D7E1F173}"/>
              </a:ext>
            </a:extLst>
          </p:cNvPr>
          <p:cNvSpPr txBox="1"/>
          <p:nvPr/>
        </p:nvSpPr>
        <p:spPr>
          <a:xfrm>
            <a:off x="3680710" y="5189140"/>
            <a:ext cx="865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4Bytes</a:t>
            </a:r>
            <a:endParaRPr lang="zh-CN" altLang="en-US" sz="105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F06B208-2ADA-4F20-B081-BCCE9FC5B977}"/>
              </a:ext>
            </a:extLst>
          </p:cNvPr>
          <p:cNvSpPr txBox="1"/>
          <p:nvPr/>
        </p:nvSpPr>
        <p:spPr>
          <a:xfrm>
            <a:off x="5284035" y="5197134"/>
            <a:ext cx="865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2Bytes</a:t>
            </a:r>
            <a:endParaRPr lang="zh-CN" altLang="en-US" sz="105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EDCB47E-F8E6-4E7B-8C12-E96925E8DE8F}"/>
              </a:ext>
            </a:extLst>
          </p:cNvPr>
          <p:cNvSpPr/>
          <p:nvPr/>
        </p:nvSpPr>
        <p:spPr>
          <a:xfrm>
            <a:off x="8773449" y="5508957"/>
            <a:ext cx="1083075" cy="39200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0xff</a:t>
            </a:r>
            <a:endParaRPr lang="zh-CN" altLang="en-US" sz="140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13DFC87-C019-48FF-970A-BCF3C4474156}"/>
              </a:ext>
            </a:extLst>
          </p:cNvPr>
          <p:cNvSpPr txBox="1"/>
          <p:nvPr/>
        </p:nvSpPr>
        <p:spPr>
          <a:xfrm>
            <a:off x="8903968" y="5196629"/>
            <a:ext cx="865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1Bytes</a:t>
            </a:r>
            <a:endParaRPr lang="zh-CN" altLang="en-US" sz="105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5B2F141-AEE7-427D-8062-2029D138A6B6}"/>
              </a:ext>
            </a:extLst>
          </p:cNvPr>
          <p:cNvCxnSpPr>
            <a:cxnSpLocks/>
          </p:cNvCxnSpPr>
          <p:nvPr/>
        </p:nvCxnSpPr>
        <p:spPr>
          <a:xfrm>
            <a:off x="6428046" y="5840085"/>
            <a:ext cx="42690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1733297-2551-4F06-962E-75086771EC0B}"/>
              </a:ext>
            </a:extLst>
          </p:cNvPr>
          <p:cNvCxnSpPr/>
          <p:nvPr/>
        </p:nvCxnSpPr>
        <p:spPr>
          <a:xfrm>
            <a:off x="6854950" y="5823816"/>
            <a:ext cx="0" cy="31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F6F0E53-7E45-43DB-B0B0-8BA999EBF87E}"/>
              </a:ext>
            </a:extLst>
          </p:cNvPr>
          <p:cNvSpPr txBox="1"/>
          <p:nvPr/>
        </p:nvSpPr>
        <p:spPr>
          <a:xfrm>
            <a:off x="6046559" y="6138257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u="sng">
                <a:solidFill>
                  <a:srgbClr val="AD2B26"/>
                </a:solidFill>
                <a:latin typeface="+mn-lt"/>
                <a:ea typeface="+mn-ea"/>
              </a:rPr>
              <a:t>前一</a:t>
            </a:r>
            <a:r>
              <a:rPr lang="zh-CN" altLang="en-US" sz="1050" u="sng">
                <a:solidFill>
                  <a:srgbClr val="AD2B26"/>
                </a:solidFill>
              </a:rPr>
              <a:t>节点</a:t>
            </a:r>
            <a:r>
              <a:rPr lang="zh-CN" altLang="en-US" sz="1050" u="sng">
                <a:solidFill>
                  <a:srgbClr val="AD2B26"/>
                </a:solidFill>
                <a:latin typeface="+mn-lt"/>
                <a:ea typeface="+mn-ea"/>
              </a:rPr>
              <a:t>长度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23C3EF6-58D3-4199-A3B2-5DB440712E1F}"/>
              </a:ext>
            </a:extLst>
          </p:cNvPr>
          <p:cNvCxnSpPr>
            <a:cxnSpLocks/>
          </p:cNvCxnSpPr>
          <p:nvPr/>
        </p:nvCxnSpPr>
        <p:spPr>
          <a:xfrm>
            <a:off x="7014557" y="5841763"/>
            <a:ext cx="3821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6447A2D-DB29-4E5E-9714-00FA2B0A0FEE}"/>
              </a:ext>
            </a:extLst>
          </p:cNvPr>
          <p:cNvCxnSpPr>
            <a:cxnSpLocks/>
          </p:cNvCxnSpPr>
          <p:nvPr/>
        </p:nvCxnSpPr>
        <p:spPr>
          <a:xfrm>
            <a:off x="7396707" y="5825494"/>
            <a:ext cx="0" cy="56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E0F1B99C-BF9F-46E7-8DD2-BDE408436ADD}"/>
              </a:ext>
            </a:extLst>
          </p:cNvPr>
          <p:cNvSpPr txBox="1"/>
          <p:nvPr/>
        </p:nvSpPr>
        <p:spPr>
          <a:xfrm>
            <a:off x="6696666" y="6363599"/>
            <a:ext cx="982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u="sng">
                <a:solidFill>
                  <a:srgbClr val="AD2B26"/>
                </a:solidFill>
                <a:latin typeface="+mn-lt"/>
                <a:ea typeface="+mn-ea"/>
              </a:rPr>
              <a:t>encoding</a:t>
            </a:r>
            <a:endParaRPr lang="zh-CN" altLang="en-US" sz="1050" u="sng">
              <a:solidFill>
                <a:srgbClr val="AD2B26"/>
              </a:solidFill>
              <a:latin typeface="+mn-lt"/>
              <a:ea typeface="+mn-ea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FEC3D453-1E7F-4E64-946A-435A4F451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1889"/>
              </p:ext>
            </p:extLst>
          </p:nvPr>
        </p:nvGraphicFramePr>
        <p:xfrm>
          <a:off x="1077768" y="2490791"/>
          <a:ext cx="9765939" cy="2026920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246345">
                  <a:extLst>
                    <a:ext uri="{9D8B030D-6E8A-4147-A177-3AD203B41FA5}">
                      <a16:colId xmlns:a16="http://schemas.microsoft.com/office/drawing/2014/main" val="908383104"/>
                    </a:ext>
                  </a:extLst>
                </a:gridCol>
                <a:gridCol w="1699708">
                  <a:extLst>
                    <a:ext uri="{9D8B030D-6E8A-4147-A177-3AD203B41FA5}">
                      <a16:colId xmlns:a16="http://schemas.microsoft.com/office/drawing/2014/main" val="1790058473"/>
                    </a:ext>
                  </a:extLst>
                </a:gridCol>
                <a:gridCol w="5819886">
                  <a:extLst>
                    <a:ext uri="{9D8B030D-6E8A-4147-A177-3AD203B41FA5}">
                      <a16:colId xmlns:a16="http://schemas.microsoft.com/office/drawing/2014/main" val="400465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编码</a:t>
                      </a:r>
                    </a:p>
                  </a:txBody>
                  <a:tcPr marL="76200" marR="76200" marT="38100" marB="38100"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编码长度</a:t>
                      </a:r>
                    </a:p>
                  </a:txBody>
                  <a:tcPr marL="76200" marR="76200" marT="38100" marB="38100"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整数类型</a:t>
                      </a:r>
                    </a:p>
                  </a:txBody>
                  <a:tcPr marL="76200" marR="76200" marT="38100" marB="38100"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642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11000000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int16_t（2 bytes）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776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11010000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int32_t（4 bytes）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322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11100000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int64_t（8 bytes）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03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11110000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24</a:t>
                      </a:r>
                      <a:r>
                        <a:rPr lang="zh-CN" altLang="en-US" sz="1400">
                          <a:effectLst/>
                        </a:rPr>
                        <a:t>位有符整数</a:t>
                      </a:r>
                      <a:r>
                        <a:rPr lang="en-US" altLang="zh-CN" sz="1400">
                          <a:effectLst/>
                        </a:rPr>
                        <a:t>(3 bytes)</a:t>
                      </a:r>
                      <a:endParaRPr lang="zh-CN" altLang="en-US" sz="1400">
                        <a:effectLst/>
                      </a:endParaRP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670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11111110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8</a:t>
                      </a:r>
                      <a:r>
                        <a:rPr lang="zh-CN" altLang="en-US" sz="1400">
                          <a:effectLst/>
                        </a:rPr>
                        <a:t>位有符整数</a:t>
                      </a:r>
                      <a:r>
                        <a:rPr lang="en-US" altLang="zh-CN" sz="1400">
                          <a:effectLst/>
                        </a:rPr>
                        <a:t>(1 bytes)</a:t>
                      </a:r>
                      <a:endParaRPr lang="zh-CN" altLang="en-US" sz="1400">
                        <a:effectLst/>
                      </a:endParaRP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268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1111xxxx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直接在</a:t>
                      </a:r>
                      <a:r>
                        <a:rPr lang="en-US" altLang="zh-CN" sz="1400">
                          <a:effectLst/>
                        </a:rPr>
                        <a:t>xxxx</a:t>
                      </a:r>
                      <a:r>
                        <a:rPr lang="zh-CN" altLang="en-US" sz="1400">
                          <a:effectLst/>
                        </a:rPr>
                        <a:t>位置保存数值，范围从</a:t>
                      </a:r>
                      <a:r>
                        <a:rPr lang="en-US" altLang="zh-CN" sz="1400">
                          <a:effectLst/>
                        </a:rPr>
                        <a:t>0001~1101</a:t>
                      </a:r>
                      <a:r>
                        <a:rPr lang="zh-CN" altLang="en-US" sz="1400">
                          <a:effectLst/>
                        </a:rPr>
                        <a:t>，减</a:t>
                      </a:r>
                      <a:r>
                        <a:rPr lang="en-US" altLang="zh-CN" sz="1400">
                          <a:effectLst/>
                        </a:rPr>
                        <a:t>1</a:t>
                      </a:r>
                      <a:r>
                        <a:rPr lang="zh-CN" altLang="en-US" sz="1400">
                          <a:effectLst/>
                        </a:rPr>
                        <a:t>后结果为实际值</a:t>
                      </a:r>
                      <a:endParaRPr lang="en-US" altLang="zh-CN" sz="1400">
                        <a:effectLst/>
                      </a:endParaRP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2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057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  <p:bldP spid="24" grpId="0" animBg="1"/>
      <p:bldP spid="25" grpId="0" animBg="1"/>
      <p:bldP spid="29" grpId="0"/>
      <p:bldP spid="32" grpId="0"/>
      <p:bldP spid="37" grpId="0"/>
      <p:bldP spid="38" grpId="0"/>
      <p:bldP spid="39" grpId="0"/>
      <p:bldP spid="40" grpId="0"/>
      <p:bldP spid="41" grpId="0" animBg="1"/>
      <p:bldP spid="42" grpId="0"/>
      <p:bldP spid="45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F576B606-2001-4C61-9DF5-8C132ABC437C}"/>
              </a:ext>
            </a:extLst>
          </p:cNvPr>
          <p:cNvSpPr txBox="1">
            <a:spLocks/>
          </p:cNvSpPr>
          <p:nvPr/>
        </p:nvSpPr>
        <p:spPr>
          <a:xfrm>
            <a:off x="4720784" y="160064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动态字符串</a:t>
            </a:r>
            <a:r>
              <a:rPr lang="en-US" altLang="zh-CN" sz="1800">
                <a:solidFill>
                  <a:srgbClr val="AD2B26"/>
                </a:solidFill>
              </a:rPr>
              <a:t>SDS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720783" y="217121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IntSet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936A33B0-BF11-4F99-AC9D-E69B375E4960}"/>
              </a:ext>
            </a:extLst>
          </p:cNvPr>
          <p:cNvSpPr txBox="1">
            <a:spLocks/>
          </p:cNvSpPr>
          <p:nvPr/>
        </p:nvSpPr>
        <p:spPr>
          <a:xfrm>
            <a:off x="4720783" y="274178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Dict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B827A688-74A2-41BE-AEB2-DA74056CC1FD}"/>
              </a:ext>
            </a:extLst>
          </p:cNvPr>
          <p:cNvSpPr txBox="1">
            <a:spLocks/>
          </p:cNvSpPr>
          <p:nvPr/>
        </p:nvSpPr>
        <p:spPr>
          <a:xfrm>
            <a:off x="4720783" y="331235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ZipList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5B66A23-BAC8-48F9-B93C-71FDA9F7C817}"/>
              </a:ext>
            </a:extLst>
          </p:cNvPr>
          <p:cNvSpPr txBox="1">
            <a:spLocks/>
          </p:cNvSpPr>
          <p:nvPr/>
        </p:nvSpPr>
        <p:spPr>
          <a:xfrm>
            <a:off x="4720783" y="3882919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QuickList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EE065D07-BB96-4F76-A8B6-F5A583A1BA50}"/>
              </a:ext>
            </a:extLst>
          </p:cNvPr>
          <p:cNvSpPr txBox="1">
            <a:spLocks/>
          </p:cNvSpPr>
          <p:nvPr/>
        </p:nvSpPr>
        <p:spPr>
          <a:xfrm>
            <a:off x="4720783" y="445348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SkipList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AEF42B6D-32F7-4D61-9068-12698E4B8AD9}"/>
              </a:ext>
            </a:extLst>
          </p:cNvPr>
          <p:cNvSpPr txBox="1">
            <a:spLocks/>
          </p:cNvSpPr>
          <p:nvPr/>
        </p:nvSpPr>
        <p:spPr>
          <a:xfrm>
            <a:off x="4720783" y="50240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RedisObject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4204038-862F-4161-BCF8-AE81061EC883}"/>
              </a:ext>
            </a:extLst>
          </p:cNvPr>
          <p:cNvSpPr txBox="1">
            <a:spLocks/>
          </p:cNvSpPr>
          <p:nvPr/>
        </p:nvSpPr>
        <p:spPr>
          <a:xfrm>
            <a:off x="4720783" y="559462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五种数据结构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176248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421022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ZipList</a:t>
            </a:r>
            <a:r>
              <a:rPr lang="zh-CN" altLang="en-US">
                <a:latin typeface="+mn-ea"/>
                <a:ea typeface="+mn-ea"/>
              </a:rPr>
              <a:t>的每个</a:t>
            </a:r>
            <a:r>
              <a:rPr lang="en-US" altLang="zh-CN">
                <a:latin typeface="+mn-ea"/>
                <a:ea typeface="+mn-ea"/>
              </a:rPr>
              <a:t>Entry</a:t>
            </a:r>
            <a:r>
              <a:rPr lang="zh-CN" altLang="en-US">
                <a:latin typeface="+mn-ea"/>
                <a:ea typeface="+mn-ea"/>
              </a:rPr>
              <a:t>都包含</a:t>
            </a:r>
            <a:r>
              <a:rPr lang="en-US" altLang="zh-CN">
                <a:latin typeface="+mn-ea"/>
                <a:ea typeface="+mn-ea"/>
              </a:rPr>
              <a:t>previous_entry_length</a:t>
            </a:r>
            <a:r>
              <a:rPr lang="zh-CN" altLang="en-US">
                <a:latin typeface="+mn-ea"/>
                <a:ea typeface="+mn-ea"/>
              </a:rPr>
              <a:t>来记录上一个节点的大小，</a:t>
            </a:r>
            <a:r>
              <a:rPr lang="zh-CN" altLang="en-US">
                <a:latin typeface="+mn-ea"/>
              </a:rPr>
              <a:t>长度是</a:t>
            </a:r>
            <a:r>
              <a:rPr lang="en-US" altLang="zh-CN">
                <a:latin typeface="+mn-ea"/>
              </a:rPr>
              <a:t>1</a:t>
            </a:r>
            <a:r>
              <a:rPr lang="zh-CN" altLang="en-US">
                <a:latin typeface="+mn-ea"/>
              </a:rPr>
              <a:t>个或</a:t>
            </a:r>
            <a:r>
              <a:rPr lang="en-US" altLang="zh-CN">
                <a:latin typeface="+mn-ea"/>
              </a:rPr>
              <a:t>5</a:t>
            </a:r>
            <a:r>
              <a:rPr lang="zh-CN" altLang="en-US">
                <a:latin typeface="+mn-ea"/>
              </a:rPr>
              <a:t>个字节：</a:t>
            </a: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如果前</a:t>
            </a:r>
            <a:r>
              <a:rPr lang="zh-CN" altLang="en-US">
                <a:latin typeface="+mn-ea"/>
                <a:ea typeface="+mn-ea"/>
              </a:rPr>
              <a:t>一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节点的长度小于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254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字节，则采用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个字节来保存这个长度值</a:t>
            </a:r>
            <a:endParaRPr lang="en-US" altLang="zh-CN" b="0">
              <a:solidFill>
                <a:srgbClr val="000000"/>
              </a:solidFill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如果前</a:t>
            </a:r>
            <a:r>
              <a:rPr lang="zh-CN" altLang="en-US">
                <a:latin typeface="+mn-ea"/>
                <a:ea typeface="+mn-ea"/>
              </a:rPr>
              <a:t>一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节点的长度大于</a:t>
            </a:r>
            <a:r>
              <a:rPr lang="zh-CN" altLang="en-US">
                <a:solidFill>
                  <a:srgbClr val="000000"/>
                </a:solidFill>
                <a:latin typeface="+mn-ea"/>
              </a:rPr>
              <a:t>等于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254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字节，则采用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5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个字节来保存这个长度值，第一个字节为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0xfe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，后四个字节才是真实长度数据</a:t>
            </a:r>
            <a:endParaRPr lang="en-US" altLang="zh-CN" b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现在，假设我们有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个连续的、长度为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250~253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字节之间的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entry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，因此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entry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的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previous_entry_length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属性用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个字节即可表示，如图所示：</a:t>
            </a:r>
            <a:endParaRPr lang="en-US" altLang="zh-CN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ZipList</a:t>
            </a:r>
            <a:r>
              <a:rPr lang="zh-CN" altLang="en-US" sz="2400" b="1">
                <a:solidFill>
                  <a:srgbClr val="AD2B26"/>
                </a:solidFill>
              </a:rPr>
              <a:t>的连锁更新问题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5C719A5-5049-4591-989B-E370BD7CD383}"/>
              </a:ext>
            </a:extLst>
          </p:cNvPr>
          <p:cNvSpPr/>
          <p:nvPr/>
        </p:nvSpPr>
        <p:spPr>
          <a:xfrm>
            <a:off x="1263913" y="4234841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zlbytes</a:t>
            </a:r>
            <a:endParaRPr lang="zh-CN" altLang="en-US" sz="14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7990DF0-0849-4600-8E3A-028FD424CA79}"/>
              </a:ext>
            </a:extLst>
          </p:cNvPr>
          <p:cNvSpPr/>
          <p:nvPr/>
        </p:nvSpPr>
        <p:spPr>
          <a:xfrm>
            <a:off x="2346988" y="4234838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zltail</a:t>
            </a:r>
            <a:endParaRPr lang="zh-CN" altLang="en-US" sz="14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E8F0104-F4A3-408C-9923-FF992668FEED}"/>
              </a:ext>
            </a:extLst>
          </p:cNvPr>
          <p:cNvSpPr/>
          <p:nvPr/>
        </p:nvSpPr>
        <p:spPr>
          <a:xfrm>
            <a:off x="3430063" y="4234838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zllen</a:t>
            </a:r>
            <a:endParaRPr lang="zh-CN" altLang="en-US" sz="140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5C601B0-6B12-4933-8E44-2F8CBE0EA71E}"/>
              </a:ext>
            </a:extLst>
          </p:cNvPr>
          <p:cNvSpPr/>
          <p:nvPr/>
        </p:nvSpPr>
        <p:spPr>
          <a:xfrm>
            <a:off x="4513138" y="4234838"/>
            <a:ext cx="158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  entry</a:t>
            </a:r>
          </a:p>
          <a:p>
            <a:pPr algn="ctr"/>
            <a:r>
              <a:rPr lang="en-US" altLang="zh-CN" sz="1400"/>
              <a:t>     250bytes </a:t>
            </a:r>
            <a:endParaRPr lang="zh-CN" altLang="en-US" sz="140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A37D4EE-17BA-4D94-827D-D5C125539EF7}"/>
              </a:ext>
            </a:extLst>
          </p:cNvPr>
          <p:cNvSpPr/>
          <p:nvPr/>
        </p:nvSpPr>
        <p:spPr>
          <a:xfrm>
            <a:off x="6096000" y="4234838"/>
            <a:ext cx="1666363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...</a:t>
            </a:r>
            <a:endParaRPr lang="zh-CN" altLang="en-US" sz="14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F62D085-8DFD-4FEA-A4BC-CD93735AB19E}"/>
              </a:ext>
            </a:extLst>
          </p:cNvPr>
          <p:cNvSpPr/>
          <p:nvPr/>
        </p:nvSpPr>
        <p:spPr>
          <a:xfrm>
            <a:off x="7762363" y="4234838"/>
            <a:ext cx="158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  entry</a:t>
            </a:r>
          </a:p>
          <a:p>
            <a:pPr algn="ctr"/>
            <a:r>
              <a:rPr lang="en-US" altLang="zh-CN" sz="1400"/>
              <a:t>     250bytes </a:t>
            </a:r>
            <a:endParaRPr lang="zh-CN" altLang="en-US" sz="140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264BA8B-CB9E-4FBE-9168-A65EC6CAC237}"/>
              </a:ext>
            </a:extLst>
          </p:cNvPr>
          <p:cNvSpPr/>
          <p:nvPr/>
        </p:nvSpPr>
        <p:spPr>
          <a:xfrm>
            <a:off x="9345225" y="4234838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zlend</a:t>
            </a:r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02D383-A958-4701-8234-51741810DAB2}"/>
              </a:ext>
            </a:extLst>
          </p:cNvPr>
          <p:cNvSpPr/>
          <p:nvPr/>
        </p:nvSpPr>
        <p:spPr>
          <a:xfrm>
            <a:off x="4522304" y="4253942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0x00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42FCB15-B023-443A-8645-C8D00E97A73B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4815508" y="4621691"/>
            <a:ext cx="1" cy="38762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44004B2-4989-4977-8A2B-375E926DA4B4}"/>
              </a:ext>
            </a:extLst>
          </p:cNvPr>
          <p:cNvSpPr txBox="1"/>
          <p:nvPr/>
        </p:nvSpPr>
        <p:spPr>
          <a:xfrm>
            <a:off x="4199281" y="5009317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1bytes</a:t>
            </a:r>
            <a:endParaRPr lang="zh-CN" altLang="en-US" sz="105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41D8E07-67F1-46D9-AED5-78198E6F0BDB}"/>
              </a:ext>
            </a:extLst>
          </p:cNvPr>
          <p:cNvSpPr/>
          <p:nvPr/>
        </p:nvSpPr>
        <p:spPr>
          <a:xfrm>
            <a:off x="6105939" y="4253942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0xfa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BAD852E-047F-4DCC-944B-21FA15AF9C95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 flipH="1">
            <a:off x="6399143" y="4621691"/>
            <a:ext cx="1" cy="38762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D0CDBDD2-74F9-48C7-A440-2A5A07F017CF}"/>
              </a:ext>
            </a:extLst>
          </p:cNvPr>
          <p:cNvSpPr txBox="1"/>
          <p:nvPr/>
        </p:nvSpPr>
        <p:spPr>
          <a:xfrm>
            <a:off x="5782916" y="5009317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1bytes</a:t>
            </a:r>
            <a:endParaRPr lang="zh-CN" altLang="en-US" sz="105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B182BF4-0C52-4F4F-8294-606716E285B6}"/>
              </a:ext>
            </a:extLst>
          </p:cNvPr>
          <p:cNvSpPr/>
          <p:nvPr/>
        </p:nvSpPr>
        <p:spPr>
          <a:xfrm>
            <a:off x="7769086" y="4253942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0xfa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D82D47C-B15A-4858-99F9-D719A4E8F748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 flipH="1">
            <a:off x="8062290" y="4621691"/>
            <a:ext cx="1" cy="38762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8C9D729-E9B3-421C-A90A-33776036B49D}"/>
              </a:ext>
            </a:extLst>
          </p:cNvPr>
          <p:cNvSpPr txBox="1"/>
          <p:nvPr/>
        </p:nvSpPr>
        <p:spPr>
          <a:xfrm>
            <a:off x="7446063" y="5009317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1bytes</a:t>
            </a:r>
            <a:endParaRPr lang="zh-CN" altLang="en-US" sz="1050">
              <a:solidFill>
                <a:srgbClr val="AD2B2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0808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5" grpId="0" animBg="1"/>
      <p:bldP spid="56" grpId="0" animBg="1"/>
      <p:bldP spid="57" grpId="0" animBg="1"/>
      <p:bldP spid="10" grpId="0" animBg="1"/>
      <p:bldP spid="13" grpId="0" animBg="1"/>
      <p:bldP spid="59" grpId="0" animBg="1"/>
      <p:bldP spid="61" grpId="0" animBg="1"/>
      <p:bldP spid="62" grpId="0" animBg="1"/>
      <p:bldP spid="6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421022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ZipList</a:t>
            </a:r>
            <a:r>
              <a:rPr lang="zh-CN" altLang="en-US">
                <a:latin typeface="+mn-ea"/>
                <a:ea typeface="+mn-ea"/>
              </a:rPr>
              <a:t>的每个</a:t>
            </a:r>
            <a:r>
              <a:rPr lang="en-US" altLang="zh-CN">
                <a:latin typeface="+mn-ea"/>
                <a:ea typeface="+mn-ea"/>
              </a:rPr>
              <a:t>Entry</a:t>
            </a:r>
            <a:r>
              <a:rPr lang="zh-CN" altLang="en-US">
                <a:latin typeface="+mn-ea"/>
                <a:ea typeface="+mn-ea"/>
              </a:rPr>
              <a:t>都包含</a:t>
            </a:r>
            <a:r>
              <a:rPr lang="en-US" altLang="zh-CN">
                <a:latin typeface="+mn-ea"/>
                <a:ea typeface="+mn-ea"/>
              </a:rPr>
              <a:t>previous_entry_length</a:t>
            </a:r>
            <a:r>
              <a:rPr lang="zh-CN" altLang="en-US">
                <a:latin typeface="+mn-ea"/>
                <a:ea typeface="+mn-ea"/>
              </a:rPr>
              <a:t>来记录上一个节点的大小，长度是</a:t>
            </a:r>
            <a:r>
              <a:rPr lang="en-US" altLang="zh-CN">
                <a:latin typeface="+mn-ea"/>
                <a:ea typeface="+mn-ea"/>
              </a:rPr>
              <a:t>1</a:t>
            </a:r>
            <a:r>
              <a:rPr lang="zh-CN" altLang="en-US">
                <a:latin typeface="+mn-ea"/>
                <a:ea typeface="+mn-ea"/>
              </a:rPr>
              <a:t>个或</a:t>
            </a:r>
            <a:r>
              <a:rPr lang="en-US" altLang="zh-CN">
                <a:latin typeface="+mn-ea"/>
                <a:ea typeface="+mn-ea"/>
              </a:rPr>
              <a:t>5</a:t>
            </a:r>
            <a:r>
              <a:rPr lang="zh-CN" altLang="en-US">
                <a:latin typeface="+mn-ea"/>
                <a:ea typeface="+mn-ea"/>
              </a:rPr>
              <a:t>个字节：</a:t>
            </a: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如果前</a:t>
            </a:r>
            <a:r>
              <a:rPr lang="zh-CN" altLang="en-US">
                <a:latin typeface="+mn-ea"/>
                <a:ea typeface="+mn-ea"/>
              </a:rPr>
              <a:t>一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节点的长度小于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254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字节，则采用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个字节来保存这个长度值</a:t>
            </a:r>
            <a:endParaRPr lang="en-US" altLang="zh-CN" b="0">
              <a:solidFill>
                <a:srgbClr val="000000"/>
              </a:solidFill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如果前</a:t>
            </a:r>
            <a:r>
              <a:rPr lang="zh-CN" altLang="en-US">
                <a:latin typeface="+mn-ea"/>
                <a:ea typeface="+mn-ea"/>
              </a:rPr>
              <a:t>一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节点的长度大于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等于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254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字节，则采用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5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个字节来保存这个长度值，第一个字节为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0xfe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，后四个字节才是真实长度数据</a:t>
            </a:r>
            <a:endParaRPr lang="en-US" altLang="zh-CN" b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现在，假设我们有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个连续的、长度为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250~253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字节之间的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entry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，因此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entry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的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previous_entry_length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属性用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个字节即可表示，如图所示：</a:t>
            </a:r>
            <a:endParaRPr lang="en-US" altLang="zh-CN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ZipList</a:t>
            </a:r>
            <a:r>
              <a:rPr lang="zh-CN" altLang="en-US" sz="2400" b="1">
                <a:solidFill>
                  <a:srgbClr val="AD2B26"/>
                </a:solidFill>
              </a:rPr>
              <a:t>的连锁更新问题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5C719A5-5049-4591-989B-E370BD7CD383}"/>
              </a:ext>
            </a:extLst>
          </p:cNvPr>
          <p:cNvSpPr/>
          <p:nvPr/>
        </p:nvSpPr>
        <p:spPr>
          <a:xfrm>
            <a:off x="476678" y="4244382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zlbytes</a:t>
            </a:r>
            <a:endParaRPr lang="zh-CN" altLang="en-US" sz="14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7990DF0-0849-4600-8E3A-028FD424CA79}"/>
              </a:ext>
            </a:extLst>
          </p:cNvPr>
          <p:cNvSpPr/>
          <p:nvPr/>
        </p:nvSpPr>
        <p:spPr>
          <a:xfrm>
            <a:off x="1559753" y="4244379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zltail</a:t>
            </a:r>
            <a:endParaRPr lang="zh-CN" altLang="en-US" sz="14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E8F0104-F4A3-408C-9923-FF992668FEED}"/>
              </a:ext>
            </a:extLst>
          </p:cNvPr>
          <p:cNvSpPr/>
          <p:nvPr/>
        </p:nvSpPr>
        <p:spPr>
          <a:xfrm>
            <a:off x="2642828" y="4244379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zllen</a:t>
            </a:r>
            <a:endParaRPr lang="zh-CN" altLang="en-US" sz="140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5C601B0-6B12-4933-8E44-2F8CBE0EA71E}"/>
              </a:ext>
            </a:extLst>
          </p:cNvPr>
          <p:cNvSpPr/>
          <p:nvPr/>
        </p:nvSpPr>
        <p:spPr>
          <a:xfrm>
            <a:off x="5304569" y="4244003"/>
            <a:ext cx="158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  entry</a:t>
            </a:r>
          </a:p>
          <a:p>
            <a:pPr algn="ctr"/>
            <a:r>
              <a:rPr lang="en-US" altLang="zh-CN" sz="1400"/>
              <a:t>     250bytes </a:t>
            </a:r>
            <a:endParaRPr lang="zh-CN" altLang="en-US" sz="140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A37D4EE-17BA-4D94-827D-D5C125539EF7}"/>
              </a:ext>
            </a:extLst>
          </p:cNvPr>
          <p:cNvSpPr/>
          <p:nvPr/>
        </p:nvSpPr>
        <p:spPr>
          <a:xfrm>
            <a:off x="6887431" y="4244003"/>
            <a:ext cx="1666363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...</a:t>
            </a:r>
            <a:endParaRPr lang="zh-CN" altLang="en-US" sz="14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F62D085-8DFD-4FEA-A4BC-CD93735AB19E}"/>
              </a:ext>
            </a:extLst>
          </p:cNvPr>
          <p:cNvSpPr/>
          <p:nvPr/>
        </p:nvSpPr>
        <p:spPr>
          <a:xfrm>
            <a:off x="8553794" y="4244003"/>
            <a:ext cx="158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  entry</a:t>
            </a:r>
          </a:p>
          <a:p>
            <a:pPr algn="ctr"/>
            <a:r>
              <a:rPr lang="en-US" altLang="zh-CN" sz="1400"/>
              <a:t>     250bytes </a:t>
            </a:r>
            <a:endParaRPr lang="zh-CN" altLang="en-US" sz="140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264BA8B-CB9E-4FBE-9168-A65EC6CAC237}"/>
              </a:ext>
            </a:extLst>
          </p:cNvPr>
          <p:cNvSpPr/>
          <p:nvPr/>
        </p:nvSpPr>
        <p:spPr>
          <a:xfrm>
            <a:off x="10136656" y="4244003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zlend</a:t>
            </a:r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02D383-A958-4701-8234-51741810DAB2}"/>
              </a:ext>
            </a:extLst>
          </p:cNvPr>
          <p:cNvSpPr/>
          <p:nvPr/>
        </p:nvSpPr>
        <p:spPr>
          <a:xfrm>
            <a:off x="5313735" y="4263107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0x00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42FCB15-B023-443A-8645-C8D00E97A73B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5606939" y="4630856"/>
            <a:ext cx="1" cy="38762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44004B2-4989-4977-8A2B-375E926DA4B4}"/>
              </a:ext>
            </a:extLst>
          </p:cNvPr>
          <p:cNvSpPr txBox="1"/>
          <p:nvPr/>
        </p:nvSpPr>
        <p:spPr>
          <a:xfrm>
            <a:off x="4990712" y="5018482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1bytes</a:t>
            </a:r>
            <a:endParaRPr lang="zh-CN" altLang="en-US" sz="105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41D8E07-67F1-46D9-AED5-78198E6F0BDB}"/>
              </a:ext>
            </a:extLst>
          </p:cNvPr>
          <p:cNvSpPr/>
          <p:nvPr/>
        </p:nvSpPr>
        <p:spPr>
          <a:xfrm>
            <a:off x="6897370" y="4263107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0xfa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BAD852E-047F-4DCC-944B-21FA15AF9C95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 flipH="1">
            <a:off x="7190574" y="4630856"/>
            <a:ext cx="1" cy="38762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D0CDBDD2-74F9-48C7-A440-2A5A07F017CF}"/>
              </a:ext>
            </a:extLst>
          </p:cNvPr>
          <p:cNvSpPr txBox="1"/>
          <p:nvPr/>
        </p:nvSpPr>
        <p:spPr>
          <a:xfrm>
            <a:off x="6574347" y="5018482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1bytes</a:t>
            </a:r>
            <a:endParaRPr lang="zh-CN" altLang="en-US" sz="105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B182BF4-0C52-4F4F-8294-606716E285B6}"/>
              </a:ext>
            </a:extLst>
          </p:cNvPr>
          <p:cNvSpPr/>
          <p:nvPr/>
        </p:nvSpPr>
        <p:spPr>
          <a:xfrm>
            <a:off x="8560517" y="4263107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0xfa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D82D47C-B15A-4858-99F9-D719A4E8F748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 flipH="1">
            <a:off x="8853721" y="4630856"/>
            <a:ext cx="1" cy="38762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8C9D729-E9B3-421C-A90A-33776036B49D}"/>
              </a:ext>
            </a:extLst>
          </p:cNvPr>
          <p:cNvSpPr txBox="1"/>
          <p:nvPr/>
        </p:nvSpPr>
        <p:spPr>
          <a:xfrm>
            <a:off x="8237494" y="5018482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1bytes</a:t>
            </a:r>
            <a:endParaRPr lang="zh-CN" altLang="en-US" sz="105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76A69B-C04B-49B8-AE52-67951EBB3498}"/>
              </a:ext>
            </a:extLst>
          </p:cNvPr>
          <p:cNvSpPr/>
          <p:nvPr/>
        </p:nvSpPr>
        <p:spPr>
          <a:xfrm>
            <a:off x="3725903" y="4243229"/>
            <a:ext cx="158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 entry</a:t>
            </a:r>
          </a:p>
          <a:p>
            <a:pPr algn="ctr"/>
            <a:r>
              <a:rPr lang="en-US" altLang="zh-CN" sz="1400">
                <a:solidFill>
                  <a:srgbClr val="AD2B26"/>
                </a:solidFill>
              </a:rPr>
              <a:t>254bytes</a:t>
            </a:r>
            <a:r>
              <a:rPr lang="en-US" altLang="zh-CN" sz="1400"/>
              <a:t> 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557740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421022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ZipList</a:t>
            </a:r>
            <a:r>
              <a:rPr lang="zh-CN" altLang="en-US">
                <a:latin typeface="+mn-ea"/>
                <a:ea typeface="+mn-ea"/>
              </a:rPr>
              <a:t>的每个</a:t>
            </a:r>
            <a:r>
              <a:rPr lang="en-US" altLang="zh-CN">
                <a:latin typeface="+mn-ea"/>
                <a:ea typeface="+mn-ea"/>
              </a:rPr>
              <a:t>Entry</a:t>
            </a:r>
            <a:r>
              <a:rPr lang="zh-CN" altLang="en-US">
                <a:latin typeface="+mn-ea"/>
                <a:ea typeface="+mn-ea"/>
              </a:rPr>
              <a:t>都包含</a:t>
            </a:r>
            <a:r>
              <a:rPr lang="en-US" altLang="zh-CN">
                <a:latin typeface="+mn-ea"/>
                <a:ea typeface="+mn-ea"/>
              </a:rPr>
              <a:t>previous_entry_length</a:t>
            </a:r>
            <a:r>
              <a:rPr lang="zh-CN" altLang="en-US">
                <a:latin typeface="+mn-ea"/>
                <a:ea typeface="+mn-ea"/>
              </a:rPr>
              <a:t>来记录上一个节点的大小，长度是</a:t>
            </a:r>
            <a:r>
              <a:rPr lang="en-US" altLang="zh-CN">
                <a:latin typeface="+mn-ea"/>
                <a:ea typeface="+mn-ea"/>
              </a:rPr>
              <a:t>1</a:t>
            </a:r>
            <a:r>
              <a:rPr lang="zh-CN" altLang="en-US">
                <a:latin typeface="+mn-ea"/>
                <a:ea typeface="+mn-ea"/>
              </a:rPr>
              <a:t>个或</a:t>
            </a:r>
            <a:r>
              <a:rPr lang="en-US" altLang="zh-CN">
                <a:latin typeface="+mn-ea"/>
                <a:ea typeface="+mn-ea"/>
              </a:rPr>
              <a:t>5</a:t>
            </a:r>
            <a:r>
              <a:rPr lang="zh-CN" altLang="en-US">
                <a:latin typeface="+mn-ea"/>
                <a:ea typeface="+mn-ea"/>
              </a:rPr>
              <a:t>个字节：</a:t>
            </a: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如果前</a:t>
            </a:r>
            <a:r>
              <a:rPr lang="zh-CN" altLang="en-US">
                <a:latin typeface="+mn-ea"/>
                <a:ea typeface="+mn-ea"/>
              </a:rPr>
              <a:t>一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节点的长度小于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254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字节，则采用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个字节来保存这个长度值</a:t>
            </a:r>
            <a:endParaRPr lang="en-US" altLang="zh-CN" b="0">
              <a:solidFill>
                <a:srgbClr val="000000"/>
              </a:solidFill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如果前</a:t>
            </a:r>
            <a:r>
              <a:rPr lang="zh-CN" altLang="en-US">
                <a:latin typeface="+mn-ea"/>
                <a:ea typeface="+mn-ea"/>
              </a:rPr>
              <a:t>一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节点的长度大于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等于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254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字节，则采用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5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个字节来保存这个长度值，第一个字节为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0xfe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，后四个字节才是真实长度数据</a:t>
            </a:r>
            <a:endParaRPr lang="en-US" altLang="zh-CN" b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现在，假设我们有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个连续的、长度为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250~253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字节之间的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entry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，因此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entry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的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previous_entry_length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属性用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个字节即可表示，如图所示：</a:t>
            </a:r>
            <a:endParaRPr lang="en-US" altLang="zh-CN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ZipList</a:t>
            </a:r>
            <a:r>
              <a:rPr lang="zh-CN" altLang="en-US" sz="2400" b="1">
                <a:solidFill>
                  <a:srgbClr val="AD2B26"/>
                </a:solidFill>
              </a:rPr>
              <a:t>的连锁更新问题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5C719A5-5049-4591-989B-E370BD7CD383}"/>
              </a:ext>
            </a:extLst>
          </p:cNvPr>
          <p:cNvSpPr/>
          <p:nvPr/>
        </p:nvSpPr>
        <p:spPr>
          <a:xfrm>
            <a:off x="476678" y="4244382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zlbytes</a:t>
            </a:r>
            <a:endParaRPr lang="zh-CN" altLang="en-US" sz="14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7990DF0-0849-4600-8E3A-028FD424CA79}"/>
              </a:ext>
            </a:extLst>
          </p:cNvPr>
          <p:cNvSpPr/>
          <p:nvPr/>
        </p:nvSpPr>
        <p:spPr>
          <a:xfrm>
            <a:off x="1559753" y="4244379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zltail</a:t>
            </a:r>
            <a:endParaRPr lang="zh-CN" altLang="en-US" sz="14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E8F0104-F4A3-408C-9923-FF992668FEED}"/>
              </a:ext>
            </a:extLst>
          </p:cNvPr>
          <p:cNvSpPr/>
          <p:nvPr/>
        </p:nvSpPr>
        <p:spPr>
          <a:xfrm>
            <a:off x="2642828" y="4244379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zllen</a:t>
            </a:r>
            <a:endParaRPr lang="zh-CN" altLang="en-US" sz="140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5C601B0-6B12-4933-8E44-2F8CBE0EA71E}"/>
              </a:ext>
            </a:extLst>
          </p:cNvPr>
          <p:cNvSpPr/>
          <p:nvPr/>
        </p:nvSpPr>
        <p:spPr>
          <a:xfrm>
            <a:off x="5304569" y="4244003"/>
            <a:ext cx="158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  entry</a:t>
            </a:r>
          </a:p>
          <a:p>
            <a:pPr algn="ctr"/>
            <a:r>
              <a:rPr lang="en-US" altLang="zh-CN" sz="1400"/>
              <a:t>     250bytes </a:t>
            </a:r>
            <a:endParaRPr lang="zh-CN" altLang="en-US" sz="140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A37D4EE-17BA-4D94-827D-D5C125539EF7}"/>
              </a:ext>
            </a:extLst>
          </p:cNvPr>
          <p:cNvSpPr/>
          <p:nvPr/>
        </p:nvSpPr>
        <p:spPr>
          <a:xfrm>
            <a:off x="6887431" y="4244003"/>
            <a:ext cx="1666363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...</a:t>
            </a:r>
            <a:endParaRPr lang="zh-CN" altLang="en-US" sz="14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F62D085-8DFD-4FEA-A4BC-CD93735AB19E}"/>
              </a:ext>
            </a:extLst>
          </p:cNvPr>
          <p:cNvSpPr/>
          <p:nvPr/>
        </p:nvSpPr>
        <p:spPr>
          <a:xfrm>
            <a:off x="8553794" y="4244003"/>
            <a:ext cx="158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  entry</a:t>
            </a:r>
          </a:p>
          <a:p>
            <a:pPr algn="ctr"/>
            <a:r>
              <a:rPr lang="en-US" altLang="zh-CN" sz="1400"/>
              <a:t>     250bytes </a:t>
            </a:r>
            <a:endParaRPr lang="zh-CN" altLang="en-US" sz="140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264BA8B-CB9E-4FBE-9168-A65EC6CAC237}"/>
              </a:ext>
            </a:extLst>
          </p:cNvPr>
          <p:cNvSpPr/>
          <p:nvPr/>
        </p:nvSpPr>
        <p:spPr>
          <a:xfrm>
            <a:off x="10136656" y="4244003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zlend</a:t>
            </a:r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02D383-A958-4701-8234-51741810DAB2}"/>
              </a:ext>
            </a:extLst>
          </p:cNvPr>
          <p:cNvSpPr/>
          <p:nvPr/>
        </p:nvSpPr>
        <p:spPr>
          <a:xfrm>
            <a:off x="5313735" y="4263107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...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42FCB15-B023-443A-8645-C8D00E97A73B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>
            <a:off x="5606940" y="4630856"/>
            <a:ext cx="775" cy="395191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44004B2-4989-4977-8A2B-375E926DA4B4}"/>
              </a:ext>
            </a:extLst>
          </p:cNvPr>
          <p:cNvSpPr txBox="1"/>
          <p:nvPr/>
        </p:nvSpPr>
        <p:spPr>
          <a:xfrm>
            <a:off x="4990712" y="5018482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1bytes</a:t>
            </a:r>
            <a:endParaRPr lang="zh-CN" altLang="en-US" sz="105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41D8E07-67F1-46D9-AED5-78198E6F0BDB}"/>
              </a:ext>
            </a:extLst>
          </p:cNvPr>
          <p:cNvSpPr/>
          <p:nvPr/>
        </p:nvSpPr>
        <p:spPr>
          <a:xfrm>
            <a:off x="6897370" y="4263107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0xfa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BAD852E-047F-4DCC-944B-21FA15AF9C95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 flipH="1">
            <a:off x="7190574" y="4630856"/>
            <a:ext cx="1" cy="38762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D0CDBDD2-74F9-48C7-A440-2A5A07F017CF}"/>
              </a:ext>
            </a:extLst>
          </p:cNvPr>
          <p:cNvSpPr txBox="1"/>
          <p:nvPr/>
        </p:nvSpPr>
        <p:spPr>
          <a:xfrm>
            <a:off x="6574347" y="5018482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1bytes</a:t>
            </a:r>
            <a:endParaRPr lang="zh-CN" altLang="en-US" sz="105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B182BF4-0C52-4F4F-8294-606716E285B6}"/>
              </a:ext>
            </a:extLst>
          </p:cNvPr>
          <p:cNvSpPr/>
          <p:nvPr/>
        </p:nvSpPr>
        <p:spPr>
          <a:xfrm>
            <a:off x="8560517" y="4263107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0xfa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D82D47C-B15A-4858-99F9-D719A4E8F748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 flipH="1">
            <a:off x="8853721" y="4630856"/>
            <a:ext cx="1" cy="38762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8C9D729-E9B3-421C-A90A-33776036B49D}"/>
              </a:ext>
            </a:extLst>
          </p:cNvPr>
          <p:cNvSpPr txBox="1"/>
          <p:nvPr/>
        </p:nvSpPr>
        <p:spPr>
          <a:xfrm>
            <a:off x="8237494" y="5018482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1bytes</a:t>
            </a:r>
            <a:endParaRPr lang="zh-CN" altLang="en-US" sz="105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76A69B-C04B-49B8-AE52-67951EBB3498}"/>
              </a:ext>
            </a:extLst>
          </p:cNvPr>
          <p:cNvSpPr/>
          <p:nvPr/>
        </p:nvSpPr>
        <p:spPr>
          <a:xfrm>
            <a:off x="3725903" y="4243229"/>
            <a:ext cx="158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 entry</a:t>
            </a:r>
          </a:p>
          <a:p>
            <a:pPr algn="ctr"/>
            <a:r>
              <a:rPr lang="en-US" altLang="zh-CN" sz="1400">
                <a:solidFill>
                  <a:srgbClr val="AD2B26"/>
                </a:solidFill>
              </a:rPr>
              <a:t>254bytes</a:t>
            </a:r>
            <a:r>
              <a:rPr lang="en-US" altLang="zh-CN" sz="1400"/>
              <a:t> </a:t>
            </a:r>
            <a:endParaRPr lang="zh-CN" altLang="en-US" sz="14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790D23E-B7B4-45E4-9770-611679BFE3A7}"/>
              </a:ext>
            </a:extLst>
          </p:cNvPr>
          <p:cNvSpPr txBox="1"/>
          <p:nvPr/>
        </p:nvSpPr>
        <p:spPr>
          <a:xfrm>
            <a:off x="4991488" y="5026047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5bytes</a:t>
            </a:r>
            <a:endParaRPr lang="zh-CN" altLang="en-US" sz="1050">
              <a:solidFill>
                <a:srgbClr val="AD2B2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5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421022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ZipList</a:t>
            </a:r>
            <a:r>
              <a:rPr lang="zh-CN" altLang="en-US">
                <a:latin typeface="+mn-ea"/>
                <a:ea typeface="+mn-ea"/>
              </a:rPr>
              <a:t>的每个</a:t>
            </a:r>
            <a:r>
              <a:rPr lang="en-US" altLang="zh-CN">
                <a:latin typeface="+mn-ea"/>
                <a:ea typeface="+mn-ea"/>
              </a:rPr>
              <a:t>Entry</a:t>
            </a:r>
            <a:r>
              <a:rPr lang="zh-CN" altLang="en-US">
                <a:latin typeface="+mn-ea"/>
                <a:ea typeface="+mn-ea"/>
              </a:rPr>
              <a:t>都包含</a:t>
            </a:r>
            <a:r>
              <a:rPr lang="en-US" altLang="zh-CN">
                <a:latin typeface="+mn-ea"/>
                <a:ea typeface="+mn-ea"/>
              </a:rPr>
              <a:t>previous_entry_length</a:t>
            </a:r>
            <a:r>
              <a:rPr lang="zh-CN" altLang="en-US">
                <a:latin typeface="+mn-ea"/>
                <a:ea typeface="+mn-ea"/>
              </a:rPr>
              <a:t>来记录上一个节点的大小，长度是</a:t>
            </a:r>
            <a:r>
              <a:rPr lang="en-US" altLang="zh-CN">
                <a:latin typeface="+mn-ea"/>
                <a:ea typeface="+mn-ea"/>
              </a:rPr>
              <a:t>1</a:t>
            </a:r>
            <a:r>
              <a:rPr lang="zh-CN" altLang="en-US">
                <a:latin typeface="+mn-ea"/>
                <a:ea typeface="+mn-ea"/>
              </a:rPr>
              <a:t>个或</a:t>
            </a:r>
            <a:r>
              <a:rPr lang="en-US" altLang="zh-CN">
                <a:latin typeface="+mn-ea"/>
                <a:ea typeface="+mn-ea"/>
              </a:rPr>
              <a:t>5</a:t>
            </a:r>
            <a:r>
              <a:rPr lang="zh-CN" altLang="en-US">
                <a:latin typeface="+mn-ea"/>
                <a:ea typeface="+mn-ea"/>
              </a:rPr>
              <a:t>个字节：</a:t>
            </a: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如果前</a:t>
            </a:r>
            <a:r>
              <a:rPr lang="zh-CN" altLang="en-US">
                <a:latin typeface="+mn-ea"/>
                <a:ea typeface="+mn-ea"/>
              </a:rPr>
              <a:t>一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节点的长度小于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254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字节，则采用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个字节来保存这个长度值</a:t>
            </a:r>
            <a:endParaRPr lang="en-US" altLang="zh-CN" b="0">
              <a:solidFill>
                <a:srgbClr val="000000"/>
              </a:solidFill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如果前</a:t>
            </a:r>
            <a:r>
              <a:rPr lang="zh-CN" altLang="en-US">
                <a:latin typeface="+mn-ea"/>
                <a:ea typeface="+mn-ea"/>
              </a:rPr>
              <a:t>一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节点的长度大于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等于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254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字节，则采用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5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个字节来保存这个长度值，第一个字节为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0xfe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，后四个字节才是真实长度数据</a:t>
            </a:r>
            <a:endParaRPr lang="en-US" altLang="zh-CN" b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现在，假设我们有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个连续的、长度为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250~253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字节之间的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entry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，因此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entry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的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previous_entry_length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属性用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个字节即可表示，如图所示：</a:t>
            </a:r>
            <a:endParaRPr lang="en-US" altLang="zh-CN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ZipList</a:t>
            </a:r>
            <a:r>
              <a:rPr lang="zh-CN" altLang="en-US" sz="2400" b="1">
                <a:solidFill>
                  <a:srgbClr val="AD2B26"/>
                </a:solidFill>
              </a:rPr>
              <a:t>的连锁更新问题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5C719A5-5049-4591-989B-E370BD7CD383}"/>
              </a:ext>
            </a:extLst>
          </p:cNvPr>
          <p:cNvSpPr/>
          <p:nvPr/>
        </p:nvSpPr>
        <p:spPr>
          <a:xfrm>
            <a:off x="476678" y="4244382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zlbytes</a:t>
            </a:r>
            <a:endParaRPr lang="zh-CN" altLang="en-US" sz="14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7990DF0-0849-4600-8E3A-028FD424CA79}"/>
              </a:ext>
            </a:extLst>
          </p:cNvPr>
          <p:cNvSpPr/>
          <p:nvPr/>
        </p:nvSpPr>
        <p:spPr>
          <a:xfrm>
            <a:off x="1559753" y="4244379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zltail</a:t>
            </a:r>
            <a:endParaRPr lang="zh-CN" altLang="en-US" sz="14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E8F0104-F4A3-408C-9923-FF992668FEED}"/>
              </a:ext>
            </a:extLst>
          </p:cNvPr>
          <p:cNvSpPr/>
          <p:nvPr/>
        </p:nvSpPr>
        <p:spPr>
          <a:xfrm>
            <a:off x="2642828" y="4244379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zllen</a:t>
            </a:r>
            <a:endParaRPr lang="zh-CN" altLang="en-US" sz="140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5C601B0-6B12-4933-8E44-2F8CBE0EA71E}"/>
              </a:ext>
            </a:extLst>
          </p:cNvPr>
          <p:cNvSpPr/>
          <p:nvPr/>
        </p:nvSpPr>
        <p:spPr>
          <a:xfrm>
            <a:off x="5304569" y="4244003"/>
            <a:ext cx="158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  entry</a:t>
            </a:r>
          </a:p>
          <a:p>
            <a:pPr algn="ctr"/>
            <a:r>
              <a:rPr lang="en-US" altLang="zh-CN" sz="1400" strike="sngStrike"/>
              <a:t>     250bytes </a:t>
            </a:r>
            <a:endParaRPr lang="zh-CN" altLang="en-US" sz="1400" strike="sngStrike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A37D4EE-17BA-4D94-827D-D5C125539EF7}"/>
              </a:ext>
            </a:extLst>
          </p:cNvPr>
          <p:cNvSpPr/>
          <p:nvPr/>
        </p:nvSpPr>
        <p:spPr>
          <a:xfrm>
            <a:off x="6887431" y="4244003"/>
            <a:ext cx="1666363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...</a:t>
            </a:r>
            <a:endParaRPr lang="zh-CN" altLang="en-US" sz="14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F62D085-8DFD-4FEA-A4BC-CD93735AB19E}"/>
              </a:ext>
            </a:extLst>
          </p:cNvPr>
          <p:cNvSpPr/>
          <p:nvPr/>
        </p:nvSpPr>
        <p:spPr>
          <a:xfrm>
            <a:off x="8553794" y="4244003"/>
            <a:ext cx="158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  entry</a:t>
            </a:r>
          </a:p>
          <a:p>
            <a:pPr algn="ctr"/>
            <a:r>
              <a:rPr lang="en-US" altLang="zh-CN" sz="1400"/>
              <a:t>     250bytes </a:t>
            </a:r>
            <a:endParaRPr lang="zh-CN" altLang="en-US" sz="140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264BA8B-CB9E-4FBE-9168-A65EC6CAC237}"/>
              </a:ext>
            </a:extLst>
          </p:cNvPr>
          <p:cNvSpPr/>
          <p:nvPr/>
        </p:nvSpPr>
        <p:spPr>
          <a:xfrm>
            <a:off x="10136656" y="4244003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zlend</a:t>
            </a:r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02D383-A958-4701-8234-51741810DAB2}"/>
              </a:ext>
            </a:extLst>
          </p:cNvPr>
          <p:cNvSpPr/>
          <p:nvPr/>
        </p:nvSpPr>
        <p:spPr>
          <a:xfrm>
            <a:off x="5313735" y="4263107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...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42FCB15-B023-443A-8645-C8D00E97A73B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5606939" y="4630856"/>
            <a:ext cx="1" cy="38762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44004B2-4989-4977-8A2B-375E926DA4B4}"/>
              </a:ext>
            </a:extLst>
          </p:cNvPr>
          <p:cNvSpPr txBox="1"/>
          <p:nvPr/>
        </p:nvSpPr>
        <p:spPr>
          <a:xfrm>
            <a:off x="4990712" y="5018482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5bytes</a:t>
            </a:r>
            <a:endParaRPr lang="zh-CN" altLang="en-US" sz="105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41D8E07-67F1-46D9-AED5-78198E6F0BDB}"/>
              </a:ext>
            </a:extLst>
          </p:cNvPr>
          <p:cNvSpPr/>
          <p:nvPr/>
        </p:nvSpPr>
        <p:spPr>
          <a:xfrm>
            <a:off x="6897370" y="4263107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0xfa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BAD852E-047F-4DCC-944B-21FA15AF9C95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 flipH="1">
            <a:off x="7190574" y="4630856"/>
            <a:ext cx="1" cy="38762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D0CDBDD2-74F9-48C7-A440-2A5A07F017CF}"/>
              </a:ext>
            </a:extLst>
          </p:cNvPr>
          <p:cNvSpPr txBox="1"/>
          <p:nvPr/>
        </p:nvSpPr>
        <p:spPr>
          <a:xfrm>
            <a:off x="6574347" y="5018482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1bytes</a:t>
            </a:r>
            <a:endParaRPr lang="zh-CN" altLang="en-US" sz="105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B182BF4-0C52-4F4F-8294-606716E285B6}"/>
              </a:ext>
            </a:extLst>
          </p:cNvPr>
          <p:cNvSpPr/>
          <p:nvPr/>
        </p:nvSpPr>
        <p:spPr>
          <a:xfrm>
            <a:off x="8560517" y="4263107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0xfa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D82D47C-B15A-4858-99F9-D719A4E8F748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 flipH="1">
            <a:off x="8853721" y="4630856"/>
            <a:ext cx="1" cy="38762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8C9D729-E9B3-421C-A90A-33776036B49D}"/>
              </a:ext>
            </a:extLst>
          </p:cNvPr>
          <p:cNvSpPr txBox="1"/>
          <p:nvPr/>
        </p:nvSpPr>
        <p:spPr>
          <a:xfrm>
            <a:off x="8237494" y="5018482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1bytes</a:t>
            </a:r>
            <a:endParaRPr lang="zh-CN" altLang="en-US" sz="105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76A69B-C04B-49B8-AE52-67951EBB3498}"/>
              </a:ext>
            </a:extLst>
          </p:cNvPr>
          <p:cNvSpPr/>
          <p:nvPr/>
        </p:nvSpPr>
        <p:spPr>
          <a:xfrm>
            <a:off x="3725903" y="4243229"/>
            <a:ext cx="158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 entry</a:t>
            </a:r>
          </a:p>
          <a:p>
            <a:pPr algn="ctr"/>
            <a:r>
              <a:rPr lang="en-US" altLang="zh-CN" sz="1400">
                <a:solidFill>
                  <a:srgbClr val="AD2B26"/>
                </a:solidFill>
              </a:rPr>
              <a:t>254bytes</a:t>
            </a:r>
            <a:r>
              <a:rPr lang="en-US" altLang="zh-CN" sz="1400"/>
              <a:t> </a:t>
            </a:r>
            <a:endParaRPr lang="zh-CN" altLang="en-US" sz="14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7BFF6A-7150-42F2-B51E-7499ACEBE163}"/>
              </a:ext>
            </a:extLst>
          </p:cNvPr>
          <p:cNvSpPr txBox="1"/>
          <p:nvPr/>
        </p:nvSpPr>
        <p:spPr>
          <a:xfrm>
            <a:off x="5841730" y="4630856"/>
            <a:ext cx="1042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AD2B26"/>
                </a:solidFill>
                <a:latin typeface="+mn-lt"/>
                <a:ea typeface="+mn-ea"/>
              </a:rPr>
              <a:t>254bytes</a:t>
            </a:r>
            <a:endParaRPr lang="zh-CN" altLang="en-US" sz="1400">
              <a:solidFill>
                <a:srgbClr val="AD2B2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0337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421022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ZipList</a:t>
            </a:r>
            <a:r>
              <a:rPr lang="zh-CN" altLang="en-US">
                <a:latin typeface="+mn-ea"/>
                <a:ea typeface="+mn-ea"/>
              </a:rPr>
              <a:t>的每个</a:t>
            </a:r>
            <a:r>
              <a:rPr lang="en-US" altLang="zh-CN">
                <a:latin typeface="+mn-ea"/>
                <a:ea typeface="+mn-ea"/>
              </a:rPr>
              <a:t>Entry</a:t>
            </a:r>
            <a:r>
              <a:rPr lang="zh-CN" altLang="en-US">
                <a:latin typeface="+mn-ea"/>
                <a:ea typeface="+mn-ea"/>
              </a:rPr>
              <a:t>都包含</a:t>
            </a:r>
            <a:r>
              <a:rPr lang="en-US" altLang="zh-CN">
                <a:latin typeface="+mn-ea"/>
                <a:ea typeface="+mn-ea"/>
              </a:rPr>
              <a:t>previous_entry_length</a:t>
            </a:r>
            <a:r>
              <a:rPr lang="zh-CN" altLang="en-US">
                <a:latin typeface="+mn-ea"/>
                <a:ea typeface="+mn-ea"/>
              </a:rPr>
              <a:t>来记录上一个节点的大小，长度是</a:t>
            </a:r>
            <a:r>
              <a:rPr lang="en-US" altLang="zh-CN">
                <a:latin typeface="+mn-ea"/>
                <a:ea typeface="+mn-ea"/>
              </a:rPr>
              <a:t>1</a:t>
            </a:r>
            <a:r>
              <a:rPr lang="zh-CN" altLang="en-US">
                <a:latin typeface="+mn-ea"/>
                <a:ea typeface="+mn-ea"/>
              </a:rPr>
              <a:t>个或</a:t>
            </a:r>
            <a:r>
              <a:rPr lang="en-US" altLang="zh-CN">
                <a:latin typeface="+mn-ea"/>
                <a:ea typeface="+mn-ea"/>
              </a:rPr>
              <a:t>5</a:t>
            </a:r>
            <a:r>
              <a:rPr lang="zh-CN" altLang="en-US">
                <a:latin typeface="+mn-ea"/>
                <a:ea typeface="+mn-ea"/>
              </a:rPr>
              <a:t>个字节：</a:t>
            </a: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如果前</a:t>
            </a:r>
            <a:r>
              <a:rPr lang="zh-CN" altLang="en-US">
                <a:latin typeface="+mn-ea"/>
                <a:ea typeface="+mn-ea"/>
              </a:rPr>
              <a:t>一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节点的长度小于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254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字节，则采用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个字节来保存这个长度值</a:t>
            </a:r>
            <a:endParaRPr lang="en-US" altLang="zh-CN" b="0">
              <a:solidFill>
                <a:srgbClr val="000000"/>
              </a:solidFill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如果前</a:t>
            </a:r>
            <a:r>
              <a:rPr lang="zh-CN" altLang="en-US">
                <a:latin typeface="+mn-ea"/>
                <a:ea typeface="+mn-ea"/>
              </a:rPr>
              <a:t>一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节点的长度大于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等于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254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字节，则采用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5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个字节来保存这个长度值，第一个字节为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0xfe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，后四个字节才是真实长度数据</a:t>
            </a:r>
            <a:endParaRPr lang="en-US" altLang="zh-CN" b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现在，假设我们有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个连续的、长度为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250~253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字节之间的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entry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，因此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entry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的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previous_entry_length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属性用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个字节即可表示，如图所示：</a:t>
            </a:r>
            <a:endParaRPr lang="en-US" altLang="zh-CN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ZipList</a:t>
            </a:r>
            <a:r>
              <a:rPr lang="zh-CN" altLang="en-US" sz="2400" b="1">
                <a:solidFill>
                  <a:srgbClr val="AD2B26"/>
                </a:solidFill>
              </a:rPr>
              <a:t>的连锁更新问题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5C719A5-5049-4591-989B-E370BD7CD383}"/>
              </a:ext>
            </a:extLst>
          </p:cNvPr>
          <p:cNvSpPr/>
          <p:nvPr/>
        </p:nvSpPr>
        <p:spPr>
          <a:xfrm>
            <a:off x="476678" y="4244382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zlbytes</a:t>
            </a:r>
            <a:endParaRPr lang="zh-CN" altLang="en-US" sz="14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7990DF0-0849-4600-8E3A-028FD424CA79}"/>
              </a:ext>
            </a:extLst>
          </p:cNvPr>
          <p:cNvSpPr/>
          <p:nvPr/>
        </p:nvSpPr>
        <p:spPr>
          <a:xfrm>
            <a:off x="1559753" y="4244379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zltail</a:t>
            </a:r>
            <a:endParaRPr lang="zh-CN" altLang="en-US" sz="14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E8F0104-F4A3-408C-9923-FF992668FEED}"/>
              </a:ext>
            </a:extLst>
          </p:cNvPr>
          <p:cNvSpPr/>
          <p:nvPr/>
        </p:nvSpPr>
        <p:spPr>
          <a:xfrm>
            <a:off x="2642828" y="4244379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zllen</a:t>
            </a:r>
            <a:endParaRPr lang="zh-CN" altLang="en-US" sz="140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5C601B0-6B12-4933-8E44-2F8CBE0EA71E}"/>
              </a:ext>
            </a:extLst>
          </p:cNvPr>
          <p:cNvSpPr/>
          <p:nvPr/>
        </p:nvSpPr>
        <p:spPr>
          <a:xfrm>
            <a:off x="5304569" y="4244003"/>
            <a:ext cx="158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  entry</a:t>
            </a:r>
          </a:p>
          <a:p>
            <a:pPr algn="ctr"/>
            <a:r>
              <a:rPr lang="en-US" altLang="zh-CN" sz="1400" strike="sngStrike"/>
              <a:t>     250bytes </a:t>
            </a:r>
            <a:endParaRPr lang="zh-CN" altLang="en-US" sz="1400" strike="sngStrike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A37D4EE-17BA-4D94-827D-D5C125539EF7}"/>
              </a:ext>
            </a:extLst>
          </p:cNvPr>
          <p:cNvSpPr/>
          <p:nvPr/>
        </p:nvSpPr>
        <p:spPr>
          <a:xfrm>
            <a:off x="6887431" y="4244003"/>
            <a:ext cx="1666363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...</a:t>
            </a:r>
            <a:endParaRPr lang="zh-CN" altLang="en-US" sz="14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F62D085-8DFD-4FEA-A4BC-CD93735AB19E}"/>
              </a:ext>
            </a:extLst>
          </p:cNvPr>
          <p:cNvSpPr/>
          <p:nvPr/>
        </p:nvSpPr>
        <p:spPr>
          <a:xfrm>
            <a:off x="8553794" y="4244003"/>
            <a:ext cx="158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  entry</a:t>
            </a:r>
          </a:p>
          <a:p>
            <a:pPr algn="ctr"/>
            <a:r>
              <a:rPr lang="en-US" altLang="zh-CN" sz="1400"/>
              <a:t>     </a:t>
            </a:r>
            <a:r>
              <a:rPr lang="en-US" altLang="zh-CN" sz="1400" strike="sngStrike"/>
              <a:t>250bytes</a:t>
            </a:r>
            <a:r>
              <a:rPr lang="en-US" altLang="zh-CN" sz="1400"/>
              <a:t> </a:t>
            </a:r>
            <a:endParaRPr lang="zh-CN" altLang="en-US" sz="140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264BA8B-CB9E-4FBE-9168-A65EC6CAC237}"/>
              </a:ext>
            </a:extLst>
          </p:cNvPr>
          <p:cNvSpPr/>
          <p:nvPr/>
        </p:nvSpPr>
        <p:spPr>
          <a:xfrm>
            <a:off x="10136656" y="4244003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zlend</a:t>
            </a:r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02D383-A958-4701-8234-51741810DAB2}"/>
              </a:ext>
            </a:extLst>
          </p:cNvPr>
          <p:cNvSpPr/>
          <p:nvPr/>
        </p:nvSpPr>
        <p:spPr>
          <a:xfrm>
            <a:off x="5313735" y="4263107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...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42FCB15-B023-443A-8645-C8D00E97A73B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5606939" y="4630856"/>
            <a:ext cx="1" cy="38762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44004B2-4989-4977-8A2B-375E926DA4B4}"/>
              </a:ext>
            </a:extLst>
          </p:cNvPr>
          <p:cNvSpPr txBox="1"/>
          <p:nvPr/>
        </p:nvSpPr>
        <p:spPr>
          <a:xfrm>
            <a:off x="4990712" y="5018482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5bytes</a:t>
            </a:r>
            <a:endParaRPr lang="zh-CN" altLang="en-US" sz="105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41D8E07-67F1-46D9-AED5-78198E6F0BDB}"/>
              </a:ext>
            </a:extLst>
          </p:cNvPr>
          <p:cNvSpPr/>
          <p:nvPr/>
        </p:nvSpPr>
        <p:spPr>
          <a:xfrm>
            <a:off x="6897370" y="4263107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...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BAD852E-047F-4DCC-944B-21FA15AF9C95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 flipH="1">
            <a:off x="7190574" y="4630856"/>
            <a:ext cx="1" cy="38762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D0CDBDD2-74F9-48C7-A440-2A5A07F017CF}"/>
              </a:ext>
            </a:extLst>
          </p:cNvPr>
          <p:cNvSpPr txBox="1"/>
          <p:nvPr/>
        </p:nvSpPr>
        <p:spPr>
          <a:xfrm>
            <a:off x="6574347" y="5018482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5bytes</a:t>
            </a:r>
            <a:endParaRPr lang="zh-CN" altLang="en-US" sz="105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B182BF4-0C52-4F4F-8294-606716E285B6}"/>
              </a:ext>
            </a:extLst>
          </p:cNvPr>
          <p:cNvSpPr/>
          <p:nvPr/>
        </p:nvSpPr>
        <p:spPr>
          <a:xfrm>
            <a:off x="8560517" y="4263107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...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D82D47C-B15A-4858-99F9-D719A4E8F748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 flipH="1">
            <a:off x="8853721" y="4630856"/>
            <a:ext cx="1" cy="38762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8C9D729-E9B3-421C-A90A-33776036B49D}"/>
              </a:ext>
            </a:extLst>
          </p:cNvPr>
          <p:cNvSpPr txBox="1"/>
          <p:nvPr/>
        </p:nvSpPr>
        <p:spPr>
          <a:xfrm>
            <a:off x="8237494" y="5018482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5bytes</a:t>
            </a:r>
            <a:endParaRPr lang="zh-CN" altLang="en-US" sz="105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76A69B-C04B-49B8-AE52-67951EBB3498}"/>
              </a:ext>
            </a:extLst>
          </p:cNvPr>
          <p:cNvSpPr/>
          <p:nvPr/>
        </p:nvSpPr>
        <p:spPr>
          <a:xfrm>
            <a:off x="3725903" y="4243229"/>
            <a:ext cx="158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 entry</a:t>
            </a:r>
          </a:p>
          <a:p>
            <a:pPr algn="ctr"/>
            <a:r>
              <a:rPr lang="en-US" altLang="zh-CN" sz="1400">
                <a:solidFill>
                  <a:srgbClr val="AD2B26"/>
                </a:solidFill>
              </a:rPr>
              <a:t>254bytes</a:t>
            </a:r>
            <a:r>
              <a:rPr lang="en-US" altLang="zh-CN" sz="1400"/>
              <a:t> </a:t>
            </a:r>
            <a:endParaRPr lang="zh-CN" altLang="en-US" sz="14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7BFF6A-7150-42F2-B51E-7499ACEBE163}"/>
              </a:ext>
            </a:extLst>
          </p:cNvPr>
          <p:cNvSpPr txBox="1"/>
          <p:nvPr/>
        </p:nvSpPr>
        <p:spPr>
          <a:xfrm>
            <a:off x="5841730" y="4630856"/>
            <a:ext cx="1042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AD2B26"/>
                </a:solidFill>
                <a:latin typeface="+mn-lt"/>
                <a:ea typeface="+mn-ea"/>
              </a:rPr>
              <a:t>254bytes</a:t>
            </a:r>
            <a:endParaRPr lang="zh-CN" altLang="en-US" sz="140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84906D1-3D75-479E-B715-447854090EDC}"/>
              </a:ext>
            </a:extLst>
          </p:cNvPr>
          <p:cNvSpPr txBox="1"/>
          <p:nvPr/>
        </p:nvSpPr>
        <p:spPr>
          <a:xfrm>
            <a:off x="9079545" y="4630855"/>
            <a:ext cx="1042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AD2B26"/>
                </a:solidFill>
                <a:latin typeface="+mn-lt"/>
                <a:ea typeface="+mn-ea"/>
              </a:rPr>
              <a:t>254bytes</a:t>
            </a:r>
            <a:endParaRPr lang="zh-CN" altLang="en-US" sz="140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B80E205F-40DD-4022-B92D-BF63F16E1AE3}"/>
              </a:ext>
            </a:extLst>
          </p:cNvPr>
          <p:cNvSpPr txBox="1">
            <a:spLocks/>
          </p:cNvSpPr>
          <p:nvPr/>
        </p:nvSpPr>
        <p:spPr>
          <a:xfrm>
            <a:off x="710563" y="5606421"/>
            <a:ext cx="10698800" cy="95654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ZipList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这种特殊情况下产生的连续多次空间扩展操作称之为</a:t>
            </a:r>
            <a:r>
              <a:rPr lang="zh-CN" altLang="en-US" b="1">
                <a:solidFill>
                  <a:srgbClr val="000000"/>
                </a:solidFill>
                <a:latin typeface="+mn-ea"/>
                <a:ea typeface="+mn-ea"/>
              </a:rPr>
              <a:t>连锁更新（</a:t>
            </a:r>
            <a:r>
              <a:rPr lang="en-US" altLang="zh-CN" b="1">
                <a:solidFill>
                  <a:srgbClr val="000000"/>
                </a:solidFill>
                <a:latin typeface="+mn-ea"/>
                <a:ea typeface="+mn-ea"/>
              </a:rPr>
              <a:t>Cascade Update</a:t>
            </a:r>
            <a:r>
              <a:rPr lang="zh-CN" altLang="en-US" b="1">
                <a:solidFill>
                  <a:srgbClr val="000000"/>
                </a:solidFill>
                <a:latin typeface="+mn-ea"/>
                <a:ea typeface="+mn-ea"/>
              </a:rPr>
              <a:t>）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。新增、删除都可能导致连锁更新的发生。</a:t>
            </a:r>
            <a:endParaRPr lang="en-US" altLang="zh-CN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9193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59CA13B-CBE1-4676-B90A-AF94201DE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ZipList</a:t>
            </a:r>
            <a:r>
              <a:rPr lang="zh-CN" altLang="en-US"/>
              <a:t>特性：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 sz="1600"/>
              <a:t>压缩列表的可以看做一种连续内存空间的</a:t>
            </a:r>
            <a:r>
              <a:rPr lang="en-US" altLang="zh-CN" sz="1600"/>
              <a:t>"</a:t>
            </a:r>
            <a:r>
              <a:rPr lang="zh-CN" altLang="en-US" sz="1600"/>
              <a:t>双向链表</a:t>
            </a:r>
            <a:r>
              <a:rPr lang="en-US" altLang="zh-CN" sz="1600"/>
              <a:t>"</a:t>
            </a:r>
          </a:p>
          <a:p>
            <a:pPr>
              <a:buFont typeface="+mj-ea"/>
              <a:buAutoNum type="circleNumDbPlain"/>
            </a:pPr>
            <a:r>
              <a:rPr lang="zh-CN" altLang="en-US" sz="1600"/>
              <a:t>列表的节点之间不是通过指针连接，而是记录上一节点和本节点长度来寻址，内存占用较低</a:t>
            </a:r>
            <a:endParaRPr lang="en-US" altLang="zh-CN" sz="1600"/>
          </a:p>
          <a:p>
            <a:pPr>
              <a:buFont typeface="+mj-ea"/>
              <a:buAutoNum type="circleNumDbPlain"/>
            </a:pPr>
            <a:r>
              <a:rPr lang="zh-CN" altLang="en-US" sz="1600"/>
              <a:t>如果列表数据过多，导致链表过长，可能影响查询性能</a:t>
            </a:r>
            <a:endParaRPr lang="en-US" altLang="zh-CN" sz="1600"/>
          </a:p>
          <a:p>
            <a:pPr>
              <a:buFont typeface="+mj-ea"/>
              <a:buAutoNum type="circleNumDbPlain"/>
            </a:pPr>
            <a:r>
              <a:rPr lang="zh-CN" altLang="en-US" sz="1600"/>
              <a:t>增或删较大数据时有可能发生连续更新问题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221261228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F576B606-2001-4C61-9DF5-8C132ABC437C}"/>
              </a:ext>
            </a:extLst>
          </p:cNvPr>
          <p:cNvSpPr txBox="1">
            <a:spLocks/>
          </p:cNvSpPr>
          <p:nvPr/>
        </p:nvSpPr>
        <p:spPr>
          <a:xfrm>
            <a:off x="4720784" y="160064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动态字符串</a:t>
            </a:r>
            <a:r>
              <a:rPr lang="en-US" altLang="zh-CN" sz="1800">
                <a:solidFill>
                  <a:srgbClr val="49504F"/>
                </a:solidFill>
              </a:rPr>
              <a:t>SDS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720783" y="217121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IntSet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936A33B0-BF11-4F99-AC9D-E69B375E4960}"/>
              </a:ext>
            </a:extLst>
          </p:cNvPr>
          <p:cNvSpPr txBox="1">
            <a:spLocks/>
          </p:cNvSpPr>
          <p:nvPr/>
        </p:nvSpPr>
        <p:spPr>
          <a:xfrm>
            <a:off x="4720783" y="274178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Dict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B827A688-74A2-41BE-AEB2-DA74056CC1FD}"/>
              </a:ext>
            </a:extLst>
          </p:cNvPr>
          <p:cNvSpPr txBox="1">
            <a:spLocks/>
          </p:cNvSpPr>
          <p:nvPr/>
        </p:nvSpPr>
        <p:spPr>
          <a:xfrm>
            <a:off x="4720783" y="331235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ZipList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5B66A23-BAC8-48F9-B93C-71FDA9F7C817}"/>
              </a:ext>
            </a:extLst>
          </p:cNvPr>
          <p:cNvSpPr txBox="1">
            <a:spLocks/>
          </p:cNvSpPr>
          <p:nvPr/>
        </p:nvSpPr>
        <p:spPr>
          <a:xfrm>
            <a:off x="4720783" y="3882919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B26"/>
                </a:solidFill>
              </a:rPr>
              <a:t>QuickList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EE065D07-BB96-4F76-A8B6-F5A583A1BA50}"/>
              </a:ext>
            </a:extLst>
          </p:cNvPr>
          <p:cNvSpPr txBox="1">
            <a:spLocks/>
          </p:cNvSpPr>
          <p:nvPr/>
        </p:nvSpPr>
        <p:spPr>
          <a:xfrm>
            <a:off x="4720783" y="445348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SkipList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AEF42B6D-32F7-4D61-9068-12698E4B8AD9}"/>
              </a:ext>
            </a:extLst>
          </p:cNvPr>
          <p:cNvSpPr txBox="1">
            <a:spLocks/>
          </p:cNvSpPr>
          <p:nvPr/>
        </p:nvSpPr>
        <p:spPr>
          <a:xfrm>
            <a:off x="4720783" y="50240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RedisObject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4204038-862F-4161-BCF8-AE81061EC883}"/>
              </a:ext>
            </a:extLst>
          </p:cNvPr>
          <p:cNvSpPr txBox="1">
            <a:spLocks/>
          </p:cNvSpPr>
          <p:nvPr/>
        </p:nvSpPr>
        <p:spPr>
          <a:xfrm>
            <a:off x="4720783" y="559462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五种数据</a:t>
            </a:r>
            <a:r>
              <a:rPr lang="zh-CN" altLang="en-US">
                <a:solidFill>
                  <a:srgbClr val="49504F"/>
                </a:solidFill>
              </a:rPr>
              <a:t>类型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705978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zh-CN" altLang="en-US"/>
              <a:t>问题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ZipList</a:t>
            </a:r>
            <a:r>
              <a:rPr lang="zh-CN" altLang="en-US"/>
              <a:t>虽然节省内存，但申请内存必须是连续空间，如果内存占用较多，申请内存效率很低。怎么办？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/>
              <a:t>为了缓解这个问题，我们必须限制</a:t>
            </a:r>
            <a:r>
              <a:rPr lang="en-US" altLang="zh-CN"/>
              <a:t>ZipList</a:t>
            </a:r>
            <a:r>
              <a:rPr lang="zh-CN" altLang="en-US"/>
              <a:t>的长度和</a:t>
            </a:r>
            <a:r>
              <a:rPr lang="en-US" altLang="zh-CN"/>
              <a:t>entry</a:t>
            </a:r>
            <a:r>
              <a:rPr lang="zh-CN" altLang="en-US"/>
              <a:t>大小。</a:t>
            </a:r>
            <a:endParaRPr lang="en-US" altLang="zh-CN"/>
          </a:p>
          <a:p>
            <a:r>
              <a:rPr lang="zh-CN" altLang="en-US"/>
              <a:t>问题</a:t>
            </a:r>
            <a:r>
              <a:rPr lang="en-US" altLang="zh-CN"/>
              <a:t>2</a:t>
            </a:r>
            <a:r>
              <a:rPr lang="zh-CN" altLang="en-US"/>
              <a:t>：但是我们要存储大量数据，超出了</a:t>
            </a:r>
            <a:r>
              <a:rPr lang="en-US" altLang="zh-CN"/>
              <a:t>ZipList</a:t>
            </a:r>
            <a:r>
              <a:rPr lang="zh-CN" altLang="en-US"/>
              <a:t>最佳的上限该怎么办？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/>
              <a:t>我们可以创建多个</a:t>
            </a:r>
            <a:r>
              <a:rPr lang="en-US" altLang="zh-CN"/>
              <a:t>ZipList</a:t>
            </a:r>
            <a:r>
              <a:rPr lang="zh-CN" altLang="en-US"/>
              <a:t>来分片存储数据。</a:t>
            </a:r>
            <a:endParaRPr lang="en-US" altLang="zh-CN"/>
          </a:p>
          <a:p>
            <a:r>
              <a:rPr lang="zh-CN" altLang="en-US"/>
              <a:t>问题</a:t>
            </a:r>
            <a:r>
              <a:rPr lang="en-US" altLang="zh-CN"/>
              <a:t>3</a:t>
            </a:r>
            <a:r>
              <a:rPr lang="zh-CN" altLang="en-US"/>
              <a:t>：数据拆分后比较分散，不方便管理和查找，这多个</a:t>
            </a:r>
            <a:r>
              <a:rPr lang="en-US" altLang="zh-CN"/>
              <a:t>ZipList</a:t>
            </a:r>
            <a:r>
              <a:rPr lang="zh-CN" altLang="en-US"/>
              <a:t>如何建立联系？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/>
              <a:t>Redis</a:t>
            </a:r>
            <a:r>
              <a:rPr lang="zh-CN" altLang="en-US"/>
              <a:t>在</a:t>
            </a:r>
            <a:r>
              <a:rPr lang="en-US" altLang="zh-CN"/>
              <a:t>3.2</a:t>
            </a:r>
            <a:r>
              <a:rPr lang="zh-CN" altLang="en-US"/>
              <a:t>版本引入了新的数据结构</a:t>
            </a:r>
            <a:r>
              <a:rPr lang="en-US" altLang="zh-CN" b="1"/>
              <a:t>QuickList</a:t>
            </a:r>
            <a:r>
              <a:rPr lang="zh-CN" altLang="en-US"/>
              <a:t>，它是一个双端链表，只不过链表中的每个节点都是一个</a:t>
            </a:r>
            <a:r>
              <a:rPr lang="en-US" altLang="zh-CN"/>
              <a:t>ZipList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QuickList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66BEE25-01C4-42EB-BFE0-FF3D6516DF0F}"/>
              </a:ext>
            </a:extLst>
          </p:cNvPr>
          <p:cNvSpPr/>
          <p:nvPr/>
        </p:nvSpPr>
        <p:spPr>
          <a:xfrm>
            <a:off x="836308" y="4470871"/>
            <a:ext cx="1070669" cy="48145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QuickListNode</a:t>
            </a:r>
            <a:endParaRPr lang="zh-CN" altLang="en-US" sz="120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455E916-15AE-47D6-87FF-6E2519532452}"/>
              </a:ext>
            </a:extLst>
          </p:cNvPr>
          <p:cNvSpPr/>
          <p:nvPr/>
        </p:nvSpPr>
        <p:spPr>
          <a:xfrm>
            <a:off x="2534832" y="4470870"/>
            <a:ext cx="1070669" cy="48145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QuickListNode</a:t>
            </a:r>
            <a:endParaRPr lang="zh-CN" altLang="en-US" sz="120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2664980-BA73-4112-A6FD-D933909F6354}"/>
              </a:ext>
            </a:extLst>
          </p:cNvPr>
          <p:cNvSpPr/>
          <p:nvPr/>
        </p:nvSpPr>
        <p:spPr>
          <a:xfrm>
            <a:off x="4233356" y="4470869"/>
            <a:ext cx="1140658" cy="48145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QuickListNode</a:t>
            </a:r>
            <a:endParaRPr lang="zh-CN" altLang="en-US" sz="120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F801154-C5C8-4F2B-898E-B30EDD0F5F3E}"/>
              </a:ext>
            </a:extLst>
          </p:cNvPr>
          <p:cNvSpPr/>
          <p:nvPr/>
        </p:nvSpPr>
        <p:spPr>
          <a:xfrm>
            <a:off x="6001869" y="4473607"/>
            <a:ext cx="1076283" cy="46713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QuickListNode</a:t>
            </a:r>
            <a:endParaRPr lang="zh-CN" altLang="en-US" sz="120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34A3EB9-4879-41CB-B0FE-BB87E97C5A8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1906977" y="4711596"/>
            <a:ext cx="62785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FDAF8EB-DA92-4C52-B16A-4FACD436AE3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605501" y="4711595"/>
            <a:ext cx="62785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4F1BC52-09AA-4F0F-922C-C7A134DE107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374014" y="4707177"/>
            <a:ext cx="627855" cy="44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22C010C-3DA4-42D2-93B9-D21F7302405A}"/>
              </a:ext>
            </a:extLst>
          </p:cNvPr>
          <p:cNvCxnSpPr>
            <a:cxnSpLocks/>
            <a:stCxn id="33" idx="2"/>
            <a:endCxn id="2" idx="1"/>
          </p:cNvCxnSpPr>
          <p:nvPr/>
        </p:nvCxnSpPr>
        <p:spPr>
          <a:xfrm>
            <a:off x="492914" y="4419156"/>
            <a:ext cx="343394" cy="29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D6A60C40-13E5-4EF3-85E8-484315E84896}"/>
              </a:ext>
            </a:extLst>
          </p:cNvPr>
          <p:cNvSpPr txBox="1"/>
          <p:nvPr/>
        </p:nvSpPr>
        <p:spPr>
          <a:xfrm>
            <a:off x="214632" y="4142157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u="sng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head</a:t>
            </a:r>
            <a:endParaRPr lang="zh-CN" altLang="en-US" sz="1200" u="sng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78DFE0A-9D2A-4E57-84B0-F8A62CE177E8}"/>
              </a:ext>
            </a:extLst>
          </p:cNvPr>
          <p:cNvCxnSpPr>
            <a:cxnSpLocks/>
            <a:stCxn id="37" idx="2"/>
            <a:endCxn id="7" idx="3"/>
          </p:cNvCxnSpPr>
          <p:nvPr/>
        </p:nvCxnSpPr>
        <p:spPr>
          <a:xfrm flipH="1">
            <a:off x="7078152" y="4451508"/>
            <a:ext cx="406123" cy="255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55CDEEFB-A4C3-45D7-A9CD-5E2E5B604BCA}"/>
              </a:ext>
            </a:extLst>
          </p:cNvPr>
          <p:cNvSpPr txBox="1"/>
          <p:nvPr/>
        </p:nvSpPr>
        <p:spPr>
          <a:xfrm>
            <a:off x="7205993" y="4174509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u="sng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tail</a:t>
            </a:r>
            <a:endParaRPr lang="zh-CN" altLang="en-US" sz="1200" u="sng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DA4BB5DA-15C3-4F61-B887-07C0A9188D70}"/>
              </a:ext>
            </a:extLst>
          </p:cNvPr>
          <p:cNvGrpSpPr/>
          <p:nvPr/>
        </p:nvGrpSpPr>
        <p:grpSpPr>
          <a:xfrm>
            <a:off x="6001869" y="5443673"/>
            <a:ext cx="4253891" cy="330727"/>
            <a:chOff x="7371894" y="5469453"/>
            <a:chExt cx="4253891" cy="330727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9D1DE8C0-C44F-4E8E-9008-1295CA4FB2B8}"/>
                </a:ext>
              </a:extLst>
            </p:cNvPr>
            <p:cNvSpPr/>
            <p:nvPr/>
          </p:nvSpPr>
          <p:spPr>
            <a:xfrm>
              <a:off x="7371894" y="5472083"/>
              <a:ext cx="784445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zlbytes</a:t>
              </a:r>
              <a:endParaRPr lang="zh-CN" altLang="en-US" sz="1200"/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E6E8FC04-3929-4474-9A0B-2BF843181EB5}"/>
                </a:ext>
              </a:extLst>
            </p:cNvPr>
            <p:cNvSpPr/>
            <p:nvPr/>
          </p:nvSpPr>
          <p:spPr>
            <a:xfrm>
              <a:off x="8158097" y="5469456"/>
              <a:ext cx="644576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zltail</a:t>
              </a:r>
              <a:endParaRPr lang="zh-CN" altLang="en-US" sz="1200"/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CC09AED0-2B13-4235-A26A-951B8C520A6E}"/>
                </a:ext>
              </a:extLst>
            </p:cNvPr>
            <p:cNvSpPr/>
            <p:nvPr/>
          </p:nvSpPr>
          <p:spPr>
            <a:xfrm>
              <a:off x="8799676" y="5469456"/>
              <a:ext cx="632505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zllen</a:t>
              </a:r>
              <a:endParaRPr lang="zh-CN" altLang="en-US" sz="1200"/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CFFBF3BE-D84B-4425-80D8-A510593C82AE}"/>
                </a:ext>
              </a:extLst>
            </p:cNvPr>
            <p:cNvSpPr/>
            <p:nvPr/>
          </p:nvSpPr>
          <p:spPr>
            <a:xfrm>
              <a:off x="9430517" y="5469455"/>
              <a:ext cx="566429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entry</a:t>
              </a:r>
              <a:endParaRPr lang="zh-CN" altLang="en-US" sz="1200"/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12AFA2D1-E8F6-4A0F-B029-C9CA94772506}"/>
                </a:ext>
              </a:extLst>
            </p:cNvPr>
            <p:cNvSpPr/>
            <p:nvPr/>
          </p:nvSpPr>
          <p:spPr>
            <a:xfrm>
              <a:off x="9990036" y="5469455"/>
              <a:ext cx="543906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...</a:t>
              </a:r>
              <a:endParaRPr lang="zh-CN" altLang="en-US" sz="1200"/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828A1283-721A-47B1-A755-D84955BD1B62}"/>
                </a:ext>
              </a:extLst>
            </p:cNvPr>
            <p:cNvSpPr/>
            <p:nvPr/>
          </p:nvSpPr>
          <p:spPr>
            <a:xfrm>
              <a:off x="10513357" y="5469454"/>
              <a:ext cx="542872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entry</a:t>
              </a:r>
              <a:endParaRPr lang="zh-CN" altLang="en-US" sz="1200"/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E13146E3-077D-486D-A8D5-12E9F7357899}"/>
                </a:ext>
              </a:extLst>
            </p:cNvPr>
            <p:cNvSpPr/>
            <p:nvPr/>
          </p:nvSpPr>
          <p:spPr>
            <a:xfrm>
              <a:off x="11054364" y="5469453"/>
              <a:ext cx="571421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zlend</a:t>
              </a:r>
              <a:endParaRPr lang="zh-CN" altLang="en-US" sz="1200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5C9D60E4-E526-475F-B11B-6961874579AE}"/>
              </a:ext>
            </a:extLst>
          </p:cNvPr>
          <p:cNvGrpSpPr/>
          <p:nvPr/>
        </p:nvGrpSpPr>
        <p:grpSpPr>
          <a:xfrm>
            <a:off x="7460494" y="5009961"/>
            <a:ext cx="4253891" cy="330727"/>
            <a:chOff x="7371894" y="5069745"/>
            <a:chExt cx="4253891" cy="330727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42E7A32C-BD41-4504-9FBF-F3A455961C36}"/>
                </a:ext>
              </a:extLst>
            </p:cNvPr>
            <p:cNvSpPr/>
            <p:nvPr/>
          </p:nvSpPr>
          <p:spPr>
            <a:xfrm>
              <a:off x="7371894" y="5072375"/>
              <a:ext cx="784445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zlbytes</a:t>
              </a:r>
              <a:endParaRPr lang="zh-CN" altLang="en-US" sz="1200"/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4EF79D18-CFD9-4E8D-A201-B1F1781D8697}"/>
                </a:ext>
              </a:extLst>
            </p:cNvPr>
            <p:cNvSpPr/>
            <p:nvPr/>
          </p:nvSpPr>
          <p:spPr>
            <a:xfrm>
              <a:off x="8158097" y="5069748"/>
              <a:ext cx="644576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zltail</a:t>
              </a:r>
              <a:endParaRPr lang="zh-CN" altLang="en-US" sz="1200"/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C1919CDB-0FE3-48FA-B5FB-256003E004E0}"/>
                </a:ext>
              </a:extLst>
            </p:cNvPr>
            <p:cNvSpPr/>
            <p:nvPr/>
          </p:nvSpPr>
          <p:spPr>
            <a:xfrm>
              <a:off x="8799676" y="5069748"/>
              <a:ext cx="632505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zllen</a:t>
              </a:r>
              <a:endParaRPr lang="zh-CN" altLang="en-US" sz="1200"/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FFE6420E-88EA-4F68-9F62-1F08CBB02A20}"/>
                </a:ext>
              </a:extLst>
            </p:cNvPr>
            <p:cNvSpPr/>
            <p:nvPr/>
          </p:nvSpPr>
          <p:spPr>
            <a:xfrm>
              <a:off x="9430517" y="5069747"/>
              <a:ext cx="566429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entry</a:t>
              </a:r>
              <a:endParaRPr lang="zh-CN" altLang="en-US" sz="1200"/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28205F72-AEFA-4846-9776-80ADAF02CD1B}"/>
                </a:ext>
              </a:extLst>
            </p:cNvPr>
            <p:cNvSpPr/>
            <p:nvPr/>
          </p:nvSpPr>
          <p:spPr>
            <a:xfrm>
              <a:off x="9990036" y="5069747"/>
              <a:ext cx="543906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...</a:t>
              </a:r>
              <a:endParaRPr lang="zh-CN" altLang="en-US" sz="1200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34BF2F06-592F-49E9-BA32-BEA0FFBEAE9A}"/>
                </a:ext>
              </a:extLst>
            </p:cNvPr>
            <p:cNvSpPr/>
            <p:nvPr/>
          </p:nvSpPr>
          <p:spPr>
            <a:xfrm>
              <a:off x="10513357" y="5069746"/>
              <a:ext cx="542872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entry</a:t>
              </a:r>
              <a:endParaRPr lang="zh-CN" altLang="en-US" sz="1200"/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6AC9F732-4E0A-42E7-87A1-C1F590C8483B}"/>
                </a:ext>
              </a:extLst>
            </p:cNvPr>
            <p:cNvSpPr/>
            <p:nvPr/>
          </p:nvSpPr>
          <p:spPr>
            <a:xfrm>
              <a:off x="11054364" y="5069745"/>
              <a:ext cx="571421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zlend</a:t>
              </a:r>
              <a:endParaRPr lang="zh-CN" altLang="en-US" sz="1200"/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82A0D8EB-BD8B-4489-97F1-14380B44752D}"/>
              </a:ext>
            </a:extLst>
          </p:cNvPr>
          <p:cNvGrpSpPr/>
          <p:nvPr/>
        </p:nvGrpSpPr>
        <p:grpSpPr>
          <a:xfrm>
            <a:off x="4233356" y="5860352"/>
            <a:ext cx="4253891" cy="330727"/>
            <a:chOff x="7371894" y="5469453"/>
            <a:chExt cx="4253891" cy="330727"/>
          </a:xfrm>
        </p:grpSpPr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F1D44024-465E-475F-A891-E48EE83EF46B}"/>
                </a:ext>
              </a:extLst>
            </p:cNvPr>
            <p:cNvSpPr/>
            <p:nvPr/>
          </p:nvSpPr>
          <p:spPr>
            <a:xfrm>
              <a:off x="7371894" y="5472083"/>
              <a:ext cx="784445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zlbytes</a:t>
              </a:r>
              <a:endParaRPr lang="zh-CN" altLang="en-US" sz="1200"/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66B0D51A-DB0B-4B56-BBF6-D6CDA632AE57}"/>
                </a:ext>
              </a:extLst>
            </p:cNvPr>
            <p:cNvSpPr/>
            <p:nvPr/>
          </p:nvSpPr>
          <p:spPr>
            <a:xfrm>
              <a:off x="8158097" y="5469456"/>
              <a:ext cx="644576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zltail</a:t>
              </a:r>
              <a:endParaRPr lang="zh-CN" altLang="en-US" sz="1200"/>
            </a:p>
          </p:txBody>
        </p:sp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E3BE6356-C1F4-47D8-BBFD-79D555B8D6B3}"/>
                </a:ext>
              </a:extLst>
            </p:cNvPr>
            <p:cNvSpPr/>
            <p:nvPr/>
          </p:nvSpPr>
          <p:spPr>
            <a:xfrm>
              <a:off x="8799676" y="5469456"/>
              <a:ext cx="632505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zllen</a:t>
              </a:r>
              <a:endParaRPr lang="zh-CN" altLang="en-US" sz="1200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50385456-ABE0-4A43-9304-59E56E12B400}"/>
                </a:ext>
              </a:extLst>
            </p:cNvPr>
            <p:cNvSpPr/>
            <p:nvPr/>
          </p:nvSpPr>
          <p:spPr>
            <a:xfrm>
              <a:off x="9430517" y="5469455"/>
              <a:ext cx="566429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entry</a:t>
              </a:r>
              <a:endParaRPr lang="zh-CN" altLang="en-US" sz="1200"/>
            </a:p>
          </p:txBody>
        </p:sp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963156D1-E9CC-4A2F-9436-54DA9C3ACB95}"/>
                </a:ext>
              </a:extLst>
            </p:cNvPr>
            <p:cNvSpPr/>
            <p:nvPr/>
          </p:nvSpPr>
          <p:spPr>
            <a:xfrm>
              <a:off x="9990036" y="5469455"/>
              <a:ext cx="543906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...</a:t>
              </a:r>
              <a:endParaRPr lang="zh-CN" altLang="en-US" sz="1200"/>
            </a:p>
          </p:txBody>
        </p:sp>
        <p:sp>
          <p:nvSpPr>
            <p:cNvPr id="90" name="矩形: 圆角 89">
              <a:extLst>
                <a:ext uri="{FF2B5EF4-FFF2-40B4-BE49-F238E27FC236}">
                  <a16:creationId xmlns:a16="http://schemas.microsoft.com/office/drawing/2014/main" id="{457C6ACE-129D-4E95-9C9B-10846079F24C}"/>
                </a:ext>
              </a:extLst>
            </p:cNvPr>
            <p:cNvSpPr/>
            <p:nvPr/>
          </p:nvSpPr>
          <p:spPr>
            <a:xfrm>
              <a:off x="10513357" y="5469454"/>
              <a:ext cx="542872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entry</a:t>
              </a:r>
              <a:endParaRPr lang="zh-CN" altLang="en-US" sz="1200"/>
            </a:p>
          </p:txBody>
        </p:sp>
        <p:sp>
          <p:nvSpPr>
            <p:cNvPr id="91" name="矩形: 圆角 90">
              <a:extLst>
                <a:ext uri="{FF2B5EF4-FFF2-40B4-BE49-F238E27FC236}">
                  <a16:creationId xmlns:a16="http://schemas.microsoft.com/office/drawing/2014/main" id="{4595E78E-976B-4931-BDB0-FA62A3A5BC01}"/>
                </a:ext>
              </a:extLst>
            </p:cNvPr>
            <p:cNvSpPr/>
            <p:nvPr/>
          </p:nvSpPr>
          <p:spPr>
            <a:xfrm>
              <a:off x="11054364" y="5469453"/>
              <a:ext cx="571421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zlend</a:t>
              </a:r>
              <a:endParaRPr lang="zh-CN" altLang="en-US" sz="1200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02F836A1-61E9-4503-82CD-CEA8050E458D}"/>
              </a:ext>
            </a:extLst>
          </p:cNvPr>
          <p:cNvGrpSpPr/>
          <p:nvPr/>
        </p:nvGrpSpPr>
        <p:grpSpPr>
          <a:xfrm>
            <a:off x="2532423" y="6339753"/>
            <a:ext cx="4253891" cy="330727"/>
            <a:chOff x="7371894" y="5469453"/>
            <a:chExt cx="4253891" cy="330727"/>
          </a:xfrm>
        </p:grpSpPr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95F9A679-E8C6-4AFF-8619-D0BFEED52D25}"/>
                </a:ext>
              </a:extLst>
            </p:cNvPr>
            <p:cNvSpPr/>
            <p:nvPr/>
          </p:nvSpPr>
          <p:spPr>
            <a:xfrm>
              <a:off x="7371894" y="5472083"/>
              <a:ext cx="784445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zlbytes</a:t>
              </a:r>
              <a:endParaRPr lang="zh-CN" altLang="en-US" sz="1200"/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4A46ED0E-2C18-4510-B89D-6E11AE5D94D3}"/>
                </a:ext>
              </a:extLst>
            </p:cNvPr>
            <p:cNvSpPr/>
            <p:nvPr/>
          </p:nvSpPr>
          <p:spPr>
            <a:xfrm>
              <a:off x="8158097" y="5469456"/>
              <a:ext cx="644576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zltail</a:t>
              </a:r>
              <a:endParaRPr lang="zh-CN" altLang="en-US" sz="1200"/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281072DE-9903-451B-80F2-031419ED8C9C}"/>
                </a:ext>
              </a:extLst>
            </p:cNvPr>
            <p:cNvSpPr/>
            <p:nvPr/>
          </p:nvSpPr>
          <p:spPr>
            <a:xfrm>
              <a:off x="8799676" y="5469456"/>
              <a:ext cx="632505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zllen</a:t>
              </a:r>
              <a:endParaRPr lang="zh-CN" altLang="en-US" sz="1200"/>
            </a:p>
          </p:txBody>
        </p:sp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4C3E2954-D2A2-4E84-B324-9FCFAB6858CF}"/>
                </a:ext>
              </a:extLst>
            </p:cNvPr>
            <p:cNvSpPr/>
            <p:nvPr/>
          </p:nvSpPr>
          <p:spPr>
            <a:xfrm>
              <a:off x="9430517" y="5469455"/>
              <a:ext cx="566429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entry</a:t>
              </a:r>
              <a:endParaRPr lang="zh-CN" altLang="en-US" sz="1200"/>
            </a:p>
          </p:txBody>
        </p:sp>
        <p:sp>
          <p:nvSpPr>
            <p:cNvPr id="97" name="矩形: 圆角 96">
              <a:extLst>
                <a:ext uri="{FF2B5EF4-FFF2-40B4-BE49-F238E27FC236}">
                  <a16:creationId xmlns:a16="http://schemas.microsoft.com/office/drawing/2014/main" id="{26E26789-B878-4D2A-87D2-970B5705A300}"/>
                </a:ext>
              </a:extLst>
            </p:cNvPr>
            <p:cNvSpPr/>
            <p:nvPr/>
          </p:nvSpPr>
          <p:spPr>
            <a:xfrm>
              <a:off x="9990036" y="5469455"/>
              <a:ext cx="543906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...</a:t>
              </a:r>
              <a:endParaRPr lang="zh-CN" altLang="en-US" sz="1200"/>
            </a:p>
          </p:txBody>
        </p:sp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5FC93965-D293-4C10-960F-13D9CEE3E8E0}"/>
                </a:ext>
              </a:extLst>
            </p:cNvPr>
            <p:cNvSpPr/>
            <p:nvPr/>
          </p:nvSpPr>
          <p:spPr>
            <a:xfrm>
              <a:off x="10513357" y="5469454"/>
              <a:ext cx="542872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entry</a:t>
              </a:r>
              <a:endParaRPr lang="zh-CN" altLang="en-US" sz="1200"/>
            </a:p>
          </p:txBody>
        </p:sp>
        <p:sp>
          <p:nvSpPr>
            <p:cNvPr id="99" name="矩形: 圆角 98">
              <a:extLst>
                <a:ext uri="{FF2B5EF4-FFF2-40B4-BE49-F238E27FC236}">
                  <a16:creationId xmlns:a16="http://schemas.microsoft.com/office/drawing/2014/main" id="{160D52F5-EA26-42B2-881F-AA44C09830E3}"/>
                </a:ext>
              </a:extLst>
            </p:cNvPr>
            <p:cNvSpPr/>
            <p:nvPr/>
          </p:nvSpPr>
          <p:spPr>
            <a:xfrm>
              <a:off x="11054364" y="5469453"/>
              <a:ext cx="571421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zlend</a:t>
              </a:r>
              <a:endParaRPr lang="zh-CN" altLang="en-US" sz="1200"/>
            </a:p>
          </p:txBody>
        </p:sp>
      </p:grpSp>
      <p:cxnSp>
        <p:nvCxnSpPr>
          <p:cNvPr id="103" name="连接符: 肘形 102">
            <a:extLst>
              <a:ext uri="{FF2B5EF4-FFF2-40B4-BE49-F238E27FC236}">
                <a16:creationId xmlns:a16="http://schemas.microsoft.com/office/drawing/2014/main" id="{7BBB6E6E-92BB-4CC8-AE8E-A49906A5BBEF}"/>
              </a:ext>
            </a:extLst>
          </p:cNvPr>
          <p:cNvCxnSpPr>
            <a:stCxn id="2" idx="2"/>
            <a:endCxn id="93" idx="1"/>
          </p:cNvCxnSpPr>
          <p:nvPr/>
        </p:nvCxnSpPr>
        <p:spPr>
          <a:xfrm rot="16200000" flipH="1">
            <a:off x="1174978" y="5148987"/>
            <a:ext cx="1554110" cy="11607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8D2728AB-0BC1-45EE-AA98-3BD406B59095}"/>
              </a:ext>
            </a:extLst>
          </p:cNvPr>
          <p:cNvCxnSpPr>
            <a:cxnSpLocks/>
            <a:stCxn id="5" idx="2"/>
            <a:endCxn id="85" idx="1"/>
          </p:cNvCxnSpPr>
          <p:nvPr/>
        </p:nvCxnSpPr>
        <p:spPr>
          <a:xfrm rot="16200000" flipH="1">
            <a:off x="3114406" y="4908081"/>
            <a:ext cx="1074710" cy="1163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5E916521-2C53-40CB-98E6-C7B6A5EF4EC4}"/>
              </a:ext>
            </a:extLst>
          </p:cNvPr>
          <p:cNvCxnSpPr>
            <a:stCxn id="6" idx="2"/>
            <a:endCxn id="16" idx="1"/>
          </p:cNvCxnSpPr>
          <p:nvPr/>
        </p:nvCxnSpPr>
        <p:spPr>
          <a:xfrm rot="16200000" flipH="1">
            <a:off x="5073762" y="4682244"/>
            <a:ext cx="658031" cy="1198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31757BD0-7754-454C-B5EE-29CB3A775C57}"/>
              </a:ext>
            </a:extLst>
          </p:cNvPr>
          <p:cNvCxnSpPr>
            <a:stCxn id="7" idx="2"/>
            <a:endCxn id="52" idx="1"/>
          </p:cNvCxnSpPr>
          <p:nvPr/>
        </p:nvCxnSpPr>
        <p:spPr>
          <a:xfrm rot="16200000" flipH="1">
            <a:off x="6882305" y="4598451"/>
            <a:ext cx="235894" cy="9204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1172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33" grpId="0"/>
      <p:bldP spid="3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zh-CN" altLang="en-US"/>
              <a:t>为了避免</a:t>
            </a:r>
            <a:r>
              <a:rPr lang="en-US" altLang="zh-CN"/>
              <a:t>QuickList</a:t>
            </a:r>
            <a:r>
              <a:rPr lang="zh-CN" altLang="en-US"/>
              <a:t>中的每个</a:t>
            </a:r>
            <a:r>
              <a:rPr lang="en-US" altLang="zh-CN"/>
              <a:t>ZipList</a:t>
            </a:r>
            <a:r>
              <a:rPr lang="zh-CN" altLang="en-US"/>
              <a:t>中</a:t>
            </a:r>
            <a:r>
              <a:rPr lang="en-US" altLang="zh-CN"/>
              <a:t>entry</a:t>
            </a:r>
            <a:r>
              <a:rPr lang="zh-CN" altLang="en-US"/>
              <a:t>过多，</a:t>
            </a:r>
            <a:r>
              <a:rPr lang="en-US" altLang="zh-CN"/>
              <a:t>Redis</a:t>
            </a:r>
            <a:r>
              <a:rPr lang="zh-CN" altLang="en-US"/>
              <a:t>提供了一个配置项：</a:t>
            </a:r>
            <a:r>
              <a:rPr lang="en-US" altLang="zh-CN">
                <a:solidFill>
                  <a:srgbClr val="AD2B26"/>
                </a:solidFill>
              </a:rPr>
              <a:t>list-max-ziplist-size</a:t>
            </a:r>
            <a:r>
              <a:rPr lang="zh-CN" altLang="en-US"/>
              <a:t>来限制。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如果值为正，则代表</a:t>
            </a:r>
            <a:r>
              <a:rPr lang="en-US" altLang="zh-CN"/>
              <a:t>ZipList</a:t>
            </a:r>
            <a:r>
              <a:rPr lang="zh-CN" altLang="en-US"/>
              <a:t>的允许的</a:t>
            </a:r>
            <a:r>
              <a:rPr lang="en-US" altLang="zh-CN"/>
              <a:t>entry</a:t>
            </a:r>
            <a:r>
              <a:rPr lang="zh-CN" altLang="en-US"/>
              <a:t>个数的最大值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如果值为负，则代表</a:t>
            </a:r>
            <a:r>
              <a:rPr lang="en-US" altLang="zh-CN"/>
              <a:t>ZipList</a:t>
            </a:r>
            <a:r>
              <a:rPr lang="zh-CN" altLang="en-US"/>
              <a:t>的最大内存大小，分</a:t>
            </a:r>
            <a:r>
              <a:rPr lang="en-US" altLang="zh-CN"/>
              <a:t>5</a:t>
            </a:r>
            <a:r>
              <a:rPr lang="zh-CN" altLang="en-US"/>
              <a:t>种情况：</a:t>
            </a:r>
            <a:endParaRPr lang="en-US" altLang="zh-CN"/>
          </a:p>
          <a:p>
            <a:pPr marL="90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-1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：每个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的内存占用不能超过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4kb</a:t>
            </a:r>
          </a:p>
          <a:p>
            <a:pPr marL="90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-2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：每个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的内存占用不能超过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8kb</a:t>
            </a:r>
          </a:p>
          <a:p>
            <a:pPr marL="90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-3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：每个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的内存占用不能超过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16kb</a:t>
            </a:r>
          </a:p>
          <a:p>
            <a:pPr marL="90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-4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：每个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的内存占用不能超过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32kb</a:t>
            </a:r>
          </a:p>
          <a:p>
            <a:pPr marL="90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-5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：每个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的内存占用不能超过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64kb</a:t>
            </a:r>
          </a:p>
          <a:p>
            <a:r>
              <a:rPr lang="zh-CN" altLang="en-US" sz="1400"/>
              <a:t>其默认值为 </a:t>
            </a:r>
            <a:r>
              <a:rPr lang="en-US" altLang="zh-CN" sz="1400"/>
              <a:t>-2</a:t>
            </a:r>
            <a:r>
              <a:rPr lang="zh-CN" altLang="en-US" sz="1400"/>
              <a:t>：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QuickList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32CCCF3-9690-4073-959D-7A3D9469C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742" y="5408896"/>
            <a:ext cx="6027942" cy="7773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4191278"/>
      </p:ext>
    </p:extLst>
  </p:cSld>
  <p:clrMapOvr>
    <a:masterClrMapping/>
  </p:clrMapOvr>
  <p:transition spd="med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762601"/>
          </a:xfrm>
        </p:spPr>
        <p:txBody>
          <a:bodyPr/>
          <a:lstStyle/>
          <a:p>
            <a:r>
              <a:rPr lang="zh-CN" altLang="en-US"/>
              <a:t>除了控制</a:t>
            </a:r>
            <a:r>
              <a:rPr lang="en-US" altLang="zh-CN"/>
              <a:t>ZipList</a:t>
            </a:r>
            <a:r>
              <a:rPr lang="zh-CN" altLang="en-US"/>
              <a:t>的大小，</a:t>
            </a:r>
            <a:r>
              <a:rPr lang="en-US" altLang="zh-CN"/>
              <a:t>QuickList</a:t>
            </a:r>
            <a:r>
              <a:rPr lang="zh-CN" altLang="en-US"/>
              <a:t>还可以对节点的</a:t>
            </a:r>
            <a:r>
              <a:rPr lang="en-US" altLang="zh-CN"/>
              <a:t>ZipList</a:t>
            </a:r>
            <a:r>
              <a:rPr lang="zh-CN" altLang="en-US"/>
              <a:t>做压缩。通过配置项</a:t>
            </a:r>
            <a:r>
              <a:rPr lang="en-US" altLang="zh-CN"/>
              <a:t>list-compress-depth</a:t>
            </a:r>
            <a:r>
              <a:rPr lang="zh-CN" altLang="en-US"/>
              <a:t>来控制。因为链表一般都是从首尾访问较多，所以首尾是不压缩的。这个参数是控制首尾不压缩的节点个数：</a:t>
            </a:r>
            <a:endParaRPr lang="en-US" altLang="zh-CN"/>
          </a:p>
          <a:p>
            <a:pPr marL="284400" indent="-285750">
              <a:buFont typeface="Wingdings" panose="05000000000000000000" pitchFamily="2" charset="2"/>
              <a:buChar char="u"/>
            </a:pP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：特殊值，代表不压缩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4400" indent="-285750">
              <a:buFont typeface="Wingdings" panose="05000000000000000000" pitchFamily="2" charset="2"/>
              <a:buChar char="u"/>
            </a:pPr>
            <a:r>
              <a:rPr lang="en-US" altLang="zh-CN"/>
              <a:t>1</a:t>
            </a:r>
            <a:r>
              <a:rPr lang="zh-CN" altLang="en-US"/>
              <a:t>：标示</a:t>
            </a:r>
            <a:r>
              <a:rPr lang="en-US" altLang="zh-CN"/>
              <a:t>QuickList</a:t>
            </a:r>
            <a:r>
              <a:rPr lang="zh-CN" altLang="en-US"/>
              <a:t>的首尾各有</a:t>
            </a:r>
            <a:r>
              <a:rPr lang="en-US" altLang="zh-CN"/>
              <a:t>1</a:t>
            </a:r>
            <a:r>
              <a:rPr lang="zh-CN" altLang="en-US"/>
              <a:t>个节点不压缩，中间节点压缩</a:t>
            </a:r>
            <a:endParaRPr lang="en-US" altLang="zh-CN"/>
          </a:p>
          <a:p>
            <a:pPr marL="284400" indent="-285750">
              <a:buFont typeface="Wingdings" panose="05000000000000000000" pitchFamily="2" charset="2"/>
              <a:buChar char="u"/>
            </a:pP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：标示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QuickList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的首尾各有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个节点不压缩，中间节点压缩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4400" indent="-285750">
              <a:buFont typeface="Wingdings" panose="05000000000000000000" pitchFamily="2" charset="2"/>
              <a:buChar char="u"/>
            </a:pPr>
            <a:r>
              <a:rPr lang="zh-CN" altLang="en-US"/>
              <a:t>以此类推</a:t>
            </a:r>
            <a:endParaRPr lang="en-US" altLang="zh-CN"/>
          </a:p>
          <a:p>
            <a:pPr marL="74250"/>
            <a:r>
              <a:rPr lang="zh-CN" altLang="en-US"/>
              <a:t>默认值：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QuickList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98577FD-7B77-4E7D-89C0-A7B74376B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86" y="4563949"/>
            <a:ext cx="6408975" cy="10287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093575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zh-CN" altLang="en-US"/>
              <a:t>我们都知道</a:t>
            </a:r>
            <a:r>
              <a:rPr lang="en-US" altLang="zh-CN"/>
              <a:t>Redis</a:t>
            </a:r>
            <a:r>
              <a:rPr lang="zh-CN" altLang="en-US"/>
              <a:t>中保存的</a:t>
            </a:r>
            <a:r>
              <a:rPr lang="en-US" altLang="zh-CN"/>
              <a:t>Key</a:t>
            </a:r>
            <a:r>
              <a:rPr lang="zh-CN" altLang="en-US"/>
              <a:t>是字符串，</a:t>
            </a:r>
            <a:r>
              <a:rPr lang="en-US" altLang="zh-CN"/>
              <a:t>value</a:t>
            </a:r>
            <a:r>
              <a:rPr lang="zh-CN" altLang="en-US"/>
              <a:t>往往是字符串或者字符串的集合。可见字符串是</a:t>
            </a:r>
            <a:r>
              <a:rPr lang="en-US" altLang="zh-CN"/>
              <a:t>Redis</a:t>
            </a:r>
            <a:r>
              <a:rPr lang="zh-CN" altLang="en-US"/>
              <a:t>中最常用的一种数据结构。</a:t>
            </a:r>
            <a:endParaRPr lang="en-US" altLang="zh-CN"/>
          </a:p>
          <a:p>
            <a:r>
              <a:rPr lang="zh-CN" altLang="en-US"/>
              <a:t>不过</a:t>
            </a:r>
            <a:r>
              <a:rPr lang="en-US" altLang="zh-CN"/>
              <a:t>Redis</a:t>
            </a:r>
            <a:r>
              <a:rPr lang="zh-CN" altLang="en-US"/>
              <a:t>没有直接使用</a:t>
            </a:r>
            <a:r>
              <a:rPr lang="en-US" altLang="zh-CN"/>
              <a:t>C</a:t>
            </a:r>
            <a:r>
              <a:rPr lang="zh-CN" altLang="en-US"/>
              <a:t>语言中的字符串，因为</a:t>
            </a:r>
            <a:r>
              <a:rPr lang="en-US" altLang="zh-CN"/>
              <a:t>C</a:t>
            </a:r>
            <a:r>
              <a:rPr lang="zh-CN" altLang="en-US"/>
              <a:t>语言字符串存在很多问题：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/>
              <a:t>获取字符串长度的需要通过运算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/>
              <a:t>非二进制安全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/>
              <a:t>不可修改</a:t>
            </a:r>
            <a:endParaRPr lang="en-US" altLang="zh-CN"/>
          </a:p>
          <a:p>
            <a:r>
              <a:rPr lang="en-US" altLang="zh-CN"/>
              <a:t>Redis</a:t>
            </a:r>
            <a:r>
              <a:rPr lang="zh-CN" altLang="en-US"/>
              <a:t>构建了一种新的字符串结构，称为</a:t>
            </a:r>
            <a:r>
              <a:rPr lang="zh-CN" altLang="en-US" b="1"/>
              <a:t>简单动态字符串</a:t>
            </a:r>
            <a:r>
              <a:rPr lang="zh-CN" altLang="en-US"/>
              <a:t>（</a:t>
            </a:r>
            <a:r>
              <a:rPr lang="en-US" altLang="zh-CN" b="1">
                <a:solidFill>
                  <a:srgbClr val="AD2B26"/>
                </a:solidFill>
              </a:rPr>
              <a:t>S</a:t>
            </a:r>
            <a:r>
              <a:rPr lang="en-US" altLang="zh-CN"/>
              <a:t>imple </a:t>
            </a:r>
            <a:r>
              <a:rPr lang="en-US" altLang="zh-CN" b="1">
                <a:solidFill>
                  <a:srgbClr val="AD2B26"/>
                </a:solidFill>
              </a:rPr>
              <a:t>D</a:t>
            </a:r>
            <a:r>
              <a:rPr lang="en-US" altLang="zh-CN"/>
              <a:t>ynamic </a:t>
            </a:r>
            <a:r>
              <a:rPr lang="en-US" altLang="zh-CN" b="1">
                <a:solidFill>
                  <a:srgbClr val="AD2B26"/>
                </a:solidFill>
              </a:rPr>
              <a:t>S</a:t>
            </a:r>
            <a:r>
              <a:rPr lang="en-US" altLang="zh-CN"/>
              <a:t>tring</a:t>
            </a:r>
            <a:r>
              <a:rPr lang="zh-CN" altLang="en-US"/>
              <a:t>），简称</a:t>
            </a:r>
            <a:r>
              <a:rPr lang="en-US" altLang="zh-CN" b="1">
                <a:solidFill>
                  <a:srgbClr val="AD2B26"/>
                </a:solidFill>
              </a:rPr>
              <a:t>SDS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例如，我们执行命令：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那么</a:t>
            </a:r>
            <a:r>
              <a:rPr lang="en-US" altLang="zh-CN"/>
              <a:t>Redis</a:t>
            </a:r>
            <a:r>
              <a:rPr lang="zh-CN" altLang="en-US"/>
              <a:t>将在底层创建两个</a:t>
            </a:r>
            <a:r>
              <a:rPr lang="en-US" altLang="zh-CN"/>
              <a:t>SDS</a:t>
            </a:r>
            <a:r>
              <a:rPr lang="zh-CN" altLang="en-US"/>
              <a:t>，其中一个是包含“</a:t>
            </a:r>
            <a:r>
              <a:rPr lang="en-US" altLang="zh-CN"/>
              <a:t>name</a:t>
            </a:r>
            <a:r>
              <a:rPr lang="zh-CN" altLang="en-US"/>
              <a:t>”的</a:t>
            </a:r>
            <a:r>
              <a:rPr lang="en-US" altLang="zh-CN"/>
              <a:t>SDS</a:t>
            </a:r>
            <a:r>
              <a:rPr lang="zh-CN" altLang="en-US"/>
              <a:t>，另一个是包含“虎哥”的</a:t>
            </a:r>
            <a:r>
              <a:rPr lang="en-US" altLang="zh-CN"/>
              <a:t>SDS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动态字符串</a:t>
            </a:r>
            <a:r>
              <a:rPr lang="en-US" altLang="zh-CN" sz="2400" b="1">
                <a:solidFill>
                  <a:srgbClr val="AD2B26"/>
                </a:solidFill>
              </a:rPr>
              <a:t>SDS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A7720C2-4F89-4B92-9417-8C8318CC5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34" y="5084684"/>
            <a:ext cx="5067739" cy="5258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0F31233-41DC-41C5-8240-86DE15AC3D60}"/>
              </a:ext>
            </a:extLst>
          </p:cNvPr>
          <p:cNvSpPr txBox="1"/>
          <p:nvPr/>
        </p:nvSpPr>
        <p:spPr>
          <a:xfrm>
            <a:off x="5885895" y="2888025"/>
            <a:ext cx="5797118" cy="738664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399C38"/>
                </a:solidFill>
              </a:rPr>
              <a:t>// c</a:t>
            </a:r>
            <a:r>
              <a:rPr lang="zh-CN" altLang="en-US" sz="1400">
                <a:solidFill>
                  <a:srgbClr val="399C38"/>
                </a:solidFill>
              </a:rPr>
              <a:t>语言，声明字符串</a:t>
            </a:r>
            <a:endParaRPr lang="en-US" altLang="zh-CN" sz="1400">
              <a:solidFill>
                <a:srgbClr val="399C38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</a:rPr>
              <a:t>char* s = </a:t>
            </a: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"hello"</a:t>
            </a:r>
            <a:endParaRPr lang="en-US" altLang="zh-CN" sz="1400">
              <a:solidFill>
                <a:schemeClr val="bg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399C38"/>
                </a:solidFill>
                <a:latin typeface="+mn-lt"/>
                <a:ea typeface="+mn-ea"/>
              </a:rPr>
              <a:t>// </a:t>
            </a:r>
            <a:r>
              <a:rPr lang="zh-CN" altLang="en-US" sz="1400">
                <a:solidFill>
                  <a:srgbClr val="399C38"/>
                </a:solidFill>
                <a:latin typeface="+mn-lt"/>
                <a:ea typeface="+mn-ea"/>
              </a:rPr>
              <a:t>本质是字符数组：</a:t>
            </a:r>
            <a:r>
              <a:rPr lang="en-US" altLang="zh-CN" sz="1400">
                <a:solidFill>
                  <a:srgbClr val="399C38"/>
                </a:solidFill>
              </a:rPr>
              <a:t> {'h', 'e', 'l', 'l', 'o', '\0'}</a:t>
            </a:r>
            <a:endParaRPr lang="zh-CN" altLang="en-US" sz="1400">
              <a:solidFill>
                <a:srgbClr val="399C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511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以下是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QuickList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的和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QuickListNode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的结构源码：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QuickList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179782-A3F0-41D1-A6EE-7FC8EBA625AA}"/>
              </a:ext>
            </a:extLst>
          </p:cNvPr>
          <p:cNvSpPr txBox="1"/>
          <p:nvPr/>
        </p:nvSpPr>
        <p:spPr>
          <a:xfrm>
            <a:off x="782320" y="2182070"/>
            <a:ext cx="4793727" cy="4156907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quicklist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altLang="zh-CN" sz="13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头节点指针</a:t>
            </a:r>
            <a:endParaRPr lang="en-US" altLang="zh-CN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quicklistNode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head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1300">
                <a:solidFill>
                  <a:srgbClr val="008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尾节点指针</a:t>
            </a:r>
            <a:endParaRPr lang="en-US" altLang="zh-CN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quicklistNode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tail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   // 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所有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entry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的数量</a:t>
            </a:r>
            <a:endParaRPr lang="en-US" altLang="zh-CN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count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  </a:t>
            </a:r>
          </a:p>
          <a:p>
            <a:pPr>
              <a:lnSpc>
                <a:spcPct val="120000"/>
              </a:lnSpc>
            </a:pPr>
            <a:r>
              <a:rPr lang="en-US" altLang="zh-CN" sz="13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ziplists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总数量</a:t>
            </a:r>
            <a:endParaRPr lang="en-US" altLang="zh-CN" sz="13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   // ziplist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entry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上限，默认值</a:t>
            </a:r>
            <a:r>
              <a:rPr lang="en-US" altLang="zh-CN" sz="1300">
                <a:solidFill>
                  <a:srgbClr val="008000"/>
                </a:solidFill>
                <a:latin typeface="Source code pro" panose="020B0509030403020204" pitchFamily="49" charset="0"/>
              </a:rPr>
              <a:t> -2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fill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: QL_FILL_BITS;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b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首尾不压缩的节点数量</a:t>
            </a:r>
            <a:endParaRPr lang="en-US" altLang="zh-CN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3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compress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: QL_COMP_BITS;</a:t>
            </a:r>
          </a:p>
          <a:p>
            <a:pPr>
              <a:lnSpc>
                <a:spcPct val="120000"/>
              </a:lnSpc>
            </a:pPr>
            <a:r>
              <a:rPr lang="en-US" altLang="zh-CN" sz="13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内存重分配时的书签数量及数组，一般用不到</a:t>
            </a:r>
            <a:endParaRPr lang="en-US" altLang="zh-CN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bookmark_count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QL_BM_BITS;</a:t>
            </a:r>
          </a:p>
          <a:p>
            <a:pPr>
              <a:lnSpc>
                <a:spcPct val="120000"/>
              </a:lnSpc>
            </a:pP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quicklistBookmark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bookmarks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[]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3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quicklist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551575-1874-4EC6-85E6-F9435DE034CD}"/>
              </a:ext>
            </a:extLst>
          </p:cNvPr>
          <p:cNvSpPr txBox="1"/>
          <p:nvPr/>
        </p:nvSpPr>
        <p:spPr>
          <a:xfrm>
            <a:off x="5970321" y="2182070"/>
            <a:ext cx="5439042" cy="409342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quicklistNode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前一个节点指针</a:t>
            </a:r>
            <a:endParaRPr lang="zh-CN" altLang="en-US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quicklistNode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prev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下一个节点指针</a:t>
            </a:r>
            <a:endParaRPr lang="zh-CN" altLang="en-US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quicklistNode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next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当前节点的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指针</a:t>
            </a:r>
            <a:endParaRPr lang="zh-CN" altLang="en-US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当前节点的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的字节大小</a:t>
            </a:r>
            <a:endParaRPr lang="zh-CN" altLang="en-US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sz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当前节点的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entry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个数</a:t>
            </a:r>
            <a:endParaRPr lang="zh-CN" altLang="en-US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count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: </a:t>
            </a:r>
            <a:r>
              <a:rPr lang="en-US" altLang="zh-CN" sz="13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16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编码方式：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ZipList; 2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lzf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压缩模式</a:t>
            </a:r>
            <a:endParaRPr lang="zh-CN" altLang="en-US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: </a:t>
            </a:r>
            <a:r>
              <a:rPr lang="en-US" altLang="zh-CN" sz="13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数据容器类型（预留）：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，其它；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endParaRPr lang="en-US" altLang="zh-CN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container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: </a:t>
            </a:r>
            <a:r>
              <a:rPr lang="en-US" altLang="zh-CN" sz="13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是否被解压缩。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：则说明被解压了，将来要重新压缩</a:t>
            </a:r>
            <a:endParaRPr lang="zh-CN" altLang="en-US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recompress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: </a:t>
            </a:r>
            <a:r>
              <a:rPr lang="en-US" altLang="zh-CN" sz="13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endParaRPr lang="zh-CN" altLang="en-US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attempted_compress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: </a:t>
            </a:r>
            <a:r>
              <a:rPr lang="en-US" altLang="zh-CN" sz="13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测试用</a:t>
            </a:r>
            <a:endParaRPr lang="en-US" altLang="zh-CN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extra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: </a:t>
            </a:r>
            <a:r>
              <a:rPr lang="en-US" altLang="zh-CN" sz="13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10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预留字段*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</a:t>
            </a:r>
            <a:endParaRPr lang="zh-CN" altLang="en-US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3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quicklistNode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41618189"/>
      </p:ext>
    </p:extLst>
  </p:cSld>
  <p:clrMapOvr>
    <a:masterClrMapping/>
  </p:clrMapOvr>
  <p:transition spd="med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QuickList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3B55DC-3130-4BC2-AC98-9AAFD6B0CAFC}"/>
              </a:ext>
            </a:extLst>
          </p:cNvPr>
          <p:cNvSpPr/>
          <p:nvPr/>
        </p:nvSpPr>
        <p:spPr>
          <a:xfrm>
            <a:off x="655209" y="1758874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QuickList</a:t>
            </a:r>
            <a:endParaRPr lang="zh-CN" altLang="en-US" sz="1600" b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D13171-CDAE-4308-B78B-931EB34AC0FD}"/>
              </a:ext>
            </a:extLst>
          </p:cNvPr>
          <p:cNvSpPr/>
          <p:nvPr/>
        </p:nvSpPr>
        <p:spPr>
          <a:xfrm>
            <a:off x="655210" y="2100118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*head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2A2D40-8B69-4BDB-8E60-866B11BC2C53}"/>
              </a:ext>
            </a:extLst>
          </p:cNvPr>
          <p:cNvSpPr/>
          <p:nvPr/>
        </p:nvSpPr>
        <p:spPr>
          <a:xfrm>
            <a:off x="655208" y="2428150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*tail</a:t>
            </a:r>
            <a:endParaRPr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19982B-8D75-466C-AC2F-12C1A0AE636C}"/>
              </a:ext>
            </a:extLst>
          </p:cNvPr>
          <p:cNvSpPr/>
          <p:nvPr/>
        </p:nvSpPr>
        <p:spPr>
          <a:xfrm>
            <a:off x="655206" y="2756182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long count</a:t>
            </a:r>
            <a:endParaRPr lang="zh-CN" altLang="en-US" sz="12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8F13E9-9663-4D42-BA2B-DD9B7ABE0297}"/>
              </a:ext>
            </a:extLst>
          </p:cNvPr>
          <p:cNvSpPr/>
          <p:nvPr/>
        </p:nvSpPr>
        <p:spPr>
          <a:xfrm>
            <a:off x="655204" y="3084214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int len</a:t>
            </a:r>
            <a:endParaRPr lang="zh-CN" altLang="en-US" sz="12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6287556-6A9A-4028-AA28-ABCD9EDCCA70}"/>
              </a:ext>
            </a:extLst>
          </p:cNvPr>
          <p:cNvSpPr/>
          <p:nvPr/>
        </p:nvSpPr>
        <p:spPr>
          <a:xfrm>
            <a:off x="655204" y="3418832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fill: -2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905F23-9A29-4586-B121-59F028E4CD1A}"/>
              </a:ext>
            </a:extLst>
          </p:cNvPr>
          <p:cNvSpPr/>
          <p:nvPr/>
        </p:nvSpPr>
        <p:spPr>
          <a:xfrm>
            <a:off x="655204" y="376034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compress: 1</a:t>
            </a:r>
            <a:endParaRPr lang="zh-CN" altLang="en-US" sz="120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2B81962-38EA-42C3-BAF0-F023F6CC31CF}"/>
              </a:ext>
            </a:extLst>
          </p:cNvPr>
          <p:cNvGrpSpPr/>
          <p:nvPr/>
        </p:nvGrpSpPr>
        <p:grpSpPr>
          <a:xfrm>
            <a:off x="3387457" y="2524436"/>
            <a:ext cx="1340529" cy="1383917"/>
            <a:chOff x="3855475" y="2813813"/>
            <a:chExt cx="1649900" cy="138391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F200519-927A-4591-AD4B-6051F9A15FD7}"/>
                </a:ext>
              </a:extLst>
            </p:cNvPr>
            <p:cNvSpPr/>
            <p:nvPr/>
          </p:nvSpPr>
          <p:spPr>
            <a:xfrm>
              <a:off x="3855477" y="2813813"/>
              <a:ext cx="1649895" cy="38661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400" b="1"/>
                <a:t>QuickList</a:t>
              </a:r>
            </a:p>
            <a:p>
              <a:pPr algn="ctr"/>
              <a:r>
                <a:rPr lang="en-US" altLang="zh-CN" sz="1400" b="1"/>
                <a:t>Node</a:t>
              </a:r>
              <a:endParaRPr lang="zh-CN" altLang="en-US" sz="1400" b="1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E5FDA60-6AC5-4CB7-8CC4-6E8830627EC8}"/>
                </a:ext>
              </a:extLst>
            </p:cNvPr>
            <p:cNvSpPr/>
            <p:nvPr/>
          </p:nvSpPr>
          <p:spPr>
            <a:xfrm>
              <a:off x="3855479" y="3203735"/>
              <a:ext cx="1649896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*pre</a:t>
              </a:r>
              <a:endParaRPr lang="zh-CN" altLang="en-US" sz="120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128BCD7-DAE6-449A-BA10-78277E266827}"/>
                </a:ext>
              </a:extLst>
            </p:cNvPr>
            <p:cNvSpPr/>
            <p:nvPr/>
          </p:nvSpPr>
          <p:spPr>
            <a:xfrm>
              <a:off x="3855477" y="3531767"/>
              <a:ext cx="1649896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*next</a:t>
              </a:r>
              <a:endParaRPr lang="zh-CN" altLang="en-US" sz="120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BB8C7E7-7C8E-4B82-AEE9-AE2E251EB3A3}"/>
                </a:ext>
              </a:extLst>
            </p:cNvPr>
            <p:cNvSpPr/>
            <p:nvPr/>
          </p:nvSpPr>
          <p:spPr>
            <a:xfrm>
              <a:off x="3855475" y="3859799"/>
              <a:ext cx="1649896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*zl</a:t>
              </a:r>
              <a:endParaRPr lang="zh-CN" altLang="en-US" sz="120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9C6E5C6B-FBB0-401A-B95E-C33986E7A941}"/>
              </a:ext>
            </a:extLst>
          </p:cNvPr>
          <p:cNvGrpSpPr/>
          <p:nvPr/>
        </p:nvGrpSpPr>
        <p:grpSpPr>
          <a:xfrm>
            <a:off x="5324060" y="2527320"/>
            <a:ext cx="1340529" cy="1383917"/>
            <a:chOff x="3855475" y="2813813"/>
            <a:chExt cx="1649900" cy="1383917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AEF0BFC-DFA8-4452-B3E8-043F56AB7BD1}"/>
                </a:ext>
              </a:extLst>
            </p:cNvPr>
            <p:cNvSpPr/>
            <p:nvPr/>
          </p:nvSpPr>
          <p:spPr>
            <a:xfrm>
              <a:off x="3855477" y="2813813"/>
              <a:ext cx="1649895" cy="38661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400" b="1"/>
                <a:t>QuickList</a:t>
              </a:r>
            </a:p>
            <a:p>
              <a:pPr algn="ctr"/>
              <a:r>
                <a:rPr lang="en-US" altLang="zh-CN" sz="1400" b="1"/>
                <a:t>Node</a:t>
              </a:r>
              <a:endParaRPr lang="zh-CN" altLang="en-US" sz="1400" b="1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9A9E872-82BE-4717-B4D9-A67975660855}"/>
                </a:ext>
              </a:extLst>
            </p:cNvPr>
            <p:cNvSpPr/>
            <p:nvPr/>
          </p:nvSpPr>
          <p:spPr>
            <a:xfrm>
              <a:off x="3855479" y="3203735"/>
              <a:ext cx="1649896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*pre</a:t>
              </a:r>
              <a:endParaRPr lang="zh-CN" altLang="en-US" sz="120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E78B29FA-3421-45B6-86B9-74485D94510B}"/>
                </a:ext>
              </a:extLst>
            </p:cNvPr>
            <p:cNvSpPr/>
            <p:nvPr/>
          </p:nvSpPr>
          <p:spPr>
            <a:xfrm>
              <a:off x="3855477" y="3531767"/>
              <a:ext cx="1649896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*next</a:t>
              </a:r>
              <a:endParaRPr lang="zh-CN" altLang="en-US" sz="120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6F78F46-A4BF-4541-8408-9B9909F05658}"/>
                </a:ext>
              </a:extLst>
            </p:cNvPr>
            <p:cNvSpPr/>
            <p:nvPr/>
          </p:nvSpPr>
          <p:spPr>
            <a:xfrm>
              <a:off x="3855475" y="3859799"/>
              <a:ext cx="1649896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*zl</a:t>
              </a:r>
              <a:endParaRPr lang="zh-CN" altLang="en-US" sz="120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1AF5F03A-7BAB-40BF-8013-C6CC8E1E18DD}"/>
              </a:ext>
            </a:extLst>
          </p:cNvPr>
          <p:cNvGrpSpPr/>
          <p:nvPr/>
        </p:nvGrpSpPr>
        <p:grpSpPr>
          <a:xfrm>
            <a:off x="7260663" y="2530204"/>
            <a:ext cx="1340529" cy="1383917"/>
            <a:chOff x="3855475" y="2813813"/>
            <a:chExt cx="1649900" cy="1383917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D228380-69D8-4529-B176-703D89AA1328}"/>
                </a:ext>
              </a:extLst>
            </p:cNvPr>
            <p:cNvSpPr/>
            <p:nvPr/>
          </p:nvSpPr>
          <p:spPr>
            <a:xfrm>
              <a:off x="3855477" y="2813813"/>
              <a:ext cx="1649895" cy="38661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400" b="1"/>
                <a:t>QuickList</a:t>
              </a:r>
            </a:p>
            <a:p>
              <a:pPr algn="ctr"/>
              <a:r>
                <a:rPr lang="en-US" altLang="zh-CN" sz="1400" b="1"/>
                <a:t>Node</a:t>
              </a:r>
              <a:endParaRPr lang="zh-CN" altLang="en-US" sz="1400" b="1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6C9DA96-4C2C-4534-9BA6-4D133062E736}"/>
                </a:ext>
              </a:extLst>
            </p:cNvPr>
            <p:cNvSpPr/>
            <p:nvPr/>
          </p:nvSpPr>
          <p:spPr>
            <a:xfrm>
              <a:off x="3855479" y="3194857"/>
              <a:ext cx="1649896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*pre</a:t>
              </a:r>
              <a:endParaRPr lang="zh-CN" altLang="en-US" sz="120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81D8E96-E8B5-4631-9FBC-CDD4A5A231E0}"/>
                </a:ext>
              </a:extLst>
            </p:cNvPr>
            <p:cNvSpPr/>
            <p:nvPr/>
          </p:nvSpPr>
          <p:spPr>
            <a:xfrm>
              <a:off x="3855477" y="3531767"/>
              <a:ext cx="1649896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*next</a:t>
              </a:r>
              <a:endParaRPr lang="zh-CN" altLang="en-US" sz="120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AEEF884-183E-415E-B775-A3F021E699E1}"/>
                </a:ext>
              </a:extLst>
            </p:cNvPr>
            <p:cNvSpPr/>
            <p:nvPr/>
          </p:nvSpPr>
          <p:spPr>
            <a:xfrm>
              <a:off x="3855475" y="3859799"/>
              <a:ext cx="1649896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*zl</a:t>
              </a:r>
              <a:endParaRPr lang="zh-CN" altLang="en-US" sz="1200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AE9A94DD-AEDA-4C31-8275-C82FC990461C}"/>
              </a:ext>
            </a:extLst>
          </p:cNvPr>
          <p:cNvGrpSpPr/>
          <p:nvPr/>
        </p:nvGrpSpPr>
        <p:grpSpPr>
          <a:xfrm>
            <a:off x="9197266" y="2522578"/>
            <a:ext cx="1340529" cy="1383917"/>
            <a:chOff x="3855475" y="2813813"/>
            <a:chExt cx="1649900" cy="1383917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95164FB0-1240-4BEE-BBF3-4A0FC12A2682}"/>
                </a:ext>
              </a:extLst>
            </p:cNvPr>
            <p:cNvSpPr/>
            <p:nvPr/>
          </p:nvSpPr>
          <p:spPr>
            <a:xfrm>
              <a:off x="3855477" y="2813813"/>
              <a:ext cx="1649895" cy="38661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400" b="1"/>
                <a:t>QuickList</a:t>
              </a:r>
            </a:p>
            <a:p>
              <a:pPr algn="ctr"/>
              <a:r>
                <a:rPr lang="en-US" altLang="zh-CN" sz="1400" b="1"/>
                <a:t>Node</a:t>
              </a:r>
              <a:endParaRPr lang="zh-CN" altLang="en-US" sz="1400" b="1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2DB27EE-4EB4-440B-8CFA-497324921123}"/>
                </a:ext>
              </a:extLst>
            </p:cNvPr>
            <p:cNvSpPr/>
            <p:nvPr/>
          </p:nvSpPr>
          <p:spPr>
            <a:xfrm>
              <a:off x="3855479" y="3203735"/>
              <a:ext cx="1649896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*pre</a:t>
              </a:r>
              <a:endParaRPr lang="zh-CN" altLang="en-US" sz="120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550218F6-1699-4435-8938-C6E4961F8DEE}"/>
                </a:ext>
              </a:extLst>
            </p:cNvPr>
            <p:cNvSpPr/>
            <p:nvPr/>
          </p:nvSpPr>
          <p:spPr>
            <a:xfrm>
              <a:off x="3855477" y="3531767"/>
              <a:ext cx="1649896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*next</a:t>
              </a:r>
              <a:endParaRPr lang="zh-CN" altLang="en-US" sz="120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DBFA880E-92F9-4E95-959F-39D5B3F6CE22}"/>
                </a:ext>
              </a:extLst>
            </p:cNvPr>
            <p:cNvSpPr/>
            <p:nvPr/>
          </p:nvSpPr>
          <p:spPr>
            <a:xfrm>
              <a:off x="3855475" y="3859799"/>
              <a:ext cx="1649896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*zl</a:t>
              </a:r>
              <a:endParaRPr lang="zh-CN" altLang="en-US" sz="1200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C59C788F-D350-4DC6-BD84-3412207EDBC9}"/>
              </a:ext>
            </a:extLst>
          </p:cNvPr>
          <p:cNvGrpSpPr/>
          <p:nvPr/>
        </p:nvGrpSpPr>
        <p:grpSpPr>
          <a:xfrm>
            <a:off x="6945433" y="4466761"/>
            <a:ext cx="4253891" cy="330727"/>
            <a:chOff x="7371894" y="5069745"/>
            <a:chExt cx="4253891" cy="330727"/>
          </a:xfrm>
        </p:grpSpPr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044BB4B6-A06C-4457-A0AE-0C2D8BC8641B}"/>
                </a:ext>
              </a:extLst>
            </p:cNvPr>
            <p:cNvSpPr/>
            <p:nvPr/>
          </p:nvSpPr>
          <p:spPr>
            <a:xfrm>
              <a:off x="7371894" y="5072375"/>
              <a:ext cx="784445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zlbytes</a:t>
              </a:r>
              <a:endParaRPr lang="zh-CN" altLang="en-US" sz="1200"/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0D429A97-0E00-49FA-8380-4956B159D5A7}"/>
                </a:ext>
              </a:extLst>
            </p:cNvPr>
            <p:cNvSpPr/>
            <p:nvPr/>
          </p:nvSpPr>
          <p:spPr>
            <a:xfrm>
              <a:off x="8158097" y="5069748"/>
              <a:ext cx="644576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zltail</a:t>
              </a:r>
              <a:endParaRPr lang="zh-CN" altLang="en-US" sz="1200"/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1A6B817C-A314-4514-BCCE-68F9606CD2B8}"/>
                </a:ext>
              </a:extLst>
            </p:cNvPr>
            <p:cNvSpPr/>
            <p:nvPr/>
          </p:nvSpPr>
          <p:spPr>
            <a:xfrm>
              <a:off x="8799676" y="5069748"/>
              <a:ext cx="632505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zllen</a:t>
              </a:r>
              <a:endParaRPr lang="zh-CN" altLang="en-US" sz="1200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3A557C7E-97E1-4E67-99A9-BB032E100301}"/>
                </a:ext>
              </a:extLst>
            </p:cNvPr>
            <p:cNvSpPr/>
            <p:nvPr/>
          </p:nvSpPr>
          <p:spPr>
            <a:xfrm>
              <a:off x="9430517" y="5069747"/>
              <a:ext cx="566429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entry</a:t>
              </a:r>
              <a:endParaRPr lang="zh-CN" altLang="en-US" sz="1200"/>
            </a:p>
          </p:txBody>
        </p:sp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8710F4FE-2FA6-4AC2-9853-DC4D5E7D4779}"/>
                </a:ext>
              </a:extLst>
            </p:cNvPr>
            <p:cNvSpPr/>
            <p:nvPr/>
          </p:nvSpPr>
          <p:spPr>
            <a:xfrm>
              <a:off x="9990036" y="5069747"/>
              <a:ext cx="543906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...</a:t>
              </a:r>
              <a:endParaRPr lang="zh-CN" altLang="en-US" sz="1200"/>
            </a:p>
          </p:txBody>
        </p: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30F8A167-5F8E-4071-85D9-9147C2FC7CF0}"/>
                </a:ext>
              </a:extLst>
            </p:cNvPr>
            <p:cNvSpPr/>
            <p:nvPr/>
          </p:nvSpPr>
          <p:spPr>
            <a:xfrm>
              <a:off x="10513357" y="5069746"/>
              <a:ext cx="542872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entry</a:t>
              </a:r>
              <a:endParaRPr lang="zh-CN" altLang="en-US" sz="1200"/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19EC95D7-A2C3-4CEB-9C6D-AF7A2D1E979C}"/>
                </a:ext>
              </a:extLst>
            </p:cNvPr>
            <p:cNvSpPr/>
            <p:nvPr/>
          </p:nvSpPr>
          <p:spPr>
            <a:xfrm>
              <a:off x="11054364" y="5069745"/>
              <a:ext cx="571421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zlend</a:t>
              </a:r>
              <a:endParaRPr lang="zh-CN" altLang="en-US" sz="1200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720886F9-8DB4-467D-BFDB-D5BF2B703D39}"/>
              </a:ext>
            </a:extLst>
          </p:cNvPr>
          <p:cNvGrpSpPr/>
          <p:nvPr/>
        </p:nvGrpSpPr>
        <p:grpSpPr>
          <a:xfrm>
            <a:off x="3573817" y="6023524"/>
            <a:ext cx="4253891" cy="330727"/>
            <a:chOff x="7371894" y="5069745"/>
            <a:chExt cx="4253891" cy="330727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A3537B5-1A02-47B8-A40D-9DA1D82392B4}"/>
                </a:ext>
              </a:extLst>
            </p:cNvPr>
            <p:cNvSpPr/>
            <p:nvPr/>
          </p:nvSpPr>
          <p:spPr>
            <a:xfrm>
              <a:off x="7371894" y="5072375"/>
              <a:ext cx="784445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zlbytes</a:t>
              </a:r>
              <a:endParaRPr lang="zh-CN" altLang="en-US" sz="1200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A32926C9-ED7B-4D42-A75D-0BAE51FDF201}"/>
                </a:ext>
              </a:extLst>
            </p:cNvPr>
            <p:cNvSpPr/>
            <p:nvPr/>
          </p:nvSpPr>
          <p:spPr>
            <a:xfrm>
              <a:off x="8158097" y="5069748"/>
              <a:ext cx="644576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zltail</a:t>
              </a:r>
              <a:endParaRPr lang="zh-CN" altLang="en-US" sz="1200"/>
            </a:p>
          </p:txBody>
        </p:sp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275DCB31-A789-4B47-8AAE-B662A2C3ADFB}"/>
                </a:ext>
              </a:extLst>
            </p:cNvPr>
            <p:cNvSpPr/>
            <p:nvPr/>
          </p:nvSpPr>
          <p:spPr>
            <a:xfrm>
              <a:off x="8799676" y="5069748"/>
              <a:ext cx="632505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zllen</a:t>
              </a:r>
              <a:endParaRPr lang="zh-CN" altLang="en-US" sz="1200"/>
            </a:p>
          </p:txBody>
        </p:sp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954F33FC-BF08-4635-B61B-B936A6F6A33A}"/>
                </a:ext>
              </a:extLst>
            </p:cNvPr>
            <p:cNvSpPr/>
            <p:nvPr/>
          </p:nvSpPr>
          <p:spPr>
            <a:xfrm>
              <a:off x="9430517" y="5069747"/>
              <a:ext cx="566429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entry</a:t>
              </a:r>
              <a:endParaRPr lang="zh-CN" altLang="en-US" sz="1200"/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E4BCF450-E975-497D-B683-76F531906CDA}"/>
                </a:ext>
              </a:extLst>
            </p:cNvPr>
            <p:cNvSpPr/>
            <p:nvPr/>
          </p:nvSpPr>
          <p:spPr>
            <a:xfrm>
              <a:off x="9990036" y="5069747"/>
              <a:ext cx="543906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...</a:t>
              </a:r>
              <a:endParaRPr lang="zh-CN" altLang="en-US" sz="1200"/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45D6A72E-0CBC-48EF-9DCA-A774E40A1244}"/>
                </a:ext>
              </a:extLst>
            </p:cNvPr>
            <p:cNvSpPr/>
            <p:nvPr/>
          </p:nvSpPr>
          <p:spPr>
            <a:xfrm>
              <a:off x="10513357" y="5069746"/>
              <a:ext cx="542872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entry</a:t>
              </a:r>
              <a:endParaRPr lang="zh-CN" altLang="en-US" sz="1200"/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61DC362E-808D-40FB-B853-BE794796E7AE}"/>
                </a:ext>
              </a:extLst>
            </p:cNvPr>
            <p:cNvSpPr/>
            <p:nvPr/>
          </p:nvSpPr>
          <p:spPr>
            <a:xfrm>
              <a:off x="11054364" y="5069745"/>
              <a:ext cx="571421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zlend</a:t>
              </a:r>
              <a:endParaRPr lang="zh-CN" altLang="en-US" sz="1200"/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CA652528-7817-4A73-852B-08F2F0F99410}"/>
              </a:ext>
            </a:extLst>
          </p:cNvPr>
          <p:cNvGrpSpPr/>
          <p:nvPr/>
        </p:nvGrpSpPr>
        <p:grpSpPr>
          <a:xfrm>
            <a:off x="6104441" y="4994381"/>
            <a:ext cx="4433354" cy="328097"/>
            <a:chOff x="6104441" y="4994381"/>
            <a:chExt cx="4433354" cy="328097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70E7C4B7-92ED-428D-87D4-4919A4DE3FAD}"/>
                </a:ext>
              </a:extLst>
            </p:cNvPr>
            <p:cNvSpPr/>
            <p:nvPr/>
          </p:nvSpPr>
          <p:spPr>
            <a:xfrm>
              <a:off x="6104441" y="4994381"/>
              <a:ext cx="358503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sz</a:t>
              </a:r>
              <a:endParaRPr lang="zh-CN" altLang="en-US" sz="1200"/>
            </a:p>
          </p:txBody>
        </p:sp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648D4854-B7F1-4E60-8CFA-241DDD3A6C6A}"/>
                </a:ext>
              </a:extLst>
            </p:cNvPr>
            <p:cNvSpPr/>
            <p:nvPr/>
          </p:nvSpPr>
          <p:spPr>
            <a:xfrm>
              <a:off x="6462945" y="4994381"/>
              <a:ext cx="4074850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0x4 0x1f 0x00 0x00 0x00 0x19 0x20 0x03 0x07</a:t>
              </a:r>
              <a:endParaRPr lang="zh-CN" altLang="en-US" sz="1200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A6AB5885-684A-4C72-BA4F-5956082AAF3B}"/>
              </a:ext>
            </a:extLst>
          </p:cNvPr>
          <p:cNvGrpSpPr/>
          <p:nvPr/>
        </p:nvGrpSpPr>
        <p:grpSpPr>
          <a:xfrm>
            <a:off x="5137131" y="5519371"/>
            <a:ext cx="4433354" cy="328097"/>
            <a:chOff x="6104441" y="4994381"/>
            <a:chExt cx="4433354" cy="328097"/>
          </a:xfrm>
        </p:grpSpPr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DD3BD9D6-7C4D-468E-8476-76FC80248F0D}"/>
                </a:ext>
              </a:extLst>
            </p:cNvPr>
            <p:cNvSpPr/>
            <p:nvPr/>
          </p:nvSpPr>
          <p:spPr>
            <a:xfrm>
              <a:off x="6104441" y="4994381"/>
              <a:ext cx="358503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sz</a:t>
              </a:r>
              <a:endParaRPr lang="zh-CN" altLang="en-US" sz="1200"/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3BDD01FB-5913-44ED-88FD-DB334E9A2E31}"/>
                </a:ext>
              </a:extLst>
            </p:cNvPr>
            <p:cNvSpPr/>
            <p:nvPr/>
          </p:nvSpPr>
          <p:spPr>
            <a:xfrm>
              <a:off x="6462945" y="4994381"/>
              <a:ext cx="4074850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0x62 0x34 0x05 0x20 0x33 0x40 0x04 0x00 0x3</a:t>
              </a:r>
              <a:endParaRPr lang="zh-CN" altLang="en-US" sz="1200"/>
            </a:p>
          </p:txBody>
        </p:sp>
      </p:grp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D1DD3DDF-8711-484A-BC5C-4A3DD2963E0F}"/>
              </a:ext>
            </a:extLst>
          </p:cNvPr>
          <p:cNvCxnSpPr>
            <a:stCxn id="9" idx="3"/>
            <a:endCxn id="17" idx="0"/>
          </p:cNvCxnSpPr>
          <p:nvPr/>
        </p:nvCxnSpPr>
        <p:spPr>
          <a:xfrm>
            <a:off x="2305106" y="2269084"/>
            <a:ext cx="1752616" cy="2553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4AEC70F6-5A75-4919-BEEB-8E05457839D0}"/>
              </a:ext>
            </a:extLst>
          </p:cNvPr>
          <p:cNvCxnSpPr>
            <a:stCxn id="10" idx="3"/>
            <a:endCxn id="63" idx="0"/>
          </p:cNvCxnSpPr>
          <p:nvPr/>
        </p:nvCxnSpPr>
        <p:spPr>
          <a:xfrm flipV="1">
            <a:off x="2305104" y="2522578"/>
            <a:ext cx="7562427" cy="74538"/>
          </a:xfrm>
          <a:prstGeom prst="bentConnector4">
            <a:avLst>
              <a:gd name="adj1" fmla="val 8599"/>
              <a:gd name="adj2" fmla="val 7448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95086615-81D2-4E4B-B0E3-C780280C8486}"/>
              </a:ext>
            </a:extLst>
          </p:cNvPr>
          <p:cNvCxnSpPr>
            <a:cxnSpLocks/>
            <a:stCxn id="54" idx="1"/>
            <a:endCxn id="18" idx="3"/>
          </p:cNvCxnSpPr>
          <p:nvPr/>
        </p:nvCxnSpPr>
        <p:spPr>
          <a:xfrm flipH="1" flipV="1">
            <a:off x="4727986" y="3083324"/>
            <a:ext cx="596077" cy="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F49AA8FA-4EDC-457E-B078-7F097150A789}"/>
              </a:ext>
            </a:extLst>
          </p:cNvPr>
          <p:cNvCxnSpPr>
            <a:cxnSpLocks/>
            <a:stCxn id="55" idx="3"/>
            <a:endCxn id="60" idx="1"/>
          </p:cNvCxnSpPr>
          <p:nvPr/>
        </p:nvCxnSpPr>
        <p:spPr>
          <a:xfrm>
            <a:off x="6664588" y="3414240"/>
            <a:ext cx="596077" cy="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72A4C488-2AC5-41A5-9215-A58B8F16BEA7}"/>
              </a:ext>
            </a:extLst>
          </p:cNvPr>
          <p:cNvCxnSpPr>
            <a:cxnSpLocks/>
            <a:stCxn id="60" idx="3"/>
            <a:endCxn id="65" idx="1"/>
          </p:cNvCxnSpPr>
          <p:nvPr/>
        </p:nvCxnSpPr>
        <p:spPr>
          <a:xfrm flipV="1">
            <a:off x="8601191" y="3409498"/>
            <a:ext cx="596077" cy="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B62DCB5D-216A-46BD-B104-260F920494F2}"/>
              </a:ext>
            </a:extLst>
          </p:cNvPr>
          <p:cNvCxnSpPr>
            <a:cxnSpLocks/>
            <a:stCxn id="64" idx="1"/>
            <a:endCxn id="59" idx="3"/>
          </p:cNvCxnSpPr>
          <p:nvPr/>
        </p:nvCxnSpPr>
        <p:spPr>
          <a:xfrm flipH="1" flipV="1">
            <a:off x="8601192" y="3080214"/>
            <a:ext cx="596077" cy="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6A11E6E-9281-4DCB-B44B-78DEB36CE7E4}"/>
              </a:ext>
            </a:extLst>
          </p:cNvPr>
          <p:cNvCxnSpPr>
            <a:cxnSpLocks/>
            <a:stCxn id="59" idx="1"/>
            <a:endCxn id="54" idx="3"/>
          </p:cNvCxnSpPr>
          <p:nvPr/>
        </p:nvCxnSpPr>
        <p:spPr>
          <a:xfrm flipH="1">
            <a:off x="6664589" y="3080214"/>
            <a:ext cx="596077" cy="5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77973411-EE18-469D-9B0A-11718653AC86}"/>
              </a:ext>
            </a:extLst>
          </p:cNvPr>
          <p:cNvCxnSpPr>
            <a:cxnSpLocks/>
            <a:stCxn id="19" idx="3"/>
            <a:endCxn id="55" idx="1"/>
          </p:cNvCxnSpPr>
          <p:nvPr/>
        </p:nvCxnSpPr>
        <p:spPr>
          <a:xfrm>
            <a:off x="4727985" y="3411356"/>
            <a:ext cx="596077" cy="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508C1292-B3BB-4DE2-8495-063D54748364}"/>
              </a:ext>
            </a:extLst>
          </p:cNvPr>
          <p:cNvCxnSpPr>
            <a:stCxn id="18" idx="1"/>
          </p:cNvCxnSpPr>
          <p:nvPr/>
        </p:nvCxnSpPr>
        <p:spPr>
          <a:xfrm flipH="1" flipV="1">
            <a:off x="3069021" y="3080213"/>
            <a:ext cx="318439" cy="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A65EFAA5-4A26-4BFF-B1D3-9D0215A8FB90}"/>
              </a:ext>
            </a:extLst>
          </p:cNvPr>
          <p:cNvSpPr txBox="1"/>
          <p:nvPr/>
        </p:nvSpPr>
        <p:spPr>
          <a:xfrm>
            <a:off x="2634669" y="2940492"/>
            <a:ext cx="5330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NULL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E81CB3E4-5BF3-4318-8B9A-18298786FF28}"/>
              </a:ext>
            </a:extLst>
          </p:cNvPr>
          <p:cNvSpPr txBox="1"/>
          <p:nvPr/>
        </p:nvSpPr>
        <p:spPr>
          <a:xfrm>
            <a:off x="10867362" y="3282539"/>
            <a:ext cx="5330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NULL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38780C75-769C-4B45-920F-DC4732B07135}"/>
              </a:ext>
            </a:extLst>
          </p:cNvPr>
          <p:cNvCxnSpPr>
            <a:stCxn id="65" idx="3"/>
            <a:endCxn id="134" idx="1"/>
          </p:cNvCxnSpPr>
          <p:nvPr/>
        </p:nvCxnSpPr>
        <p:spPr>
          <a:xfrm flipV="1">
            <a:off x="10537794" y="3409497"/>
            <a:ext cx="3295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7166FDEB-F18E-4AD0-925E-C645D4EEE159}"/>
              </a:ext>
            </a:extLst>
          </p:cNvPr>
          <p:cNvCxnSpPr>
            <a:stCxn id="20" idx="1"/>
            <a:endCxn id="76" idx="1"/>
          </p:cNvCxnSpPr>
          <p:nvPr/>
        </p:nvCxnSpPr>
        <p:spPr>
          <a:xfrm rot="10800000" flipH="1" flipV="1">
            <a:off x="3387457" y="3739387"/>
            <a:ext cx="186360" cy="2450815"/>
          </a:xfrm>
          <a:prstGeom prst="bentConnector3">
            <a:avLst>
              <a:gd name="adj1" fmla="val -1226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2E1FCE04-1FAD-4A45-8EC2-3F8DA9460694}"/>
              </a:ext>
            </a:extLst>
          </p:cNvPr>
          <p:cNvCxnSpPr>
            <a:stCxn id="56" idx="1"/>
            <a:endCxn id="93" idx="1"/>
          </p:cNvCxnSpPr>
          <p:nvPr/>
        </p:nvCxnSpPr>
        <p:spPr>
          <a:xfrm rot="10800000" flipV="1">
            <a:off x="5137132" y="3742272"/>
            <a:ext cx="186929" cy="1941148"/>
          </a:xfrm>
          <a:prstGeom prst="bentConnector3">
            <a:avLst>
              <a:gd name="adj1" fmla="val 2222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连接符: 肘形 141">
            <a:extLst>
              <a:ext uri="{FF2B5EF4-FFF2-40B4-BE49-F238E27FC236}">
                <a16:creationId xmlns:a16="http://schemas.microsoft.com/office/drawing/2014/main" id="{95A01D0F-A933-456D-808B-644855A8DCF6}"/>
              </a:ext>
            </a:extLst>
          </p:cNvPr>
          <p:cNvCxnSpPr>
            <a:cxnSpLocks/>
            <a:stCxn id="61" idx="2"/>
            <a:endCxn id="84" idx="1"/>
          </p:cNvCxnSpPr>
          <p:nvPr/>
        </p:nvCxnSpPr>
        <p:spPr>
          <a:xfrm rot="5400000">
            <a:off x="6395530" y="3623033"/>
            <a:ext cx="1244309" cy="1826485"/>
          </a:xfrm>
          <a:prstGeom prst="bentConnector4">
            <a:avLst>
              <a:gd name="adj1" fmla="val 18068"/>
              <a:gd name="adj2" fmla="val 1125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9BA6EFE4-308D-4347-91BE-8A91585E56B8}"/>
              </a:ext>
            </a:extLst>
          </p:cNvPr>
          <p:cNvCxnSpPr>
            <a:stCxn id="66" idx="2"/>
            <a:endCxn id="68" idx="1"/>
          </p:cNvCxnSpPr>
          <p:nvPr/>
        </p:nvCxnSpPr>
        <p:spPr>
          <a:xfrm rot="5400000">
            <a:off x="8043009" y="2808919"/>
            <a:ext cx="726945" cy="2922096"/>
          </a:xfrm>
          <a:prstGeom prst="bentConnector4">
            <a:avLst>
              <a:gd name="adj1" fmla="val 56067"/>
              <a:gd name="adj2" fmla="val 1078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692856"/>
      </p:ext>
    </p:extLst>
  </p:cSld>
  <p:clrMapOvr>
    <a:masterClrMapping/>
  </p:clrMapOvr>
  <p:transition spd="med"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85E8E4A-87E0-4AEF-9808-E21BC73125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QuickList</a:t>
            </a:r>
            <a:r>
              <a:rPr lang="zh-CN" altLang="en-US"/>
              <a:t>的特点：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是一个节点为</a:t>
            </a:r>
            <a:r>
              <a:rPr lang="en-US" altLang="zh-CN" sz="1600"/>
              <a:t>ZipList</a:t>
            </a:r>
            <a:r>
              <a:rPr lang="zh-CN" altLang="en-US" sz="1600"/>
              <a:t>的双端链表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节点采用</a:t>
            </a:r>
            <a:r>
              <a:rPr lang="en-US" altLang="zh-CN" sz="1600"/>
              <a:t>ZipList</a:t>
            </a:r>
            <a:r>
              <a:rPr lang="zh-CN" altLang="en-US" sz="1600"/>
              <a:t>，解决了传统链表的内存占用问题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控制了</a:t>
            </a:r>
            <a:r>
              <a:rPr lang="en-US" altLang="zh-CN" sz="1600"/>
              <a:t>ZipList</a:t>
            </a:r>
            <a:r>
              <a:rPr lang="zh-CN" altLang="en-US" sz="1600"/>
              <a:t>大小，解决连续内存空间申请效率问题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中间节点可以压缩，进一步节省了内存</a:t>
            </a:r>
            <a:endParaRPr lang="en-US" altLang="zh-CN" sz="1600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473104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F576B606-2001-4C61-9DF5-8C132ABC437C}"/>
              </a:ext>
            </a:extLst>
          </p:cNvPr>
          <p:cNvSpPr txBox="1">
            <a:spLocks/>
          </p:cNvSpPr>
          <p:nvPr/>
        </p:nvSpPr>
        <p:spPr>
          <a:xfrm>
            <a:off x="4720784" y="160064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动态字符串</a:t>
            </a:r>
            <a:r>
              <a:rPr lang="en-US" altLang="zh-CN" sz="1800">
                <a:solidFill>
                  <a:srgbClr val="49504F"/>
                </a:solidFill>
              </a:rPr>
              <a:t>SDS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720783" y="217121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IntSet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936A33B0-BF11-4F99-AC9D-E69B375E4960}"/>
              </a:ext>
            </a:extLst>
          </p:cNvPr>
          <p:cNvSpPr txBox="1">
            <a:spLocks/>
          </p:cNvSpPr>
          <p:nvPr/>
        </p:nvSpPr>
        <p:spPr>
          <a:xfrm>
            <a:off x="4720783" y="274178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Dict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B827A688-74A2-41BE-AEB2-DA74056CC1FD}"/>
              </a:ext>
            </a:extLst>
          </p:cNvPr>
          <p:cNvSpPr txBox="1">
            <a:spLocks/>
          </p:cNvSpPr>
          <p:nvPr/>
        </p:nvSpPr>
        <p:spPr>
          <a:xfrm>
            <a:off x="4720783" y="331235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ZipList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5B66A23-BAC8-48F9-B93C-71FDA9F7C817}"/>
              </a:ext>
            </a:extLst>
          </p:cNvPr>
          <p:cNvSpPr txBox="1">
            <a:spLocks/>
          </p:cNvSpPr>
          <p:nvPr/>
        </p:nvSpPr>
        <p:spPr>
          <a:xfrm>
            <a:off x="4720783" y="3882919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QuickList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EE065D07-BB96-4F76-A8B6-F5A583A1BA50}"/>
              </a:ext>
            </a:extLst>
          </p:cNvPr>
          <p:cNvSpPr txBox="1">
            <a:spLocks/>
          </p:cNvSpPr>
          <p:nvPr/>
        </p:nvSpPr>
        <p:spPr>
          <a:xfrm>
            <a:off x="4720783" y="445348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AD2B26"/>
                </a:solidFill>
              </a:rPr>
              <a:t>SkipList</a:t>
            </a:r>
            <a:endParaRPr lang="en-US" altLang="zh-CN" sz="1800">
              <a:solidFill>
                <a:srgbClr val="AD2B26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AEF42B6D-32F7-4D61-9068-12698E4B8AD9}"/>
              </a:ext>
            </a:extLst>
          </p:cNvPr>
          <p:cNvSpPr txBox="1">
            <a:spLocks/>
          </p:cNvSpPr>
          <p:nvPr/>
        </p:nvSpPr>
        <p:spPr>
          <a:xfrm>
            <a:off x="4720783" y="50240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RedisObject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4204038-862F-4161-BCF8-AE81061EC883}"/>
              </a:ext>
            </a:extLst>
          </p:cNvPr>
          <p:cNvSpPr txBox="1">
            <a:spLocks/>
          </p:cNvSpPr>
          <p:nvPr/>
        </p:nvSpPr>
        <p:spPr>
          <a:xfrm>
            <a:off x="4720783" y="559462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五种数据</a:t>
            </a:r>
            <a:r>
              <a:rPr lang="zh-CN" altLang="en-US">
                <a:solidFill>
                  <a:srgbClr val="49504F"/>
                </a:solidFill>
              </a:rPr>
              <a:t>类型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619450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762601"/>
          </a:xfrm>
        </p:spPr>
        <p:txBody>
          <a:bodyPr/>
          <a:lstStyle/>
          <a:p>
            <a:r>
              <a:rPr lang="en-US" altLang="zh-CN" b="1"/>
              <a:t>SkipList</a:t>
            </a:r>
            <a:r>
              <a:rPr lang="zh-CN" altLang="en-US" b="1"/>
              <a:t>（跳表）</a:t>
            </a:r>
            <a:r>
              <a:rPr lang="zh-CN" altLang="en-US"/>
              <a:t>首先是链表，但与传统链表相比有几点差异：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元素按照升序排列存储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节点可能包含多个指针，指针跨度不同。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SkipList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AD6386B-DC95-4613-AB8A-124F3D17C522}"/>
              </a:ext>
            </a:extLst>
          </p:cNvPr>
          <p:cNvSpPr/>
          <p:nvPr/>
        </p:nvSpPr>
        <p:spPr>
          <a:xfrm>
            <a:off x="797870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54D337B-B880-461C-96CE-640470B15E2B}"/>
              </a:ext>
            </a:extLst>
          </p:cNvPr>
          <p:cNvSpPr/>
          <p:nvPr/>
        </p:nvSpPr>
        <p:spPr>
          <a:xfrm>
            <a:off x="1363659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AD4C065-15C9-4B2B-8EA0-9C1C482F9215}"/>
              </a:ext>
            </a:extLst>
          </p:cNvPr>
          <p:cNvSpPr/>
          <p:nvPr/>
        </p:nvSpPr>
        <p:spPr>
          <a:xfrm>
            <a:off x="1929448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3</a:t>
            </a:r>
            <a:endParaRPr lang="zh-CN" altLang="en-US" sz="140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03E8487-D9E9-4EC3-B42B-E4FEBFDE7512}"/>
              </a:ext>
            </a:extLst>
          </p:cNvPr>
          <p:cNvSpPr/>
          <p:nvPr/>
        </p:nvSpPr>
        <p:spPr>
          <a:xfrm>
            <a:off x="2495237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4</a:t>
            </a:r>
            <a:endParaRPr lang="zh-CN" altLang="en-US" sz="140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464C3AB-E7C9-435B-AF8F-E64D95EDE780}"/>
              </a:ext>
            </a:extLst>
          </p:cNvPr>
          <p:cNvSpPr/>
          <p:nvPr/>
        </p:nvSpPr>
        <p:spPr>
          <a:xfrm>
            <a:off x="3061026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5</a:t>
            </a:r>
            <a:endParaRPr lang="zh-CN" altLang="en-US" sz="140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B828DC8-BDEE-490E-A78A-A110D5EDB420}"/>
              </a:ext>
            </a:extLst>
          </p:cNvPr>
          <p:cNvSpPr/>
          <p:nvPr/>
        </p:nvSpPr>
        <p:spPr>
          <a:xfrm>
            <a:off x="3626815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6</a:t>
            </a:r>
            <a:endParaRPr lang="zh-CN" altLang="en-US" sz="140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1E25673-C7A9-4FF4-957B-B0BDA77590B4}"/>
              </a:ext>
            </a:extLst>
          </p:cNvPr>
          <p:cNvSpPr/>
          <p:nvPr/>
        </p:nvSpPr>
        <p:spPr>
          <a:xfrm>
            <a:off x="4192604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7</a:t>
            </a:r>
            <a:endParaRPr lang="zh-CN" altLang="en-US" sz="140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2985C2F-56F6-448E-8352-12543EB821A4}"/>
              </a:ext>
            </a:extLst>
          </p:cNvPr>
          <p:cNvSpPr/>
          <p:nvPr/>
        </p:nvSpPr>
        <p:spPr>
          <a:xfrm>
            <a:off x="4758393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8</a:t>
            </a:r>
            <a:endParaRPr lang="zh-CN" altLang="en-US" sz="140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1EAE6A4-85B6-43DF-9F14-938A14B8A3DF}"/>
              </a:ext>
            </a:extLst>
          </p:cNvPr>
          <p:cNvSpPr/>
          <p:nvPr/>
        </p:nvSpPr>
        <p:spPr>
          <a:xfrm>
            <a:off x="5324182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9</a:t>
            </a:r>
            <a:endParaRPr lang="zh-CN" altLang="en-US" sz="140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9135784-2E3C-48CB-81DE-561C91F9A4E6}"/>
              </a:ext>
            </a:extLst>
          </p:cNvPr>
          <p:cNvSpPr/>
          <p:nvPr/>
        </p:nvSpPr>
        <p:spPr>
          <a:xfrm>
            <a:off x="5889971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10</a:t>
            </a:r>
            <a:endParaRPr lang="zh-CN" altLang="en-US" sz="140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91DC079-9D97-4F7D-91A0-FD98A0C38BB3}"/>
              </a:ext>
            </a:extLst>
          </p:cNvPr>
          <p:cNvSpPr/>
          <p:nvPr/>
        </p:nvSpPr>
        <p:spPr>
          <a:xfrm>
            <a:off x="6455760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11</a:t>
            </a:r>
            <a:endParaRPr lang="zh-CN" altLang="en-US" sz="140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2895450-95F9-4944-9FA1-75485A8C1541}"/>
              </a:ext>
            </a:extLst>
          </p:cNvPr>
          <p:cNvSpPr/>
          <p:nvPr/>
        </p:nvSpPr>
        <p:spPr>
          <a:xfrm>
            <a:off x="7021549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12</a:t>
            </a:r>
            <a:endParaRPr lang="zh-CN" altLang="en-US" sz="140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7897B55-28E9-4C2D-9CEB-87D5C29B9155}"/>
              </a:ext>
            </a:extLst>
          </p:cNvPr>
          <p:cNvSpPr/>
          <p:nvPr/>
        </p:nvSpPr>
        <p:spPr>
          <a:xfrm>
            <a:off x="7587338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13</a:t>
            </a:r>
            <a:endParaRPr lang="zh-CN" altLang="en-US" sz="140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F523B9C-7349-403D-AD87-AF8D28024CFB}"/>
              </a:ext>
            </a:extLst>
          </p:cNvPr>
          <p:cNvSpPr/>
          <p:nvPr/>
        </p:nvSpPr>
        <p:spPr>
          <a:xfrm>
            <a:off x="8153127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14</a:t>
            </a:r>
            <a:endParaRPr lang="zh-CN" altLang="en-US" sz="14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7AAB5A4-1046-4BD2-9BC5-0C8B0687A588}"/>
              </a:ext>
            </a:extLst>
          </p:cNvPr>
          <p:cNvSpPr/>
          <p:nvPr/>
        </p:nvSpPr>
        <p:spPr>
          <a:xfrm>
            <a:off x="8718916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15</a:t>
            </a:r>
            <a:endParaRPr lang="zh-CN" altLang="en-US" sz="140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28D8486-63CD-488A-A62A-21E0471F1FE0}"/>
              </a:ext>
            </a:extLst>
          </p:cNvPr>
          <p:cNvSpPr/>
          <p:nvPr/>
        </p:nvSpPr>
        <p:spPr>
          <a:xfrm>
            <a:off x="9284705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16</a:t>
            </a:r>
            <a:endParaRPr lang="zh-CN" altLang="en-US" sz="140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9D0513C-2086-46AA-A82E-8A4072B4B46C}"/>
              </a:ext>
            </a:extLst>
          </p:cNvPr>
          <p:cNvSpPr/>
          <p:nvPr/>
        </p:nvSpPr>
        <p:spPr>
          <a:xfrm>
            <a:off x="9850494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17</a:t>
            </a:r>
            <a:endParaRPr lang="zh-CN" altLang="en-US" sz="140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81D4C1C-ECFD-4BD8-B634-20EF009843FD}"/>
              </a:ext>
            </a:extLst>
          </p:cNvPr>
          <p:cNvSpPr/>
          <p:nvPr/>
        </p:nvSpPr>
        <p:spPr>
          <a:xfrm>
            <a:off x="10416283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18</a:t>
            </a:r>
            <a:endParaRPr lang="zh-CN" altLang="en-US" sz="140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2A8B687-B3F0-4888-956A-9D56AB98E04C}"/>
              </a:ext>
            </a:extLst>
          </p:cNvPr>
          <p:cNvSpPr/>
          <p:nvPr/>
        </p:nvSpPr>
        <p:spPr>
          <a:xfrm>
            <a:off x="10982072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19</a:t>
            </a:r>
            <a:endParaRPr lang="zh-CN" altLang="en-US" sz="140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49391A7-E65B-4A6F-9039-69CCBB5402E0}"/>
              </a:ext>
            </a:extLst>
          </p:cNvPr>
          <p:cNvSpPr/>
          <p:nvPr/>
        </p:nvSpPr>
        <p:spPr>
          <a:xfrm>
            <a:off x="11547857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20</a:t>
            </a:r>
            <a:endParaRPr lang="zh-CN" altLang="en-US" sz="140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3303970-A8D3-42FD-8393-59167A01A271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035785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15A0C16-4AEA-4026-9EE7-424178E4D16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601574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1508E25-9EAE-4007-B660-B94AE1A61B4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167363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B9C054F-9293-46F4-AC48-B35F50394BDE}"/>
              </a:ext>
            </a:extLst>
          </p:cNvPr>
          <p:cNvCxnSpPr>
            <a:cxnSpLocks/>
          </p:cNvCxnSpPr>
          <p:nvPr/>
        </p:nvCxnSpPr>
        <p:spPr>
          <a:xfrm>
            <a:off x="2733152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DD385A7-F116-4378-8563-DBFA20C1A53A}"/>
              </a:ext>
            </a:extLst>
          </p:cNvPr>
          <p:cNvCxnSpPr>
            <a:cxnSpLocks/>
          </p:cNvCxnSpPr>
          <p:nvPr/>
        </p:nvCxnSpPr>
        <p:spPr>
          <a:xfrm>
            <a:off x="3298941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70103DE-7A60-48DB-81EF-760965AF8A4D}"/>
              </a:ext>
            </a:extLst>
          </p:cNvPr>
          <p:cNvCxnSpPr>
            <a:cxnSpLocks/>
          </p:cNvCxnSpPr>
          <p:nvPr/>
        </p:nvCxnSpPr>
        <p:spPr>
          <a:xfrm>
            <a:off x="3864730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6FC8494-7942-4CD0-BED2-7DDB905F4C8F}"/>
              </a:ext>
            </a:extLst>
          </p:cNvPr>
          <p:cNvCxnSpPr>
            <a:cxnSpLocks/>
          </p:cNvCxnSpPr>
          <p:nvPr/>
        </p:nvCxnSpPr>
        <p:spPr>
          <a:xfrm>
            <a:off x="4430519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92D911B-9ACE-4F68-8067-25F9D4B022E8}"/>
              </a:ext>
            </a:extLst>
          </p:cNvPr>
          <p:cNvCxnSpPr>
            <a:cxnSpLocks/>
          </p:cNvCxnSpPr>
          <p:nvPr/>
        </p:nvCxnSpPr>
        <p:spPr>
          <a:xfrm>
            <a:off x="4996308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E4CC265-A98C-4A0A-AD45-45CE4ACBCEF5}"/>
              </a:ext>
            </a:extLst>
          </p:cNvPr>
          <p:cNvCxnSpPr>
            <a:cxnSpLocks/>
          </p:cNvCxnSpPr>
          <p:nvPr/>
        </p:nvCxnSpPr>
        <p:spPr>
          <a:xfrm>
            <a:off x="5562097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7C739CA-B2AB-4403-A41C-2E5F91FA0AA1}"/>
              </a:ext>
            </a:extLst>
          </p:cNvPr>
          <p:cNvCxnSpPr>
            <a:cxnSpLocks/>
          </p:cNvCxnSpPr>
          <p:nvPr/>
        </p:nvCxnSpPr>
        <p:spPr>
          <a:xfrm>
            <a:off x="6127886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BCF5B44-A0E4-43DC-9101-89A4C75E7FBC}"/>
              </a:ext>
            </a:extLst>
          </p:cNvPr>
          <p:cNvCxnSpPr>
            <a:cxnSpLocks/>
          </p:cNvCxnSpPr>
          <p:nvPr/>
        </p:nvCxnSpPr>
        <p:spPr>
          <a:xfrm>
            <a:off x="6693675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704D06E-A68B-4543-A311-60C527F65869}"/>
              </a:ext>
            </a:extLst>
          </p:cNvPr>
          <p:cNvCxnSpPr>
            <a:cxnSpLocks/>
          </p:cNvCxnSpPr>
          <p:nvPr/>
        </p:nvCxnSpPr>
        <p:spPr>
          <a:xfrm>
            <a:off x="7259464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630D95B-A428-42FB-82D9-10D6081986CA}"/>
              </a:ext>
            </a:extLst>
          </p:cNvPr>
          <p:cNvCxnSpPr>
            <a:cxnSpLocks/>
          </p:cNvCxnSpPr>
          <p:nvPr/>
        </p:nvCxnSpPr>
        <p:spPr>
          <a:xfrm>
            <a:off x="7825253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F556F81-96C7-4BD5-929B-03918DFD02BE}"/>
              </a:ext>
            </a:extLst>
          </p:cNvPr>
          <p:cNvCxnSpPr>
            <a:cxnSpLocks/>
          </p:cNvCxnSpPr>
          <p:nvPr/>
        </p:nvCxnSpPr>
        <p:spPr>
          <a:xfrm>
            <a:off x="8391042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6145983-AEA4-4F61-A985-7FD3D297C716}"/>
              </a:ext>
            </a:extLst>
          </p:cNvPr>
          <p:cNvCxnSpPr>
            <a:cxnSpLocks/>
          </p:cNvCxnSpPr>
          <p:nvPr/>
        </p:nvCxnSpPr>
        <p:spPr>
          <a:xfrm>
            <a:off x="8956831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106C59D-8B3F-48CC-9F8A-96C29AD63054}"/>
              </a:ext>
            </a:extLst>
          </p:cNvPr>
          <p:cNvCxnSpPr>
            <a:cxnSpLocks/>
          </p:cNvCxnSpPr>
          <p:nvPr/>
        </p:nvCxnSpPr>
        <p:spPr>
          <a:xfrm>
            <a:off x="9522620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753DFE9-0925-4F3C-A189-FB906B546FFA}"/>
              </a:ext>
            </a:extLst>
          </p:cNvPr>
          <p:cNvCxnSpPr>
            <a:cxnSpLocks/>
          </p:cNvCxnSpPr>
          <p:nvPr/>
        </p:nvCxnSpPr>
        <p:spPr>
          <a:xfrm>
            <a:off x="10088409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A2E7421-7812-4FBF-8BEE-01A66A37BA08}"/>
              </a:ext>
            </a:extLst>
          </p:cNvPr>
          <p:cNvCxnSpPr>
            <a:cxnSpLocks/>
          </p:cNvCxnSpPr>
          <p:nvPr/>
        </p:nvCxnSpPr>
        <p:spPr>
          <a:xfrm>
            <a:off x="10654198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78C873C-1905-4B82-912C-41A3CCFE6DBE}"/>
              </a:ext>
            </a:extLst>
          </p:cNvPr>
          <p:cNvCxnSpPr>
            <a:cxnSpLocks/>
          </p:cNvCxnSpPr>
          <p:nvPr/>
        </p:nvCxnSpPr>
        <p:spPr>
          <a:xfrm>
            <a:off x="11219987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B1A6864D-D988-472A-A2F9-8CA3604EE8B8}"/>
              </a:ext>
            </a:extLst>
          </p:cNvPr>
          <p:cNvSpPr txBox="1"/>
          <p:nvPr/>
        </p:nvSpPr>
        <p:spPr>
          <a:xfrm>
            <a:off x="188059" y="5987896"/>
            <a:ext cx="5198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一级指针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EE16821B-CA87-4E4F-87A3-9301BB22B710}"/>
              </a:ext>
            </a:extLst>
          </p:cNvPr>
          <p:cNvSpPr/>
          <p:nvPr/>
        </p:nvSpPr>
        <p:spPr>
          <a:xfrm>
            <a:off x="797869" y="3069434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5E3001D-0C7F-4679-A040-F3FBC2F9F123}"/>
              </a:ext>
            </a:extLst>
          </p:cNvPr>
          <p:cNvCxnSpPr>
            <a:stCxn id="2" idx="0"/>
            <a:endCxn id="52" idx="2"/>
          </p:cNvCxnSpPr>
          <p:nvPr/>
        </p:nvCxnSpPr>
        <p:spPr>
          <a:xfrm flipH="1" flipV="1">
            <a:off x="916827" y="3332193"/>
            <a:ext cx="1" cy="2732073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5F9FD835-82C7-4729-9CBB-A2AF3D01C507}"/>
              </a:ext>
            </a:extLst>
          </p:cNvPr>
          <p:cNvSpPr/>
          <p:nvPr/>
        </p:nvSpPr>
        <p:spPr>
          <a:xfrm>
            <a:off x="5889971" y="3069433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10</a:t>
            </a:r>
            <a:endParaRPr lang="zh-CN" altLang="en-US" sz="140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C053308-4D40-4A2E-8DCE-47B54ABA6965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 flipV="1">
            <a:off x="1035784" y="3200813"/>
            <a:ext cx="4854187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99D7A126-08C7-4187-8995-894844D06DED}"/>
              </a:ext>
            </a:extLst>
          </p:cNvPr>
          <p:cNvCxnSpPr>
            <a:cxnSpLocks/>
            <a:stCxn id="15" idx="0"/>
            <a:endCxn id="55" idx="2"/>
          </p:cNvCxnSpPr>
          <p:nvPr/>
        </p:nvCxnSpPr>
        <p:spPr>
          <a:xfrm flipV="1">
            <a:off x="6008929" y="3332192"/>
            <a:ext cx="0" cy="273207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015A56E-C9EA-422A-B0BF-FD7E655242FB}"/>
              </a:ext>
            </a:extLst>
          </p:cNvPr>
          <p:cNvSpPr/>
          <p:nvPr/>
        </p:nvSpPr>
        <p:spPr>
          <a:xfrm>
            <a:off x="797869" y="3946719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347A63F9-9ED8-4208-ACE1-58FBDC748DD3}"/>
              </a:ext>
            </a:extLst>
          </p:cNvPr>
          <p:cNvSpPr/>
          <p:nvPr/>
        </p:nvSpPr>
        <p:spPr>
          <a:xfrm>
            <a:off x="3061026" y="3946718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5</a:t>
            </a:r>
            <a:endParaRPr lang="zh-CN" altLang="en-US" sz="140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F5668FE7-82D8-43AD-88B7-ED4425F17851}"/>
              </a:ext>
            </a:extLst>
          </p:cNvPr>
          <p:cNvSpPr/>
          <p:nvPr/>
        </p:nvSpPr>
        <p:spPr>
          <a:xfrm>
            <a:off x="5889971" y="3948093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10</a:t>
            </a:r>
            <a:endParaRPr lang="zh-CN" altLang="en-US" sz="140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20F70C96-4075-453F-AB57-DCC4BD8A93A7}"/>
              </a:ext>
            </a:extLst>
          </p:cNvPr>
          <p:cNvSpPr/>
          <p:nvPr/>
        </p:nvSpPr>
        <p:spPr>
          <a:xfrm>
            <a:off x="8718916" y="3946717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15</a:t>
            </a:r>
            <a:endParaRPr lang="zh-CN" altLang="en-US" sz="140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C335EEC-3399-4FAE-A83A-960200E1CC00}"/>
              </a:ext>
            </a:extLst>
          </p:cNvPr>
          <p:cNvCxnSpPr>
            <a:cxnSpLocks/>
            <a:stCxn id="20" idx="0"/>
            <a:endCxn id="65" idx="2"/>
          </p:cNvCxnSpPr>
          <p:nvPr/>
        </p:nvCxnSpPr>
        <p:spPr>
          <a:xfrm flipV="1">
            <a:off x="8837874" y="4209476"/>
            <a:ext cx="0" cy="185479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3E68726C-0CD1-4B53-918B-E8B6ABDD5F45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 flipV="1">
            <a:off x="1035784" y="4078098"/>
            <a:ext cx="2025242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180C71E-E5E2-4E5D-A2D8-BF701BD0B833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298941" y="4078098"/>
            <a:ext cx="2591030" cy="13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ACE24E45-EC72-49C5-963B-3B42C9BB8101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 flipV="1">
            <a:off x="6127886" y="4078097"/>
            <a:ext cx="2591030" cy="13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62410A70-C1F6-4DE0-8EF2-B217F4816809}"/>
              </a:ext>
            </a:extLst>
          </p:cNvPr>
          <p:cNvCxnSpPr>
            <a:cxnSpLocks/>
            <a:stCxn id="10" idx="0"/>
            <a:endCxn id="63" idx="2"/>
          </p:cNvCxnSpPr>
          <p:nvPr/>
        </p:nvCxnSpPr>
        <p:spPr>
          <a:xfrm flipV="1">
            <a:off x="3179984" y="4209477"/>
            <a:ext cx="0" cy="1854789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05C17C0B-0E86-4674-9882-A1555B1E67CD}"/>
              </a:ext>
            </a:extLst>
          </p:cNvPr>
          <p:cNvSpPr/>
          <p:nvPr/>
        </p:nvSpPr>
        <p:spPr>
          <a:xfrm>
            <a:off x="1929448" y="5005489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3</a:t>
            </a:r>
            <a:endParaRPr lang="zh-CN" altLang="en-US" sz="1400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6826E7A7-CF52-4D54-8C07-54EDD5B656AB}"/>
              </a:ext>
            </a:extLst>
          </p:cNvPr>
          <p:cNvSpPr/>
          <p:nvPr/>
        </p:nvSpPr>
        <p:spPr>
          <a:xfrm>
            <a:off x="4758392" y="5005481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8</a:t>
            </a:r>
            <a:endParaRPr lang="zh-CN" altLang="en-US" sz="1400"/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CB416D61-C81D-4DBF-AEF6-AB4D6B4C7068}"/>
              </a:ext>
            </a:extLst>
          </p:cNvPr>
          <p:cNvSpPr/>
          <p:nvPr/>
        </p:nvSpPr>
        <p:spPr>
          <a:xfrm>
            <a:off x="7587336" y="5009261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13</a:t>
            </a:r>
            <a:endParaRPr lang="zh-CN" altLang="en-US" sz="1400"/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F3542076-3A0A-4B76-9647-EBB1CE0DA4F8}"/>
              </a:ext>
            </a:extLst>
          </p:cNvPr>
          <p:cNvSpPr/>
          <p:nvPr/>
        </p:nvSpPr>
        <p:spPr>
          <a:xfrm>
            <a:off x="10416283" y="5005491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18</a:t>
            </a:r>
            <a:endParaRPr lang="zh-CN" altLang="en-US" sz="1400"/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AE2D6472-F53F-4FC0-A88F-B8DC10FA477A}"/>
              </a:ext>
            </a:extLst>
          </p:cNvPr>
          <p:cNvCxnSpPr>
            <a:cxnSpLocks/>
            <a:stCxn id="7" idx="0"/>
            <a:endCxn id="81" idx="2"/>
          </p:cNvCxnSpPr>
          <p:nvPr/>
        </p:nvCxnSpPr>
        <p:spPr>
          <a:xfrm flipV="1">
            <a:off x="2048406" y="5268248"/>
            <a:ext cx="0" cy="796018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907E1B7E-753A-4B92-B7D0-25EED02CC4D0}"/>
              </a:ext>
            </a:extLst>
          </p:cNvPr>
          <p:cNvCxnSpPr>
            <a:cxnSpLocks/>
            <a:stCxn id="13" idx="0"/>
            <a:endCxn id="82" idx="2"/>
          </p:cNvCxnSpPr>
          <p:nvPr/>
        </p:nvCxnSpPr>
        <p:spPr>
          <a:xfrm flipH="1" flipV="1">
            <a:off x="4877350" y="5268240"/>
            <a:ext cx="1" cy="79602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2165E6B7-1B5E-4296-AA3A-74AB62E9BEFB}"/>
              </a:ext>
            </a:extLst>
          </p:cNvPr>
          <p:cNvCxnSpPr>
            <a:cxnSpLocks/>
            <a:stCxn id="18" idx="0"/>
            <a:endCxn id="83" idx="2"/>
          </p:cNvCxnSpPr>
          <p:nvPr/>
        </p:nvCxnSpPr>
        <p:spPr>
          <a:xfrm flipH="1" flipV="1">
            <a:off x="7706294" y="5272020"/>
            <a:ext cx="2" cy="79224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A9698D45-35F9-451C-96EF-D9E0F610845E}"/>
              </a:ext>
            </a:extLst>
          </p:cNvPr>
          <p:cNvCxnSpPr>
            <a:cxnSpLocks/>
            <a:stCxn id="23" idx="0"/>
            <a:endCxn id="84" idx="2"/>
          </p:cNvCxnSpPr>
          <p:nvPr/>
        </p:nvCxnSpPr>
        <p:spPr>
          <a:xfrm flipV="1">
            <a:off x="10535241" y="5268250"/>
            <a:ext cx="0" cy="79601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C8E386CC-4719-49D8-AFDD-5112A4E561B1}"/>
              </a:ext>
            </a:extLst>
          </p:cNvPr>
          <p:cNvSpPr/>
          <p:nvPr/>
        </p:nvSpPr>
        <p:spPr>
          <a:xfrm>
            <a:off x="797869" y="5005491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42E5CAEF-0F69-4B35-A71D-7A8C924829AA}"/>
              </a:ext>
            </a:extLst>
          </p:cNvPr>
          <p:cNvSpPr/>
          <p:nvPr/>
        </p:nvSpPr>
        <p:spPr>
          <a:xfrm>
            <a:off x="3058064" y="5009291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5</a:t>
            </a:r>
            <a:endParaRPr lang="zh-CN" altLang="en-US" sz="1400"/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00788DF5-2E4D-4879-B486-D16AAA2FE19C}"/>
              </a:ext>
            </a:extLst>
          </p:cNvPr>
          <p:cNvSpPr/>
          <p:nvPr/>
        </p:nvSpPr>
        <p:spPr>
          <a:xfrm>
            <a:off x="5883680" y="5005481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10</a:t>
            </a:r>
            <a:endParaRPr lang="zh-CN" altLang="en-US" sz="1400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52FFE76D-33C5-464D-9051-1B5872BBD65E}"/>
              </a:ext>
            </a:extLst>
          </p:cNvPr>
          <p:cNvSpPr/>
          <p:nvPr/>
        </p:nvSpPr>
        <p:spPr>
          <a:xfrm>
            <a:off x="8732824" y="5005490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15</a:t>
            </a:r>
            <a:endParaRPr lang="zh-CN" altLang="en-US" sz="1400"/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E5093409-EE95-49BA-A328-B5748DF2BAB7}"/>
              </a:ext>
            </a:extLst>
          </p:cNvPr>
          <p:cNvCxnSpPr>
            <a:cxnSpLocks/>
            <a:stCxn id="97" idx="3"/>
            <a:endCxn id="81" idx="1"/>
          </p:cNvCxnSpPr>
          <p:nvPr/>
        </p:nvCxnSpPr>
        <p:spPr>
          <a:xfrm flipV="1">
            <a:off x="1035784" y="5136869"/>
            <a:ext cx="893664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6864F9F9-C6EF-43E7-997A-3E8F5D4AADA7}"/>
              </a:ext>
            </a:extLst>
          </p:cNvPr>
          <p:cNvCxnSpPr>
            <a:cxnSpLocks/>
            <a:stCxn id="81" idx="3"/>
            <a:endCxn id="98" idx="1"/>
          </p:cNvCxnSpPr>
          <p:nvPr/>
        </p:nvCxnSpPr>
        <p:spPr>
          <a:xfrm>
            <a:off x="2167363" y="5136869"/>
            <a:ext cx="890701" cy="38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5CE5D6A5-AC03-4C3D-802A-10A1560FDF72}"/>
              </a:ext>
            </a:extLst>
          </p:cNvPr>
          <p:cNvCxnSpPr>
            <a:cxnSpLocks/>
            <a:stCxn id="98" idx="3"/>
            <a:endCxn id="82" idx="1"/>
          </p:cNvCxnSpPr>
          <p:nvPr/>
        </p:nvCxnSpPr>
        <p:spPr>
          <a:xfrm flipV="1">
            <a:off x="3295979" y="5136861"/>
            <a:ext cx="1462413" cy="38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12B4739C-F873-4279-A21F-9D66A9B2C381}"/>
              </a:ext>
            </a:extLst>
          </p:cNvPr>
          <p:cNvCxnSpPr>
            <a:cxnSpLocks/>
            <a:stCxn id="82" idx="3"/>
            <a:endCxn id="99" idx="1"/>
          </p:cNvCxnSpPr>
          <p:nvPr/>
        </p:nvCxnSpPr>
        <p:spPr>
          <a:xfrm>
            <a:off x="4996307" y="5136861"/>
            <a:ext cx="8873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9B051A0-488C-49D8-A236-9FE92944B0D1}"/>
              </a:ext>
            </a:extLst>
          </p:cNvPr>
          <p:cNvCxnSpPr>
            <a:cxnSpLocks/>
            <a:stCxn id="99" idx="3"/>
            <a:endCxn id="83" idx="1"/>
          </p:cNvCxnSpPr>
          <p:nvPr/>
        </p:nvCxnSpPr>
        <p:spPr>
          <a:xfrm>
            <a:off x="6121595" y="5136861"/>
            <a:ext cx="1465741" cy="37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ABC699D8-19E4-442C-AC30-63B2DB6F2015}"/>
              </a:ext>
            </a:extLst>
          </p:cNvPr>
          <p:cNvCxnSpPr>
            <a:cxnSpLocks/>
            <a:stCxn id="83" idx="3"/>
            <a:endCxn id="100" idx="1"/>
          </p:cNvCxnSpPr>
          <p:nvPr/>
        </p:nvCxnSpPr>
        <p:spPr>
          <a:xfrm flipV="1">
            <a:off x="7825251" y="5136870"/>
            <a:ext cx="907573" cy="37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6D0D7D57-D43A-4B80-A991-198909098152}"/>
              </a:ext>
            </a:extLst>
          </p:cNvPr>
          <p:cNvCxnSpPr>
            <a:cxnSpLocks/>
            <a:stCxn id="100" idx="3"/>
            <a:endCxn id="84" idx="1"/>
          </p:cNvCxnSpPr>
          <p:nvPr/>
        </p:nvCxnSpPr>
        <p:spPr>
          <a:xfrm>
            <a:off x="8970739" y="5136870"/>
            <a:ext cx="1445544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A6FF1EC6-2796-45AB-AEA7-4E290C1AA9E2}"/>
              </a:ext>
            </a:extLst>
          </p:cNvPr>
          <p:cNvSpPr txBox="1"/>
          <p:nvPr/>
        </p:nvSpPr>
        <p:spPr>
          <a:xfrm>
            <a:off x="189574" y="4929111"/>
            <a:ext cx="5198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二级指针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F64E840B-5D35-41FF-9ADB-9AE7FCE8AAD3}"/>
              </a:ext>
            </a:extLst>
          </p:cNvPr>
          <p:cNvSpPr txBox="1"/>
          <p:nvPr/>
        </p:nvSpPr>
        <p:spPr>
          <a:xfrm>
            <a:off x="188720" y="3870347"/>
            <a:ext cx="5198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三级指针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284350E-5CA1-4417-BACD-5F0723B741A3}"/>
              </a:ext>
            </a:extLst>
          </p:cNvPr>
          <p:cNvSpPr txBox="1"/>
          <p:nvPr/>
        </p:nvSpPr>
        <p:spPr>
          <a:xfrm>
            <a:off x="188059" y="3019311"/>
            <a:ext cx="5198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四级指针</a:t>
            </a: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F61B1FFC-AC26-40BA-ABC4-9F5366619E4F}"/>
              </a:ext>
            </a:extLst>
          </p:cNvPr>
          <p:cNvSpPr/>
          <p:nvPr/>
        </p:nvSpPr>
        <p:spPr>
          <a:xfrm>
            <a:off x="800264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5C1B526A-663C-4297-B1E6-F761798BAE56}"/>
              </a:ext>
            </a:extLst>
          </p:cNvPr>
          <p:cNvSpPr/>
          <p:nvPr/>
        </p:nvSpPr>
        <p:spPr>
          <a:xfrm>
            <a:off x="5902304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10</a:t>
            </a:r>
            <a:endParaRPr lang="zh-CN" altLang="en-US" sz="140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3218673E-6B3B-4E30-A1C7-FC3C5209ADB8}"/>
              </a:ext>
            </a:extLst>
          </p:cNvPr>
          <p:cNvSpPr txBox="1"/>
          <p:nvPr/>
        </p:nvSpPr>
        <p:spPr>
          <a:xfrm>
            <a:off x="3340926" y="2950061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9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D36A370E-DE25-4A91-B699-1AFFE12C1550}"/>
              </a:ext>
            </a:extLst>
          </p:cNvPr>
          <p:cNvSpPr txBox="1"/>
          <p:nvPr/>
        </p:nvSpPr>
        <p:spPr>
          <a:xfrm>
            <a:off x="1900590" y="385121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6BA1D57-7E48-4EC6-98A6-226FB7264068}"/>
              </a:ext>
            </a:extLst>
          </p:cNvPr>
          <p:cNvSpPr txBox="1"/>
          <p:nvPr/>
        </p:nvSpPr>
        <p:spPr>
          <a:xfrm>
            <a:off x="4455636" y="384868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D2DD1C95-2C5A-4089-A4DC-6C72224CB33F}"/>
              </a:ext>
            </a:extLst>
          </p:cNvPr>
          <p:cNvSpPr txBox="1"/>
          <p:nvPr/>
        </p:nvSpPr>
        <p:spPr>
          <a:xfrm>
            <a:off x="7320676" y="3848682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7296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8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xit" presetSubtype="0" accel="42353" decel="4188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ntr" presetSubtype="0" accel="42353" decel="4188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63" presetClass="path" presetSubtype="0" accel="42353" decel="4188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196 -0.436692 E" pathEditMode="relative" ptsTypes="">
                                      <p:cBhvr>
                                        <p:cTn id="17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63" presetClass="path" presetSubtype="0" accel="42353" decel="4188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96 0.436692 L 0 0 E" pathEditMode="relative" ptsTypes="">
                                      <p:cBhvr>
                                        <p:cTn id="18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6" presetClass="emph" presetSubtype="0" accel="42353" decel="4188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2" dur="1000" fill="hold"/>
                                        <p:tgtEl>
                                          <p:spTgt spid="12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6" presetClass="emph" presetSubtype="0" accel="42353" decel="4188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4" dur="1000" fill="hold"/>
                                        <p:tgtEl>
                                          <p:spTgt spid="5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xit" presetSubtype="0" accel="42353" decel="4188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ntr" presetSubtype="0" accel="42353" decel="4188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63" presetClass="path" presetSubtype="0" accel="42353" decel="4188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012 -0.436692 E" pathEditMode="relative" ptsTypes="">
                                      <p:cBhvr>
                                        <p:cTn id="19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63" presetClass="path" presetSubtype="0" accel="42353" decel="4188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12 0.436692 L 0 0 E" pathEditMode="relative" ptsTypes="">
                                      <p:cBhvr>
                                        <p:cTn id="19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6" presetClass="emph" presetSubtype="0" accel="42353" decel="4188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9" dur="1000" fill="hold"/>
                                        <p:tgtEl>
                                          <p:spTgt spid="13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0" presetID="6" presetClass="emph" presetSubtype="0" accel="42353" decel="4188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1" dur="1000" fill="hold"/>
                                        <p:tgtEl>
                                          <p:spTgt spid="5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accel="42353" decel="4188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63" presetClass="path" presetSubtype="0" accel="42353" decel="4188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30764 L 2.70833E-6 -3.7037E-6 " pathEditMode="relative" rAng="0" ptsTypes="AA">
                                      <p:cBhvr>
                                        <p:cTn id="22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15394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6" presetClass="emph" presetSubtype="0" accel="42353" decel="4188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4" dur="1000" fill="hold"/>
                                        <p:tgtEl>
                                          <p:spTgt spid="6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5" presetID="10" presetClass="entr" presetSubtype="0" accel="42353" decel="4188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63" presetClass="path" presetSubtype="0" accel="42353" decel="4188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30764 L 2.70833E-6 -3.7037E-6 " pathEditMode="relative" rAng="0" ptsTypes="AA">
                                      <p:cBhvr>
                                        <p:cTn id="22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15394"/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6" presetClass="emph" presetSubtype="0" accel="42353" decel="4188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1" dur="1000" fill="hold"/>
                                        <p:tgtEl>
                                          <p:spTgt spid="6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2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750"/>
                            </p:stCondLst>
                            <p:childTnLst>
                              <p:par>
                                <p:cTn id="2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500"/>
                            </p:stCondLst>
                            <p:childTnLst>
                              <p:par>
                                <p:cTn id="3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1500"/>
                            </p:stCondLst>
                            <p:childTnLst>
                              <p:par>
                                <p:cTn id="3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2500"/>
                            </p:stCondLst>
                            <p:childTnLst>
                              <p:par>
                                <p:cTn id="3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3000"/>
                            </p:stCondLst>
                            <p:childTnLst>
                              <p:par>
                                <p:cTn id="3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51" grpId="0"/>
      <p:bldP spid="52" grpId="0" animBg="1"/>
      <p:bldP spid="52" grpId="1" animBg="1"/>
      <p:bldP spid="52" grpId="2" animBg="1"/>
      <p:bldP spid="55" grpId="0" animBg="1"/>
      <p:bldP spid="55" grpId="1" animBg="1"/>
      <p:bldP spid="55" grpId="2" animBg="1"/>
      <p:bldP spid="62" grpId="0" animBg="1"/>
      <p:bldP spid="63" grpId="0" animBg="1"/>
      <p:bldP spid="63" grpId="1" animBg="1"/>
      <p:bldP spid="63" grpId="2" animBg="1"/>
      <p:bldP spid="64" grpId="0" animBg="1"/>
      <p:bldP spid="65" grpId="0" animBg="1"/>
      <p:bldP spid="65" grpId="1" animBg="1"/>
      <p:bldP spid="65" grpId="2" animBg="1"/>
      <p:bldP spid="81" grpId="0" animBg="1"/>
      <p:bldP spid="82" grpId="0" animBg="1"/>
      <p:bldP spid="83" grpId="0" animBg="1"/>
      <p:bldP spid="84" grpId="0" animBg="1"/>
      <p:bldP spid="97" grpId="0" animBg="1"/>
      <p:bldP spid="98" grpId="0" animBg="1"/>
      <p:bldP spid="99" grpId="0" animBg="1"/>
      <p:bldP spid="100" grpId="0" animBg="1"/>
      <p:bldP spid="126" grpId="0"/>
      <p:bldP spid="127" grpId="0"/>
      <p:bldP spid="128" grpId="0"/>
      <p:bldP spid="129" grpId="0" animBg="1"/>
      <p:bldP spid="129" grpId="1" animBg="1"/>
      <p:bldP spid="129" grpId="2" animBg="1"/>
      <p:bldP spid="129" grpId="3" animBg="1"/>
      <p:bldP spid="130" grpId="0" animBg="1"/>
      <p:bldP spid="130" grpId="1" animBg="1"/>
      <p:bldP spid="130" grpId="2" animBg="1"/>
      <p:bldP spid="130" grpId="3" animBg="1"/>
      <p:bldP spid="131" grpId="0"/>
      <p:bldP spid="133" grpId="0"/>
      <p:bldP spid="134" grpId="0"/>
      <p:bldP spid="13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762601"/>
          </a:xfrm>
        </p:spPr>
        <p:txBody>
          <a:bodyPr/>
          <a:lstStyle/>
          <a:p>
            <a:r>
              <a:rPr lang="en-US" altLang="zh-CN" b="1"/>
              <a:t>SkipList</a:t>
            </a:r>
            <a:r>
              <a:rPr lang="zh-CN" altLang="en-US" b="1"/>
              <a:t>（跳表）</a:t>
            </a:r>
            <a:r>
              <a:rPr lang="zh-CN" altLang="en-US"/>
              <a:t>首先是链表，但与传统链表相比有几点差异：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元素按照升序排列存储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节点可能包含多个指针，指针跨度不同。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SkipList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4E61DB2-065F-4AA3-8B43-E91717C4128F}"/>
              </a:ext>
            </a:extLst>
          </p:cNvPr>
          <p:cNvSpPr txBox="1"/>
          <p:nvPr/>
        </p:nvSpPr>
        <p:spPr>
          <a:xfrm>
            <a:off x="770156" y="2930684"/>
            <a:ext cx="4413624" cy="1754326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t_zset.c</a:t>
            </a:r>
            <a:endParaRPr lang="en-US" altLang="zh-CN" sz="1200" b="0">
              <a:solidFill>
                <a:srgbClr val="0000FF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zskiplist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头尾节点指针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zskiplistNode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header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tail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节点数量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最大的索引层级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，默认是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1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level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zskiplist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0CC48256-8C3B-4C6E-A20B-64FEDBC76551}"/>
              </a:ext>
            </a:extLst>
          </p:cNvPr>
          <p:cNvSpPr txBox="1"/>
          <p:nvPr/>
        </p:nvSpPr>
        <p:spPr>
          <a:xfrm>
            <a:off x="5390632" y="2717305"/>
            <a:ext cx="5965994" cy="1938992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t_zset.c</a:t>
            </a:r>
            <a:endParaRPr lang="en-US" altLang="zh-CN" sz="1200" b="0">
              <a:solidFill>
                <a:srgbClr val="0000FF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zskiplistNode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sds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节点存储的值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double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score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节点分数，排序、查找用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zskiplistNode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backward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前一个节点指针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zskiplistLevel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zskiplistNode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forward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下一个节点指针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span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索引跨度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level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[]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多级索引数组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zskiplistNode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794195-E0C1-4F60-ABD7-4DD431753CB9}"/>
              </a:ext>
            </a:extLst>
          </p:cNvPr>
          <p:cNvSpPr/>
          <p:nvPr/>
        </p:nvSpPr>
        <p:spPr>
          <a:xfrm>
            <a:off x="635622" y="4959308"/>
            <a:ext cx="1153849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SkipList</a:t>
            </a:r>
            <a:endParaRPr lang="zh-CN" altLang="en-US" sz="1600" b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2AEC3E-9CC1-45FE-B4AF-84BEF68D9867}"/>
              </a:ext>
            </a:extLst>
          </p:cNvPr>
          <p:cNvSpPr/>
          <p:nvPr/>
        </p:nvSpPr>
        <p:spPr>
          <a:xfrm>
            <a:off x="635623" y="5300552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*header</a:t>
            </a:r>
            <a:endParaRPr lang="zh-CN" altLang="en-US" sz="1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4A88A0-784D-4152-A66F-D5A581DD48DE}"/>
              </a:ext>
            </a:extLst>
          </p:cNvPr>
          <p:cNvSpPr/>
          <p:nvPr/>
        </p:nvSpPr>
        <p:spPr>
          <a:xfrm>
            <a:off x="635621" y="5628584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*tail</a:t>
            </a:r>
            <a:endParaRPr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3BF6CF-2C9C-4609-A0FA-9CCBE1FECA5D}"/>
              </a:ext>
            </a:extLst>
          </p:cNvPr>
          <p:cNvSpPr/>
          <p:nvPr/>
        </p:nvSpPr>
        <p:spPr>
          <a:xfrm>
            <a:off x="635619" y="5956616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length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9B11CA-8C0B-4DE0-A78F-8513BC6EA672}"/>
              </a:ext>
            </a:extLst>
          </p:cNvPr>
          <p:cNvSpPr/>
          <p:nvPr/>
        </p:nvSpPr>
        <p:spPr>
          <a:xfrm>
            <a:off x="635617" y="6284648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level</a:t>
            </a:r>
            <a:endParaRPr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122BCF-9651-4520-ACD1-EAC17E65EA7E}"/>
              </a:ext>
            </a:extLst>
          </p:cNvPr>
          <p:cNvSpPr/>
          <p:nvPr/>
        </p:nvSpPr>
        <p:spPr>
          <a:xfrm>
            <a:off x="2705312" y="4959308"/>
            <a:ext cx="1153849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B65DBD-7D75-4F54-8E13-B77E8363884E}"/>
              </a:ext>
            </a:extLst>
          </p:cNvPr>
          <p:cNvSpPr/>
          <p:nvPr/>
        </p:nvSpPr>
        <p:spPr>
          <a:xfrm>
            <a:off x="2705311" y="529271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08C952-9139-4B4B-80B6-CD8C4A2822A5}"/>
              </a:ext>
            </a:extLst>
          </p:cNvPr>
          <p:cNvSpPr/>
          <p:nvPr/>
        </p:nvSpPr>
        <p:spPr>
          <a:xfrm>
            <a:off x="2705309" y="562074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023DCE-32DD-4ADF-A797-CF515A735A95}"/>
              </a:ext>
            </a:extLst>
          </p:cNvPr>
          <p:cNvSpPr/>
          <p:nvPr/>
        </p:nvSpPr>
        <p:spPr>
          <a:xfrm>
            <a:off x="2705307" y="594877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DDD2BCE3-A132-431F-812D-806609E31154}"/>
              </a:ext>
            </a:extLst>
          </p:cNvPr>
          <p:cNvCxnSpPr>
            <a:stCxn id="7" idx="3"/>
            <a:endCxn id="15" idx="1"/>
          </p:cNvCxnSpPr>
          <p:nvPr/>
        </p:nvCxnSpPr>
        <p:spPr>
          <a:xfrm>
            <a:off x="1789473" y="5469518"/>
            <a:ext cx="915834" cy="648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2CF5853-E046-4369-9028-8F76EA48B221}"/>
              </a:ext>
            </a:extLst>
          </p:cNvPr>
          <p:cNvSpPr/>
          <p:nvPr/>
        </p:nvSpPr>
        <p:spPr>
          <a:xfrm>
            <a:off x="10402528" y="4957248"/>
            <a:ext cx="1153849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C2B3108-9C34-45F8-9905-2E9E289C203C}"/>
              </a:ext>
            </a:extLst>
          </p:cNvPr>
          <p:cNvSpPr/>
          <p:nvPr/>
        </p:nvSpPr>
        <p:spPr>
          <a:xfrm>
            <a:off x="10402527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92037C2-3902-4428-8516-538D75556A9F}"/>
              </a:ext>
            </a:extLst>
          </p:cNvPr>
          <p:cNvSpPr/>
          <p:nvPr/>
        </p:nvSpPr>
        <p:spPr>
          <a:xfrm>
            <a:off x="10402525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923DA61-2851-403F-B78C-E718800F7BD7}"/>
              </a:ext>
            </a:extLst>
          </p:cNvPr>
          <p:cNvSpPr/>
          <p:nvPr/>
        </p:nvSpPr>
        <p:spPr>
          <a:xfrm>
            <a:off x="10402523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DC8AFAC2-5035-4674-90C0-92DCCC979DA8}"/>
              </a:ext>
            </a:extLst>
          </p:cNvPr>
          <p:cNvCxnSpPr>
            <a:cxnSpLocks/>
            <a:stCxn id="8" idx="3"/>
            <a:endCxn id="22" idx="2"/>
          </p:cNvCxnSpPr>
          <p:nvPr/>
        </p:nvCxnSpPr>
        <p:spPr>
          <a:xfrm>
            <a:off x="1789471" y="5797550"/>
            <a:ext cx="9189977" cy="487098"/>
          </a:xfrm>
          <a:prstGeom prst="bentConnector4">
            <a:avLst>
              <a:gd name="adj1" fmla="val 3434"/>
              <a:gd name="adj2" fmla="val 1469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BC6D94CF-44E7-448B-99E9-DF76949C9E6F}"/>
              </a:ext>
            </a:extLst>
          </p:cNvPr>
          <p:cNvSpPr/>
          <p:nvPr/>
        </p:nvSpPr>
        <p:spPr>
          <a:xfrm>
            <a:off x="4249959" y="4957248"/>
            <a:ext cx="1153849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D6A5C38-B3BE-4149-8021-A96DF6CCB684}"/>
              </a:ext>
            </a:extLst>
          </p:cNvPr>
          <p:cNvSpPr/>
          <p:nvPr/>
        </p:nvSpPr>
        <p:spPr>
          <a:xfrm>
            <a:off x="4249958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E5A065A-3703-4E9C-B2EF-7AB961173776}"/>
              </a:ext>
            </a:extLst>
          </p:cNvPr>
          <p:cNvSpPr/>
          <p:nvPr/>
        </p:nvSpPr>
        <p:spPr>
          <a:xfrm>
            <a:off x="4249956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1553344-965A-4954-AD1F-73908F08545C}"/>
              </a:ext>
            </a:extLst>
          </p:cNvPr>
          <p:cNvSpPr/>
          <p:nvPr/>
        </p:nvSpPr>
        <p:spPr>
          <a:xfrm>
            <a:off x="4249954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6427CB8-280C-4FCA-8EDE-D9B20A16195E}"/>
              </a:ext>
            </a:extLst>
          </p:cNvPr>
          <p:cNvSpPr/>
          <p:nvPr/>
        </p:nvSpPr>
        <p:spPr>
          <a:xfrm>
            <a:off x="5807535" y="4957248"/>
            <a:ext cx="1153849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20FB377-C725-4AA0-AFC7-E72E9E63E6C7}"/>
              </a:ext>
            </a:extLst>
          </p:cNvPr>
          <p:cNvSpPr/>
          <p:nvPr/>
        </p:nvSpPr>
        <p:spPr>
          <a:xfrm>
            <a:off x="5807534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67449A4-7F56-44B1-B9CE-DAC587CE0FBC}"/>
              </a:ext>
            </a:extLst>
          </p:cNvPr>
          <p:cNvSpPr/>
          <p:nvPr/>
        </p:nvSpPr>
        <p:spPr>
          <a:xfrm>
            <a:off x="5807532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8B71661-1B1D-43D9-ABF5-86947F9EB3C5}"/>
              </a:ext>
            </a:extLst>
          </p:cNvPr>
          <p:cNvSpPr/>
          <p:nvPr/>
        </p:nvSpPr>
        <p:spPr>
          <a:xfrm>
            <a:off x="5807530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9DD15F6-454D-4E3E-B68A-410564773455}"/>
              </a:ext>
            </a:extLst>
          </p:cNvPr>
          <p:cNvSpPr/>
          <p:nvPr/>
        </p:nvSpPr>
        <p:spPr>
          <a:xfrm>
            <a:off x="7352186" y="4957248"/>
            <a:ext cx="1153849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201A933-289C-45B0-9E68-753AE3583D7E}"/>
              </a:ext>
            </a:extLst>
          </p:cNvPr>
          <p:cNvSpPr/>
          <p:nvPr/>
        </p:nvSpPr>
        <p:spPr>
          <a:xfrm>
            <a:off x="7352185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9105CE4-5292-455F-9391-669F5D3D8B80}"/>
              </a:ext>
            </a:extLst>
          </p:cNvPr>
          <p:cNvSpPr/>
          <p:nvPr/>
        </p:nvSpPr>
        <p:spPr>
          <a:xfrm>
            <a:off x="7352183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165E797-B659-42A0-9160-2BE30ACCFFD4}"/>
              </a:ext>
            </a:extLst>
          </p:cNvPr>
          <p:cNvSpPr/>
          <p:nvPr/>
        </p:nvSpPr>
        <p:spPr>
          <a:xfrm>
            <a:off x="7352181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9886FCE-8A95-4C6F-9098-5EB5EE7043DA}"/>
              </a:ext>
            </a:extLst>
          </p:cNvPr>
          <p:cNvSpPr/>
          <p:nvPr/>
        </p:nvSpPr>
        <p:spPr>
          <a:xfrm>
            <a:off x="8896831" y="4957305"/>
            <a:ext cx="1153849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570FC0C-CA28-41D3-A0BA-B2D863FEF4E0}"/>
              </a:ext>
            </a:extLst>
          </p:cNvPr>
          <p:cNvSpPr/>
          <p:nvPr/>
        </p:nvSpPr>
        <p:spPr>
          <a:xfrm>
            <a:off x="8896830" y="5290710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DE0257-0A03-4A01-990F-7F8C39D300F9}"/>
              </a:ext>
            </a:extLst>
          </p:cNvPr>
          <p:cNvSpPr/>
          <p:nvPr/>
        </p:nvSpPr>
        <p:spPr>
          <a:xfrm>
            <a:off x="8896828" y="5618742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215CC98-9311-42BD-90EC-49F058CE5545}"/>
              </a:ext>
            </a:extLst>
          </p:cNvPr>
          <p:cNvSpPr/>
          <p:nvPr/>
        </p:nvSpPr>
        <p:spPr>
          <a:xfrm>
            <a:off x="8896826" y="5946774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E01FC45A-849E-40A0-9F26-7823AE01B0A4}"/>
              </a:ext>
            </a:extLst>
          </p:cNvPr>
          <p:cNvCxnSpPr>
            <a:stCxn id="21" idx="1"/>
            <a:endCxn id="45" idx="3"/>
          </p:cNvCxnSpPr>
          <p:nvPr/>
        </p:nvCxnSpPr>
        <p:spPr>
          <a:xfrm rot="10800000" flipV="1">
            <a:off x="10050677" y="5787650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35F80A46-93D1-4972-B3C5-4EA878E1C5D7}"/>
              </a:ext>
            </a:extLst>
          </p:cNvPr>
          <p:cNvCxnSpPr/>
          <p:nvPr/>
        </p:nvCxnSpPr>
        <p:spPr>
          <a:xfrm rot="10800000" flipV="1">
            <a:off x="8517604" y="5777865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19C671BE-3B9E-42E4-9971-608715082556}"/>
              </a:ext>
            </a:extLst>
          </p:cNvPr>
          <p:cNvCxnSpPr/>
          <p:nvPr/>
        </p:nvCxnSpPr>
        <p:spPr>
          <a:xfrm rot="10800000" flipV="1">
            <a:off x="6972956" y="5768080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8294387D-4388-4C44-AAB4-03F0F3D8E802}"/>
              </a:ext>
            </a:extLst>
          </p:cNvPr>
          <p:cNvCxnSpPr/>
          <p:nvPr/>
        </p:nvCxnSpPr>
        <p:spPr>
          <a:xfrm rot="10800000" flipV="1">
            <a:off x="5428308" y="5758295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44D6EE2A-879F-476C-83DD-AF68F9B72745}"/>
              </a:ext>
            </a:extLst>
          </p:cNvPr>
          <p:cNvCxnSpPr/>
          <p:nvPr/>
        </p:nvCxnSpPr>
        <p:spPr>
          <a:xfrm rot="10800000" flipV="1">
            <a:off x="3872085" y="5748510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406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762601"/>
          </a:xfrm>
        </p:spPr>
        <p:txBody>
          <a:bodyPr/>
          <a:lstStyle/>
          <a:p>
            <a:r>
              <a:rPr lang="en-US" altLang="zh-CN" b="1"/>
              <a:t>SkipList</a:t>
            </a:r>
            <a:r>
              <a:rPr lang="zh-CN" altLang="en-US" b="1"/>
              <a:t>（跳表）</a:t>
            </a:r>
            <a:r>
              <a:rPr lang="zh-CN" altLang="en-US"/>
              <a:t>首先是链表，但与传统链表相比有几点差异：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元素按照升序排列存储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节点可能包含多个指针，指针跨度不同。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SkipList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794195-E0C1-4F60-ABD7-4DD431753CB9}"/>
              </a:ext>
            </a:extLst>
          </p:cNvPr>
          <p:cNvSpPr/>
          <p:nvPr/>
        </p:nvSpPr>
        <p:spPr>
          <a:xfrm>
            <a:off x="635622" y="4959308"/>
            <a:ext cx="1153849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SkipList</a:t>
            </a:r>
            <a:endParaRPr lang="zh-CN" altLang="en-US" sz="1600" b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2AEC3E-9CC1-45FE-B4AF-84BEF68D9867}"/>
              </a:ext>
            </a:extLst>
          </p:cNvPr>
          <p:cNvSpPr/>
          <p:nvPr/>
        </p:nvSpPr>
        <p:spPr>
          <a:xfrm>
            <a:off x="635623" y="5300552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*header</a:t>
            </a:r>
            <a:endParaRPr lang="zh-CN" altLang="en-US" sz="1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4A88A0-784D-4152-A66F-D5A581DD48DE}"/>
              </a:ext>
            </a:extLst>
          </p:cNvPr>
          <p:cNvSpPr/>
          <p:nvPr/>
        </p:nvSpPr>
        <p:spPr>
          <a:xfrm>
            <a:off x="635621" y="5628584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*tail</a:t>
            </a:r>
            <a:endParaRPr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3BF6CF-2C9C-4609-A0FA-9CCBE1FECA5D}"/>
              </a:ext>
            </a:extLst>
          </p:cNvPr>
          <p:cNvSpPr/>
          <p:nvPr/>
        </p:nvSpPr>
        <p:spPr>
          <a:xfrm>
            <a:off x="635619" y="5956616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length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9B11CA-8C0B-4DE0-A78F-8513BC6EA672}"/>
              </a:ext>
            </a:extLst>
          </p:cNvPr>
          <p:cNvSpPr/>
          <p:nvPr/>
        </p:nvSpPr>
        <p:spPr>
          <a:xfrm>
            <a:off x="635617" y="6284648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level</a:t>
            </a:r>
            <a:endParaRPr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122BCF-9651-4520-ACD1-EAC17E65EA7E}"/>
              </a:ext>
            </a:extLst>
          </p:cNvPr>
          <p:cNvSpPr/>
          <p:nvPr/>
        </p:nvSpPr>
        <p:spPr>
          <a:xfrm>
            <a:off x="2705312" y="4271058"/>
            <a:ext cx="1153849" cy="10261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B65DBD-7D75-4F54-8E13-B77E8363884E}"/>
              </a:ext>
            </a:extLst>
          </p:cNvPr>
          <p:cNvSpPr/>
          <p:nvPr/>
        </p:nvSpPr>
        <p:spPr>
          <a:xfrm>
            <a:off x="2705311" y="529271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08C952-9139-4B4B-80B6-CD8C4A2822A5}"/>
              </a:ext>
            </a:extLst>
          </p:cNvPr>
          <p:cNvSpPr/>
          <p:nvPr/>
        </p:nvSpPr>
        <p:spPr>
          <a:xfrm>
            <a:off x="2705309" y="562074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023DCE-32DD-4ADF-A797-CF515A735A95}"/>
              </a:ext>
            </a:extLst>
          </p:cNvPr>
          <p:cNvSpPr/>
          <p:nvPr/>
        </p:nvSpPr>
        <p:spPr>
          <a:xfrm>
            <a:off x="2705307" y="594877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DDD2BCE3-A132-431F-812D-806609E31154}"/>
              </a:ext>
            </a:extLst>
          </p:cNvPr>
          <p:cNvCxnSpPr>
            <a:stCxn id="7" idx="3"/>
            <a:endCxn id="15" idx="1"/>
          </p:cNvCxnSpPr>
          <p:nvPr/>
        </p:nvCxnSpPr>
        <p:spPr>
          <a:xfrm>
            <a:off x="1789473" y="5469518"/>
            <a:ext cx="915834" cy="648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2CF5853-E046-4369-9028-8F76EA48B221}"/>
              </a:ext>
            </a:extLst>
          </p:cNvPr>
          <p:cNvSpPr/>
          <p:nvPr/>
        </p:nvSpPr>
        <p:spPr>
          <a:xfrm>
            <a:off x="10402528" y="4271058"/>
            <a:ext cx="1153849" cy="10241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C2B3108-9C34-45F8-9905-2E9E289C203C}"/>
              </a:ext>
            </a:extLst>
          </p:cNvPr>
          <p:cNvSpPr/>
          <p:nvPr/>
        </p:nvSpPr>
        <p:spPr>
          <a:xfrm>
            <a:off x="10402527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92037C2-3902-4428-8516-538D75556A9F}"/>
              </a:ext>
            </a:extLst>
          </p:cNvPr>
          <p:cNvSpPr/>
          <p:nvPr/>
        </p:nvSpPr>
        <p:spPr>
          <a:xfrm>
            <a:off x="10402525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923DA61-2851-403F-B78C-E718800F7BD7}"/>
              </a:ext>
            </a:extLst>
          </p:cNvPr>
          <p:cNvSpPr/>
          <p:nvPr/>
        </p:nvSpPr>
        <p:spPr>
          <a:xfrm>
            <a:off x="10402523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DC8AFAC2-5035-4674-90C0-92DCCC979DA8}"/>
              </a:ext>
            </a:extLst>
          </p:cNvPr>
          <p:cNvCxnSpPr>
            <a:cxnSpLocks/>
            <a:stCxn id="8" idx="3"/>
            <a:endCxn id="22" idx="2"/>
          </p:cNvCxnSpPr>
          <p:nvPr/>
        </p:nvCxnSpPr>
        <p:spPr>
          <a:xfrm>
            <a:off x="1789471" y="5797550"/>
            <a:ext cx="9189977" cy="487098"/>
          </a:xfrm>
          <a:prstGeom prst="bentConnector4">
            <a:avLst>
              <a:gd name="adj1" fmla="val 3434"/>
              <a:gd name="adj2" fmla="val 1469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BC6D94CF-44E7-448B-99E9-DF76949C9E6F}"/>
              </a:ext>
            </a:extLst>
          </p:cNvPr>
          <p:cNvSpPr/>
          <p:nvPr/>
        </p:nvSpPr>
        <p:spPr>
          <a:xfrm>
            <a:off x="4249959" y="4271058"/>
            <a:ext cx="1153849" cy="10241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D6A5C38-B3BE-4149-8021-A96DF6CCB684}"/>
              </a:ext>
            </a:extLst>
          </p:cNvPr>
          <p:cNvSpPr/>
          <p:nvPr/>
        </p:nvSpPr>
        <p:spPr>
          <a:xfrm>
            <a:off x="4249958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E5A065A-3703-4E9C-B2EF-7AB961173776}"/>
              </a:ext>
            </a:extLst>
          </p:cNvPr>
          <p:cNvSpPr/>
          <p:nvPr/>
        </p:nvSpPr>
        <p:spPr>
          <a:xfrm>
            <a:off x="4249956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1553344-965A-4954-AD1F-73908F08545C}"/>
              </a:ext>
            </a:extLst>
          </p:cNvPr>
          <p:cNvSpPr/>
          <p:nvPr/>
        </p:nvSpPr>
        <p:spPr>
          <a:xfrm>
            <a:off x="4249954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6427CB8-280C-4FCA-8EDE-D9B20A16195E}"/>
              </a:ext>
            </a:extLst>
          </p:cNvPr>
          <p:cNvSpPr/>
          <p:nvPr/>
        </p:nvSpPr>
        <p:spPr>
          <a:xfrm>
            <a:off x="5807535" y="4271058"/>
            <a:ext cx="1153849" cy="10241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20FB377-C725-4AA0-AFC7-E72E9E63E6C7}"/>
              </a:ext>
            </a:extLst>
          </p:cNvPr>
          <p:cNvSpPr/>
          <p:nvPr/>
        </p:nvSpPr>
        <p:spPr>
          <a:xfrm>
            <a:off x="5807534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67449A4-7F56-44B1-B9CE-DAC587CE0FBC}"/>
              </a:ext>
            </a:extLst>
          </p:cNvPr>
          <p:cNvSpPr/>
          <p:nvPr/>
        </p:nvSpPr>
        <p:spPr>
          <a:xfrm>
            <a:off x="5807532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8B71661-1B1D-43D9-ABF5-86947F9EB3C5}"/>
              </a:ext>
            </a:extLst>
          </p:cNvPr>
          <p:cNvSpPr/>
          <p:nvPr/>
        </p:nvSpPr>
        <p:spPr>
          <a:xfrm>
            <a:off x="5807530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9DD15F6-454D-4E3E-B68A-410564773455}"/>
              </a:ext>
            </a:extLst>
          </p:cNvPr>
          <p:cNvSpPr/>
          <p:nvPr/>
        </p:nvSpPr>
        <p:spPr>
          <a:xfrm>
            <a:off x="7352186" y="4271058"/>
            <a:ext cx="1153849" cy="10241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201A933-289C-45B0-9E68-753AE3583D7E}"/>
              </a:ext>
            </a:extLst>
          </p:cNvPr>
          <p:cNvSpPr/>
          <p:nvPr/>
        </p:nvSpPr>
        <p:spPr>
          <a:xfrm>
            <a:off x="7352185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9105CE4-5292-455F-9391-669F5D3D8B80}"/>
              </a:ext>
            </a:extLst>
          </p:cNvPr>
          <p:cNvSpPr/>
          <p:nvPr/>
        </p:nvSpPr>
        <p:spPr>
          <a:xfrm>
            <a:off x="7352183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165E797-B659-42A0-9160-2BE30ACCFFD4}"/>
              </a:ext>
            </a:extLst>
          </p:cNvPr>
          <p:cNvSpPr/>
          <p:nvPr/>
        </p:nvSpPr>
        <p:spPr>
          <a:xfrm>
            <a:off x="7352181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9886FCE-8A95-4C6F-9098-5EB5EE7043DA}"/>
              </a:ext>
            </a:extLst>
          </p:cNvPr>
          <p:cNvSpPr/>
          <p:nvPr/>
        </p:nvSpPr>
        <p:spPr>
          <a:xfrm>
            <a:off x="8896831" y="4271115"/>
            <a:ext cx="1153849" cy="10241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570FC0C-CA28-41D3-A0BA-B2D863FEF4E0}"/>
              </a:ext>
            </a:extLst>
          </p:cNvPr>
          <p:cNvSpPr/>
          <p:nvPr/>
        </p:nvSpPr>
        <p:spPr>
          <a:xfrm>
            <a:off x="8896830" y="5290710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DE0257-0A03-4A01-990F-7F8C39D300F9}"/>
              </a:ext>
            </a:extLst>
          </p:cNvPr>
          <p:cNvSpPr/>
          <p:nvPr/>
        </p:nvSpPr>
        <p:spPr>
          <a:xfrm>
            <a:off x="8896828" y="5618742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215CC98-9311-42BD-90EC-49F058CE5545}"/>
              </a:ext>
            </a:extLst>
          </p:cNvPr>
          <p:cNvSpPr/>
          <p:nvPr/>
        </p:nvSpPr>
        <p:spPr>
          <a:xfrm>
            <a:off x="8896826" y="5946774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B44E021-CD5E-4ABA-9EDE-7331ED92CB71}"/>
              </a:ext>
            </a:extLst>
          </p:cNvPr>
          <p:cNvSpPr/>
          <p:nvPr/>
        </p:nvSpPr>
        <p:spPr>
          <a:xfrm>
            <a:off x="2952957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20EBCD3-D94A-48DB-A48F-9C6C2CFB0B79}"/>
              </a:ext>
            </a:extLst>
          </p:cNvPr>
          <p:cNvSpPr/>
          <p:nvPr/>
        </p:nvSpPr>
        <p:spPr>
          <a:xfrm>
            <a:off x="2952957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B3BDB19-9AD7-4738-B08B-04A93452879E}"/>
              </a:ext>
            </a:extLst>
          </p:cNvPr>
          <p:cNvSpPr/>
          <p:nvPr/>
        </p:nvSpPr>
        <p:spPr>
          <a:xfrm>
            <a:off x="2952957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4C45E8D-B8C6-4ECF-8C1D-CF136EF16761}"/>
              </a:ext>
            </a:extLst>
          </p:cNvPr>
          <p:cNvSpPr/>
          <p:nvPr/>
        </p:nvSpPr>
        <p:spPr>
          <a:xfrm>
            <a:off x="4500078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BFEF1B4-D2B9-49EB-9B7B-B1AB704D6745}"/>
              </a:ext>
            </a:extLst>
          </p:cNvPr>
          <p:cNvSpPr/>
          <p:nvPr/>
        </p:nvSpPr>
        <p:spPr>
          <a:xfrm>
            <a:off x="4500078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AE87910-7747-4EDC-9B7A-B40808713768}"/>
              </a:ext>
            </a:extLst>
          </p:cNvPr>
          <p:cNvSpPr/>
          <p:nvPr/>
        </p:nvSpPr>
        <p:spPr>
          <a:xfrm>
            <a:off x="4500078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1E12BC2-8FAC-43D6-A26F-AF9DE8E7E08D}"/>
              </a:ext>
            </a:extLst>
          </p:cNvPr>
          <p:cNvSpPr/>
          <p:nvPr/>
        </p:nvSpPr>
        <p:spPr>
          <a:xfrm>
            <a:off x="6047199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AADDA22-BC7F-4CAC-BAB6-2D0FDA84CC5A}"/>
              </a:ext>
            </a:extLst>
          </p:cNvPr>
          <p:cNvSpPr/>
          <p:nvPr/>
        </p:nvSpPr>
        <p:spPr>
          <a:xfrm>
            <a:off x="6047199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06A55D9-D7AB-4965-935B-4390A9DDEE68}"/>
              </a:ext>
            </a:extLst>
          </p:cNvPr>
          <p:cNvSpPr/>
          <p:nvPr/>
        </p:nvSpPr>
        <p:spPr>
          <a:xfrm>
            <a:off x="6047199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FD83118-D9CA-4D21-B286-293C99A425AA}"/>
              </a:ext>
            </a:extLst>
          </p:cNvPr>
          <p:cNvSpPr/>
          <p:nvPr/>
        </p:nvSpPr>
        <p:spPr>
          <a:xfrm>
            <a:off x="7594320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4D25BCE-4D91-4CA5-8490-4B83E95F843B}"/>
              </a:ext>
            </a:extLst>
          </p:cNvPr>
          <p:cNvSpPr/>
          <p:nvPr/>
        </p:nvSpPr>
        <p:spPr>
          <a:xfrm>
            <a:off x="7594320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A90D398-93C4-4008-B7F5-F399FE50467E}"/>
              </a:ext>
            </a:extLst>
          </p:cNvPr>
          <p:cNvSpPr/>
          <p:nvPr/>
        </p:nvSpPr>
        <p:spPr>
          <a:xfrm>
            <a:off x="7594320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54688E2-C89D-4D12-8243-740F07C4B08E}"/>
              </a:ext>
            </a:extLst>
          </p:cNvPr>
          <p:cNvSpPr/>
          <p:nvPr/>
        </p:nvSpPr>
        <p:spPr>
          <a:xfrm>
            <a:off x="9141441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684AABF-8A78-4B68-8F3C-CDBC5704E139}"/>
              </a:ext>
            </a:extLst>
          </p:cNvPr>
          <p:cNvSpPr/>
          <p:nvPr/>
        </p:nvSpPr>
        <p:spPr>
          <a:xfrm>
            <a:off x="9141441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3630AA4-F7BF-4FA0-BB22-6F0826E34F84}"/>
              </a:ext>
            </a:extLst>
          </p:cNvPr>
          <p:cNvSpPr/>
          <p:nvPr/>
        </p:nvSpPr>
        <p:spPr>
          <a:xfrm>
            <a:off x="9141441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7F9098D-EC0B-45F9-ABA8-6E51775DFFE7}"/>
              </a:ext>
            </a:extLst>
          </p:cNvPr>
          <p:cNvSpPr/>
          <p:nvPr/>
        </p:nvSpPr>
        <p:spPr>
          <a:xfrm>
            <a:off x="10688562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4A53B87-0172-4D9B-BDE1-5AAE5C57DD57}"/>
              </a:ext>
            </a:extLst>
          </p:cNvPr>
          <p:cNvSpPr/>
          <p:nvPr/>
        </p:nvSpPr>
        <p:spPr>
          <a:xfrm>
            <a:off x="10688562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8D800ED-9E32-4578-9DE6-B38FFD860E44}"/>
              </a:ext>
            </a:extLst>
          </p:cNvPr>
          <p:cNvSpPr/>
          <p:nvPr/>
        </p:nvSpPr>
        <p:spPr>
          <a:xfrm>
            <a:off x="10688562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A84256E8-6B01-4995-9622-49F69EDCA72D}"/>
              </a:ext>
            </a:extLst>
          </p:cNvPr>
          <p:cNvCxnSpPr>
            <a:stCxn id="41" idx="3"/>
            <a:endCxn id="49" idx="1"/>
          </p:cNvCxnSpPr>
          <p:nvPr/>
        </p:nvCxnSpPr>
        <p:spPr>
          <a:xfrm>
            <a:off x="3619496" y="4895586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F2C7CC5F-7B69-46AF-A39E-63DDA8A16891}"/>
              </a:ext>
            </a:extLst>
          </p:cNvPr>
          <p:cNvCxnSpPr/>
          <p:nvPr/>
        </p:nvCxnSpPr>
        <p:spPr>
          <a:xfrm>
            <a:off x="5155803" y="4886849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B1BE9737-7062-4CA0-9865-E1177361BCF9}"/>
              </a:ext>
            </a:extLst>
          </p:cNvPr>
          <p:cNvCxnSpPr/>
          <p:nvPr/>
        </p:nvCxnSpPr>
        <p:spPr>
          <a:xfrm>
            <a:off x="6703685" y="4878112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062B8BA2-6393-419F-BC75-89EC30A20D0D}"/>
              </a:ext>
            </a:extLst>
          </p:cNvPr>
          <p:cNvCxnSpPr/>
          <p:nvPr/>
        </p:nvCxnSpPr>
        <p:spPr>
          <a:xfrm>
            <a:off x="8251567" y="4869375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8B539C9F-15C8-4921-9EC4-55DD9D8259F9}"/>
              </a:ext>
            </a:extLst>
          </p:cNvPr>
          <p:cNvCxnSpPr/>
          <p:nvPr/>
        </p:nvCxnSpPr>
        <p:spPr>
          <a:xfrm>
            <a:off x="9787874" y="4860638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9BD39138-546B-4A42-8BAB-FF908E79FB1E}"/>
              </a:ext>
            </a:extLst>
          </p:cNvPr>
          <p:cNvCxnSpPr/>
          <p:nvPr/>
        </p:nvCxnSpPr>
        <p:spPr>
          <a:xfrm rot="10800000" flipV="1">
            <a:off x="10050677" y="5787650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67E60888-3D70-47B3-82C5-7ED6E804233F}"/>
              </a:ext>
            </a:extLst>
          </p:cNvPr>
          <p:cNvCxnSpPr/>
          <p:nvPr/>
        </p:nvCxnSpPr>
        <p:spPr>
          <a:xfrm rot="10800000" flipV="1">
            <a:off x="8517604" y="5777865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2094948D-FB5A-449B-A3F3-C0CB3D1A8FA4}"/>
              </a:ext>
            </a:extLst>
          </p:cNvPr>
          <p:cNvCxnSpPr/>
          <p:nvPr/>
        </p:nvCxnSpPr>
        <p:spPr>
          <a:xfrm rot="10800000" flipV="1">
            <a:off x="6972956" y="5768080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E976E1E0-55B2-40BA-AB90-04D8E55E78A0}"/>
              </a:ext>
            </a:extLst>
          </p:cNvPr>
          <p:cNvCxnSpPr/>
          <p:nvPr/>
        </p:nvCxnSpPr>
        <p:spPr>
          <a:xfrm rot="10800000" flipV="1">
            <a:off x="5428308" y="5758295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7ED9C69D-BABC-4F49-A089-6AF2DC9916A4}"/>
              </a:ext>
            </a:extLst>
          </p:cNvPr>
          <p:cNvCxnSpPr/>
          <p:nvPr/>
        </p:nvCxnSpPr>
        <p:spPr>
          <a:xfrm rot="10800000" flipV="1">
            <a:off x="3872085" y="5748510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552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5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65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150"/>
                            </p:stCondLst>
                            <p:childTnLst>
                              <p:par>
                                <p:cTn id="4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75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50"/>
                            </p:stCondLst>
                            <p:childTnLst>
                              <p:par>
                                <p:cTn id="7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762601"/>
          </a:xfrm>
        </p:spPr>
        <p:txBody>
          <a:bodyPr/>
          <a:lstStyle/>
          <a:p>
            <a:r>
              <a:rPr lang="en-US" altLang="zh-CN" b="1"/>
              <a:t>SkipList</a:t>
            </a:r>
            <a:r>
              <a:rPr lang="zh-CN" altLang="en-US" b="1"/>
              <a:t>（跳表）</a:t>
            </a:r>
            <a:r>
              <a:rPr lang="zh-CN" altLang="en-US"/>
              <a:t>首先是链表，但与传统链表相比有几点差异：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元素按照升序排列存储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节点可能包含多个指针，指针跨度不同。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SkipList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794195-E0C1-4F60-ABD7-4DD431753CB9}"/>
              </a:ext>
            </a:extLst>
          </p:cNvPr>
          <p:cNvSpPr/>
          <p:nvPr/>
        </p:nvSpPr>
        <p:spPr>
          <a:xfrm>
            <a:off x="635622" y="4959308"/>
            <a:ext cx="1153849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SkipList</a:t>
            </a:r>
            <a:endParaRPr lang="zh-CN" altLang="en-US" sz="1600" b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2AEC3E-9CC1-45FE-B4AF-84BEF68D9867}"/>
              </a:ext>
            </a:extLst>
          </p:cNvPr>
          <p:cNvSpPr/>
          <p:nvPr/>
        </p:nvSpPr>
        <p:spPr>
          <a:xfrm>
            <a:off x="635623" y="5300552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*header</a:t>
            </a:r>
            <a:endParaRPr lang="zh-CN" altLang="en-US" sz="1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4A88A0-784D-4152-A66F-D5A581DD48DE}"/>
              </a:ext>
            </a:extLst>
          </p:cNvPr>
          <p:cNvSpPr/>
          <p:nvPr/>
        </p:nvSpPr>
        <p:spPr>
          <a:xfrm>
            <a:off x="635621" y="5628584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*tail</a:t>
            </a:r>
            <a:endParaRPr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3BF6CF-2C9C-4609-A0FA-9CCBE1FECA5D}"/>
              </a:ext>
            </a:extLst>
          </p:cNvPr>
          <p:cNvSpPr/>
          <p:nvPr/>
        </p:nvSpPr>
        <p:spPr>
          <a:xfrm>
            <a:off x="635619" y="5956616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length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9B11CA-8C0B-4DE0-A78F-8513BC6EA672}"/>
              </a:ext>
            </a:extLst>
          </p:cNvPr>
          <p:cNvSpPr/>
          <p:nvPr/>
        </p:nvSpPr>
        <p:spPr>
          <a:xfrm>
            <a:off x="635617" y="6284648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level</a:t>
            </a:r>
            <a:endParaRPr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122BCF-9651-4520-ACD1-EAC17E65EA7E}"/>
              </a:ext>
            </a:extLst>
          </p:cNvPr>
          <p:cNvSpPr/>
          <p:nvPr/>
        </p:nvSpPr>
        <p:spPr>
          <a:xfrm>
            <a:off x="2705312" y="3429000"/>
            <a:ext cx="1153849" cy="18682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B65DBD-7D75-4F54-8E13-B77E8363884E}"/>
              </a:ext>
            </a:extLst>
          </p:cNvPr>
          <p:cNvSpPr/>
          <p:nvPr/>
        </p:nvSpPr>
        <p:spPr>
          <a:xfrm>
            <a:off x="2705311" y="529271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08C952-9139-4B4B-80B6-CD8C4A2822A5}"/>
              </a:ext>
            </a:extLst>
          </p:cNvPr>
          <p:cNvSpPr/>
          <p:nvPr/>
        </p:nvSpPr>
        <p:spPr>
          <a:xfrm>
            <a:off x="2705309" y="562074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023DCE-32DD-4ADF-A797-CF515A735A95}"/>
              </a:ext>
            </a:extLst>
          </p:cNvPr>
          <p:cNvSpPr/>
          <p:nvPr/>
        </p:nvSpPr>
        <p:spPr>
          <a:xfrm>
            <a:off x="2705307" y="594877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DDD2BCE3-A132-431F-812D-806609E31154}"/>
              </a:ext>
            </a:extLst>
          </p:cNvPr>
          <p:cNvCxnSpPr>
            <a:stCxn id="7" idx="3"/>
            <a:endCxn id="15" idx="1"/>
          </p:cNvCxnSpPr>
          <p:nvPr/>
        </p:nvCxnSpPr>
        <p:spPr>
          <a:xfrm>
            <a:off x="1789473" y="5469518"/>
            <a:ext cx="915834" cy="648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2CF5853-E046-4369-9028-8F76EA48B221}"/>
              </a:ext>
            </a:extLst>
          </p:cNvPr>
          <p:cNvSpPr/>
          <p:nvPr/>
        </p:nvSpPr>
        <p:spPr>
          <a:xfrm>
            <a:off x="10402528" y="4271058"/>
            <a:ext cx="1153849" cy="10241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C2B3108-9C34-45F8-9905-2E9E289C203C}"/>
              </a:ext>
            </a:extLst>
          </p:cNvPr>
          <p:cNvSpPr/>
          <p:nvPr/>
        </p:nvSpPr>
        <p:spPr>
          <a:xfrm>
            <a:off x="10402527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92037C2-3902-4428-8516-538D75556A9F}"/>
              </a:ext>
            </a:extLst>
          </p:cNvPr>
          <p:cNvSpPr/>
          <p:nvPr/>
        </p:nvSpPr>
        <p:spPr>
          <a:xfrm>
            <a:off x="10402525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923DA61-2851-403F-B78C-E718800F7BD7}"/>
              </a:ext>
            </a:extLst>
          </p:cNvPr>
          <p:cNvSpPr/>
          <p:nvPr/>
        </p:nvSpPr>
        <p:spPr>
          <a:xfrm>
            <a:off x="10402523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DC8AFAC2-5035-4674-90C0-92DCCC979DA8}"/>
              </a:ext>
            </a:extLst>
          </p:cNvPr>
          <p:cNvCxnSpPr>
            <a:cxnSpLocks/>
            <a:stCxn id="8" idx="3"/>
            <a:endCxn id="22" idx="2"/>
          </p:cNvCxnSpPr>
          <p:nvPr/>
        </p:nvCxnSpPr>
        <p:spPr>
          <a:xfrm>
            <a:off x="1789471" y="5797550"/>
            <a:ext cx="9189977" cy="487098"/>
          </a:xfrm>
          <a:prstGeom prst="bentConnector4">
            <a:avLst>
              <a:gd name="adj1" fmla="val 3434"/>
              <a:gd name="adj2" fmla="val 1469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BC6D94CF-44E7-448B-99E9-DF76949C9E6F}"/>
              </a:ext>
            </a:extLst>
          </p:cNvPr>
          <p:cNvSpPr/>
          <p:nvPr/>
        </p:nvSpPr>
        <p:spPr>
          <a:xfrm>
            <a:off x="4249959" y="4271058"/>
            <a:ext cx="1153849" cy="10241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D6A5C38-B3BE-4149-8021-A96DF6CCB684}"/>
              </a:ext>
            </a:extLst>
          </p:cNvPr>
          <p:cNvSpPr/>
          <p:nvPr/>
        </p:nvSpPr>
        <p:spPr>
          <a:xfrm>
            <a:off x="4249958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E5A065A-3703-4E9C-B2EF-7AB961173776}"/>
              </a:ext>
            </a:extLst>
          </p:cNvPr>
          <p:cNvSpPr/>
          <p:nvPr/>
        </p:nvSpPr>
        <p:spPr>
          <a:xfrm>
            <a:off x="4249956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1553344-965A-4954-AD1F-73908F08545C}"/>
              </a:ext>
            </a:extLst>
          </p:cNvPr>
          <p:cNvSpPr/>
          <p:nvPr/>
        </p:nvSpPr>
        <p:spPr>
          <a:xfrm>
            <a:off x="4249954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6427CB8-280C-4FCA-8EDE-D9B20A16195E}"/>
              </a:ext>
            </a:extLst>
          </p:cNvPr>
          <p:cNvSpPr/>
          <p:nvPr/>
        </p:nvSpPr>
        <p:spPr>
          <a:xfrm>
            <a:off x="5807535" y="3429000"/>
            <a:ext cx="1153849" cy="186618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20FB377-C725-4AA0-AFC7-E72E9E63E6C7}"/>
              </a:ext>
            </a:extLst>
          </p:cNvPr>
          <p:cNvSpPr/>
          <p:nvPr/>
        </p:nvSpPr>
        <p:spPr>
          <a:xfrm>
            <a:off x="5807534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67449A4-7F56-44B1-B9CE-DAC587CE0FBC}"/>
              </a:ext>
            </a:extLst>
          </p:cNvPr>
          <p:cNvSpPr/>
          <p:nvPr/>
        </p:nvSpPr>
        <p:spPr>
          <a:xfrm>
            <a:off x="5807532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8B71661-1B1D-43D9-ABF5-86947F9EB3C5}"/>
              </a:ext>
            </a:extLst>
          </p:cNvPr>
          <p:cNvSpPr/>
          <p:nvPr/>
        </p:nvSpPr>
        <p:spPr>
          <a:xfrm>
            <a:off x="5807530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9DD15F6-454D-4E3E-B68A-410564773455}"/>
              </a:ext>
            </a:extLst>
          </p:cNvPr>
          <p:cNvSpPr/>
          <p:nvPr/>
        </p:nvSpPr>
        <p:spPr>
          <a:xfrm>
            <a:off x="7352186" y="4271058"/>
            <a:ext cx="1153849" cy="10241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201A933-289C-45B0-9E68-753AE3583D7E}"/>
              </a:ext>
            </a:extLst>
          </p:cNvPr>
          <p:cNvSpPr/>
          <p:nvPr/>
        </p:nvSpPr>
        <p:spPr>
          <a:xfrm>
            <a:off x="7352185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9105CE4-5292-455F-9391-669F5D3D8B80}"/>
              </a:ext>
            </a:extLst>
          </p:cNvPr>
          <p:cNvSpPr/>
          <p:nvPr/>
        </p:nvSpPr>
        <p:spPr>
          <a:xfrm>
            <a:off x="7352183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165E797-B659-42A0-9160-2BE30ACCFFD4}"/>
              </a:ext>
            </a:extLst>
          </p:cNvPr>
          <p:cNvSpPr/>
          <p:nvPr/>
        </p:nvSpPr>
        <p:spPr>
          <a:xfrm>
            <a:off x="7352181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9886FCE-8A95-4C6F-9098-5EB5EE7043DA}"/>
              </a:ext>
            </a:extLst>
          </p:cNvPr>
          <p:cNvSpPr/>
          <p:nvPr/>
        </p:nvSpPr>
        <p:spPr>
          <a:xfrm>
            <a:off x="8896831" y="3429000"/>
            <a:ext cx="1153849" cy="18662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570FC0C-CA28-41D3-A0BA-B2D863FEF4E0}"/>
              </a:ext>
            </a:extLst>
          </p:cNvPr>
          <p:cNvSpPr/>
          <p:nvPr/>
        </p:nvSpPr>
        <p:spPr>
          <a:xfrm>
            <a:off x="8896830" y="5290710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DE0257-0A03-4A01-990F-7F8C39D300F9}"/>
              </a:ext>
            </a:extLst>
          </p:cNvPr>
          <p:cNvSpPr/>
          <p:nvPr/>
        </p:nvSpPr>
        <p:spPr>
          <a:xfrm>
            <a:off x="8896828" y="5618742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215CC98-9311-42BD-90EC-49F058CE5545}"/>
              </a:ext>
            </a:extLst>
          </p:cNvPr>
          <p:cNvSpPr/>
          <p:nvPr/>
        </p:nvSpPr>
        <p:spPr>
          <a:xfrm>
            <a:off x="8896826" y="5946774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B44E021-CD5E-4ABA-9EDE-7331ED92CB71}"/>
              </a:ext>
            </a:extLst>
          </p:cNvPr>
          <p:cNvSpPr/>
          <p:nvPr/>
        </p:nvSpPr>
        <p:spPr>
          <a:xfrm>
            <a:off x="2952957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20EBCD3-D94A-48DB-A48F-9C6C2CFB0B79}"/>
              </a:ext>
            </a:extLst>
          </p:cNvPr>
          <p:cNvSpPr/>
          <p:nvPr/>
        </p:nvSpPr>
        <p:spPr>
          <a:xfrm>
            <a:off x="2952957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B3BDB19-9AD7-4738-B08B-04A93452879E}"/>
              </a:ext>
            </a:extLst>
          </p:cNvPr>
          <p:cNvSpPr/>
          <p:nvPr/>
        </p:nvSpPr>
        <p:spPr>
          <a:xfrm>
            <a:off x="2952957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4C45E8D-B8C6-4ECF-8C1D-CF136EF16761}"/>
              </a:ext>
            </a:extLst>
          </p:cNvPr>
          <p:cNvSpPr/>
          <p:nvPr/>
        </p:nvSpPr>
        <p:spPr>
          <a:xfrm>
            <a:off x="4500078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BFEF1B4-D2B9-49EB-9B7B-B1AB704D6745}"/>
              </a:ext>
            </a:extLst>
          </p:cNvPr>
          <p:cNvSpPr/>
          <p:nvPr/>
        </p:nvSpPr>
        <p:spPr>
          <a:xfrm>
            <a:off x="4500078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AE87910-7747-4EDC-9B7A-B40808713768}"/>
              </a:ext>
            </a:extLst>
          </p:cNvPr>
          <p:cNvSpPr/>
          <p:nvPr/>
        </p:nvSpPr>
        <p:spPr>
          <a:xfrm>
            <a:off x="4500078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1E12BC2-8FAC-43D6-A26F-AF9DE8E7E08D}"/>
              </a:ext>
            </a:extLst>
          </p:cNvPr>
          <p:cNvSpPr/>
          <p:nvPr/>
        </p:nvSpPr>
        <p:spPr>
          <a:xfrm>
            <a:off x="6047199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AADDA22-BC7F-4CAC-BAB6-2D0FDA84CC5A}"/>
              </a:ext>
            </a:extLst>
          </p:cNvPr>
          <p:cNvSpPr/>
          <p:nvPr/>
        </p:nvSpPr>
        <p:spPr>
          <a:xfrm>
            <a:off x="6047199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06A55D9-D7AB-4965-935B-4390A9DDEE68}"/>
              </a:ext>
            </a:extLst>
          </p:cNvPr>
          <p:cNvSpPr/>
          <p:nvPr/>
        </p:nvSpPr>
        <p:spPr>
          <a:xfrm>
            <a:off x="6047199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FD83118-D9CA-4D21-B286-293C99A425AA}"/>
              </a:ext>
            </a:extLst>
          </p:cNvPr>
          <p:cNvSpPr/>
          <p:nvPr/>
        </p:nvSpPr>
        <p:spPr>
          <a:xfrm>
            <a:off x="7594320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4D25BCE-4D91-4CA5-8490-4B83E95F843B}"/>
              </a:ext>
            </a:extLst>
          </p:cNvPr>
          <p:cNvSpPr/>
          <p:nvPr/>
        </p:nvSpPr>
        <p:spPr>
          <a:xfrm>
            <a:off x="7594320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A90D398-93C4-4008-B7F5-F399FE50467E}"/>
              </a:ext>
            </a:extLst>
          </p:cNvPr>
          <p:cNvSpPr/>
          <p:nvPr/>
        </p:nvSpPr>
        <p:spPr>
          <a:xfrm>
            <a:off x="7594320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54688E2-C89D-4D12-8243-740F07C4B08E}"/>
              </a:ext>
            </a:extLst>
          </p:cNvPr>
          <p:cNvSpPr/>
          <p:nvPr/>
        </p:nvSpPr>
        <p:spPr>
          <a:xfrm>
            <a:off x="9141441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684AABF-8A78-4B68-8F3C-CDBC5704E139}"/>
              </a:ext>
            </a:extLst>
          </p:cNvPr>
          <p:cNvSpPr/>
          <p:nvPr/>
        </p:nvSpPr>
        <p:spPr>
          <a:xfrm>
            <a:off x="9141441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3630AA4-F7BF-4FA0-BB22-6F0826E34F84}"/>
              </a:ext>
            </a:extLst>
          </p:cNvPr>
          <p:cNvSpPr/>
          <p:nvPr/>
        </p:nvSpPr>
        <p:spPr>
          <a:xfrm>
            <a:off x="9141441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7F9098D-EC0B-45F9-ABA8-6E51775DFFE7}"/>
              </a:ext>
            </a:extLst>
          </p:cNvPr>
          <p:cNvSpPr/>
          <p:nvPr/>
        </p:nvSpPr>
        <p:spPr>
          <a:xfrm>
            <a:off x="10688562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4A53B87-0172-4D9B-BDE1-5AAE5C57DD57}"/>
              </a:ext>
            </a:extLst>
          </p:cNvPr>
          <p:cNvSpPr/>
          <p:nvPr/>
        </p:nvSpPr>
        <p:spPr>
          <a:xfrm>
            <a:off x="10688562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8D800ED-9E32-4578-9DE6-B38FFD860E44}"/>
              </a:ext>
            </a:extLst>
          </p:cNvPr>
          <p:cNvSpPr/>
          <p:nvPr/>
        </p:nvSpPr>
        <p:spPr>
          <a:xfrm>
            <a:off x="10688562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A84256E8-6B01-4995-9622-49F69EDCA72D}"/>
              </a:ext>
            </a:extLst>
          </p:cNvPr>
          <p:cNvCxnSpPr>
            <a:stCxn id="41" idx="3"/>
            <a:endCxn id="49" idx="1"/>
          </p:cNvCxnSpPr>
          <p:nvPr/>
        </p:nvCxnSpPr>
        <p:spPr>
          <a:xfrm>
            <a:off x="3619496" y="4895586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F2C7CC5F-7B69-46AF-A39E-63DDA8A16891}"/>
              </a:ext>
            </a:extLst>
          </p:cNvPr>
          <p:cNvCxnSpPr/>
          <p:nvPr/>
        </p:nvCxnSpPr>
        <p:spPr>
          <a:xfrm>
            <a:off x="5155803" y="4886849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B1BE9737-7062-4CA0-9865-E1177361BCF9}"/>
              </a:ext>
            </a:extLst>
          </p:cNvPr>
          <p:cNvCxnSpPr/>
          <p:nvPr/>
        </p:nvCxnSpPr>
        <p:spPr>
          <a:xfrm>
            <a:off x="6703685" y="4878112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062B8BA2-6393-419F-BC75-89EC30A20D0D}"/>
              </a:ext>
            </a:extLst>
          </p:cNvPr>
          <p:cNvCxnSpPr/>
          <p:nvPr/>
        </p:nvCxnSpPr>
        <p:spPr>
          <a:xfrm>
            <a:off x="8251567" y="4869375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8B539C9F-15C8-4921-9EC4-55DD9D8259F9}"/>
              </a:ext>
            </a:extLst>
          </p:cNvPr>
          <p:cNvCxnSpPr/>
          <p:nvPr/>
        </p:nvCxnSpPr>
        <p:spPr>
          <a:xfrm>
            <a:off x="9787874" y="4860638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9BD39138-546B-4A42-8BAB-FF908E79FB1E}"/>
              </a:ext>
            </a:extLst>
          </p:cNvPr>
          <p:cNvCxnSpPr/>
          <p:nvPr/>
        </p:nvCxnSpPr>
        <p:spPr>
          <a:xfrm rot="10800000" flipV="1">
            <a:off x="10050677" y="5787650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67E60888-3D70-47B3-82C5-7ED6E804233F}"/>
              </a:ext>
            </a:extLst>
          </p:cNvPr>
          <p:cNvCxnSpPr/>
          <p:nvPr/>
        </p:nvCxnSpPr>
        <p:spPr>
          <a:xfrm rot="10800000" flipV="1">
            <a:off x="8517604" y="5777865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2094948D-FB5A-449B-A3F3-C0CB3D1A8FA4}"/>
              </a:ext>
            </a:extLst>
          </p:cNvPr>
          <p:cNvCxnSpPr/>
          <p:nvPr/>
        </p:nvCxnSpPr>
        <p:spPr>
          <a:xfrm rot="10800000" flipV="1">
            <a:off x="6972956" y="5768080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E976E1E0-55B2-40BA-AB90-04D8E55E78A0}"/>
              </a:ext>
            </a:extLst>
          </p:cNvPr>
          <p:cNvCxnSpPr/>
          <p:nvPr/>
        </p:nvCxnSpPr>
        <p:spPr>
          <a:xfrm rot="10800000" flipV="1">
            <a:off x="5428308" y="5758295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7ED9C69D-BABC-4F49-A089-6AF2DC9916A4}"/>
              </a:ext>
            </a:extLst>
          </p:cNvPr>
          <p:cNvCxnSpPr/>
          <p:nvPr/>
        </p:nvCxnSpPr>
        <p:spPr>
          <a:xfrm rot="10800000" flipV="1">
            <a:off x="3872085" y="5748510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B88AA8F0-F0C4-48E0-8B4B-917051C57D68}"/>
              </a:ext>
            </a:extLst>
          </p:cNvPr>
          <p:cNvSpPr/>
          <p:nvPr/>
        </p:nvSpPr>
        <p:spPr>
          <a:xfrm>
            <a:off x="2942501" y="3744759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285619C-0FED-44F2-A675-0C57A0DE9E04}"/>
              </a:ext>
            </a:extLst>
          </p:cNvPr>
          <p:cNvSpPr/>
          <p:nvPr/>
        </p:nvSpPr>
        <p:spPr>
          <a:xfrm>
            <a:off x="2942501" y="395730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5888633-1EFC-4CEC-811B-EE6DADFD4BFC}"/>
              </a:ext>
            </a:extLst>
          </p:cNvPr>
          <p:cNvSpPr/>
          <p:nvPr/>
        </p:nvSpPr>
        <p:spPr>
          <a:xfrm>
            <a:off x="2942501" y="416303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Level2</a:t>
            </a:r>
            <a:endParaRPr lang="zh-CN" altLang="en-US" sz="1050" b="1"/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50BAE914-AF4E-48F4-ACC8-238FBF6D3ED2}"/>
              </a:ext>
            </a:extLst>
          </p:cNvPr>
          <p:cNvCxnSpPr>
            <a:cxnSpLocks/>
            <a:stCxn id="72" idx="3"/>
            <a:endCxn id="77" idx="1"/>
          </p:cNvCxnSpPr>
          <p:nvPr/>
        </p:nvCxnSpPr>
        <p:spPr>
          <a:xfrm>
            <a:off x="3609040" y="4063068"/>
            <a:ext cx="2422878" cy="207745"/>
          </a:xfrm>
          <a:prstGeom prst="bentConnector3">
            <a:avLst>
              <a:gd name="adj1" fmla="val 824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B18D2C74-5FF5-4820-A74A-62D4DCD7DC0F}"/>
              </a:ext>
            </a:extLst>
          </p:cNvPr>
          <p:cNvSpPr/>
          <p:nvPr/>
        </p:nvSpPr>
        <p:spPr>
          <a:xfrm>
            <a:off x="6031918" y="3746776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23EF409-D802-4C7D-AED9-DB1AD1CEABEF}"/>
              </a:ext>
            </a:extLst>
          </p:cNvPr>
          <p:cNvSpPr/>
          <p:nvPr/>
        </p:nvSpPr>
        <p:spPr>
          <a:xfrm>
            <a:off x="6031918" y="3959324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1CDC04C-4BA4-4439-8566-5B22A1E531DB}"/>
              </a:ext>
            </a:extLst>
          </p:cNvPr>
          <p:cNvSpPr/>
          <p:nvPr/>
        </p:nvSpPr>
        <p:spPr>
          <a:xfrm>
            <a:off x="6031918" y="4165052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Level2</a:t>
            </a:r>
            <a:endParaRPr lang="zh-CN" altLang="en-US" sz="1050" b="1"/>
          </a:p>
        </p:txBody>
      </p: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EEE31FAC-531C-4CF9-A7E4-7E008D9353D2}"/>
              </a:ext>
            </a:extLst>
          </p:cNvPr>
          <p:cNvCxnSpPr>
            <a:cxnSpLocks/>
            <a:stCxn id="76" idx="3"/>
            <a:endCxn id="81" idx="1"/>
          </p:cNvCxnSpPr>
          <p:nvPr/>
        </p:nvCxnSpPr>
        <p:spPr>
          <a:xfrm>
            <a:off x="6698457" y="4065085"/>
            <a:ext cx="2422878" cy="207745"/>
          </a:xfrm>
          <a:prstGeom prst="bentConnector3">
            <a:avLst>
              <a:gd name="adj1" fmla="val 829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BE1E1369-7125-4428-9755-A51878086CCC}"/>
              </a:ext>
            </a:extLst>
          </p:cNvPr>
          <p:cNvSpPr/>
          <p:nvPr/>
        </p:nvSpPr>
        <p:spPr>
          <a:xfrm>
            <a:off x="9121335" y="374879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FE45C2B4-F4CA-43E5-AEBE-B83047866968}"/>
              </a:ext>
            </a:extLst>
          </p:cNvPr>
          <p:cNvSpPr/>
          <p:nvPr/>
        </p:nvSpPr>
        <p:spPr>
          <a:xfrm>
            <a:off x="9121335" y="3961341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997B5530-B281-4D62-8FF4-57D5E03BE17B}"/>
              </a:ext>
            </a:extLst>
          </p:cNvPr>
          <p:cNvSpPr/>
          <p:nvPr/>
        </p:nvSpPr>
        <p:spPr>
          <a:xfrm>
            <a:off x="9121335" y="4167069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Level2</a:t>
            </a:r>
            <a:endParaRPr lang="zh-CN" altLang="en-US" sz="1050" b="1"/>
          </a:p>
        </p:txBody>
      </p:sp>
    </p:spTree>
    <p:extLst>
      <p:ext uri="{BB962C8B-B14F-4D97-AF65-F5344CB8AC3E}">
        <p14:creationId xmlns:p14="http://schemas.microsoft.com/office/powerpoint/2010/main" val="2868493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5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5" grpId="0" animBg="1"/>
      <p:bldP spid="76" grpId="0" animBg="1"/>
      <p:bldP spid="77" grpId="0" animBg="1"/>
      <p:bldP spid="79" grpId="0" animBg="1"/>
      <p:bldP spid="80" grpId="0" animBg="1"/>
      <p:bldP spid="8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762601"/>
          </a:xfrm>
        </p:spPr>
        <p:txBody>
          <a:bodyPr/>
          <a:lstStyle/>
          <a:p>
            <a:r>
              <a:rPr lang="en-US" altLang="zh-CN" b="1"/>
              <a:t>SkipList</a:t>
            </a:r>
            <a:r>
              <a:rPr lang="zh-CN" altLang="en-US" b="1"/>
              <a:t>（跳表）</a:t>
            </a:r>
            <a:r>
              <a:rPr lang="zh-CN" altLang="en-US"/>
              <a:t>首先是链表，但与传统链表相比有几点差异：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元素按照升序排列存储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节点可能包含多个指针，指针跨度不同。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SkipList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794195-E0C1-4F60-ABD7-4DD431753CB9}"/>
              </a:ext>
            </a:extLst>
          </p:cNvPr>
          <p:cNvSpPr/>
          <p:nvPr/>
        </p:nvSpPr>
        <p:spPr>
          <a:xfrm>
            <a:off x="635622" y="4959308"/>
            <a:ext cx="1153849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SkipList</a:t>
            </a:r>
            <a:endParaRPr lang="zh-CN" altLang="en-US" sz="1600" b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2AEC3E-9CC1-45FE-B4AF-84BEF68D9867}"/>
              </a:ext>
            </a:extLst>
          </p:cNvPr>
          <p:cNvSpPr/>
          <p:nvPr/>
        </p:nvSpPr>
        <p:spPr>
          <a:xfrm>
            <a:off x="635623" y="5300552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*header</a:t>
            </a:r>
            <a:endParaRPr lang="zh-CN" altLang="en-US" sz="1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4A88A0-784D-4152-A66F-D5A581DD48DE}"/>
              </a:ext>
            </a:extLst>
          </p:cNvPr>
          <p:cNvSpPr/>
          <p:nvPr/>
        </p:nvSpPr>
        <p:spPr>
          <a:xfrm>
            <a:off x="635621" y="5628584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*tail</a:t>
            </a:r>
            <a:endParaRPr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3BF6CF-2C9C-4609-A0FA-9CCBE1FECA5D}"/>
              </a:ext>
            </a:extLst>
          </p:cNvPr>
          <p:cNvSpPr/>
          <p:nvPr/>
        </p:nvSpPr>
        <p:spPr>
          <a:xfrm>
            <a:off x="635619" y="5956616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length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9B11CA-8C0B-4DE0-A78F-8513BC6EA672}"/>
              </a:ext>
            </a:extLst>
          </p:cNvPr>
          <p:cNvSpPr/>
          <p:nvPr/>
        </p:nvSpPr>
        <p:spPr>
          <a:xfrm>
            <a:off x="635617" y="6284648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level</a:t>
            </a:r>
            <a:endParaRPr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122BCF-9651-4520-ACD1-EAC17E65EA7E}"/>
              </a:ext>
            </a:extLst>
          </p:cNvPr>
          <p:cNvSpPr/>
          <p:nvPr/>
        </p:nvSpPr>
        <p:spPr>
          <a:xfrm>
            <a:off x="2705312" y="2529774"/>
            <a:ext cx="1153849" cy="276746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B65DBD-7D75-4F54-8E13-B77E8363884E}"/>
              </a:ext>
            </a:extLst>
          </p:cNvPr>
          <p:cNvSpPr/>
          <p:nvPr/>
        </p:nvSpPr>
        <p:spPr>
          <a:xfrm>
            <a:off x="2705311" y="529271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08C952-9139-4B4B-80B6-CD8C4A2822A5}"/>
              </a:ext>
            </a:extLst>
          </p:cNvPr>
          <p:cNvSpPr/>
          <p:nvPr/>
        </p:nvSpPr>
        <p:spPr>
          <a:xfrm>
            <a:off x="2705309" y="562074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023DCE-32DD-4ADF-A797-CF515A735A95}"/>
              </a:ext>
            </a:extLst>
          </p:cNvPr>
          <p:cNvSpPr/>
          <p:nvPr/>
        </p:nvSpPr>
        <p:spPr>
          <a:xfrm>
            <a:off x="2705307" y="594877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DDD2BCE3-A132-431F-812D-806609E31154}"/>
              </a:ext>
            </a:extLst>
          </p:cNvPr>
          <p:cNvCxnSpPr>
            <a:stCxn id="7" idx="3"/>
            <a:endCxn id="15" idx="1"/>
          </p:cNvCxnSpPr>
          <p:nvPr/>
        </p:nvCxnSpPr>
        <p:spPr>
          <a:xfrm>
            <a:off x="1789473" y="5469518"/>
            <a:ext cx="915834" cy="648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2CF5853-E046-4369-9028-8F76EA48B221}"/>
              </a:ext>
            </a:extLst>
          </p:cNvPr>
          <p:cNvSpPr/>
          <p:nvPr/>
        </p:nvSpPr>
        <p:spPr>
          <a:xfrm>
            <a:off x="10402528" y="4271058"/>
            <a:ext cx="1153849" cy="10241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C2B3108-9C34-45F8-9905-2E9E289C203C}"/>
              </a:ext>
            </a:extLst>
          </p:cNvPr>
          <p:cNvSpPr/>
          <p:nvPr/>
        </p:nvSpPr>
        <p:spPr>
          <a:xfrm>
            <a:off x="10402527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92037C2-3902-4428-8516-538D75556A9F}"/>
              </a:ext>
            </a:extLst>
          </p:cNvPr>
          <p:cNvSpPr/>
          <p:nvPr/>
        </p:nvSpPr>
        <p:spPr>
          <a:xfrm>
            <a:off x="10402525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923DA61-2851-403F-B78C-E718800F7BD7}"/>
              </a:ext>
            </a:extLst>
          </p:cNvPr>
          <p:cNvSpPr/>
          <p:nvPr/>
        </p:nvSpPr>
        <p:spPr>
          <a:xfrm>
            <a:off x="10402523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DC8AFAC2-5035-4674-90C0-92DCCC979DA8}"/>
              </a:ext>
            </a:extLst>
          </p:cNvPr>
          <p:cNvCxnSpPr>
            <a:cxnSpLocks/>
            <a:stCxn id="8" idx="3"/>
            <a:endCxn id="22" idx="2"/>
          </p:cNvCxnSpPr>
          <p:nvPr/>
        </p:nvCxnSpPr>
        <p:spPr>
          <a:xfrm>
            <a:off x="1789471" y="5797550"/>
            <a:ext cx="9189977" cy="487098"/>
          </a:xfrm>
          <a:prstGeom prst="bentConnector4">
            <a:avLst>
              <a:gd name="adj1" fmla="val 3434"/>
              <a:gd name="adj2" fmla="val 1469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BC6D94CF-44E7-448B-99E9-DF76949C9E6F}"/>
              </a:ext>
            </a:extLst>
          </p:cNvPr>
          <p:cNvSpPr/>
          <p:nvPr/>
        </p:nvSpPr>
        <p:spPr>
          <a:xfrm>
            <a:off x="4249959" y="4271058"/>
            <a:ext cx="1153849" cy="10241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D6A5C38-B3BE-4149-8021-A96DF6CCB684}"/>
              </a:ext>
            </a:extLst>
          </p:cNvPr>
          <p:cNvSpPr/>
          <p:nvPr/>
        </p:nvSpPr>
        <p:spPr>
          <a:xfrm>
            <a:off x="4249958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E5A065A-3703-4E9C-B2EF-7AB961173776}"/>
              </a:ext>
            </a:extLst>
          </p:cNvPr>
          <p:cNvSpPr/>
          <p:nvPr/>
        </p:nvSpPr>
        <p:spPr>
          <a:xfrm>
            <a:off x="4249956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1553344-965A-4954-AD1F-73908F08545C}"/>
              </a:ext>
            </a:extLst>
          </p:cNvPr>
          <p:cNvSpPr/>
          <p:nvPr/>
        </p:nvSpPr>
        <p:spPr>
          <a:xfrm>
            <a:off x="4249954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6427CB8-280C-4FCA-8EDE-D9B20A16195E}"/>
              </a:ext>
            </a:extLst>
          </p:cNvPr>
          <p:cNvSpPr/>
          <p:nvPr/>
        </p:nvSpPr>
        <p:spPr>
          <a:xfrm>
            <a:off x="5807535" y="3429000"/>
            <a:ext cx="1153849" cy="186618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20FB377-C725-4AA0-AFC7-E72E9E63E6C7}"/>
              </a:ext>
            </a:extLst>
          </p:cNvPr>
          <p:cNvSpPr/>
          <p:nvPr/>
        </p:nvSpPr>
        <p:spPr>
          <a:xfrm>
            <a:off x="5807534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67449A4-7F56-44B1-B9CE-DAC587CE0FBC}"/>
              </a:ext>
            </a:extLst>
          </p:cNvPr>
          <p:cNvSpPr/>
          <p:nvPr/>
        </p:nvSpPr>
        <p:spPr>
          <a:xfrm>
            <a:off x="5807532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8B71661-1B1D-43D9-ABF5-86947F9EB3C5}"/>
              </a:ext>
            </a:extLst>
          </p:cNvPr>
          <p:cNvSpPr/>
          <p:nvPr/>
        </p:nvSpPr>
        <p:spPr>
          <a:xfrm>
            <a:off x="5807530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9DD15F6-454D-4E3E-B68A-410564773455}"/>
              </a:ext>
            </a:extLst>
          </p:cNvPr>
          <p:cNvSpPr/>
          <p:nvPr/>
        </p:nvSpPr>
        <p:spPr>
          <a:xfrm>
            <a:off x="7352186" y="4271058"/>
            <a:ext cx="1153849" cy="10241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201A933-289C-45B0-9E68-753AE3583D7E}"/>
              </a:ext>
            </a:extLst>
          </p:cNvPr>
          <p:cNvSpPr/>
          <p:nvPr/>
        </p:nvSpPr>
        <p:spPr>
          <a:xfrm>
            <a:off x="7352185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9105CE4-5292-455F-9391-669F5D3D8B80}"/>
              </a:ext>
            </a:extLst>
          </p:cNvPr>
          <p:cNvSpPr/>
          <p:nvPr/>
        </p:nvSpPr>
        <p:spPr>
          <a:xfrm>
            <a:off x="7352183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165E797-B659-42A0-9160-2BE30ACCFFD4}"/>
              </a:ext>
            </a:extLst>
          </p:cNvPr>
          <p:cNvSpPr/>
          <p:nvPr/>
        </p:nvSpPr>
        <p:spPr>
          <a:xfrm>
            <a:off x="7352181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9886FCE-8A95-4C6F-9098-5EB5EE7043DA}"/>
              </a:ext>
            </a:extLst>
          </p:cNvPr>
          <p:cNvSpPr/>
          <p:nvPr/>
        </p:nvSpPr>
        <p:spPr>
          <a:xfrm>
            <a:off x="8896831" y="2527772"/>
            <a:ext cx="1153849" cy="27674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570FC0C-CA28-41D3-A0BA-B2D863FEF4E0}"/>
              </a:ext>
            </a:extLst>
          </p:cNvPr>
          <p:cNvSpPr/>
          <p:nvPr/>
        </p:nvSpPr>
        <p:spPr>
          <a:xfrm>
            <a:off x="8896830" y="5290710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DE0257-0A03-4A01-990F-7F8C39D300F9}"/>
              </a:ext>
            </a:extLst>
          </p:cNvPr>
          <p:cNvSpPr/>
          <p:nvPr/>
        </p:nvSpPr>
        <p:spPr>
          <a:xfrm>
            <a:off x="8896828" y="5618742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215CC98-9311-42BD-90EC-49F058CE5545}"/>
              </a:ext>
            </a:extLst>
          </p:cNvPr>
          <p:cNvSpPr/>
          <p:nvPr/>
        </p:nvSpPr>
        <p:spPr>
          <a:xfrm>
            <a:off x="8896826" y="5946774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B44E021-CD5E-4ABA-9EDE-7331ED92CB71}"/>
              </a:ext>
            </a:extLst>
          </p:cNvPr>
          <p:cNvSpPr/>
          <p:nvPr/>
        </p:nvSpPr>
        <p:spPr>
          <a:xfrm>
            <a:off x="2952957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20EBCD3-D94A-48DB-A48F-9C6C2CFB0B79}"/>
              </a:ext>
            </a:extLst>
          </p:cNvPr>
          <p:cNvSpPr/>
          <p:nvPr/>
        </p:nvSpPr>
        <p:spPr>
          <a:xfrm>
            <a:off x="2952957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B3BDB19-9AD7-4738-B08B-04A93452879E}"/>
              </a:ext>
            </a:extLst>
          </p:cNvPr>
          <p:cNvSpPr/>
          <p:nvPr/>
        </p:nvSpPr>
        <p:spPr>
          <a:xfrm>
            <a:off x="2952957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4C45E8D-B8C6-4ECF-8C1D-CF136EF16761}"/>
              </a:ext>
            </a:extLst>
          </p:cNvPr>
          <p:cNvSpPr/>
          <p:nvPr/>
        </p:nvSpPr>
        <p:spPr>
          <a:xfrm>
            <a:off x="4500078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BFEF1B4-D2B9-49EB-9B7B-B1AB704D6745}"/>
              </a:ext>
            </a:extLst>
          </p:cNvPr>
          <p:cNvSpPr/>
          <p:nvPr/>
        </p:nvSpPr>
        <p:spPr>
          <a:xfrm>
            <a:off x="4500078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AE87910-7747-4EDC-9B7A-B40808713768}"/>
              </a:ext>
            </a:extLst>
          </p:cNvPr>
          <p:cNvSpPr/>
          <p:nvPr/>
        </p:nvSpPr>
        <p:spPr>
          <a:xfrm>
            <a:off x="4500078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1E12BC2-8FAC-43D6-A26F-AF9DE8E7E08D}"/>
              </a:ext>
            </a:extLst>
          </p:cNvPr>
          <p:cNvSpPr/>
          <p:nvPr/>
        </p:nvSpPr>
        <p:spPr>
          <a:xfrm>
            <a:off x="6047199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AADDA22-BC7F-4CAC-BAB6-2D0FDA84CC5A}"/>
              </a:ext>
            </a:extLst>
          </p:cNvPr>
          <p:cNvSpPr/>
          <p:nvPr/>
        </p:nvSpPr>
        <p:spPr>
          <a:xfrm>
            <a:off x="6047199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06A55D9-D7AB-4965-935B-4390A9DDEE68}"/>
              </a:ext>
            </a:extLst>
          </p:cNvPr>
          <p:cNvSpPr/>
          <p:nvPr/>
        </p:nvSpPr>
        <p:spPr>
          <a:xfrm>
            <a:off x="6047199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FD83118-D9CA-4D21-B286-293C99A425AA}"/>
              </a:ext>
            </a:extLst>
          </p:cNvPr>
          <p:cNvSpPr/>
          <p:nvPr/>
        </p:nvSpPr>
        <p:spPr>
          <a:xfrm>
            <a:off x="7594320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4D25BCE-4D91-4CA5-8490-4B83E95F843B}"/>
              </a:ext>
            </a:extLst>
          </p:cNvPr>
          <p:cNvSpPr/>
          <p:nvPr/>
        </p:nvSpPr>
        <p:spPr>
          <a:xfrm>
            <a:off x="7594320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A90D398-93C4-4008-B7F5-F399FE50467E}"/>
              </a:ext>
            </a:extLst>
          </p:cNvPr>
          <p:cNvSpPr/>
          <p:nvPr/>
        </p:nvSpPr>
        <p:spPr>
          <a:xfrm>
            <a:off x="7594320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54688E2-C89D-4D12-8243-740F07C4B08E}"/>
              </a:ext>
            </a:extLst>
          </p:cNvPr>
          <p:cNvSpPr/>
          <p:nvPr/>
        </p:nvSpPr>
        <p:spPr>
          <a:xfrm>
            <a:off x="9141441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684AABF-8A78-4B68-8F3C-CDBC5704E139}"/>
              </a:ext>
            </a:extLst>
          </p:cNvPr>
          <p:cNvSpPr/>
          <p:nvPr/>
        </p:nvSpPr>
        <p:spPr>
          <a:xfrm>
            <a:off x="9141441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3630AA4-F7BF-4FA0-BB22-6F0826E34F84}"/>
              </a:ext>
            </a:extLst>
          </p:cNvPr>
          <p:cNvSpPr/>
          <p:nvPr/>
        </p:nvSpPr>
        <p:spPr>
          <a:xfrm>
            <a:off x="9141441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7F9098D-EC0B-45F9-ABA8-6E51775DFFE7}"/>
              </a:ext>
            </a:extLst>
          </p:cNvPr>
          <p:cNvSpPr/>
          <p:nvPr/>
        </p:nvSpPr>
        <p:spPr>
          <a:xfrm>
            <a:off x="10688562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4A53B87-0172-4D9B-BDE1-5AAE5C57DD57}"/>
              </a:ext>
            </a:extLst>
          </p:cNvPr>
          <p:cNvSpPr/>
          <p:nvPr/>
        </p:nvSpPr>
        <p:spPr>
          <a:xfrm>
            <a:off x="10688562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8D800ED-9E32-4578-9DE6-B38FFD860E44}"/>
              </a:ext>
            </a:extLst>
          </p:cNvPr>
          <p:cNvSpPr/>
          <p:nvPr/>
        </p:nvSpPr>
        <p:spPr>
          <a:xfrm>
            <a:off x="10688562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A84256E8-6B01-4995-9622-49F69EDCA72D}"/>
              </a:ext>
            </a:extLst>
          </p:cNvPr>
          <p:cNvCxnSpPr>
            <a:stCxn id="41" idx="3"/>
            <a:endCxn id="49" idx="1"/>
          </p:cNvCxnSpPr>
          <p:nvPr/>
        </p:nvCxnSpPr>
        <p:spPr>
          <a:xfrm>
            <a:off x="3619496" y="4895586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F2C7CC5F-7B69-46AF-A39E-63DDA8A16891}"/>
              </a:ext>
            </a:extLst>
          </p:cNvPr>
          <p:cNvCxnSpPr/>
          <p:nvPr/>
        </p:nvCxnSpPr>
        <p:spPr>
          <a:xfrm>
            <a:off x="5155803" y="4886849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B1BE9737-7062-4CA0-9865-E1177361BCF9}"/>
              </a:ext>
            </a:extLst>
          </p:cNvPr>
          <p:cNvCxnSpPr/>
          <p:nvPr/>
        </p:nvCxnSpPr>
        <p:spPr>
          <a:xfrm>
            <a:off x="6703685" y="4878112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062B8BA2-6393-419F-BC75-89EC30A20D0D}"/>
              </a:ext>
            </a:extLst>
          </p:cNvPr>
          <p:cNvCxnSpPr/>
          <p:nvPr/>
        </p:nvCxnSpPr>
        <p:spPr>
          <a:xfrm>
            <a:off x="8251567" y="4869375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8B539C9F-15C8-4921-9EC4-55DD9D8259F9}"/>
              </a:ext>
            </a:extLst>
          </p:cNvPr>
          <p:cNvCxnSpPr/>
          <p:nvPr/>
        </p:nvCxnSpPr>
        <p:spPr>
          <a:xfrm>
            <a:off x="9787874" y="4860638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9BD39138-546B-4A42-8BAB-FF908E79FB1E}"/>
              </a:ext>
            </a:extLst>
          </p:cNvPr>
          <p:cNvCxnSpPr/>
          <p:nvPr/>
        </p:nvCxnSpPr>
        <p:spPr>
          <a:xfrm rot="10800000" flipV="1">
            <a:off x="10050677" y="5787650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67E60888-3D70-47B3-82C5-7ED6E804233F}"/>
              </a:ext>
            </a:extLst>
          </p:cNvPr>
          <p:cNvCxnSpPr/>
          <p:nvPr/>
        </p:nvCxnSpPr>
        <p:spPr>
          <a:xfrm rot="10800000" flipV="1">
            <a:off x="8517604" y="5777865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2094948D-FB5A-449B-A3F3-C0CB3D1A8FA4}"/>
              </a:ext>
            </a:extLst>
          </p:cNvPr>
          <p:cNvCxnSpPr/>
          <p:nvPr/>
        </p:nvCxnSpPr>
        <p:spPr>
          <a:xfrm rot="10800000" flipV="1">
            <a:off x="6972956" y="5768080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E976E1E0-55B2-40BA-AB90-04D8E55E78A0}"/>
              </a:ext>
            </a:extLst>
          </p:cNvPr>
          <p:cNvCxnSpPr/>
          <p:nvPr/>
        </p:nvCxnSpPr>
        <p:spPr>
          <a:xfrm rot="10800000" flipV="1">
            <a:off x="5428308" y="5758295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7ED9C69D-BABC-4F49-A089-6AF2DC9916A4}"/>
              </a:ext>
            </a:extLst>
          </p:cNvPr>
          <p:cNvCxnSpPr/>
          <p:nvPr/>
        </p:nvCxnSpPr>
        <p:spPr>
          <a:xfrm rot="10800000" flipV="1">
            <a:off x="3872085" y="5748510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B88AA8F0-F0C4-48E0-8B4B-917051C57D68}"/>
              </a:ext>
            </a:extLst>
          </p:cNvPr>
          <p:cNvSpPr/>
          <p:nvPr/>
        </p:nvSpPr>
        <p:spPr>
          <a:xfrm>
            <a:off x="2942501" y="3744759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285619C-0FED-44F2-A675-0C57A0DE9E04}"/>
              </a:ext>
            </a:extLst>
          </p:cNvPr>
          <p:cNvSpPr/>
          <p:nvPr/>
        </p:nvSpPr>
        <p:spPr>
          <a:xfrm>
            <a:off x="2942501" y="395730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5888633-1EFC-4CEC-811B-EE6DADFD4BFC}"/>
              </a:ext>
            </a:extLst>
          </p:cNvPr>
          <p:cNvSpPr/>
          <p:nvPr/>
        </p:nvSpPr>
        <p:spPr>
          <a:xfrm>
            <a:off x="2942501" y="416303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Level2</a:t>
            </a:r>
            <a:endParaRPr lang="zh-CN" altLang="en-US" sz="1050" b="1"/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50BAE914-AF4E-48F4-ACC8-238FBF6D3ED2}"/>
              </a:ext>
            </a:extLst>
          </p:cNvPr>
          <p:cNvCxnSpPr>
            <a:cxnSpLocks/>
            <a:stCxn id="72" idx="3"/>
            <a:endCxn id="77" idx="1"/>
          </p:cNvCxnSpPr>
          <p:nvPr/>
        </p:nvCxnSpPr>
        <p:spPr>
          <a:xfrm>
            <a:off x="3609040" y="4063068"/>
            <a:ext cx="2422878" cy="207745"/>
          </a:xfrm>
          <a:prstGeom prst="bentConnector3">
            <a:avLst>
              <a:gd name="adj1" fmla="val 824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B18D2C74-5FF5-4820-A74A-62D4DCD7DC0F}"/>
              </a:ext>
            </a:extLst>
          </p:cNvPr>
          <p:cNvSpPr/>
          <p:nvPr/>
        </p:nvSpPr>
        <p:spPr>
          <a:xfrm>
            <a:off x="6031918" y="3746776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23EF409-D802-4C7D-AED9-DB1AD1CEABEF}"/>
              </a:ext>
            </a:extLst>
          </p:cNvPr>
          <p:cNvSpPr/>
          <p:nvPr/>
        </p:nvSpPr>
        <p:spPr>
          <a:xfrm>
            <a:off x="6031918" y="3959324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1CDC04C-4BA4-4439-8566-5B22A1E531DB}"/>
              </a:ext>
            </a:extLst>
          </p:cNvPr>
          <p:cNvSpPr/>
          <p:nvPr/>
        </p:nvSpPr>
        <p:spPr>
          <a:xfrm>
            <a:off x="6031918" y="4165052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Level2</a:t>
            </a:r>
            <a:endParaRPr lang="zh-CN" altLang="en-US" sz="1050" b="1"/>
          </a:p>
        </p:txBody>
      </p: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EEE31FAC-531C-4CF9-A7E4-7E008D9353D2}"/>
              </a:ext>
            </a:extLst>
          </p:cNvPr>
          <p:cNvCxnSpPr>
            <a:cxnSpLocks/>
            <a:stCxn id="76" idx="3"/>
            <a:endCxn id="81" idx="1"/>
          </p:cNvCxnSpPr>
          <p:nvPr/>
        </p:nvCxnSpPr>
        <p:spPr>
          <a:xfrm>
            <a:off x="6698457" y="4065085"/>
            <a:ext cx="2422878" cy="207745"/>
          </a:xfrm>
          <a:prstGeom prst="bentConnector3">
            <a:avLst>
              <a:gd name="adj1" fmla="val 829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BE1E1369-7125-4428-9755-A51878086CCC}"/>
              </a:ext>
            </a:extLst>
          </p:cNvPr>
          <p:cNvSpPr/>
          <p:nvPr/>
        </p:nvSpPr>
        <p:spPr>
          <a:xfrm>
            <a:off x="9121335" y="374879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FE45C2B4-F4CA-43E5-AEBE-B83047866968}"/>
              </a:ext>
            </a:extLst>
          </p:cNvPr>
          <p:cNvSpPr/>
          <p:nvPr/>
        </p:nvSpPr>
        <p:spPr>
          <a:xfrm>
            <a:off x="9121335" y="3961341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997B5530-B281-4D62-8FF4-57D5E03BE17B}"/>
              </a:ext>
            </a:extLst>
          </p:cNvPr>
          <p:cNvSpPr/>
          <p:nvPr/>
        </p:nvSpPr>
        <p:spPr>
          <a:xfrm>
            <a:off x="9121335" y="4167069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Level2</a:t>
            </a:r>
            <a:endParaRPr lang="zh-CN" altLang="en-US" sz="1050" b="1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A7EC506B-C1EF-4934-872D-4F15395662E6}"/>
              </a:ext>
            </a:extLst>
          </p:cNvPr>
          <p:cNvSpPr/>
          <p:nvPr/>
        </p:nvSpPr>
        <p:spPr>
          <a:xfrm>
            <a:off x="2955370" y="28319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7026F22-1877-48AE-A505-3E2CEED5B377}"/>
              </a:ext>
            </a:extLst>
          </p:cNvPr>
          <p:cNvSpPr/>
          <p:nvPr/>
        </p:nvSpPr>
        <p:spPr>
          <a:xfrm>
            <a:off x="2955370" y="304447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8CE02AD-D67F-4B23-B936-6E7B8B36684B}"/>
              </a:ext>
            </a:extLst>
          </p:cNvPr>
          <p:cNvSpPr/>
          <p:nvPr/>
        </p:nvSpPr>
        <p:spPr>
          <a:xfrm>
            <a:off x="2955370" y="3250201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Level3</a:t>
            </a:r>
            <a:endParaRPr lang="zh-CN" altLang="en-US" sz="1050" b="1"/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E4EAEC12-F05D-4A04-8DF4-80C301F1CA50}"/>
              </a:ext>
            </a:extLst>
          </p:cNvPr>
          <p:cNvCxnSpPr>
            <a:cxnSpLocks/>
            <a:stCxn id="83" idx="3"/>
            <a:endCxn id="88" idx="1"/>
          </p:cNvCxnSpPr>
          <p:nvPr/>
        </p:nvCxnSpPr>
        <p:spPr>
          <a:xfrm>
            <a:off x="3621909" y="3150234"/>
            <a:ext cx="5499426" cy="2071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6691EA18-FFD8-494D-ACEB-3FC7A14DAF3E}"/>
              </a:ext>
            </a:extLst>
          </p:cNvPr>
          <p:cNvSpPr/>
          <p:nvPr/>
        </p:nvSpPr>
        <p:spPr>
          <a:xfrm>
            <a:off x="9121335" y="2833321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0E6C142-EF1F-45B2-B134-890ECB5666CC}"/>
              </a:ext>
            </a:extLst>
          </p:cNvPr>
          <p:cNvSpPr/>
          <p:nvPr/>
        </p:nvSpPr>
        <p:spPr>
          <a:xfrm>
            <a:off x="9121335" y="3045869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FDE6377E-F4FE-452B-B695-58F4CAE0C21D}"/>
              </a:ext>
            </a:extLst>
          </p:cNvPr>
          <p:cNvSpPr/>
          <p:nvPr/>
        </p:nvSpPr>
        <p:spPr>
          <a:xfrm>
            <a:off x="9121335" y="325159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Level3</a:t>
            </a:r>
            <a:endParaRPr lang="zh-CN" altLang="en-US" sz="1050" b="1"/>
          </a:p>
        </p:txBody>
      </p:sp>
    </p:spTree>
    <p:extLst>
      <p:ext uri="{BB962C8B-B14F-4D97-AF65-F5344CB8AC3E}">
        <p14:creationId xmlns:p14="http://schemas.microsoft.com/office/powerpoint/2010/main" val="2403193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6" grpId="0" animBg="1"/>
      <p:bldP spid="87" grpId="0" animBg="1"/>
      <p:bldP spid="8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8B1B880-5B76-4B26-8071-29EC9CBE48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SkipList</a:t>
            </a:r>
            <a:r>
              <a:rPr lang="zh-CN" altLang="en-US"/>
              <a:t>的特点：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跳跃表是一个双向链表，每个节点都包含</a:t>
            </a:r>
            <a:r>
              <a:rPr lang="en-US" altLang="zh-CN" sz="1600"/>
              <a:t>score</a:t>
            </a:r>
            <a:r>
              <a:rPr lang="zh-CN" altLang="en-US" sz="1600"/>
              <a:t>和</a:t>
            </a:r>
            <a:r>
              <a:rPr lang="en-US" altLang="zh-CN" sz="1600"/>
              <a:t>ele</a:t>
            </a:r>
            <a:r>
              <a:rPr lang="zh-CN" altLang="en-US" sz="1600"/>
              <a:t>值</a:t>
            </a: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节点按照</a:t>
            </a:r>
            <a:r>
              <a:rPr lang="en-US" altLang="zh-CN" sz="1600"/>
              <a:t>score</a:t>
            </a:r>
            <a:r>
              <a:rPr lang="zh-CN" altLang="en-US" sz="1600"/>
              <a:t>值排序，</a:t>
            </a:r>
            <a:r>
              <a:rPr lang="en-US" altLang="zh-CN" sz="1600"/>
              <a:t>score</a:t>
            </a:r>
            <a:r>
              <a:rPr lang="zh-CN" altLang="en-US" sz="1600"/>
              <a:t>值一样则按照</a:t>
            </a:r>
            <a:r>
              <a:rPr lang="en-US" altLang="zh-CN" sz="1600"/>
              <a:t>ele</a:t>
            </a:r>
            <a:r>
              <a:rPr lang="zh-CN" altLang="en-US" sz="1600"/>
              <a:t>字典排序</a:t>
            </a: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每个节点都可以包含多层指针，层数是</a:t>
            </a:r>
            <a:r>
              <a:rPr lang="en-US" altLang="zh-CN" sz="1600"/>
              <a:t>1</a:t>
            </a:r>
            <a:r>
              <a:rPr lang="zh-CN" altLang="en-US" sz="1600"/>
              <a:t>到</a:t>
            </a:r>
            <a:r>
              <a:rPr lang="en-US" altLang="zh-CN" sz="1600"/>
              <a:t>32</a:t>
            </a:r>
            <a:r>
              <a:rPr lang="zh-CN" altLang="en-US" sz="1600"/>
              <a:t>之间的随机数</a:t>
            </a: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不同层指针到下一个节点的跨度不同，层级越高，跨度越大</a:t>
            </a: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增删改查效率与红黑树基本一致，实现却更简单</a:t>
            </a:r>
            <a:endParaRPr lang="en-US" altLang="zh-CN" sz="1600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716866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是</a:t>
            </a:r>
            <a:r>
              <a:rPr lang="en-US" altLang="zh-CN"/>
              <a:t>C</a:t>
            </a:r>
            <a:r>
              <a:rPr lang="zh-CN" altLang="en-US"/>
              <a:t>语言实现的，其中</a:t>
            </a:r>
            <a:r>
              <a:rPr lang="en-US" altLang="zh-CN"/>
              <a:t>SDS</a:t>
            </a:r>
            <a:r>
              <a:rPr lang="zh-CN" altLang="en-US"/>
              <a:t>是一个结构体，源码如下：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例如，一个包含字符串“</a:t>
            </a:r>
            <a:r>
              <a:rPr lang="en-US" altLang="zh-CN"/>
              <a:t>name</a:t>
            </a:r>
            <a:r>
              <a:rPr lang="zh-CN" altLang="en-US"/>
              <a:t>”的</a:t>
            </a:r>
            <a:r>
              <a:rPr lang="en-US" altLang="zh-CN"/>
              <a:t>sds</a:t>
            </a:r>
            <a:r>
              <a:rPr lang="zh-CN" altLang="en-US"/>
              <a:t>结构如下：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动态字符串</a:t>
            </a:r>
            <a:r>
              <a:rPr lang="en-US" altLang="zh-CN" sz="2400" b="1">
                <a:solidFill>
                  <a:srgbClr val="AD2B26"/>
                </a:solidFill>
              </a:rPr>
              <a:t>SDS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DDB7BA-615B-4A33-9259-155663F4FE78}"/>
              </a:ext>
            </a:extLst>
          </p:cNvPr>
          <p:cNvSpPr txBox="1"/>
          <p:nvPr/>
        </p:nvSpPr>
        <p:spPr>
          <a:xfrm>
            <a:off x="782320" y="2057754"/>
            <a:ext cx="6574921" cy="199727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__attribute__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((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__packed__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sdshdr8 {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uint8_t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len;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buf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已保存的字符串字节数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，不包含结束标示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*/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uint8_t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alloc;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buf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申请的总的字节数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，不包含结束标示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*/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flags;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不同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SDS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的头类型，用来控制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SDS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的头大小</a:t>
            </a:r>
            <a:endParaRPr lang="en-US" altLang="zh-CN" sz="1400">
              <a:solidFill>
                <a:srgbClr val="008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buf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[]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D39534-0708-4B10-A9A0-5DEBCED14AE7}"/>
              </a:ext>
            </a:extLst>
          </p:cNvPr>
          <p:cNvSpPr txBox="1"/>
          <p:nvPr/>
        </p:nvSpPr>
        <p:spPr>
          <a:xfrm>
            <a:off x="8019655" y="2380919"/>
            <a:ext cx="2892974" cy="1674113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#define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SDS_TYPE_5 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#define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SDS_TYPE_8 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#define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SDS_TYPE_16 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#define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SDS_TYPE_32 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3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#define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SDS_TYPE_64 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2F44D4E9-4723-4CF0-B073-EDF3E580F32C}"/>
              </a:ext>
            </a:extLst>
          </p:cNvPr>
          <p:cNvSpPr/>
          <p:nvPr/>
        </p:nvSpPr>
        <p:spPr>
          <a:xfrm>
            <a:off x="927538" y="2579013"/>
            <a:ext cx="268013" cy="691683"/>
          </a:xfrm>
          <a:prstGeom prst="leftBrace">
            <a:avLst/>
          </a:prstGeom>
          <a:ln w="19050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6F7D13-B050-4925-9092-4C3284254ED8}"/>
              </a:ext>
            </a:extLst>
          </p:cNvPr>
          <p:cNvSpPr txBox="1"/>
          <p:nvPr/>
        </p:nvSpPr>
        <p:spPr>
          <a:xfrm>
            <a:off x="119906" y="2770965"/>
            <a:ext cx="941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AD2B26"/>
                </a:solidFill>
              </a:rPr>
              <a:t>Header</a:t>
            </a:r>
            <a:endParaRPr lang="zh-CN" altLang="en-US" sz="1400">
              <a:solidFill>
                <a:srgbClr val="AD2B26"/>
              </a:solidFill>
              <a:latin typeface="+mn-lt"/>
              <a:ea typeface="+mn-ea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11EE4EA-EC32-4068-9DEF-7BEA046F9C5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203440" y="3217975"/>
            <a:ext cx="816215" cy="1"/>
          </a:xfrm>
          <a:prstGeom prst="straightConnector1">
            <a:avLst/>
          </a:prstGeom>
          <a:ln w="28575">
            <a:solidFill>
              <a:srgbClr val="AD2B2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B2347E9-24EE-478B-9F5B-17B3AA72F17D}"/>
              </a:ext>
            </a:extLst>
          </p:cNvPr>
          <p:cNvSpPr/>
          <p:nvPr/>
        </p:nvSpPr>
        <p:spPr>
          <a:xfrm>
            <a:off x="1204427" y="4860539"/>
            <a:ext cx="13106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len:4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6CE77C6-7474-4F5E-9C9D-BE646E4B76D1}"/>
              </a:ext>
            </a:extLst>
          </p:cNvPr>
          <p:cNvSpPr/>
          <p:nvPr/>
        </p:nvSpPr>
        <p:spPr>
          <a:xfrm>
            <a:off x="2515067" y="4860539"/>
            <a:ext cx="117120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alloc:4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29E2F55-250C-4FEF-9DCC-DD3D448F52C4}"/>
              </a:ext>
            </a:extLst>
          </p:cNvPr>
          <p:cNvSpPr/>
          <p:nvPr/>
        </p:nvSpPr>
        <p:spPr>
          <a:xfrm>
            <a:off x="3686267" y="4860539"/>
            <a:ext cx="120466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flags:1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8628B2B-A639-4240-B2EC-241CCED73CD1}"/>
              </a:ext>
            </a:extLst>
          </p:cNvPr>
          <p:cNvSpPr/>
          <p:nvPr/>
        </p:nvSpPr>
        <p:spPr>
          <a:xfrm>
            <a:off x="4890927" y="4860539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n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E5FFDB3-7DAD-4943-9490-8F7AF4693939}"/>
              </a:ext>
            </a:extLst>
          </p:cNvPr>
          <p:cNvSpPr/>
          <p:nvPr/>
        </p:nvSpPr>
        <p:spPr>
          <a:xfrm>
            <a:off x="5311867" y="4860539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a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CEE02F1-FBF2-4C8C-94E0-1BD38247EB7C}"/>
              </a:ext>
            </a:extLst>
          </p:cNvPr>
          <p:cNvSpPr/>
          <p:nvPr/>
        </p:nvSpPr>
        <p:spPr>
          <a:xfrm>
            <a:off x="5732807" y="4860539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m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9ABEC74-419E-4F84-9243-C45CCBE9E5A4}"/>
              </a:ext>
            </a:extLst>
          </p:cNvPr>
          <p:cNvSpPr/>
          <p:nvPr/>
        </p:nvSpPr>
        <p:spPr>
          <a:xfrm>
            <a:off x="6153747" y="4860539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e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97D9B16-80CB-4B58-BF10-90E7545038F3}"/>
              </a:ext>
            </a:extLst>
          </p:cNvPr>
          <p:cNvSpPr/>
          <p:nvPr/>
        </p:nvSpPr>
        <p:spPr>
          <a:xfrm>
            <a:off x="6574687" y="4860539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\0</a:t>
            </a:r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3158F97E-C65F-40A5-B8C2-AA887EF71857}"/>
              </a:ext>
            </a:extLst>
          </p:cNvPr>
          <p:cNvSpPr/>
          <p:nvPr/>
        </p:nvSpPr>
        <p:spPr>
          <a:xfrm rot="5400000">
            <a:off x="2858922" y="3847937"/>
            <a:ext cx="368633" cy="3695375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D50CC7C-ECDB-41B8-82D0-7F93BA605583}"/>
              </a:ext>
            </a:extLst>
          </p:cNvPr>
          <p:cNvSpPr txBox="1"/>
          <p:nvPr/>
        </p:nvSpPr>
        <p:spPr>
          <a:xfrm>
            <a:off x="2629848" y="5953394"/>
            <a:ext cx="941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AD2B26"/>
                </a:solidFill>
              </a:rPr>
              <a:t>Header</a:t>
            </a:r>
            <a:endParaRPr lang="zh-CN" altLang="en-US" sz="140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ECB170C0-C331-4C2F-AA7D-8F2D5C996A06}"/>
              </a:ext>
            </a:extLst>
          </p:cNvPr>
          <p:cNvSpPr/>
          <p:nvPr/>
        </p:nvSpPr>
        <p:spPr>
          <a:xfrm rot="5400000">
            <a:off x="5759944" y="4644259"/>
            <a:ext cx="366663" cy="2104701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F8FBA08-DED2-4A81-9D3A-89B4C577A779}"/>
              </a:ext>
            </a:extLst>
          </p:cNvPr>
          <p:cNvSpPr txBox="1"/>
          <p:nvPr/>
        </p:nvSpPr>
        <p:spPr>
          <a:xfrm>
            <a:off x="5697819" y="5953394"/>
            <a:ext cx="941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accent3">
                    <a:lumMod val="50000"/>
                  </a:schemeClr>
                </a:solidFill>
              </a:rPr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4103492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0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F576B606-2001-4C61-9DF5-8C132ABC437C}"/>
              </a:ext>
            </a:extLst>
          </p:cNvPr>
          <p:cNvSpPr txBox="1">
            <a:spLocks/>
          </p:cNvSpPr>
          <p:nvPr/>
        </p:nvSpPr>
        <p:spPr>
          <a:xfrm>
            <a:off x="4720784" y="160064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动态字符串</a:t>
            </a:r>
            <a:r>
              <a:rPr lang="en-US" altLang="zh-CN" sz="1800">
                <a:solidFill>
                  <a:srgbClr val="49504F"/>
                </a:solidFill>
              </a:rPr>
              <a:t>SDS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720783" y="217121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IntSet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936A33B0-BF11-4F99-AC9D-E69B375E4960}"/>
              </a:ext>
            </a:extLst>
          </p:cNvPr>
          <p:cNvSpPr txBox="1">
            <a:spLocks/>
          </p:cNvSpPr>
          <p:nvPr/>
        </p:nvSpPr>
        <p:spPr>
          <a:xfrm>
            <a:off x="4720783" y="274178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Dict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B827A688-74A2-41BE-AEB2-DA74056CC1FD}"/>
              </a:ext>
            </a:extLst>
          </p:cNvPr>
          <p:cNvSpPr txBox="1">
            <a:spLocks/>
          </p:cNvSpPr>
          <p:nvPr/>
        </p:nvSpPr>
        <p:spPr>
          <a:xfrm>
            <a:off x="4720783" y="331235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ZipList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5B66A23-BAC8-48F9-B93C-71FDA9F7C817}"/>
              </a:ext>
            </a:extLst>
          </p:cNvPr>
          <p:cNvSpPr txBox="1">
            <a:spLocks/>
          </p:cNvSpPr>
          <p:nvPr/>
        </p:nvSpPr>
        <p:spPr>
          <a:xfrm>
            <a:off x="4720783" y="3882919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QuickList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EE065D07-BB96-4F76-A8B6-F5A583A1BA50}"/>
              </a:ext>
            </a:extLst>
          </p:cNvPr>
          <p:cNvSpPr txBox="1">
            <a:spLocks/>
          </p:cNvSpPr>
          <p:nvPr/>
        </p:nvSpPr>
        <p:spPr>
          <a:xfrm>
            <a:off x="4720783" y="445348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SkipList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AEF42B6D-32F7-4D61-9068-12698E4B8AD9}"/>
              </a:ext>
            </a:extLst>
          </p:cNvPr>
          <p:cNvSpPr txBox="1">
            <a:spLocks/>
          </p:cNvSpPr>
          <p:nvPr/>
        </p:nvSpPr>
        <p:spPr>
          <a:xfrm>
            <a:off x="4720783" y="50240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AD2B26"/>
                </a:solidFill>
              </a:rPr>
              <a:t>RedisObject</a:t>
            </a:r>
            <a:endParaRPr lang="en-US" altLang="zh-CN" sz="1800">
              <a:solidFill>
                <a:srgbClr val="AD2B26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4204038-862F-4161-BCF8-AE81061EC883}"/>
              </a:ext>
            </a:extLst>
          </p:cNvPr>
          <p:cNvSpPr txBox="1">
            <a:spLocks/>
          </p:cNvSpPr>
          <p:nvPr/>
        </p:nvSpPr>
        <p:spPr>
          <a:xfrm>
            <a:off x="4720783" y="559462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五种数据</a:t>
            </a:r>
            <a:r>
              <a:rPr lang="zh-CN" altLang="en-US">
                <a:solidFill>
                  <a:srgbClr val="49504F"/>
                </a:solidFill>
              </a:rPr>
              <a:t>类型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101788"/>
      </p:ext>
    </p:extLst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中的任意数据类型的键和值都会被封装为一个</a:t>
            </a:r>
            <a:r>
              <a:rPr lang="en-US" altLang="zh-CN"/>
              <a:t>RedisObject</a:t>
            </a:r>
            <a:r>
              <a:rPr lang="zh-CN" altLang="en-US"/>
              <a:t>，也叫做</a:t>
            </a:r>
            <a:r>
              <a:rPr lang="en-US" altLang="zh-CN"/>
              <a:t>Redis</a:t>
            </a:r>
            <a:r>
              <a:rPr lang="zh-CN" altLang="en-US"/>
              <a:t>对象，源码如下：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RedisObject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323E2B2C-9B6E-4E6A-963A-ED208B11A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2326710"/>
            <a:ext cx="10545488" cy="3511946"/>
          </a:xfrm>
          <a:prstGeom prst="rect">
            <a:avLst/>
          </a:prstGeom>
        </p:spPr>
      </p:pic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60528BE2-34D4-4537-8071-B26EACEE2963}"/>
              </a:ext>
            </a:extLst>
          </p:cNvPr>
          <p:cNvSpPr/>
          <p:nvPr/>
        </p:nvSpPr>
        <p:spPr>
          <a:xfrm>
            <a:off x="1974710" y="3268708"/>
            <a:ext cx="1739226" cy="221593"/>
          </a:xfrm>
          <a:prstGeom prst="roundRect">
            <a:avLst/>
          </a:prstGeom>
          <a:noFill/>
          <a:ln w="19050"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240D054-906F-42D8-939B-60DCD579C1D2}"/>
              </a:ext>
            </a:extLst>
          </p:cNvPr>
          <p:cNvSpPr/>
          <p:nvPr/>
        </p:nvSpPr>
        <p:spPr>
          <a:xfrm>
            <a:off x="5214265" y="2548335"/>
            <a:ext cx="2462534" cy="53266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1100">
                <a:solidFill>
                  <a:srgbClr val="49504F"/>
                </a:solidFill>
              </a:rPr>
              <a:t>对象类型，分别是</a:t>
            </a:r>
            <a:r>
              <a:rPr lang="en-US" altLang="zh-CN" sz="1100">
                <a:solidFill>
                  <a:srgbClr val="49504F"/>
                </a:solidFill>
              </a:rPr>
              <a:t>string</a:t>
            </a:r>
            <a:r>
              <a:rPr lang="zh-CN" altLang="en-US" sz="1100">
                <a:solidFill>
                  <a:srgbClr val="49504F"/>
                </a:solidFill>
              </a:rPr>
              <a:t>、</a:t>
            </a:r>
            <a:r>
              <a:rPr lang="en-US" altLang="zh-CN" sz="1100">
                <a:solidFill>
                  <a:srgbClr val="49504F"/>
                </a:solidFill>
              </a:rPr>
              <a:t>hash</a:t>
            </a:r>
            <a:r>
              <a:rPr lang="zh-CN" altLang="en-US" sz="1100">
                <a:solidFill>
                  <a:srgbClr val="49504F"/>
                </a:solidFill>
              </a:rPr>
              <a:t>、</a:t>
            </a:r>
            <a:r>
              <a:rPr lang="en-US" altLang="zh-CN" sz="1100">
                <a:solidFill>
                  <a:srgbClr val="49504F"/>
                </a:solidFill>
              </a:rPr>
              <a:t>list</a:t>
            </a:r>
            <a:r>
              <a:rPr lang="zh-CN" altLang="en-US" sz="1100">
                <a:solidFill>
                  <a:srgbClr val="49504F"/>
                </a:solidFill>
              </a:rPr>
              <a:t>、</a:t>
            </a:r>
            <a:r>
              <a:rPr lang="en-US" altLang="zh-CN" sz="1100">
                <a:solidFill>
                  <a:srgbClr val="49504F"/>
                </a:solidFill>
              </a:rPr>
              <a:t>set</a:t>
            </a:r>
            <a:r>
              <a:rPr lang="zh-CN" altLang="en-US" sz="1100">
                <a:solidFill>
                  <a:srgbClr val="49504F"/>
                </a:solidFill>
              </a:rPr>
              <a:t>和</a:t>
            </a:r>
            <a:r>
              <a:rPr lang="en-US" altLang="zh-CN" sz="1100">
                <a:solidFill>
                  <a:srgbClr val="49504F"/>
                </a:solidFill>
              </a:rPr>
              <a:t>zset</a:t>
            </a:r>
            <a:r>
              <a:rPr lang="zh-CN" altLang="en-US" sz="1100">
                <a:solidFill>
                  <a:srgbClr val="49504F"/>
                </a:solidFill>
              </a:rPr>
              <a:t>，占</a:t>
            </a:r>
            <a:r>
              <a:rPr lang="en-US" altLang="zh-CN" sz="1100">
                <a:solidFill>
                  <a:srgbClr val="49504F"/>
                </a:solidFill>
              </a:rPr>
              <a:t>4</a:t>
            </a:r>
            <a:r>
              <a:rPr lang="zh-CN" altLang="en-US" sz="1100">
                <a:solidFill>
                  <a:srgbClr val="49504F"/>
                </a:solidFill>
              </a:rPr>
              <a:t>个</a:t>
            </a:r>
            <a:r>
              <a:rPr lang="en-US" altLang="zh-CN" sz="1100">
                <a:solidFill>
                  <a:srgbClr val="49504F"/>
                </a:solidFill>
              </a:rPr>
              <a:t>bit</a:t>
            </a:r>
            <a:r>
              <a:rPr lang="zh-CN" altLang="en-US" sz="1100">
                <a:solidFill>
                  <a:srgbClr val="49504F"/>
                </a:solidFill>
              </a:rPr>
              <a:t>位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3914CCEF-B7A3-408B-B02D-2C07E3409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096" y="2548335"/>
            <a:ext cx="2156647" cy="1112616"/>
          </a:xfrm>
          <a:prstGeom prst="rect">
            <a:avLst/>
          </a:prstGeom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1BEEAF7B-06AC-4BF6-ACF5-B743D5A9C14F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3713936" y="2814665"/>
            <a:ext cx="1500329" cy="564840"/>
          </a:xfrm>
          <a:prstGeom prst="bentConnector3">
            <a:avLst/>
          </a:prstGeom>
          <a:ln>
            <a:solidFill>
              <a:srgbClr val="FF0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B7BDE3B-D911-4473-8ACA-40CD1B88A3FE}"/>
              </a:ext>
            </a:extLst>
          </p:cNvPr>
          <p:cNvSpPr/>
          <p:nvPr/>
        </p:nvSpPr>
        <p:spPr>
          <a:xfrm>
            <a:off x="1974710" y="3599568"/>
            <a:ext cx="2084353" cy="234207"/>
          </a:xfrm>
          <a:prstGeom prst="round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ACBFF5E-532B-48C3-83DC-13292E29FE35}"/>
              </a:ext>
            </a:extLst>
          </p:cNvPr>
          <p:cNvSpPr/>
          <p:nvPr/>
        </p:nvSpPr>
        <p:spPr>
          <a:xfrm>
            <a:off x="6114699" y="3248437"/>
            <a:ext cx="1595759" cy="532660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1100">
                <a:solidFill>
                  <a:srgbClr val="49504F"/>
                </a:solidFill>
              </a:rPr>
              <a:t>底层编码方式，共有</a:t>
            </a:r>
            <a:r>
              <a:rPr lang="en-US" altLang="zh-CN" sz="1100">
                <a:solidFill>
                  <a:srgbClr val="49504F"/>
                </a:solidFill>
              </a:rPr>
              <a:t>11</a:t>
            </a:r>
            <a:r>
              <a:rPr lang="zh-CN" altLang="en-US" sz="1100">
                <a:solidFill>
                  <a:srgbClr val="49504F"/>
                </a:solidFill>
              </a:rPr>
              <a:t>种，占</a:t>
            </a:r>
            <a:r>
              <a:rPr lang="en-US" altLang="zh-CN" sz="1100">
                <a:solidFill>
                  <a:srgbClr val="49504F"/>
                </a:solidFill>
              </a:rPr>
              <a:t>4</a:t>
            </a:r>
            <a:r>
              <a:rPr lang="zh-CN" altLang="en-US" sz="1100">
                <a:solidFill>
                  <a:srgbClr val="49504F"/>
                </a:solidFill>
              </a:rPr>
              <a:t>个</a:t>
            </a:r>
            <a:r>
              <a:rPr lang="en-US" altLang="zh-CN" sz="1100">
                <a:solidFill>
                  <a:srgbClr val="49504F"/>
                </a:solidFill>
              </a:rPr>
              <a:t>bit</a:t>
            </a:r>
            <a:r>
              <a:rPr lang="zh-CN" altLang="en-US" sz="1100">
                <a:solidFill>
                  <a:srgbClr val="49504F"/>
                </a:solidFill>
              </a:rPr>
              <a:t>位</a:t>
            </a:r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45435044-7381-4C8E-8381-BFE6E6E3F6F9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4059063" y="3514767"/>
            <a:ext cx="2055636" cy="201905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E16CDD2-56C3-4FC1-931C-899276D5683E}"/>
              </a:ext>
            </a:extLst>
          </p:cNvPr>
          <p:cNvSpPr/>
          <p:nvPr/>
        </p:nvSpPr>
        <p:spPr>
          <a:xfrm>
            <a:off x="1963421" y="3942334"/>
            <a:ext cx="2367195" cy="234207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1A21211-3E4D-4E49-A7BA-83BE3FC22123}"/>
              </a:ext>
            </a:extLst>
          </p:cNvPr>
          <p:cNvSpPr/>
          <p:nvPr/>
        </p:nvSpPr>
        <p:spPr>
          <a:xfrm>
            <a:off x="7853327" y="3900379"/>
            <a:ext cx="2156647" cy="74171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49504F"/>
                </a:solidFill>
              </a:rPr>
              <a:t>lru</a:t>
            </a:r>
            <a:r>
              <a:rPr lang="zh-CN" altLang="en-US" sz="1100">
                <a:solidFill>
                  <a:srgbClr val="49504F"/>
                </a:solidFill>
              </a:rPr>
              <a:t>表示该对象最后一次被访问的时间，其占用</a:t>
            </a:r>
            <a:r>
              <a:rPr lang="en-US" altLang="zh-CN" sz="1100">
                <a:solidFill>
                  <a:srgbClr val="49504F"/>
                </a:solidFill>
              </a:rPr>
              <a:t>24</a:t>
            </a:r>
            <a:r>
              <a:rPr lang="zh-CN" altLang="en-US" sz="1100">
                <a:solidFill>
                  <a:srgbClr val="49504F"/>
                </a:solidFill>
              </a:rPr>
              <a:t>个</a:t>
            </a:r>
            <a:r>
              <a:rPr lang="en-US" altLang="zh-CN" sz="1100">
                <a:solidFill>
                  <a:srgbClr val="49504F"/>
                </a:solidFill>
              </a:rPr>
              <a:t>bit</a:t>
            </a:r>
            <a:r>
              <a:rPr lang="zh-CN" altLang="en-US" sz="1100">
                <a:solidFill>
                  <a:srgbClr val="49504F"/>
                </a:solidFill>
              </a:rPr>
              <a:t>位。便于判断空闲时间太久的</a:t>
            </a:r>
            <a:r>
              <a:rPr lang="en-US" altLang="zh-CN" sz="1100">
                <a:solidFill>
                  <a:srgbClr val="49504F"/>
                </a:solidFill>
              </a:rPr>
              <a:t>key</a:t>
            </a:r>
            <a:endParaRPr lang="zh-CN" altLang="en-US" sz="1100">
              <a:solidFill>
                <a:srgbClr val="49504F"/>
              </a:solidFill>
            </a:endParaRP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2F421878-D255-4BBD-A6AF-409E7A5815AC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4330616" y="4059438"/>
            <a:ext cx="3522711" cy="211799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44399D56-81BE-4424-A3C9-BD0E3468CADD}"/>
              </a:ext>
            </a:extLst>
          </p:cNvPr>
          <p:cNvSpPr/>
          <p:nvPr/>
        </p:nvSpPr>
        <p:spPr>
          <a:xfrm>
            <a:off x="1963421" y="4296389"/>
            <a:ext cx="1423247" cy="239697"/>
          </a:xfrm>
          <a:prstGeom prst="roundRect">
            <a:avLst/>
          </a:prstGeom>
          <a:noFill/>
          <a:ln w="19050">
            <a:solidFill>
              <a:srgbClr val="8D20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8C67D82-C2DB-4BC3-837C-91B3E3B77A24}"/>
              </a:ext>
            </a:extLst>
          </p:cNvPr>
          <p:cNvSpPr/>
          <p:nvPr/>
        </p:nvSpPr>
        <p:spPr>
          <a:xfrm>
            <a:off x="7861385" y="4786458"/>
            <a:ext cx="2148589" cy="532660"/>
          </a:xfrm>
          <a:prstGeom prst="rect">
            <a:avLst/>
          </a:prstGeom>
          <a:solidFill>
            <a:schemeClr val="bg1"/>
          </a:solidFill>
          <a:ln w="12700">
            <a:solidFill>
              <a:srgbClr val="8D20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1100">
                <a:solidFill>
                  <a:srgbClr val="49504F"/>
                </a:solidFill>
              </a:rPr>
              <a:t>对象引用计数器，计数器为</a:t>
            </a:r>
            <a:r>
              <a:rPr lang="en-US" altLang="zh-CN" sz="1100">
                <a:solidFill>
                  <a:srgbClr val="49504F"/>
                </a:solidFill>
              </a:rPr>
              <a:t>0</a:t>
            </a:r>
            <a:r>
              <a:rPr lang="zh-CN" altLang="en-US" sz="1100">
                <a:solidFill>
                  <a:srgbClr val="49504F"/>
                </a:solidFill>
              </a:rPr>
              <a:t>则说明对象无人引用，可以被回收</a:t>
            </a:r>
          </a:p>
        </p:txBody>
      </p: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06541D17-3823-4469-A35B-F387DE5B042A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3386668" y="4416238"/>
            <a:ext cx="4474717" cy="636550"/>
          </a:xfrm>
          <a:prstGeom prst="bentConnector3">
            <a:avLst>
              <a:gd name="adj1" fmla="val 65894"/>
            </a:avLst>
          </a:prstGeom>
          <a:ln>
            <a:solidFill>
              <a:srgbClr val="8D20D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35BFDDC1-95A5-4872-9755-3CA84EDFF35C}"/>
              </a:ext>
            </a:extLst>
          </p:cNvPr>
          <p:cNvSpPr/>
          <p:nvPr/>
        </p:nvSpPr>
        <p:spPr>
          <a:xfrm>
            <a:off x="1963421" y="4650444"/>
            <a:ext cx="1186094" cy="239697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CBA3B925-5CB2-418C-91C0-0C9ADA8B511B}"/>
              </a:ext>
            </a:extLst>
          </p:cNvPr>
          <p:cNvSpPr/>
          <p:nvPr/>
        </p:nvSpPr>
        <p:spPr>
          <a:xfrm>
            <a:off x="4640254" y="4890141"/>
            <a:ext cx="1426717" cy="53266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1100">
                <a:solidFill>
                  <a:srgbClr val="49504F"/>
                </a:solidFill>
              </a:rPr>
              <a:t>指针，指向存放实际数据的空间</a:t>
            </a:r>
          </a:p>
        </p:txBody>
      </p: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FC0832BA-8960-4685-BC0F-C281EE154289}"/>
              </a:ext>
            </a:extLst>
          </p:cNvPr>
          <p:cNvCxnSpPr>
            <a:cxnSpLocks/>
            <a:stCxn id="85" idx="3"/>
            <a:endCxn id="86" idx="1"/>
          </p:cNvCxnSpPr>
          <p:nvPr/>
        </p:nvCxnSpPr>
        <p:spPr>
          <a:xfrm>
            <a:off x="3149515" y="4770293"/>
            <a:ext cx="1490739" cy="386178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107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51" grpId="0" animBg="1"/>
      <p:bldP spid="52" grpId="0" animBg="1"/>
      <p:bldP spid="59" grpId="0" animBg="1"/>
      <p:bldP spid="60" grpId="0" animBg="1"/>
      <p:bldP spid="70" grpId="0" animBg="1"/>
      <p:bldP spid="71" grpId="0" animBg="1"/>
      <p:bldP spid="85" grpId="0" animBg="1"/>
      <p:bldP spid="8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中会根据存储的数据类型不同，选择不同的编码方式，共包含</a:t>
            </a:r>
            <a:r>
              <a:rPr lang="en-US" altLang="zh-CN"/>
              <a:t>11</a:t>
            </a:r>
            <a:r>
              <a:rPr lang="zh-CN" altLang="en-US"/>
              <a:t>种不同类型：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Redis</a:t>
            </a:r>
            <a:r>
              <a:rPr lang="zh-CN" altLang="en-US" sz="2400" b="1">
                <a:solidFill>
                  <a:srgbClr val="AD2B26"/>
                </a:solidFill>
              </a:rPr>
              <a:t>的编码方式</a:t>
            </a: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0D06B9C3-4FA5-4357-9B2F-2FA135B97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0996"/>
              </p:ext>
            </p:extLst>
          </p:nvPr>
        </p:nvGraphicFramePr>
        <p:xfrm>
          <a:off x="1247775" y="2111917"/>
          <a:ext cx="8894708" cy="426786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484915">
                  <a:extLst>
                    <a:ext uri="{9D8B030D-6E8A-4147-A177-3AD203B41FA5}">
                      <a16:colId xmlns:a16="http://schemas.microsoft.com/office/drawing/2014/main" val="3513455793"/>
                    </a:ext>
                  </a:extLst>
                </a:gridCol>
                <a:gridCol w="3615558">
                  <a:extLst>
                    <a:ext uri="{9D8B030D-6E8A-4147-A177-3AD203B41FA5}">
                      <a16:colId xmlns:a16="http://schemas.microsoft.com/office/drawing/2014/main" val="1322965402"/>
                    </a:ext>
                  </a:extLst>
                </a:gridCol>
                <a:gridCol w="3794235">
                  <a:extLst>
                    <a:ext uri="{9D8B030D-6E8A-4147-A177-3AD203B41FA5}">
                      <a16:colId xmlns:a16="http://schemas.microsoft.com/office/drawing/2014/main" val="246702985"/>
                    </a:ext>
                  </a:extLst>
                </a:gridCol>
              </a:tblGrid>
              <a:tr h="4419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编号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编码方式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535200"/>
                  </a:ext>
                </a:extLst>
              </a:tr>
              <a:tr h="347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OBJ_ENCODING_RAW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raw</a:t>
                      </a:r>
                      <a:r>
                        <a:rPr lang="zh-CN" altLang="en-US" sz="1400"/>
                        <a:t>编码动态字符串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641190"/>
                  </a:ext>
                </a:extLst>
              </a:tr>
              <a:tr h="347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OBJ_ENCODING_INT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long</a:t>
                      </a:r>
                      <a:r>
                        <a:rPr lang="zh-CN" altLang="en-US" sz="1400"/>
                        <a:t>类型的整数的字符串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224789"/>
                  </a:ext>
                </a:extLst>
              </a:tr>
              <a:tr h="347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OBJ_ENCODING_HT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hash</a:t>
                      </a:r>
                      <a:r>
                        <a:rPr lang="zh-CN" altLang="en-US" sz="1400"/>
                        <a:t>表（字典</a:t>
                      </a:r>
                      <a:r>
                        <a:rPr lang="en-US" altLang="zh-CN" sz="1400"/>
                        <a:t>dict</a:t>
                      </a:r>
                      <a:r>
                        <a:rPr lang="zh-CN" altLang="en-US" sz="140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7581669"/>
                  </a:ext>
                </a:extLst>
              </a:tr>
              <a:tr h="347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3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OBJ_ENCODING_ZIPMAP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已废弃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259288"/>
                  </a:ext>
                </a:extLst>
              </a:tr>
              <a:tr h="347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OBJ_ENCODING_LINKEDLIST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双端链表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076383"/>
                  </a:ext>
                </a:extLst>
              </a:tr>
              <a:tr h="347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5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OBJ_ENCODING_ZIPLIST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压缩列表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6685747"/>
                  </a:ext>
                </a:extLst>
              </a:tr>
              <a:tr h="347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6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OBJ_ENCODING_INTSET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整数集合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2002322"/>
                  </a:ext>
                </a:extLst>
              </a:tr>
              <a:tr h="347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7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OBJ_ENCODING_SKIPLIST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跳表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956579"/>
                  </a:ext>
                </a:extLst>
              </a:tr>
              <a:tr h="347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8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OBJ_ENCODING_EMBSTR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embstr</a:t>
                      </a:r>
                      <a:r>
                        <a:rPr lang="zh-CN" altLang="en-US" sz="1400"/>
                        <a:t>的动态字符串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3033918"/>
                  </a:ext>
                </a:extLst>
              </a:tr>
              <a:tr h="347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9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OBJ_ENCODING_QUICKLIST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快速列表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57190"/>
                  </a:ext>
                </a:extLst>
              </a:tr>
              <a:tr h="347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OBJ_ENCODING_STREAM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Stream</a:t>
                      </a:r>
                      <a:r>
                        <a:rPr lang="zh-CN" altLang="en-US" sz="1400"/>
                        <a:t>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482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409255"/>
      </p:ext>
    </p:extLst>
  </p:cSld>
  <p:clrMapOvr>
    <a:masterClrMapping/>
  </p:clrMapOvr>
  <p:transition spd="med">
    <p:pull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中会根据存储的数据类型不同，选择不同的编码方式。每种数据类型的使用的编码方式如下：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五种数据结构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0D31D3B-929B-4670-A923-74CF94681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180573"/>
              </p:ext>
            </p:extLst>
          </p:nvPr>
        </p:nvGraphicFramePr>
        <p:xfrm>
          <a:off x="1447800" y="2367491"/>
          <a:ext cx="9173308" cy="299508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320097">
                  <a:extLst>
                    <a:ext uri="{9D8B030D-6E8A-4147-A177-3AD203B41FA5}">
                      <a16:colId xmlns:a16="http://schemas.microsoft.com/office/drawing/2014/main" val="2937320009"/>
                    </a:ext>
                  </a:extLst>
                </a:gridCol>
                <a:gridCol w="6853211">
                  <a:extLst>
                    <a:ext uri="{9D8B030D-6E8A-4147-A177-3AD203B41FA5}">
                      <a16:colId xmlns:a16="http://schemas.microsoft.com/office/drawing/2014/main" val="2798464975"/>
                    </a:ext>
                  </a:extLst>
                </a:gridCol>
              </a:tblGrid>
              <a:tr h="4991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数据类型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编码方式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121611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OBJ_STRING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int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embstr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raw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333974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OBJ_LIST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LinkedList</a:t>
                      </a:r>
                      <a:r>
                        <a:rPr lang="zh-CN" altLang="en-US" sz="1400"/>
                        <a:t>和</a:t>
                      </a:r>
                      <a:r>
                        <a:rPr lang="en-US" altLang="zh-CN" sz="1400"/>
                        <a:t>ZipList(3.2</a:t>
                      </a:r>
                      <a:r>
                        <a:rPr lang="zh-CN" altLang="en-US" sz="1400"/>
                        <a:t>以前</a:t>
                      </a:r>
                      <a:r>
                        <a:rPr lang="en-US" altLang="zh-CN" sz="1400"/>
                        <a:t>)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QuickList</a:t>
                      </a:r>
                      <a:r>
                        <a:rPr lang="zh-CN" altLang="en-US" sz="1400"/>
                        <a:t>（</a:t>
                      </a:r>
                      <a:r>
                        <a:rPr lang="en-US" altLang="zh-CN" sz="1400"/>
                        <a:t>3.2</a:t>
                      </a:r>
                      <a:r>
                        <a:rPr lang="zh-CN" altLang="en-US" sz="1400"/>
                        <a:t>以后）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312207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OBJ_SET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intset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HT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928333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OBJ_ZSET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ZipList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HT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SkipList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5994174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OBJ_HASH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ZipList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HT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51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09725"/>
      </p:ext>
    </p:extLst>
  </p:cSld>
  <p:clrMapOvr>
    <a:masterClrMapping/>
  </p:clrMapOvr>
  <p:transition spd="med">
    <p:pull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F576B606-2001-4C61-9DF5-8C132ABC437C}"/>
              </a:ext>
            </a:extLst>
          </p:cNvPr>
          <p:cNvSpPr txBox="1">
            <a:spLocks/>
          </p:cNvSpPr>
          <p:nvPr/>
        </p:nvSpPr>
        <p:spPr>
          <a:xfrm>
            <a:off x="4720784" y="160064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动态字符串</a:t>
            </a:r>
            <a:r>
              <a:rPr lang="en-US" altLang="zh-CN" sz="1800">
                <a:solidFill>
                  <a:srgbClr val="49504F"/>
                </a:solidFill>
              </a:rPr>
              <a:t>SDS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720783" y="217121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IntSet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936A33B0-BF11-4F99-AC9D-E69B375E4960}"/>
              </a:ext>
            </a:extLst>
          </p:cNvPr>
          <p:cNvSpPr txBox="1">
            <a:spLocks/>
          </p:cNvSpPr>
          <p:nvPr/>
        </p:nvSpPr>
        <p:spPr>
          <a:xfrm>
            <a:off x="4720783" y="274178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Dict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B827A688-74A2-41BE-AEB2-DA74056CC1FD}"/>
              </a:ext>
            </a:extLst>
          </p:cNvPr>
          <p:cNvSpPr txBox="1">
            <a:spLocks/>
          </p:cNvSpPr>
          <p:nvPr/>
        </p:nvSpPr>
        <p:spPr>
          <a:xfrm>
            <a:off x="4720783" y="331235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ZipList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5B66A23-BAC8-48F9-B93C-71FDA9F7C817}"/>
              </a:ext>
            </a:extLst>
          </p:cNvPr>
          <p:cNvSpPr txBox="1">
            <a:spLocks/>
          </p:cNvSpPr>
          <p:nvPr/>
        </p:nvSpPr>
        <p:spPr>
          <a:xfrm>
            <a:off x="4720783" y="3882919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QuickList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EE065D07-BB96-4F76-A8B6-F5A583A1BA50}"/>
              </a:ext>
            </a:extLst>
          </p:cNvPr>
          <p:cNvSpPr txBox="1">
            <a:spLocks/>
          </p:cNvSpPr>
          <p:nvPr/>
        </p:nvSpPr>
        <p:spPr>
          <a:xfrm>
            <a:off x="4720783" y="445348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SkipList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AEF42B6D-32F7-4D61-9068-12698E4B8AD9}"/>
              </a:ext>
            </a:extLst>
          </p:cNvPr>
          <p:cNvSpPr txBox="1">
            <a:spLocks/>
          </p:cNvSpPr>
          <p:nvPr/>
        </p:nvSpPr>
        <p:spPr>
          <a:xfrm>
            <a:off x="4720783" y="50240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RedisObject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4204038-862F-4161-BCF8-AE81061EC883}"/>
              </a:ext>
            </a:extLst>
          </p:cNvPr>
          <p:cNvSpPr txBox="1">
            <a:spLocks/>
          </p:cNvSpPr>
          <p:nvPr/>
        </p:nvSpPr>
        <p:spPr>
          <a:xfrm>
            <a:off x="4720783" y="559462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AD2B26"/>
                </a:solidFill>
              </a:rPr>
              <a:t>五种数据类型</a:t>
            </a:r>
            <a:endParaRPr lang="en-US" altLang="zh-CN" sz="180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368707"/>
      </p:ext>
    </p:extLst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762601"/>
          </a:xfrm>
        </p:spPr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是</a:t>
            </a:r>
            <a:r>
              <a:rPr lang="en-US" altLang="zh-CN"/>
              <a:t>Redis</a:t>
            </a:r>
            <a:r>
              <a:rPr lang="zh-CN" altLang="en-US"/>
              <a:t>中最常见的数据存储类型：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其基本编码方式是</a:t>
            </a:r>
            <a:r>
              <a:rPr lang="en-US" altLang="zh-CN" b="1"/>
              <a:t>RAW</a:t>
            </a:r>
            <a:r>
              <a:rPr lang="zh-CN" altLang="en-US"/>
              <a:t>，基于简单动态字符串（</a:t>
            </a:r>
            <a:r>
              <a:rPr lang="en-US" altLang="zh-CN"/>
              <a:t>SDS</a:t>
            </a:r>
            <a:r>
              <a:rPr lang="zh-CN" altLang="en-US"/>
              <a:t>）实现，存储上限为</a:t>
            </a:r>
            <a:r>
              <a:rPr lang="en-US" altLang="zh-CN"/>
              <a:t>512mb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如果存储的</a:t>
            </a:r>
            <a:r>
              <a:rPr lang="en-US" altLang="zh-CN"/>
              <a:t>SDS</a:t>
            </a:r>
            <a:r>
              <a:rPr lang="zh-CN" altLang="en-US"/>
              <a:t>长度小于</a:t>
            </a:r>
            <a:r>
              <a:rPr lang="en-US" altLang="zh-CN"/>
              <a:t>44</a:t>
            </a:r>
            <a:r>
              <a:rPr lang="zh-CN" altLang="en-US"/>
              <a:t>字节，则会采用</a:t>
            </a:r>
            <a:r>
              <a:rPr lang="en-US" altLang="zh-CN" b="1"/>
              <a:t>EMBSTR</a:t>
            </a:r>
            <a:r>
              <a:rPr lang="zh-CN" altLang="en-US"/>
              <a:t>编码，此时</a:t>
            </a:r>
            <a:r>
              <a:rPr lang="en-US" altLang="zh-CN"/>
              <a:t>object head</a:t>
            </a:r>
            <a:r>
              <a:rPr lang="zh-CN" altLang="en-US"/>
              <a:t>与</a:t>
            </a:r>
            <a:r>
              <a:rPr lang="en-US" altLang="zh-CN"/>
              <a:t>SDS</a:t>
            </a:r>
            <a:r>
              <a:rPr lang="zh-CN" altLang="en-US"/>
              <a:t>是一段连续空间。申请内存时只需要调用一次内存分配函数，效率更高。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String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7A2F7D-5B23-4D3B-A3BF-87EF89B9561C}"/>
              </a:ext>
            </a:extLst>
          </p:cNvPr>
          <p:cNvSpPr/>
          <p:nvPr/>
        </p:nvSpPr>
        <p:spPr>
          <a:xfrm>
            <a:off x="896868" y="3389101"/>
            <a:ext cx="2519562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B9BD1-7561-4D2D-BF03-679E6D3F7261}"/>
              </a:ext>
            </a:extLst>
          </p:cNvPr>
          <p:cNvSpPr/>
          <p:nvPr/>
        </p:nvSpPr>
        <p:spPr>
          <a:xfrm>
            <a:off x="896879" y="3803341"/>
            <a:ext cx="251956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OBJ_STRING</a:t>
            </a:r>
            <a:endParaRPr lang="zh-CN" altLang="en-US" sz="1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BB030A-4073-46BD-B6B1-CC0CA62B45E9}"/>
              </a:ext>
            </a:extLst>
          </p:cNvPr>
          <p:cNvSpPr/>
          <p:nvPr/>
        </p:nvSpPr>
        <p:spPr>
          <a:xfrm>
            <a:off x="896867" y="4223485"/>
            <a:ext cx="251956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OBJ_ENCODING_RAW</a:t>
            </a:r>
            <a:endParaRPr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FDE3AC-9888-46E3-AA0D-9D6556A9CE9B}"/>
              </a:ext>
            </a:extLst>
          </p:cNvPr>
          <p:cNvSpPr/>
          <p:nvPr/>
        </p:nvSpPr>
        <p:spPr>
          <a:xfrm>
            <a:off x="896867" y="4645069"/>
            <a:ext cx="251956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C274F4-4DDE-4663-BC64-3E4BD3FF8AE0}"/>
              </a:ext>
            </a:extLst>
          </p:cNvPr>
          <p:cNvSpPr/>
          <p:nvPr/>
        </p:nvSpPr>
        <p:spPr>
          <a:xfrm>
            <a:off x="896867" y="5058212"/>
            <a:ext cx="251956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0BBC6CE-7D88-4315-807A-7F414BBCD11B}"/>
              </a:ext>
            </a:extLst>
          </p:cNvPr>
          <p:cNvSpPr/>
          <p:nvPr/>
        </p:nvSpPr>
        <p:spPr>
          <a:xfrm>
            <a:off x="896867" y="5471355"/>
            <a:ext cx="251956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4763C6-4213-41BD-A793-788A8E5DC7C3}"/>
              </a:ext>
            </a:extLst>
          </p:cNvPr>
          <p:cNvSpPr/>
          <p:nvPr/>
        </p:nvSpPr>
        <p:spPr>
          <a:xfrm>
            <a:off x="5464928" y="5426550"/>
            <a:ext cx="812541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len:50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6E2DF5-9169-4D54-BFB1-CFA0FB543B71}"/>
              </a:ext>
            </a:extLst>
          </p:cNvPr>
          <p:cNvSpPr/>
          <p:nvPr/>
        </p:nvSpPr>
        <p:spPr>
          <a:xfrm>
            <a:off x="6277470" y="5426550"/>
            <a:ext cx="987488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alloc:50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B6E2688-C5DA-424E-8ACC-F7FEF69B4947}"/>
              </a:ext>
            </a:extLst>
          </p:cNvPr>
          <p:cNvSpPr/>
          <p:nvPr/>
        </p:nvSpPr>
        <p:spPr>
          <a:xfrm>
            <a:off x="7264958" y="5426550"/>
            <a:ext cx="898982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flags:1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4211194-32E0-4C10-93F7-2332BC35AAFF}"/>
              </a:ext>
            </a:extLst>
          </p:cNvPr>
          <p:cNvSpPr/>
          <p:nvPr/>
        </p:nvSpPr>
        <p:spPr>
          <a:xfrm>
            <a:off x="8163940" y="5426550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L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3F05890-BEF6-45C8-A15D-E455DC307F3A}"/>
              </a:ext>
            </a:extLst>
          </p:cNvPr>
          <p:cNvSpPr/>
          <p:nvPr/>
        </p:nvSpPr>
        <p:spPr>
          <a:xfrm>
            <a:off x="8442797" y="5426550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o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7F2EF48-5818-479C-9FBA-F9800F813258}"/>
              </a:ext>
            </a:extLst>
          </p:cNvPr>
          <p:cNvSpPr/>
          <p:nvPr/>
        </p:nvSpPr>
        <p:spPr>
          <a:xfrm>
            <a:off x="8710914" y="5426550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n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6E5D7EE-0894-4F10-9801-77D1BE03C63E}"/>
              </a:ext>
            </a:extLst>
          </p:cNvPr>
          <p:cNvSpPr/>
          <p:nvPr/>
        </p:nvSpPr>
        <p:spPr>
          <a:xfrm>
            <a:off x="10674093" y="5426550"/>
            <a:ext cx="420940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\0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75A8B2D-C8D7-4C36-9F65-465127FA5671}"/>
              </a:ext>
            </a:extLst>
          </p:cNvPr>
          <p:cNvSpPr/>
          <p:nvPr/>
        </p:nvSpPr>
        <p:spPr>
          <a:xfrm>
            <a:off x="5463811" y="5004966"/>
            <a:ext cx="5631222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49504F"/>
                </a:solidFill>
              </a:rPr>
              <a:t>SDS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A3581B5F-7FAA-42FB-B457-21F491D33503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 flipV="1">
            <a:off x="3416430" y="5215758"/>
            <a:ext cx="2047381" cy="466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E1C6E7E8-B7BB-4C1E-B6C2-3F704E4CB45A}"/>
              </a:ext>
            </a:extLst>
          </p:cNvPr>
          <p:cNvSpPr/>
          <p:nvPr/>
        </p:nvSpPr>
        <p:spPr>
          <a:xfrm>
            <a:off x="8992007" y="5426550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g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061FDAB-C0EA-4EBE-8488-818FFD092A2F}"/>
              </a:ext>
            </a:extLst>
          </p:cNvPr>
          <p:cNvSpPr/>
          <p:nvPr/>
        </p:nvSpPr>
        <p:spPr>
          <a:xfrm>
            <a:off x="9273100" y="5426550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,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AFCFEF2-A101-4C80-A68F-8B6ABB438814}"/>
              </a:ext>
            </a:extLst>
          </p:cNvPr>
          <p:cNvSpPr/>
          <p:nvPr/>
        </p:nvSpPr>
        <p:spPr>
          <a:xfrm>
            <a:off x="9554193" y="5426550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4FEC185-D4BB-4DDF-88E8-C826DC993410}"/>
              </a:ext>
            </a:extLst>
          </p:cNvPr>
          <p:cNvSpPr/>
          <p:nvPr/>
        </p:nvSpPr>
        <p:spPr>
          <a:xfrm>
            <a:off x="9835286" y="5426550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8D59FF4-76C1-4CFE-B0AF-72D1EFBAA189}"/>
              </a:ext>
            </a:extLst>
          </p:cNvPr>
          <p:cNvSpPr/>
          <p:nvPr/>
        </p:nvSpPr>
        <p:spPr>
          <a:xfrm>
            <a:off x="10116379" y="5426550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B599CD9-142C-49D4-BD15-96C70DD02A82}"/>
              </a:ext>
            </a:extLst>
          </p:cNvPr>
          <p:cNvSpPr/>
          <p:nvPr/>
        </p:nvSpPr>
        <p:spPr>
          <a:xfrm>
            <a:off x="10395236" y="5426550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4592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762601"/>
          </a:xfrm>
        </p:spPr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是</a:t>
            </a:r>
            <a:r>
              <a:rPr lang="en-US" altLang="zh-CN"/>
              <a:t>Redis</a:t>
            </a:r>
            <a:r>
              <a:rPr lang="zh-CN" altLang="en-US"/>
              <a:t>中最常见的数据存储类型：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其基本编码方式是</a:t>
            </a:r>
            <a:r>
              <a:rPr lang="en-US" altLang="zh-CN" b="1"/>
              <a:t>RAW</a:t>
            </a:r>
            <a:r>
              <a:rPr lang="zh-CN" altLang="en-US"/>
              <a:t>，基于简单动态字符串（</a:t>
            </a:r>
            <a:r>
              <a:rPr lang="en-US" altLang="zh-CN"/>
              <a:t>SDS</a:t>
            </a:r>
            <a:r>
              <a:rPr lang="zh-CN" altLang="en-US"/>
              <a:t>）实现，存储上限为</a:t>
            </a:r>
            <a:r>
              <a:rPr lang="en-US" altLang="zh-CN"/>
              <a:t>512mb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如果存储的</a:t>
            </a:r>
            <a:r>
              <a:rPr lang="en-US" altLang="zh-CN"/>
              <a:t>SDS</a:t>
            </a:r>
            <a:r>
              <a:rPr lang="zh-CN" altLang="en-US"/>
              <a:t>长度小于</a:t>
            </a:r>
            <a:r>
              <a:rPr lang="en-US" altLang="zh-CN"/>
              <a:t>44</a:t>
            </a:r>
            <a:r>
              <a:rPr lang="zh-CN" altLang="en-US"/>
              <a:t>字节，则会采用</a:t>
            </a:r>
            <a:r>
              <a:rPr lang="en-US" altLang="zh-CN" b="1"/>
              <a:t>EMBSTR</a:t>
            </a:r>
            <a:r>
              <a:rPr lang="zh-CN" altLang="en-US"/>
              <a:t>编码，此时</a:t>
            </a:r>
            <a:r>
              <a:rPr lang="en-US" altLang="zh-CN"/>
              <a:t>object head</a:t>
            </a:r>
            <a:r>
              <a:rPr lang="zh-CN" altLang="en-US"/>
              <a:t>与</a:t>
            </a:r>
            <a:r>
              <a:rPr lang="en-US" altLang="zh-CN"/>
              <a:t>SDS</a:t>
            </a:r>
            <a:r>
              <a:rPr lang="zh-CN" altLang="en-US"/>
              <a:t>是一段连续空间。申请内存时只需要调用一次内存分配函数，效率更高。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String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7A2F7D-5B23-4D3B-A3BF-87EF89B9561C}"/>
              </a:ext>
            </a:extLst>
          </p:cNvPr>
          <p:cNvSpPr/>
          <p:nvPr/>
        </p:nvSpPr>
        <p:spPr>
          <a:xfrm>
            <a:off x="896868" y="3389101"/>
            <a:ext cx="2519562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B9BD1-7561-4D2D-BF03-679E6D3F7261}"/>
              </a:ext>
            </a:extLst>
          </p:cNvPr>
          <p:cNvSpPr/>
          <p:nvPr/>
        </p:nvSpPr>
        <p:spPr>
          <a:xfrm>
            <a:off x="896879" y="3803341"/>
            <a:ext cx="251956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OBJ_STRING</a:t>
            </a:r>
            <a:endParaRPr lang="zh-CN" altLang="en-US" sz="1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BB030A-4073-46BD-B6B1-CC0CA62B45E9}"/>
              </a:ext>
            </a:extLst>
          </p:cNvPr>
          <p:cNvSpPr/>
          <p:nvPr/>
        </p:nvSpPr>
        <p:spPr>
          <a:xfrm>
            <a:off x="896867" y="4223485"/>
            <a:ext cx="251956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OBJ_ENCODING_EMBSTR</a:t>
            </a:r>
            <a:endParaRPr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FDE3AC-9888-46E3-AA0D-9D6556A9CE9B}"/>
              </a:ext>
            </a:extLst>
          </p:cNvPr>
          <p:cNvSpPr/>
          <p:nvPr/>
        </p:nvSpPr>
        <p:spPr>
          <a:xfrm>
            <a:off x="896867" y="4645069"/>
            <a:ext cx="251956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C274F4-4DDE-4663-BC64-3E4BD3FF8AE0}"/>
              </a:ext>
            </a:extLst>
          </p:cNvPr>
          <p:cNvSpPr/>
          <p:nvPr/>
        </p:nvSpPr>
        <p:spPr>
          <a:xfrm>
            <a:off x="896867" y="5058212"/>
            <a:ext cx="251956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0BBC6CE-7D88-4315-807A-7F414BBCD11B}"/>
              </a:ext>
            </a:extLst>
          </p:cNvPr>
          <p:cNvSpPr/>
          <p:nvPr/>
        </p:nvSpPr>
        <p:spPr>
          <a:xfrm>
            <a:off x="896867" y="5471355"/>
            <a:ext cx="251956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4763C6-4213-41BD-A793-788A8E5DC7C3}"/>
              </a:ext>
            </a:extLst>
          </p:cNvPr>
          <p:cNvSpPr/>
          <p:nvPr/>
        </p:nvSpPr>
        <p:spPr>
          <a:xfrm>
            <a:off x="5464928" y="5426551"/>
            <a:ext cx="812541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len:44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6E2DF5-9169-4D54-BFB1-CFA0FB543B71}"/>
              </a:ext>
            </a:extLst>
          </p:cNvPr>
          <p:cNvSpPr/>
          <p:nvPr/>
        </p:nvSpPr>
        <p:spPr>
          <a:xfrm>
            <a:off x="6277470" y="5426551"/>
            <a:ext cx="987488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alloc:44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B6E2688-C5DA-424E-8ACC-F7FEF69B4947}"/>
              </a:ext>
            </a:extLst>
          </p:cNvPr>
          <p:cNvSpPr/>
          <p:nvPr/>
        </p:nvSpPr>
        <p:spPr>
          <a:xfrm>
            <a:off x="7264958" y="5426551"/>
            <a:ext cx="898982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flags:1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4211194-32E0-4C10-93F7-2332BC35AAFF}"/>
              </a:ext>
            </a:extLst>
          </p:cNvPr>
          <p:cNvSpPr/>
          <p:nvPr/>
        </p:nvSpPr>
        <p:spPr>
          <a:xfrm>
            <a:off x="8163940" y="5426551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L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3F05890-BEF6-45C8-A15D-E455DC307F3A}"/>
              </a:ext>
            </a:extLst>
          </p:cNvPr>
          <p:cNvSpPr/>
          <p:nvPr/>
        </p:nvSpPr>
        <p:spPr>
          <a:xfrm>
            <a:off x="8442797" y="5426551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o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7F2EF48-5818-479C-9FBA-F9800F813258}"/>
              </a:ext>
            </a:extLst>
          </p:cNvPr>
          <p:cNvSpPr/>
          <p:nvPr/>
        </p:nvSpPr>
        <p:spPr>
          <a:xfrm>
            <a:off x="8710914" y="5426551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n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6E5D7EE-0894-4F10-9801-77D1BE03C63E}"/>
              </a:ext>
            </a:extLst>
          </p:cNvPr>
          <p:cNvSpPr/>
          <p:nvPr/>
        </p:nvSpPr>
        <p:spPr>
          <a:xfrm>
            <a:off x="10674093" y="5426551"/>
            <a:ext cx="420940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\0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75A8B2D-C8D7-4C36-9F65-465127FA5671}"/>
              </a:ext>
            </a:extLst>
          </p:cNvPr>
          <p:cNvSpPr/>
          <p:nvPr/>
        </p:nvSpPr>
        <p:spPr>
          <a:xfrm>
            <a:off x="5463811" y="5004967"/>
            <a:ext cx="5631222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49504F"/>
                </a:solidFill>
              </a:rPr>
              <a:t>SDS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A3581B5F-7FAA-42FB-B457-21F491D33503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 flipV="1">
            <a:off x="3416430" y="5215759"/>
            <a:ext cx="2047381" cy="4663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E1C6E7E8-B7BB-4C1E-B6C2-3F704E4CB45A}"/>
              </a:ext>
            </a:extLst>
          </p:cNvPr>
          <p:cNvSpPr/>
          <p:nvPr/>
        </p:nvSpPr>
        <p:spPr>
          <a:xfrm>
            <a:off x="8992007" y="5426551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g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061FDAB-C0EA-4EBE-8488-818FFD092A2F}"/>
              </a:ext>
            </a:extLst>
          </p:cNvPr>
          <p:cNvSpPr/>
          <p:nvPr/>
        </p:nvSpPr>
        <p:spPr>
          <a:xfrm>
            <a:off x="9273100" y="5426551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,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AFCFEF2-A101-4C80-A68F-8B6ABB438814}"/>
              </a:ext>
            </a:extLst>
          </p:cNvPr>
          <p:cNvSpPr/>
          <p:nvPr/>
        </p:nvSpPr>
        <p:spPr>
          <a:xfrm>
            <a:off x="9554193" y="5426551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4FEC185-D4BB-4DDF-88E8-C826DC993410}"/>
              </a:ext>
            </a:extLst>
          </p:cNvPr>
          <p:cNvSpPr/>
          <p:nvPr/>
        </p:nvSpPr>
        <p:spPr>
          <a:xfrm>
            <a:off x="9835286" y="5426551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8D59FF4-76C1-4CFE-B0AF-72D1EFBAA189}"/>
              </a:ext>
            </a:extLst>
          </p:cNvPr>
          <p:cNvSpPr/>
          <p:nvPr/>
        </p:nvSpPr>
        <p:spPr>
          <a:xfrm>
            <a:off x="10116379" y="5426551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B599CD9-142C-49D4-BD15-96C70DD02A82}"/>
              </a:ext>
            </a:extLst>
          </p:cNvPr>
          <p:cNvSpPr/>
          <p:nvPr/>
        </p:nvSpPr>
        <p:spPr>
          <a:xfrm>
            <a:off x="10395236" y="5426551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9713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3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3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3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39153"/>
          </a:xfrm>
        </p:spPr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是</a:t>
            </a:r>
            <a:r>
              <a:rPr lang="en-US" altLang="zh-CN"/>
              <a:t>Redis</a:t>
            </a:r>
            <a:r>
              <a:rPr lang="zh-CN" altLang="en-US"/>
              <a:t>中最常见的数据存储类型：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其基本编码方式是</a:t>
            </a:r>
            <a:r>
              <a:rPr lang="en-US" altLang="zh-CN" b="1"/>
              <a:t>RAW</a:t>
            </a:r>
            <a:r>
              <a:rPr lang="zh-CN" altLang="en-US"/>
              <a:t>，基于简单动态字符串（</a:t>
            </a:r>
            <a:r>
              <a:rPr lang="en-US" altLang="zh-CN"/>
              <a:t>SDS</a:t>
            </a:r>
            <a:r>
              <a:rPr lang="zh-CN" altLang="en-US"/>
              <a:t>）实现，存储上限为</a:t>
            </a:r>
            <a:r>
              <a:rPr lang="en-US" altLang="zh-CN"/>
              <a:t>512mb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如果存储的</a:t>
            </a:r>
            <a:r>
              <a:rPr lang="en-US" altLang="zh-CN"/>
              <a:t>SDS</a:t>
            </a:r>
            <a:r>
              <a:rPr lang="zh-CN" altLang="en-US"/>
              <a:t>长度小于</a:t>
            </a:r>
            <a:r>
              <a:rPr lang="en-US" altLang="zh-CN"/>
              <a:t>44</a:t>
            </a:r>
            <a:r>
              <a:rPr lang="zh-CN" altLang="en-US"/>
              <a:t>字节，则会采用</a:t>
            </a:r>
            <a:r>
              <a:rPr lang="en-US" altLang="zh-CN" b="1"/>
              <a:t>EMBSTR</a:t>
            </a:r>
            <a:r>
              <a:rPr lang="zh-CN" altLang="en-US"/>
              <a:t>编码，此时</a:t>
            </a:r>
            <a:r>
              <a:rPr lang="en-US" altLang="zh-CN"/>
              <a:t>object head</a:t>
            </a:r>
            <a:r>
              <a:rPr lang="zh-CN" altLang="en-US"/>
              <a:t>与</a:t>
            </a:r>
            <a:r>
              <a:rPr lang="en-US" altLang="zh-CN"/>
              <a:t>SDS</a:t>
            </a:r>
            <a:r>
              <a:rPr lang="zh-CN" altLang="en-US"/>
              <a:t>是一段连续空间。申请内存时只需要调用一次内存分配函数，效率更高。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String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9060805-5EBA-430B-89D0-4B1445F92C62}"/>
              </a:ext>
            </a:extLst>
          </p:cNvPr>
          <p:cNvSpPr/>
          <p:nvPr/>
        </p:nvSpPr>
        <p:spPr>
          <a:xfrm>
            <a:off x="813916" y="4498924"/>
            <a:ext cx="4772956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9D1C757-C0AD-4E0E-AF93-F448C2B8DF95}"/>
              </a:ext>
            </a:extLst>
          </p:cNvPr>
          <p:cNvSpPr/>
          <p:nvPr/>
        </p:nvSpPr>
        <p:spPr>
          <a:xfrm>
            <a:off x="816323" y="4919244"/>
            <a:ext cx="109269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OBJ_STRING</a:t>
            </a:r>
            <a:endParaRPr lang="zh-CN" altLang="en-US" sz="12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D49BFD5-A29C-45DC-B374-9FDB8EC47932}"/>
              </a:ext>
            </a:extLst>
          </p:cNvPr>
          <p:cNvSpPr/>
          <p:nvPr/>
        </p:nvSpPr>
        <p:spPr>
          <a:xfrm>
            <a:off x="1907812" y="4920508"/>
            <a:ext cx="1800030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OBJ_ENCODING_EMBSTR</a:t>
            </a:r>
            <a:endParaRPr lang="zh-CN" altLang="en-US" sz="12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B38ECBB-92E5-4312-B3EA-B8FA8DF3F1BD}"/>
              </a:ext>
            </a:extLst>
          </p:cNvPr>
          <p:cNvSpPr/>
          <p:nvPr/>
        </p:nvSpPr>
        <p:spPr>
          <a:xfrm>
            <a:off x="3707841" y="4925285"/>
            <a:ext cx="482321" cy="416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81955D9-DF75-40EB-844B-1B8049FA2B64}"/>
              </a:ext>
            </a:extLst>
          </p:cNvPr>
          <p:cNvSpPr/>
          <p:nvPr/>
        </p:nvSpPr>
        <p:spPr>
          <a:xfrm>
            <a:off x="4190162" y="4920508"/>
            <a:ext cx="914389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C42D9FF-B51F-49CE-BFA7-0731045A549C}"/>
              </a:ext>
            </a:extLst>
          </p:cNvPr>
          <p:cNvSpPr/>
          <p:nvPr/>
        </p:nvSpPr>
        <p:spPr>
          <a:xfrm>
            <a:off x="5104551" y="4920508"/>
            <a:ext cx="482321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CBD24C1-1FEA-4A60-A819-F7EDE1A4F9FF}"/>
              </a:ext>
            </a:extLst>
          </p:cNvPr>
          <p:cNvSpPr/>
          <p:nvPr/>
        </p:nvSpPr>
        <p:spPr>
          <a:xfrm>
            <a:off x="5586872" y="4919244"/>
            <a:ext cx="812541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len:44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3CE75DB-72D5-4075-9ACC-11437A5F6ADB}"/>
              </a:ext>
            </a:extLst>
          </p:cNvPr>
          <p:cNvSpPr/>
          <p:nvPr/>
        </p:nvSpPr>
        <p:spPr>
          <a:xfrm>
            <a:off x="6399414" y="4919244"/>
            <a:ext cx="987488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alloc:44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CD01128-A57A-428F-9902-111A7A2816CF}"/>
              </a:ext>
            </a:extLst>
          </p:cNvPr>
          <p:cNvSpPr/>
          <p:nvPr/>
        </p:nvSpPr>
        <p:spPr>
          <a:xfrm>
            <a:off x="7386902" y="4919244"/>
            <a:ext cx="898982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flags:1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333CCAF-58D3-4E3A-907C-942F6580296D}"/>
              </a:ext>
            </a:extLst>
          </p:cNvPr>
          <p:cNvSpPr/>
          <p:nvPr/>
        </p:nvSpPr>
        <p:spPr>
          <a:xfrm>
            <a:off x="8285884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L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9CCDC98-1577-405E-BE7D-C6EB3DD16F8E}"/>
              </a:ext>
            </a:extLst>
          </p:cNvPr>
          <p:cNvSpPr/>
          <p:nvPr/>
        </p:nvSpPr>
        <p:spPr>
          <a:xfrm>
            <a:off x="8564741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o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B3605AE-EACD-4773-8B01-53DA1713A63B}"/>
              </a:ext>
            </a:extLst>
          </p:cNvPr>
          <p:cNvSpPr/>
          <p:nvPr/>
        </p:nvSpPr>
        <p:spPr>
          <a:xfrm>
            <a:off x="8832858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n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6C6EF58-1911-4AD9-8457-C36DD0D13554}"/>
              </a:ext>
            </a:extLst>
          </p:cNvPr>
          <p:cNvSpPr/>
          <p:nvPr/>
        </p:nvSpPr>
        <p:spPr>
          <a:xfrm>
            <a:off x="10775941" y="4919244"/>
            <a:ext cx="420940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\0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3FF439C-9929-4373-AFF2-3D5438533F15}"/>
              </a:ext>
            </a:extLst>
          </p:cNvPr>
          <p:cNvSpPr/>
          <p:nvPr/>
        </p:nvSpPr>
        <p:spPr>
          <a:xfrm>
            <a:off x="5591584" y="4498924"/>
            <a:ext cx="5605297" cy="422848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49504F"/>
                </a:solidFill>
              </a:rPr>
              <a:t>SDS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1C252C3-BF9A-435B-B2E6-6843E90D5F08}"/>
              </a:ext>
            </a:extLst>
          </p:cNvPr>
          <p:cNvSpPr/>
          <p:nvPr/>
        </p:nvSpPr>
        <p:spPr>
          <a:xfrm>
            <a:off x="9103903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g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0764D91-357E-4448-8337-0A6B1B327748}"/>
              </a:ext>
            </a:extLst>
          </p:cNvPr>
          <p:cNvSpPr/>
          <p:nvPr/>
        </p:nvSpPr>
        <p:spPr>
          <a:xfrm>
            <a:off x="9374948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,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5FE8364-DAD8-426A-88C8-4DA282864487}"/>
              </a:ext>
            </a:extLst>
          </p:cNvPr>
          <p:cNvSpPr/>
          <p:nvPr/>
        </p:nvSpPr>
        <p:spPr>
          <a:xfrm>
            <a:off x="9656041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0BBDE18-6D79-495A-868D-71362F12382E}"/>
              </a:ext>
            </a:extLst>
          </p:cNvPr>
          <p:cNvSpPr/>
          <p:nvPr/>
        </p:nvSpPr>
        <p:spPr>
          <a:xfrm>
            <a:off x="9937134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8500BFA-288C-4D69-8D01-E0DB718B47D4}"/>
              </a:ext>
            </a:extLst>
          </p:cNvPr>
          <p:cNvSpPr/>
          <p:nvPr/>
        </p:nvSpPr>
        <p:spPr>
          <a:xfrm>
            <a:off x="10218227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2944FB5-874B-40AE-A1D3-F49427CE9C48}"/>
              </a:ext>
            </a:extLst>
          </p:cNvPr>
          <p:cNvSpPr/>
          <p:nvPr/>
        </p:nvSpPr>
        <p:spPr>
          <a:xfrm>
            <a:off x="10497084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50" name="文本占位符 2">
            <a:extLst>
              <a:ext uri="{FF2B5EF4-FFF2-40B4-BE49-F238E27FC236}">
                <a16:creationId xmlns:a16="http://schemas.microsoft.com/office/drawing/2014/main" id="{64E2AB26-7408-4457-86D1-01C985B7D3CA}"/>
              </a:ext>
            </a:extLst>
          </p:cNvPr>
          <p:cNvSpPr txBox="1">
            <a:spLocks/>
          </p:cNvSpPr>
          <p:nvPr/>
        </p:nvSpPr>
        <p:spPr>
          <a:xfrm>
            <a:off x="710880" y="3214688"/>
            <a:ext cx="10698800" cy="71288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如果存储的字符串是整数值，并且大小在</a:t>
            </a:r>
            <a:r>
              <a:rPr lang="en-US" altLang="zh-CN"/>
              <a:t>LONG_MAX</a:t>
            </a:r>
            <a:r>
              <a:rPr lang="zh-CN" altLang="en-US"/>
              <a:t>范围内，则会采用</a:t>
            </a:r>
            <a:r>
              <a:rPr lang="en-US" altLang="zh-CN" b="1"/>
              <a:t>INT</a:t>
            </a:r>
            <a:r>
              <a:rPr lang="zh-CN" altLang="en-US"/>
              <a:t>编码：直接将数据保存在</a:t>
            </a:r>
            <a:r>
              <a:rPr lang="en-US" altLang="zh-CN"/>
              <a:t>RedisObject</a:t>
            </a:r>
            <a:r>
              <a:rPr lang="zh-CN" altLang="en-US"/>
              <a:t>的</a:t>
            </a:r>
            <a:r>
              <a:rPr lang="en-US" altLang="zh-CN"/>
              <a:t>ptr</a:t>
            </a:r>
            <a:r>
              <a:rPr lang="zh-CN" altLang="en-US"/>
              <a:t>指针位置（刚好</a:t>
            </a:r>
            <a:r>
              <a:rPr lang="en-US" altLang="zh-CN"/>
              <a:t>8</a:t>
            </a:r>
            <a:r>
              <a:rPr lang="zh-CN" altLang="en-US"/>
              <a:t>字节），不再需要</a:t>
            </a:r>
            <a:r>
              <a:rPr lang="en-US" altLang="zh-CN"/>
              <a:t>SDS</a:t>
            </a:r>
            <a:r>
              <a:rPr lang="zh-CN" altLang="en-US"/>
              <a:t>了。</a:t>
            </a:r>
            <a:endParaRPr lang="en-US" altLang="zh-CN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45AFABB3-63A2-49B4-A614-37B0281A6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78" y="1460137"/>
            <a:ext cx="11804403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18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41000" decel="3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39153"/>
          </a:xfrm>
        </p:spPr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是</a:t>
            </a:r>
            <a:r>
              <a:rPr lang="en-US" altLang="zh-CN"/>
              <a:t>Redis</a:t>
            </a:r>
            <a:r>
              <a:rPr lang="zh-CN" altLang="en-US"/>
              <a:t>中最常见的数据存储类型：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其基本编码方式是</a:t>
            </a:r>
            <a:r>
              <a:rPr lang="en-US" altLang="zh-CN" b="1"/>
              <a:t>RAW</a:t>
            </a:r>
            <a:r>
              <a:rPr lang="zh-CN" altLang="en-US"/>
              <a:t>，基于简单动态字符串（</a:t>
            </a:r>
            <a:r>
              <a:rPr lang="en-US" altLang="zh-CN"/>
              <a:t>SDS</a:t>
            </a:r>
            <a:r>
              <a:rPr lang="zh-CN" altLang="en-US"/>
              <a:t>）实现，存储上限为</a:t>
            </a:r>
            <a:r>
              <a:rPr lang="en-US" altLang="zh-CN"/>
              <a:t>512mb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如果存储的</a:t>
            </a:r>
            <a:r>
              <a:rPr lang="en-US" altLang="zh-CN"/>
              <a:t>SDS</a:t>
            </a:r>
            <a:r>
              <a:rPr lang="zh-CN" altLang="en-US"/>
              <a:t>长度小于</a:t>
            </a:r>
            <a:r>
              <a:rPr lang="en-US" altLang="zh-CN"/>
              <a:t>44</a:t>
            </a:r>
            <a:r>
              <a:rPr lang="zh-CN" altLang="en-US"/>
              <a:t>字节，则会采用</a:t>
            </a:r>
            <a:r>
              <a:rPr lang="en-US" altLang="zh-CN" b="1"/>
              <a:t>EMBSTR</a:t>
            </a:r>
            <a:r>
              <a:rPr lang="zh-CN" altLang="en-US"/>
              <a:t>编码，此时</a:t>
            </a:r>
            <a:r>
              <a:rPr lang="en-US" altLang="zh-CN"/>
              <a:t>object head</a:t>
            </a:r>
            <a:r>
              <a:rPr lang="zh-CN" altLang="en-US"/>
              <a:t>与</a:t>
            </a:r>
            <a:r>
              <a:rPr lang="en-US" altLang="zh-CN"/>
              <a:t>SDS</a:t>
            </a:r>
            <a:r>
              <a:rPr lang="zh-CN" altLang="en-US"/>
              <a:t>是一段连续空间。申请内存时只需要调用一次内存分配函数，效率更高。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String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9060805-5EBA-430B-89D0-4B1445F92C62}"/>
              </a:ext>
            </a:extLst>
          </p:cNvPr>
          <p:cNvSpPr/>
          <p:nvPr/>
        </p:nvSpPr>
        <p:spPr>
          <a:xfrm>
            <a:off x="813916" y="4498924"/>
            <a:ext cx="4772956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9D1C757-C0AD-4E0E-AF93-F448C2B8DF95}"/>
              </a:ext>
            </a:extLst>
          </p:cNvPr>
          <p:cNvSpPr/>
          <p:nvPr/>
        </p:nvSpPr>
        <p:spPr>
          <a:xfrm>
            <a:off x="816323" y="4919244"/>
            <a:ext cx="109269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OBJ_STRING</a:t>
            </a:r>
            <a:endParaRPr lang="zh-CN" altLang="en-US" sz="12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D49BFD5-A29C-45DC-B374-9FDB8EC47932}"/>
              </a:ext>
            </a:extLst>
          </p:cNvPr>
          <p:cNvSpPr/>
          <p:nvPr/>
        </p:nvSpPr>
        <p:spPr>
          <a:xfrm>
            <a:off x="1907812" y="4920508"/>
            <a:ext cx="1800030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OBJ_ENCODING_INT</a:t>
            </a:r>
            <a:endParaRPr lang="zh-CN" altLang="en-US" sz="12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B38ECBB-92E5-4312-B3EA-B8FA8DF3F1BD}"/>
              </a:ext>
            </a:extLst>
          </p:cNvPr>
          <p:cNvSpPr/>
          <p:nvPr/>
        </p:nvSpPr>
        <p:spPr>
          <a:xfrm>
            <a:off x="3707841" y="4925285"/>
            <a:ext cx="482321" cy="416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81955D9-DF75-40EB-844B-1B8049FA2B64}"/>
              </a:ext>
            </a:extLst>
          </p:cNvPr>
          <p:cNvSpPr/>
          <p:nvPr/>
        </p:nvSpPr>
        <p:spPr>
          <a:xfrm>
            <a:off x="4190162" y="4920508"/>
            <a:ext cx="914389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C42D9FF-B51F-49CE-BFA7-0731045A549C}"/>
              </a:ext>
            </a:extLst>
          </p:cNvPr>
          <p:cNvSpPr/>
          <p:nvPr/>
        </p:nvSpPr>
        <p:spPr>
          <a:xfrm>
            <a:off x="5104551" y="4920508"/>
            <a:ext cx="482321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CBD24C1-1FEA-4A60-A819-F7EDE1A4F9FF}"/>
              </a:ext>
            </a:extLst>
          </p:cNvPr>
          <p:cNvSpPr/>
          <p:nvPr/>
        </p:nvSpPr>
        <p:spPr>
          <a:xfrm>
            <a:off x="5586872" y="4919244"/>
            <a:ext cx="812541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len:44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3CE75DB-72D5-4075-9ACC-11437A5F6ADB}"/>
              </a:ext>
            </a:extLst>
          </p:cNvPr>
          <p:cNvSpPr/>
          <p:nvPr/>
        </p:nvSpPr>
        <p:spPr>
          <a:xfrm>
            <a:off x="6399414" y="4919244"/>
            <a:ext cx="987488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alloc:44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CD01128-A57A-428F-9902-111A7A2816CF}"/>
              </a:ext>
            </a:extLst>
          </p:cNvPr>
          <p:cNvSpPr/>
          <p:nvPr/>
        </p:nvSpPr>
        <p:spPr>
          <a:xfrm>
            <a:off x="7386902" y="4919244"/>
            <a:ext cx="898982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flags:1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333CCAF-58D3-4E3A-907C-942F6580296D}"/>
              </a:ext>
            </a:extLst>
          </p:cNvPr>
          <p:cNvSpPr/>
          <p:nvPr/>
        </p:nvSpPr>
        <p:spPr>
          <a:xfrm>
            <a:off x="8285884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L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9CCDC98-1577-405E-BE7D-C6EB3DD16F8E}"/>
              </a:ext>
            </a:extLst>
          </p:cNvPr>
          <p:cNvSpPr/>
          <p:nvPr/>
        </p:nvSpPr>
        <p:spPr>
          <a:xfrm>
            <a:off x="8564741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o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B3605AE-EACD-4773-8B01-53DA1713A63B}"/>
              </a:ext>
            </a:extLst>
          </p:cNvPr>
          <p:cNvSpPr/>
          <p:nvPr/>
        </p:nvSpPr>
        <p:spPr>
          <a:xfrm>
            <a:off x="8832858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n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6C6EF58-1911-4AD9-8457-C36DD0D13554}"/>
              </a:ext>
            </a:extLst>
          </p:cNvPr>
          <p:cNvSpPr/>
          <p:nvPr/>
        </p:nvSpPr>
        <p:spPr>
          <a:xfrm>
            <a:off x="10775941" y="4919244"/>
            <a:ext cx="420940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\0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3FF439C-9929-4373-AFF2-3D5438533F15}"/>
              </a:ext>
            </a:extLst>
          </p:cNvPr>
          <p:cNvSpPr/>
          <p:nvPr/>
        </p:nvSpPr>
        <p:spPr>
          <a:xfrm>
            <a:off x="5591584" y="4498924"/>
            <a:ext cx="5605297" cy="422848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49504F"/>
                </a:solidFill>
              </a:rPr>
              <a:t>SDS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1C252C3-BF9A-435B-B2E6-6843E90D5F08}"/>
              </a:ext>
            </a:extLst>
          </p:cNvPr>
          <p:cNvSpPr/>
          <p:nvPr/>
        </p:nvSpPr>
        <p:spPr>
          <a:xfrm>
            <a:off x="9103903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g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0764D91-357E-4448-8337-0A6B1B327748}"/>
              </a:ext>
            </a:extLst>
          </p:cNvPr>
          <p:cNvSpPr/>
          <p:nvPr/>
        </p:nvSpPr>
        <p:spPr>
          <a:xfrm>
            <a:off x="9374948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,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5FE8364-DAD8-426A-88C8-4DA282864487}"/>
              </a:ext>
            </a:extLst>
          </p:cNvPr>
          <p:cNvSpPr/>
          <p:nvPr/>
        </p:nvSpPr>
        <p:spPr>
          <a:xfrm>
            <a:off x="9656041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0BBDE18-6D79-495A-868D-71362F12382E}"/>
              </a:ext>
            </a:extLst>
          </p:cNvPr>
          <p:cNvSpPr/>
          <p:nvPr/>
        </p:nvSpPr>
        <p:spPr>
          <a:xfrm>
            <a:off x="9937134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8500BFA-288C-4D69-8D01-E0DB718B47D4}"/>
              </a:ext>
            </a:extLst>
          </p:cNvPr>
          <p:cNvSpPr/>
          <p:nvPr/>
        </p:nvSpPr>
        <p:spPr>
          <a:xfrm>
            <a:off x="10218227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2944FB5-874B-40AE-A1D3-F49427CE9C48}"/>
              </a:ext>
            </a:extLst>
          </p:cNvPr>
          <p:cNvSpPr/>
          <p:nvPr/>
        </p:nvSpPr>
        <p:spPr>
          <a:xfrm>
            <a:off x="10497084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50" name="文本占位符 2">
            <a:extLst>
              <a:ext uri="{FF2B5EF4-FFF2-40B4-BE49-F238E27FC236}">
                <a16:creationId xmlns:a16="http://schemas.microsoft.com/office/drawing/2014/main" id="{64E2AB26-7408-4457-86D1-01C985B7D3CA}"/>
              </a:ext>
            </a:extLst>
          </p:cNvPr>
          <p:cNvSpPr txBox="1">
            <a:spLocks/>
          </p:cNvSpPr>
          <p:nvPr/>
        </p:nvSpPr>
        <p:spPr>
          <a:xfrm>
            <a:off x="710880" y="3214688"/>
            <a:ext cx="10698800" cy="71288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如果存储的字符串是整数值，并且大小在</a:t>
            </a:r>
            <a:r>
              <a:rPr lang="en-US" altLang="zh-CN"/>
              <a:t>LONG_MAX</a:t>
            </a:r>
            <a:r>
              <a:rPr lang="zh-CN" altLang="en-US"/>
              <a:t>范围内，则会采用</a:t>
            </a:r>
            <a:r>
              <a:rPr lang="en-US" altLang="zh-CN" b="1"/>
              <a:t>INT</a:t>
            </a:r>
            <a:r>
              <a:rPr lang="zh-CN" altLang="en-US"/>
              <a:t>编码：直接将数据保存在</a:t>
            </a:r>
            <a:r>
              <a:rPr lang="en-US" altLang="zh-CN"/>
              <a:t>RedisObject</a:t>
            </a:r>
            <a:r>
              <a:rPr lang="zh-CN" altLang="en-US"/>
              <a:t>的</a:t>
            </a:r>
            <a:r>
              <a:rPr lang="en-US" altLang="zh-CN"/>
              <a:t>ptr</a:t>
            </a:r>
            <a:r>
              <a:rPr lang="zh-CN" altLang="en-US"/>
              <a:t>指针位置（刚好</a:t>
            </a:r>
            <a:r>
              <a:rPr lang="en-US" altLang="zh-CN"/>
              <a:t>8</a:t>
            </a:r>
            <a:r>
              <a:rPr lang="zh-CN" altLang="en-US"/>
              <a:t>字节），不再需要</a:t>
            </a:r>
            <a:r>
              <a:rPr lang="en-US" altLang="zh-CN"/>
              <a:t>SDS</a:t>
            </a:r>
            <a:r>
              <a:rPr lang="zh-CN" altLang="en-US"/>
              <a:t>了。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020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3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39153"/>
          </a:xfrm>
        </p:spPr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是</a:t>
            </a:r>
            <a:r>
              <a:rPr lang="en-US" altLang="zh-CN"/>
              <a:t>Redis</a:t>
            </a:r>
            <a:r>
              <a:rPr lang="zh-CN" altLang="en-US"/>
              <a:t>中最常见的数据存储类型：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其基本编码方式是</a:t>
            </a:r>
            <a:r>
              <a:rPr lang="en-US" altLang="zh-CN" b="1"/>
              <a:t>RAW</a:t>
            </a:r>
            <a:r>
              <a:rPr lang="zh-CN" altLang="en-US"/>
              <a:t>，基于简单动态字符串（</a:t>
            </a:r>
            <a:r>
              <a:rPr lang="en-US" altLang="zh-CN"/>
              <a:t>SDS</a:t>
            </a:r>
            <a:r>
              <a:rPr lang="zh-CN" altLang="en-US"/>
              <a:t>）实现，存储上限为</a:t>
            </a:r>
            <a:r>
              <a:rPr lang="en-US" altLang="zh-CN"/>
              <a:t>512mb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如果存储的</a:t>
            </a:r>
            <a:r>
              <a:rPr lang="en-US" altLang="zh-CN"/>
              <a:t>SDS</a:t>
            </a:r>
            <a:r>
              <a:rPr lang="zh-CN" altLang="en-US"/>
              <a:t>长度小于</a:t>
            </a:r>
            <a:r>
              <a:rPr lang="en-US" altLang="zh-CN"/>
              <a:t>44</a:t>
            </a:r>
            <a:r>
              <a:rPr lang="zh-CN" altLang="en-US"/>
              <a:t>字节，则会采用</a:t>
            </a:r>
            <a:r>
              <a:rPr lang="en-US" altLang="zh-CN" b="1"/>
              <a:t>EMBSTR</a:t>
            </a:r>
            <a:r>
              <a:rPr lang="zh-CN" altLang="en-US"/>
              <a:t>编码，此时</a:t>
            </a:r>
            <a:r>
              <a:rPr lang="en-US" altLang="zh-CN"/>
              <a:t>object head</a:t>
            </a:r>
            <a:r>
              <a:rPr lang="zh-CN" altLang="en-US"/>
              <a:t>与</a:t>
            </a:r>
            <a:r>
              <a:rPr lang="en-US" altLang="zh-CN"/>
              <a:t>SDS</a:t>
            </a:r>
            <a:r>
              <a:rPr lang="zh-CN" altLang="en-US"/>
              <a:t>是一段连续空间。申请内存时只需要调用一次内存分配函数，效率更高。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String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C42D9FF-B51F-49CE-BFA7-0731045A549C}"/>
              </a:ext>
            </a:extLst>
          </p:cNvPr>
          <p:cNvSpPr/>
          <p:nvPr/>
        </p:nvSpPr>
        <p:spPr>
          <a:xfrm>
            <a:off x="5104551" y="4920510"/>
            <a:ext cx="2210649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50" name="文本占位符 2">
            <a:extLst>
              <a:ext uri="{FF2B5EF4-FFF2-40B4-BE49-F238E27FC236}">
                <a16:creationId xmlns:a16="http://schemas.microsoft.com/office/drawing/2014/main" id="{64E2AB26-7408-4457-86D1-01C985B7D3CA}"/>
              </a:ext>
            </a:extLst>
          </p:cNvPr>
          <p:cNvSpPr txBox="1">
            <a:spLocks/>
          </p:cNvSpPr>
          <p:nvPr/>
        </p:nvSpPr>
        <p:spPr>
          <a:xfrm>
            <a:off x="710880" y="3214688"/>
            <a:ext cx="10698800" cy="71288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如果存储的字符串是整数值，并且大小在</a:t>
            </a:r>
            <a:r>
              <a:rPr lang="en-US" altLang="zh-CN"/>
              <a:t>LONG_MAX</a:t>
            </a:r>
            <a:r>
              <a:rPr lang="zh-CN" altLang="en-US"/>
              <a:t>范围内，则会采用</a:t>
            </a:r>
            <a:r>
              <a:rPr lang="en-US" altLang="zh-CN" b="1"/>
              <a:t>INT</a:t>
            </a:r>
            <a:r>
              <a:rPr lang="zh-CN" altLang="en-US"/>
              <a:t>编码：直接将数据保存在</a:t>
            </a:r>
            <a:r>
              <a:rPr lang="en-US" altLang="zh-CN"/>
              <a:t>RedisObject</a:t>
            </a:r>
            <a:r>
              <a:rPr lang="zh-CN" altLang="en-US"/>
              <a:t>的</a:t>
            </a:r>
            <a:r>
              <a:rPr lang="en-US" altLang="zh-CN"/>
              <a:t>ptr</a:t>
            </a:r>
            <a:r>
              <a:rPr lang="zh-CN" altLang="en-US"/>
              <a:t>指针位置（刚好</a:t>
            </a:r>
            <a:r>
              <a:rPr lang="en-US" altLang="zh-CN"/>
              <a:t>8</a:t>
            </a:r>
            <a:r>
              <a:rPr lang="zh-CN" altLang="en-US"/>
              <a:t>字节），不再需要</a:t>
            </a:r>
            <a:r>
              <a:rPr lang="en-US" altLang="zh-CN"/>
              <a:t>SDS</a:t>
            </a:r>
            <a:r>
              <a:rPr lang="zh-CN" altLang="en-US"/>
              <a:t>了。</a:t>
            </a:r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8019DF-B4F7-4B9C-B40A-00EDC155B312}"/>
              </a:ext>
            </a:extLst>
          </p:cNvPr>
          <p:cNvSpPr txBox="1"/>
          <p:nvPr/>
        </p:nvSpPr>
        <p:spPr>
          <a:xfrm>
            <a:off x="6304684" y="5000495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0000"/>
                </a:solidFill>
                <a:latin typeface="+mn-lt"/>
                <a:ea typeface="+mn-ea"/>
              </a:rPr>
              <a:t>: 12345</a:t>
            </a:r>
            <a:endParaRPr lang="zh-CN" altLang="en-US" sz="11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A9919DD-CD5E-4061-B784-D01B1A4B3744}"/>
              </a:ext>
            </a:extLst>
          </p:cNvPr>
          <p:cNvSpPr/>
          <p:nvPr/>
        </p:nvSpPr>
        <p:spPr>
          <a:xfrm>
            <a:off x="813916" y="4498924"/>
            <a:ext cx="6501284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C9B4533-11DD-44DB-8936-2DE1BABB953F}"/>
              </a:ext>
            </a:extLst>
          </p:cNvPr>
          <p:cNvSpPr/>
          <p:nvPr/>
        </p:nvSpPr>
        <p:spPr>
          <a:xfrm>
            <a:off x="816323" y="4919244"/>
            <a:ext cx="109269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OBJ_STRING</a:t>
            </a:r>
            <a:endParaRPr lang="zh-CN" altLang="en-US" sz="120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BA1386F-1C36-46DE-B104-E1C2920DACFF}"/>
              </a:ext>
            </a:extLst>
          </p:cNvPr>
          <p:cNvSpPr/>
          <p:nvPr/>
        </p:nvSpPr>
        <p:spPr>
          <a:xfrm>
            <a:off x="1907812" y="4920508"/>
            <a:ext cx="1800030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OBJ_ENCODING_INT</a:t>
            </a:r>
            <a:endParaRPr lang="zh-CN" altLang="en-US" sz="12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1710E49-6848-4EC0-A18E-3EE24652BCD0}"/>
              </a:ext>
            </a:extLst>
          </p:cNvPr>
          <p:cNvSpPr/>
          <p:nvPr/>
        </p:nvSpPr>
        <p:spPr>
          <a:xfrm>
            <a:off x="3707841" y="4925285"/>
            <a:ext cx="482321" cy="416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1DC0CF1-46E5-42FD-B47E-8F80FE7BAA8D}"/>
              </a:ext>
            </a:extLst>
          </p:cNvPr>
          <p:cNvSpPr/>
          <p:nvPr/>
        </p:nvSpPr>
        <p:spPr>
          <a:xfrm>
            <a:off x="4190162" y="4920508"/>
            <a:ext cx="914389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03885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动态字符串</a:t>
            </a:r>
            <a:r>
              <a:rPr lang="en-US" altLang="zh-CN" sz="2400" b="1">
                <a:solidFill>
                  <a:srgbClr val="AD2B26"/>
                </a:solidFill>
              </a:rPr>
              <a:t>SDS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0BE724-5DBE-4A7C-9322-9B2F11802D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2060828"/>
          </a:xfrm>
        </p:spPr>
        <p:txBody>
          <a:bodyPr/>
          <a:lstStyle/>
          <a:p>
            <a:r>
              <a:rPr lang="en-US" altLang="zh-CN"/>
              <a:t>SDS</a:t>
            </a:r>
            <a:r>
              <a:rPr lang="zh-CN" altLang="en-US"/>
              <a:t>之所以叫做动态字符串，是因为它具备动态扩容的能力，例如一个内容为“</a:t>
            </a:r>
            <a:r>
              <a:rPr lang="en-US" altLang="zh-CN"/>
              <a:t>hi</a:t>
            </a:r>
            <a:r>
              <a:rPr lang="zh-CN" altLang="en-US"/>
              <a:t>”的</a:t>
            </a:r>
            <a:r>
              <a:rPr lang="en-US" altLang="zh-CN"/>
              <a:t>SDS</a:t>
            </a:r>
            <a:r>
              <a:rPr lang="zh-CN" altLang="en-US"/>
              <a:t>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假如我们要给</a:t>
            </a:r>
            <a:r>
              <a:rPr lang="en-US" altLang="zh-CN"/>
              <a:t>SDS</a:t>
            </a:r>
            <a:r>
              <a:rPr lang="zh-CN" altLang="en-US"/>
              <a:t>追加一段字符串“</a:t>
            </a:r>
            <a:r>
              <a:rPr lang="en-US" altLang="zh-CN"/>
              <a:t>,Amy</a:t>
            </a:r>
            <a:r>
              <a:rPr lang="zh-CN" altLang="en-US"/>
              <a:t>”，这里首先会申请新内存空间：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如果新字符串小于</a:t>
            </a:r>
            <a:r>
              <a:rPr lang="en-US" altLang="zh-CN"/>
              <a:t>1M</a:t>
            </a:r>
            <a:r>
              <a:rPr lang="zh-CN" altLang="en-US"/>
              <a:t>，则新空间为扩展后字符串长度的两倍</a:t>
            </a:r>
            <a:r>
              <a:rPr lang="en-US" altLang="zh-CN"/>
              <a:t>+1</a:t>
            </a:r>
            <a:r>
              <a:rPr lang="zh-CN" altLang="en-US"/>
              <a:t>；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如果新字符串大于</a:t>
            </a:r>
            <a:r>
              <a:rPr lang="en-US" altLang="zh-CN"/>
              <a:t>1M</a:t>
            </a:r>
            <a:r>
              <a:rPr lang="zh-CN" altLang="en-US"/>
              <a:t>，则新空间为扩展后字符串长度</a:t>
            </a:r>
            <a:r>
              <a:rPr lang="en-US" altLang="zh-CN"/>
              <a:t>+1M+1</a:t>
            </a:r>
            <a:r>
              <a:rPr lang="zh-CN" altLang="en-US"/>
              <a:t>。称为</a:t>
            </a:r>
            <a:r>
              <a:rPr lang="zh-CN" altLang="en-US" b="1"/>
              <a:t>内存预分配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0CA5F74-E1A8-42AC-9833-86354CCE3F81}"/>
              </a:ext>
            </a:extLst>
          </p:cNvPr>
          <p:cNvSpPr/>
          <p:nvPr/>
        </p:nvSpPr>
        <p:spPr>
          <a:xfrm>
            <a:off x="916805" y="2105357"/>
            <a:ext cx="995494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len:2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A3D1EE8-6AA2-445F-9058-A89F8ACC7E3F}"/>
              </a:ext>
            </a:extLst>
          </p:cNvPr>
          <p:cNvSpPr/>
          <p:nvPr/>
        </p:nvSpPr>
        <p:spPr>
          <a:xfrm>
            <a:off x="1912298" y="2105357"/>
            <a:ext cx="995494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alloc:2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373A616-98F8-4B42-A4BA-40532372B46C}"/>
              </a:ext>
            </a:extLst>
          </p:cNvPr>
          <p:cNvSpPr/>
          <p:nvPr/>
        </p:nvSpPr>
        <p:spPr>
          <a:xfrm>
            <a:off x="2901579" y="2105357"/>
            <a:ext cx="995494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flags:1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8416250-0C82-4F39-AF99-9BD78637A454}"/>
              </a:ext>
            </a:extLst>
          </p:cNvPr>
          <p:cNvSpPr/>
          <p:nvPr/>
        </p:nvSpPr>
        <p:spPr>
          <a:xfrm>
            <a:off x="3897072" y="2105357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h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2E097BA-F6D2-4E59-AF73-A5DF03E3B323}"/>
              </a:ext>
            </a:extLst>
          </p:cNvPr>
          <p:cNvSpPr/>
          <p:nvPr/>
        </p:nvSpPr>
        <p:spPr>
          <a:xfrm>
            <a:off x="4318012" y="2105357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i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9183D20-2B6C-48CB-BF48-56EFB7C4B7DF}"/>
              </a:ext>
            </a:extLst>
          </p:cNvPr>
          <p:cNvSpPr/>
          <p:nvPr/>
        </p:nvSpPr>
        <p:spPr>
          <a:xfrm>
            <a:off x="4738951" y="2105357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\0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BAE623F-F23C-4580-BF69-6409ED04D366}"/>
              </a:ext>
            </a:extLst>
          </p:cNvPr>
          <p:cNvSpPr/>
          <p:nvPr/>
        </p:nvSpPr>
        <p:spPr>
          <a:xfrm>
            <a:off x="916804" y="4239730"/>
            <a:ext cx="995494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len:6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85804DD-80D4-4093-BEED-5AE0156A1722}"/>
              </a:ext>
            </a:extLst>
          </p:cNvPr>
          <p:cNvSpPr/>
          <p:nvPr/>
        </p:nvSpPr>
        <p:spPr>
          <a:xfrm>
            <a:off x="1912297" y="4239730"/>
            <a:ext cx="995494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alloc:12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24E4D8F-91D6-41BF-8F51-057D470D9750}"/>
              </a:ext>
            </a:extLst>
          </p:cNvPr>
          <p:cNvSpPr/>
          <p:nvPr/>
        </p:nvSpPr>
        <p:spPr>
          <a:xfrm>
            <a:off x="2901578" y="4239730"/>
            <a:ext cx="995494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flags:1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5810A3C-7292-4B77-A408-161327B16357}"/>
              </a:ext>
            </a:extLst>
          </p:cNvPr>
          <p:cNvSpPr/>
          <p:nvPr/>
        </p:nvSpPr>
        <p:spPr>
          <a:xfrm>
            <a:off x="3897071" y="4239730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rgbClr val="49504F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FAC586B-6BF9-44CF-927F-4265549B4A97}"/>
              </a:ext>
            </a:extLst>
          </p:cNvPr>
          <p:cNvSpPr/>
          <p:nvPr/>
        </p:nvSpPr>
        <p:spPr>
          <a:xfrm>
            <a:off x="4318011" y="4239730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rgbClr val="49504F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4739BA4-9E3F-4524-B334-91B2EAB2803E}"/>
              </a:ext>
            </a:extLst>
          </p:cNvPr>
          <p:cNvSpPr/>
          <p:nvPr/>
        </p:nvSpPr>
        <p:spPr>
          <a:xfrm>
            <a:off x="4738950" y="4239730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rgbClr val="49504F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4B1EAEC-8EA1-48A1-B70A-0B8C12FB95DA}"/>
              </a:ext>
            </a:extLst>
          </p:cNvPr>
          <p:cNvSpPr/>
          <p:nvPr/>
        </p:nvSpPr>
        <p:spPr>
          <a:xfrm>
            <a:off x="5159890" y="4239730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rgbClr val="49504F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D9863B-CE3D-447A-A9ED-A4F172C285AD}"/>
              </a:ext>
            </a:extLst>
          </p:cNvPr>
          <p:cNvSpPr/>
          <p:nvPr/>
        </p:nvSpPr>
        <p:spPr>
          <a:xfrm>
            <a:off x="5580830" y="4239730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rgbClr val="49504F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D089CC5-81C9-4089-A684-75EB35D7859F}"/>
              </a:ext>
            </a:extLst>
          </p:cNvPr>
          <p:cNvSpPr/>
          <p:nvPr/>
        </p:nvSpPr>
        <p:spPr>
          <a:xfrm>
            <a:off x="6001770" y="4239730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rgbClr val="49504F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3F99730-8BB3-4563-B595-A98292770467}"/>
              </a:ext>
            </a:extLst>
          </p:cNvPr>
          <p:cNvSpPr/>
          <p:nvPr/>
        </p:nvSpPr>
        <p:spPr>
          <a:xfrm>
            <a:off x="6422710" y="4239730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rgbClr val="49504F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2A6ADBB-37E9-41B1-9259-E0F61BFD6938}"/>
              </a:ext>
            </a:extLst>
          </p:cNvPr>
          <p:cNvSpPr/>
          <p:nvPr/>
        </p:nvSpPr>
        <p:spPr>
          <a:xfrm>
            <a:off x="6843650" y="4239730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rgbClr val="49504F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A3F4BBF-96BD-4648-ADED-56AC815CA5F0}"/>
              </a:ext>
            </a:extLst>
          </p:cNvPr>
          <p:cNvSpPr/>
          <p:nvPr/>
        </p:nvSpPr>
        <p:spPr>
          <a:xfrm>
            <a:off x="7264590" y="4239730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rgbClr val="49504F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CF350D5-AE81-4051-8947-E58DFED60898}"/>
              </a:ext>
            </a:extLst>
          </p:cNvPr>
          <p:cNvSpPr/>
          <p:nvPr/>
        </p:nvSpPr>
        <p:spPr>
          <a:xfrm>
            <a:off x="7685530" y="4239730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rgbClr val="49504F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C29841D-F333-4F5F-91F1-2A247E325EAA}"/>
              </a:ext>
            </a:extLst>
          </p:cNvPr>
          <p:cNvSpPr/>
          <p:nvPr/>
        </p:nvSpPr>
        <p:spPr>
          <a:xfrm>
            <a:off x="8106470" y="4239730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rgbClr val="49504F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EC92831-CDDE-48CC-B2FE-EF5A8E08C138}"/>
              </a:ext>
            </a:extLst>
          </p:cNvPr>
          <p:cNvSpPr/>
          <p:nvPr/>
        </p:nvSpPr>
        <p:spPr>
          <a:xfrm>
            <a:off x="8527410" y="4239730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rgbClr val="49504F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1A6EFFC-9473-4A30-8FE1-BF2CCE26C340}"/>
              </a:ext>
            </a:extLst>
          </p:cNvPr>
          <p:cNvSpPr/>
          <p:nvPr/>
        </p:nvSpPr>
        <p:spPr>
          <a:xfrm>
            <a:off x="8948350" y="4239730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rgbClr val="49504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215C65-BFB9-41D9-9091-382BAF9A1C3E}"/>
              </a:ext>
            </a:extLst>
          </p:cNvPr>
          <p:cNvSpPr txBox="1"/>
          <p:nvPr/>
        </p:nvSpPr>
        <p:spPr>
          <a:xfrm>
            <a:off x="3967612" y="2241028"/>
            <a:ext cx="16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14B6FA9-E7F9-4266-8A61-5EE06D486FF6}"/>
              </a:ext>
            </a:extLst>
          </p:cNvPr>
          <p:cNvSpPr txBox="1"/>
          <p:nvPr/>
        </p:nvSpPr>
        <p:spPr>
          <a:xfrm>
            <a:off x="4395861" y="2241028"/>
            <a:ext cx="16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1214382-9C0D-43EC-81CF-7F56D0108222}"/>
              </a:ext>
            </a:extLst>
          </p:cNvPr>
          <p:cNvSpPr txBox="1"/>
          <p:nvPr/>
        </p:nvSpPr>
        <p:spPr>
          <a:xfrm>
            <a:off x="3883667" y="3001801"/>
            <a:ext cx="16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218A81A-51CE-4FB9-ABFA-F1CBD5F97B42}"/>
              </a:ext>
            </a:extLst>
          </p:cNvPr>
          <p:cNvSpPr txBox="1"/>
          <p:nvPr/>
        </p:nvSpPr>
        <p:spPr>
          <a:xfrm>
            <a:off x="3957673" y="2981922"/>
            <a:ext cx="16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15D882D-8527-4141-989E-689D7641FEFC}"/>
              </a:ext>
            </a:extLst>
          </p:cNvPr>
          <p:cNvSpPr txBox="1"/>
          <p:nvPr/>
        </p:nvSpPr>
        <p:spPr>
          <a:xfrm>
            <a:off x="4097602" y="2971983"/>
            <a:ext cx="16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F1FBD2C-E665-43F4-AF44-4E98A2F6F736}"/>
              </a:ext>
            </a:extLst>
          </p:cNvPr>
          <p:cNvSpPr txBox="1"/>
          <p:nvPr/>
        </p:nvSpPr>
        <p:spPr>
          <a:xfrm>
            <a:off x="4275431" y="2981922"/>
            <a:ext cx="16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y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C6F47E-8A92-40DA-81FA-2D6B81577330}"/>
              </a:ext>
            </a:extLst>
          </p:cNvPr>
          <p:cNvSpPr txBox="1"/>
          <p:nvPr/>
        </p:nvSpPr>
        <p:spPr>
          <a:xfrm>
            <a:off x="6443865" y="4375401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\0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40A2164A-FEC6-4245-9573-0C0F61DCD6B9}"/>
              </a:ext>
            </a:extLst>
          </p:cNvPr>
          <p:cNvGrpSpPr/>
          <p:nvPr/>
        </p:nvGrpSpPr>
        <p:grpSpPr>
          <a:xfrm>
            <a:off x="710880" y="5075223"/>
            <a:ext cx="4964363" cy="1533981"/>
            <a:chOff x="7690397" y="4560425"/>
            <a:chExt cx="4964363" cy="1533981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8220CEBB-316A-4123-9BB4-14FE4601169D}"/>
                </a:ext>
              </a:extLst>
            </p:cNvPr>
            <p:cNvSpPr/>
            <p:nvPr/>
          </p:nvSpPr>
          <p:spPr>
            <a:xfrm>
              <a:off x="7893934" y="4560425"/>
              <a:ext cx="4760826" cy="1533981"/>
            </a:xfrm>
            <a:prstGeom prst="rect">
              <a:avLst/>
            </a:prstGeom>
            <a:noFill/>
            <a:ln w="9525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198A435-6C38-4308-80D8-86BA99791FCC}"/>
                </a:ext>
              </a:extLst>
            </p:cNvPr>
            <p:cNvSpPr/>
            <p:nvPr/>
          </p:nvSpPr>
          <p:spPr>
            <a:xfrm>
              <a:off x="7690397" y="4631233"/>
              <a:ext cx="598812" cy="300938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优点</a:t>
              </a:r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8BA2A8F5-8EE5-454C-905B-B79021CA83F6}"/>
                </a:ext>
              </a:extLst>
            </p:cNvPr>
            <p:cNvSpPr/>
            <p:nvPr/>
          </p:nvSpPr>
          <p:spPr>
            <a:xfrm rot="16200000">
              <a:off x="7761968" y="4889262"/>
              <a:ext cx="89057" cy="174874"/>
            </a:xfrm>
            <a:prstGeom prst="triangle">
              <a:avLst>
                <a:gd name="adj" fmla="val 100000"/>
              </a:avLst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C9E56168-AC7B-4213-9B9E-F2BE0B1042D4}"/>
                </a:ext>
              </a:extLst>
            </p:cNvPr>
            <p:cNvSpPr txBox="1"/>
            <p:nvPr/>
          </p:nvSpPr>
          <p:spPr>
            <a:xfrm>
              <a:off x="8394068" y="4703176"/>
              <a:ext cx="3873066" cy="1353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+mj-ea"/>
                <a:buAutoNum type="circleNumDbPlain"/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获取字符串长度的时间复杂度为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O(1)</a:t>
              </a:r>
            </a:p>
            <a:p>
              <a:pPr marL="342900" indent="-3429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+mj-ea"/>
                <a:buAutoNum type="circleNumDbPlain"/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支持动态扩容</a:t>
              </a: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  <a:p>
              <a:pPr marL="342900" indent="-3429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+mj-ea"/>
                <a:buAutoNum type="circleNumDbPlain"/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减少内存分配次数</a:t>
              </a: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342900" indent="-3429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+mj-ea"/>
                <a:buAutoNum type="circleNumDbPlain"/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二进制安全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40120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00078 0.31226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5602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6 4.44444E-6 L -0.00065 0.31088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5532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4.81481E-6 L 0.08385 0.20138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10069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16667E-7 4.07407E-6 L 0.10716 0.20162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52" y="10069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25E-6 2.96296E-6 L 0.13021 0.20301 " pathEditMode="relative" rAng="0" ptsTypes="AA">
                                      <p:cBhvr>
                                        <p:cTn id="1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10139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2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2.08333E-6 4.07407E-6 L 0.15013 0.20162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750"/>
                            </p:stCondLst>
                            <p:childTnLst>
                              <p:par>
                                <p:cTn id="1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9" grpId="0"/>
      <p:bldP spid="9" grpId="1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1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String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C42D9FF-B51F-49CE-BFA7-0731045A549C}"/>
              </a:ext>
            </a:extLst>
          </p:cNvPr>
          <p:cNvSpPr/>
          <p:nvPr/>
        </p:nvSpPr>
        <p:spPr>
          <a:xfrm>
            <a:off x="5467547" y="6044460"/>
            <a:ext cx="2210649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8019DF-B4F7-4B9C-B40A-00EDC155B312}"/>
              </a:ext>
            </a:extLst>
          </p:cNvPr>
          <p:cNvSpPr txBox="1"/>
          <p:nvPr/>
        </p:nvSpPr>
        <p:spPr>
          <a:xfrm>
            <a:off x="6667680" y="6124445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0000"/>
                </a:solidFill>
                <a:latin typeface="+mn-lt"/>
                <a:ea typeface="+mn-ea"/>
              </a:rPr>
              <a:t>: 12345</a:t>
            </a:r>
            <a:endParaRPr lang="zh-CN" altLang="en-US" sz="11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74180E8-68FE-45A7-900D-223922D02325}"/>
              </a:ext>
            </a:extLst>
          </p:cNvPr>
          <p:cNvSpPr/>
          <p:nvPr/>
        </p:nvSpPr>
        <p:spPr>
          <a:xfrm>
            <a:off x="1440733" y="5622874"/>
            <a:ext cx="623746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9653897-B044-41FA-B710-71C71B88A165}"/>
              </a:ext>
            </a:extLst>
          </p:cNvPr>
          <p:cNvSpPr/>
          <p:nvPr/>
        </p:nvSpPr>
        <p:spPr>
          <a:xfrm>
            <a:off x="1440746" y="6047505"/>
            <a:ext cx="109269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OBJ_STRING</a:t>
            </a:r>
            <a:endParaRPr lang="zh-CN" altLang="en-US" sz="12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F09E0C3-9953-4690-9075-C895B0CF390B}"/>
              </a:ext>
            </a:extLst>
          </p:cNvPr>
          <p:cNvSpPr/>
          <p:nvPr/>
        </p:nvSpPr>
        <p:spPr>
          <a:xfrm>
            <a:off x="2536004" y="6044458"/>
            <a:ext cx="153483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OBJ_ENCODING_INT</a:t>
            </a:r>
            <a:endParaRPr lang="zh-CN" altLang="en-US" sz="12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40FAECA-0797-49BF-A447-FF7582C753F3}"/>
              </a:ext>
            </a:extLst>
          </p:cNvPr>
          <p:cNvSpPr/>
          <p:nvPr/>
        </p:nvSpPr>
        <p:spPr>
          <a:xfrm>
            <a:off x="4070837" y="6041231"/>
            <a:ext cx="482321" cy="4248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D51A9F6-B46C-411F-8F9F-A4A61853A805}"/>
              </a:ext>
            </a:extLst>
          </p:cNvPr>
          <p:cNvSpPr/>
          <p:nvPr/>
        </p:nvSpPr>
        <p:spPr>
          <a:xfrm>
            <a:off x="4553158" y="6044458"/>
            <a:ext cx="914389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B767054-8A22-408B-913D-968D97145C58}"/>
              </a:ext>
            </a:extLst>
          </p:cNvPr>
          <p:cNvSpPr/>
          <p:nvPr/>
        </p:nvSpPr>
        <p:spPr>
          <a:xfrm>
            <a:off x="1450259" y="4546549"/>
            <a:ext cx="4509134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759196A-A21D-4B84-A079-1A10F3086535}"/>
              </a:ext>
            </a:extLst>
          </p:cNvPr>
          <p:cNvSpPr/>
          <p:nvPr/>
        </p:nvSpPr>
        <p:spPr>
          <a:xfrm>
            <a:off x="1450272" y="4971180"/>
            <a:ext cx="986448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type:</a:t>
            </a:r>
          </a:p>
          <a:p>
            <a:pPr algn="ctr"/>
            <a:r>
              <a:rPr lang="en-US" altLang="zh-CN" sz="1100"/>
              <a:t>OBJ_STRING</a:t>
            </a:r>
            <a:endParaRPr lang="zh-CN" altLang="en-US" sz="11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C3EF39E-9E97-43EC-908F-E23D3CE35B77}"/>
              </a:ext>
            </a:extLst>
          </p:cNvPr>
          <p:cNvSpPr/>
          <p:nvPr/>
        </p:nvSpPr>
        <p:spPr>
          <a:xfrm>
            <a:off x="2436719" y="4968133"/>
            <a:ext cx="164364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encoding:</a:t>
            </a:r>
          </a:p>
          <a:p>
            <a:pPr algn="ctr"/>
            <a:r>
              <a:rPr lang="en-US" altLang="zh-CN" sz="1100"/>
              <a:t>OBJ_ENCODING_EMBSTR</a:t>
            </a:r>
            <a:endParaRPr lang="zh-CN" altLang="en-US" sz="11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B14221F-7010-4235-8E3C-FCEEFDB71C5B}"/>
              </a:ext>
            </a:extLst>
          </p:cNvPr>
          <p:cNvSpPr/>
          <p:nvPr/>
        </p:nvSpPr>
        <p:spPr>
          <a:xfrm>
            <a:off x="4080362" y="4966870"/>
            <a:ext cx="482321" cy="42284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1753E0-90BE-4A7F-8919-13FC954100C5}"/>
              </a:ext>
            </a:extLst>
          </p:cNvPr>
          <p:cNvSpPr/>
          <p:nvPr/>
        </p:nvSpPr>
        <p:spPr>
          <a:xfrm>
            <a:off x="4562683" y="4968133"/>
            <a:ext cx="914389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9EAA56B-4D3C-40C9-8F22-05E507F366F6}"/>
              </a:ext>
            </a:extLst>
          </p:cNvPr>
          <p:cNvSpPr/>
          <p:nvPr/>
        </p:nvSpPr>
        <p:spPr>
          <a:xfrm>
            <a:off x="5477072" y="4968133"/>
            <a:ext cx="482321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433F356-0274-4BA5-9A25-FAFC87A7F50B}"/>
              </a:ext>
            </a:extLst>
          </p:cNvPr>
          <p:cNvSpPr/>
          <p:nvPr/>
        </p:nvSpPr>
        <p:spPr>
          <a:xfrm>
            <a:off x="5959393" y="4966869"/>
            <a:ext cx="812541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len:44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4E13CB-3302-48A6-B947-7FB9B188CED4}"/>
              </a:ext>
            </a:extLst>
          </p:cNvPr>
          <p:cNvSpPr/>
          <p:nvPr/>
        </p:nvSpPr>
        <p:spPr>
          <a:xfrm>
            <a:off x="6771935" y="4966869"/>
            <a:ext cx="987488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alloc:44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6802FE4-D2BB-45D6-9431-E7EE18F03CBA}"/>
              </a:ext>
            </a:extLst>
          </p:cNvPr>
          <p:cNvSpPr/>
          <p:nvPr/>
        </p:nvSpPr>
        <p:spPr>
          <a:xfrm>
            <a:off x="7759423" y="4966869"/>
            <a:ext cx="898982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flags:1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7F5BD2-D83D-431D-870C-EEB52A9319E9}"/>
              </a:ext>
            </a:extLst>
          </p:cNvPr>
          <p:cNvSpPr/>
          <p:nvPr/>
        </p:nvSpPr>
        <p:spPr>
          <a:xfrm>
            <a:off x="8658405" y="4966869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L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1BE8372-459F-4AEA-908E-E08074423D98}"/>
              </a:ext>
            </a:extLst>
          </p:cNvPr>
          <p:cNvSpPr/>
          <p:nvPr/>
        </p:nvSpPr>
        <p:spPr>
          <a:xfrm>
            <a:off x="8937262" y="4966869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o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D86AD3D-63F3-426B-8939-7E5434EADC30}"/>
              </a:ext>
            </a:extLst>
          </p:cNvPr>
          <p:cNvSpPr/>
          <p:nvPr/>
        </p:nvSpPr>
        <p:spPr>
          <a:xfrm>
            <a:off x="9205379" y="4966869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n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74A2A57-5B41-400A-AD56-4670C960EB5F}"/>
              </a:ext>
            </a:extLst>
          </p:cNvPr>
          <p:cNvSpPr/>
          <p:nvPr/>
        </p:nvSpPr>
        <p:spPr>
          <a:xfrm>
            <a:off x="11148462" y="4966869"/>
            <a:ext cx="420940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\0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1DDC5C2-E2AF-49B5-BC03-5A06CC37B38D}"/>
              </a:ext>
            </a:extLst>
          </p:cNvPr>
          <p:cNvSpPr/>
          <p:nvPr/>
        </p:nvSpPr>
        <p:spPr>
          <a:xfrm>
            <a:off x="5964105" y="4546549"/>
            <a:ext cx="5605297" cy="422848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49504F"/>
                </a:solidFill>
              </a:rPr>
              <a:t>SDS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3EE827D-8A8B-4965-BC22-0233F72095CB}"/>
              </a:ext>
            </a:extLst>
          </p:cNvPr>
          <p:cNvSpPr/>
          <p:nvPr/>
        </p:nvSpPr>
        <p:spPr>
          <a:xfrm>
            <a:off x="9476424" y="4966869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g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91FA246-44A9-4C19-AFD0-93A1B9479009}"/>
              </a:ext>
            </a:extLst>
          </p:cNvPr>
          <p:cNvSpPr/>
          <p:nvPr/>
        </p:nvSpPr>
        <p:spPr>
          <a:xfrm>
            <a:off x="9747469" y="4966869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,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54AB00A-1D1E-4675-B815-FD3EEBC7BEA1}"/>
              </a:ext>
            </a:extLst>
          </p:cNvPr>
          <p:cNvSpPr/>
          <p:nvPr/>
        </p:nvSpPr>
        <p:spPr>
          <a:xfrm>
            <a:off x="10028562" y="4966869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CE01348-D99D-4DFC-9094-902661CDFCE8}"/>
              </a:ext>
            </a:extLst>
          </p:cNvPr>
          <p:cNvSpPr/>
          <p:nvPr/>
        </p:nvSpPr>
        <p:spPr>
          <a:xfrm>
            <a:off x="10309655" y="4966869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D06BC79-B56E-47FA-94F6-0E5CA78ED86F}"/>
              </a:ext>
            </a:extLst>
          </p:cNvPr>
          <p:cNvSpPr/>
          <p:nvPr/>
        </p:nvSpPr>
        <p:spPr>
          <a:xfrm>
            <a:off x="10590748" y="4966869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44EA15F-EF87-4016-A6BA-9EC9D6037E3E}"/>
              </a:ext>
            </a:extLst>
          </p:cNvPr>
          <p:cNvSpPr/>
          <p:nvPr/>
        </p:nvSpPr>
        <p:spPr>
          <a:xfrm>
            <a:off x="10869605" y="4966869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2A600C0-8B1B-40B1-99A6-4DC140B50CF6}"/>
              </a:ext>
            </a:extLst>
          </p:cNvPr>
          <p:cNvSpPr/>
          <p:nvPr/>
        </p:nvSpPr>
        <p:spPr>
          <a:xfrm>
            <a:off x="1466851" y="1795385"/>
            <a:ext cx="2397150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BC73AE8-AFB5-490F-95BD-373B71577A46}"/>
              </a:ext>
            </a:extLst>
          </p:cNvPr>
          <p:cNvSpPr/>
          <p:nvPr/>
        </p:nvSpPr>
        <p:spPr>
          <a:xfrm>
            <a:off x="1466862" y="2209625"/>
            <a:ext cx="2397151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OBJ_STRING</a:t>
            </a:r>
            <a:endParaRPr lang="zh-CN" altLang="en-US" sz="120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FE7987B-7904-41BC-8962-91C9483C49EC}"/>
              </a:ext>
            </a:extLst>
          </p:cNvPr>
          <p:cNvSpPr/>
          <p:nvPr/>
        </p:nvSpPr>
        <p:spPr>
          <a:xfrm>
            <a:off x="1466850" y="2629769"/>
            <a:ext cx="2397151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OBJ_ENCODING_RAW</a:t>
            </a:r>
            <a:endParaRPr lang="zh-CN" altLang="en-US" sz="12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16DBCAA-43CD-46AA-B0A6-87DF00A791EB}"/>
              </a:ext>
            </a:extLst>
          </p:cNvPr>
          <p:cNvSpPr/>
          <p:nvPr/>
        </p:nvSpPr>
        <p:spPr>
          <a:xfrm>
            <a:off x="1466850" y="3051353"/>
            <a:ext cx="2397151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F12F9F0-5F1F-47E6-A21F-7AD94DA3BA70}"/>
              </a:ext>
            </a:extLst>
          </p:cNvPr>
          <p:cNvSpPr/>
          <p:nvPr/>
        </p:nvSpPr>
        <p:spPr>
          <a:xfrm>
            <a:off x="1466850" y="3464496"/>
            <a:ext cx="2397151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1982E58-F8C0-4BC7-BAE3-2829EC1A8D25}"/>
              </a:ext>
            </a:extLst>
          </p:cNvPr>
          <p:cNvSpPr/>
          <p:nvPr/>
        </p:nvSpPr>
        <p:spPr>
          <a:xfrm>
            <a:off x="1466850" y="3877639"/>
            <a:ext cx="2397151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C43989C-18AB-409D-908A-319678C43DEE}"/>
              </a:ext>
            </a:extLst>
          </p:cNvPr>
          <p:cNvSpPr/>
          <p:nvPr/>
        </p:nvSpPr>
        <p:spPr>
          <a:xfrm>
            <a:off x="5912499" y="3832834"/>
            <a:ext cx="812541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len:50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7B6DE5B-24F1-4934-88F6-538622C66FAC}"/>
              </a:ext>
            </a:extLst>
          </p:cNvPr>
          <p:cNvSpPr/>
          <p:nvPr/>
        </p:nvSpPr>
        <p:spPr>
          <a:xfrm>
            <a:off x="6725041" y="3832834"/>
            <a:ext cx="987488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alloc:50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65B8B55-8FEB-48C8-AF2D-30184B77F8BA}"/>
              </a:ext>
            </a:extLst>
          </p:cNvPr>
          <p:cNvSpPr/>
          <p:nvPr/>
        </p:nvSpPr>
        <p:spPr>
          <a:xfrm>
            <a:off x="7712529" y="3832834"/>
            <a:ext cx="898982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flags:1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CAFE09B-2CED-4EB9-B885-C5510C4DF8AE}"/>
              </a:ext>
            </a:extLst>
          </p:cNvPr>
          <p:cNvSpPr/>
          <p:nvPr/>
        </p:nvSpPr>
        <p:spPr>
          <a:xfrm>
            <a:off x="8611511" y="3832834"/>
            <a:ext cx="278857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L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097A92-ADC4-412D-B5D0-627D975A0CE9}"/>
              </a:ext>
            </a:extLst>
          </p:cNvPr>
          <p:cNvSpPr/>
          <p:nvPr/>
        </p:nvSpPr>
        <p:spPr>
          <a:xfrm>
            <a:off x="8890368" y="3832834"/>
            <a:ext cx="278857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o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6C4344B-9FBA-440A-963B-E75041252454}"/>
              </a:ext>
            </a:extLst>
          </p:cNvPr>
          <p:cNvSpPr/>
          <p:nvPr/>
        </p:nvSpPr>
        <p:spPr>
          <a:xfrm>
            <a:off x="9158485" y="3832834"/>
            <a:ext cx="278857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n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F60E1AF-43B1-41F3-8139-44559C8C4024}"/>
              </a:ext>
            </a:extLst>
          </p:cNvPr>
          <p:cNvSpPr/>
          <p:nvPr/>
        </p:nvSpPr>
        <p:spPr>
          <a:xfrm>
            <a:off x="11121664" y="3832834"/>
            <a:ext cx="420940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\0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03F1301-F6B8-46B3-8DD8-DB1BDAD57708}"/>
              </a:ext>
            </a:extLst>
          </p:cNvPr>
          <p:cNvSpPr/>
          <p:nvPr/>
        </p:nvSpPr>
        <p:spPr>
          <a:xfrm>
            <a:off x="5911382" y="3411250"/>
            <a:ext cx="5631222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49504F"/>
                </a:solidFill>
              </a:rPr>
              <a:t>SDS</a:t>
            </a:r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0A6A7DEC-E74B-4D64-984C-6C4BB1F2FB79}"/>
              </a:ext>
            </a:extLst>
          </p:cNvPr>
          <p:cNvCxnSpPr>
            <a:cxnSpLocks/>
            <a:stCxn id="41" idx="3"/>
            <a:endCxn id="52" idx="1"/>
          </p:cNvCxnSpPr>
          <p:nvPr/>
        </p:nvCxnSpPr>
        <p:spPr>
          <a:xfrm flipV="1">
            <a:off x="3864001" y="3622042"/>
            <a:ext cx="2047381" cy="466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23CEB8F6-4FC1-49D0-9701-6EC7FAC45A52}"/>
              </a:ext>
            </a:extLst>
          </p:cNvPr>
          <p:cNvSpPr/>
          <p:nvPr/>
        </p:nvSpPr>
        <p:spPr>
          <a:xfrm>
            <a:off x="9439578" y="3832834"/>
            <a:ext cx="278857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g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12569AC-7751-4836-8C8D-01BDCE5CDB56}"/>
              </a:ext>
            </a:extLst>
          </p:cNvPr>
          <p:cNvSpPr/>
          <p:nvPr/>
        </p:nvSpPr>
        <p:spPr>
          <a:xfrm>
            <a:off x="9720671" y="3832834"/>
            <a:ext cx="278857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,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2825EB3-25EF-47A5-93C3-2D5198D580E8}"/>
              </a:ext>
            </a:extLst>
          </p:cNvPr>
          <p:cNvSpPr/>
          <p:nvPr/>
        </p:nvSpPr>
        <p:spPr>
          <a:xfrm>
            <a:off x="10001764" y="3832834"/>
            <a:ext cx="278857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839D8D9-4F8F-40CC-AE83-B88FBC7DD579}"/>
              </a:ext>
            </a:extLst>
          </p:cNvPr>
          <p:cNvSpPr/>
          <p:nvPr/>
        </p:nvSpPr>
        <p:spPr>
          <a:xfrm>
            <a:off x="10282857" y="3832834"/>
            <a:ext cx="278857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82131DC-F1FE-4299-A858-D2B6701C61E5}"/>
              </a:ext>
            </a:extLst>
          </p:cNvPr>
          <p:cNvSpPr/>
          <p:nvPr/>
        </p:nvSpPr>
        <p:spPr>
          <a:xfrm>
            <a:off x="10563950" y="3832834"/>
            <a:ext cx="278857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B24743D-0CC9-45A4-AF0D-AFE525A765A4}"/>
              </a:ext>
            </a:extLst>
          </p:cNvPr>
          <p:cNvSpPr/>
          <p:nvPr/>
        </p:nvSpPr>
        <p:spPr>
          <a:xfrm>
            <a:off x="10842807" y="3832834"/>
            <a:ext cx="278857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C72D435-EE34-4D45-BFF6-A911464AFDDC}"/>
              </a:ext>
            </a:extLst>
          </p:cNvPr>
          <p:cNvSpPr/>
          <p:nvPr/>
        </p:nvSpPr>
        <p:spPr>
          <a:xfrm>
            <a:off x="466725" y="2913240"/>
            <a:ext cx="676275" cy="27622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RAW</a:t>
            </a:r>
            <a:endParaRPr lang="zh-CN" altLang="en-US" sz="1400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EF5C74C6-6DED-4A5E-8042-5709CF28CC01}"/>
              </a:ext>
            </a:extLst>
          </p:cNvPr>
          <p:cNvSpPr/>
          <p:nvPr/>
        </p:nvSpPr>
        <p:spPr>
          <a:xfrm>
            <a:off x="362306" y="4828756"/>
            <a:ext cx="885112" cy="27622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EMBSTR</a:t>
            </a:r>
            <a:endParaRPr lang="zh-CN" altLang="en-US" sz="140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3886385E-6D01-48DF-95B1-B0488C679B2F}"/>
              </a:ext>
            </a:extLst>
          </p:cNvPr>
          <p:cNvSpPr/>
          <p:nvPr/>
        </p:nvSpPr>
        <p:spPr>
          <a:xfrm>
            <a:off x="362306" y="5979025"/>
            <a:ext cx="885112" cy="27622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INT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684996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644211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List</a:t>
            </a:r>
            <a:r>
              <a:rPr lang="zh-CN" altLang="en-US"/>
              <a:t>类型可以从首、尾操作列表中的元素：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List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4E58D9C-4DB1-476E-81F2-FD1A92AEF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331" y="2054408"/>
            <a:ext cx="4420349" cy="29276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0" name="文本占位符 2">
            <a:extLst>
              <a:ext uri="{FF2B5EF4-FFF2-40B4-BE49-F238E27FC236}">
                <a16:creationId xmlns:a16="http://schemas.microsoft.com/office/drawing/2014/main" id="{FA50E2B2-CB9A-4F12-BD7E-A23BD27F4C42}"/>
              </a:ext>
            </a:extLst>
          </p:cNvPr>
          <p:cNvSpPr txBox="1">
            <a:spLocks/>
          </p:cNvSpPr>
          <p:nvPr/>
        </p:nvSpPr>
        <p:spPr>
          <a:xfrm>
            <a:off x="710563" y="4996592"/>
            <a:ext cx="10698800" cy="64421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哪一个数据结构能满足上述特征？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LinkedList </a:t>
            </a:r>
            <a:r>
              <a:rPr lang="zh-CN" altLang="en-US"/>
              <a:t>：普通链表，可以从双端访问，内存占用较高，内存碎片较多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ZipList </a:t>
            </a:r>
            <a:r>
              <a:rPr lang="zh-CN" altLang="en-US"/>
              <a:t>：压缩列表，可以从双端访问，内存占用低，存储上限低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QuickList</a:t>
            </a:r>
            <a:r>
              <a:rPr lang="zh-CN" altLang="en-US"/>
              <a:t>：</a:t>
            </a:r>
            <a:r>
              <a:rPr lang="en-US" altLang="zh-CN"/>
              <a:t>LinkedList</a:t>
            </a:r>
            <a:r>
              <a:rPr lang="zh-CN" altLang="en-US"/>
              <a:t> </a:t>
            </a:r>
            <a:r>
              <a:rPr lang="en-US" altLang="zh-CN"/>
              <a:t>+ ZipList</a:t>
            </a:r>
            <a:r>
              <a:rPr lang="zh-CN" altLang="en-US"/>
              <a:t>，可以从双端访问，内存占用较低，包含多个</a:t>
            </a:r>
            <a:r>
              <a:rPr lang="en-US" altLang="zh-CN"/>
              <a:t>ZipList</a:t>
            </a:r>
            <a:r>
              <a:rPr lang="zh-CN" altLang="en-US"/>
              <a:t>，存储上限高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96646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644211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List</a:t>
            </a:r>
            <a:r>
              <a:rPr lang="zh-CN" altLang="en-US"/>
              <a:t>结构类似一个双端链表，可以从首、尾操作列表中的元素：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List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90" name="文本占位符 2">
            <a:extLst>
              <a:ext uri="{FF2B5EF4-FFF2-40B4-BE49-F238E27FC236}">
                <a16:creationId xmlns:a16="http://schemas.microsoft.com/office/drawing/2014/main" id="{FA50E2B2-CB9A-4F12-BD7E-A23BD27F4C42}"/>
              </a:ext>
            </a:extLst>
          </p:cNvPr>
          <p:cNvSpPr txBox="1">
            <a:spLocks/>
          </p:cNvSpPr>
          <p:nvPr/>
        </p:nvSpPr>
        <p:spPr>
          <a:xfrm>
            <a:off x="710563" y="2007341"/>
            <a:ext cx="10698800" cy="64421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在</a:t>
            </a:r>
            <a:r>
              <a:rPr lang="en-US" altLang="zh-CN"/>
              <a:t>3.2</a:t>
            </a:r>
            <a:r>
              <a:rPr lang="zh-CN" altLang="en-US"/>
              <a:t>版本之前，</a:t>
            </a:r>
            <a:r>
              <a:rPr lang="en-US" altLang="zh-CN"/>
              <a:t>Redis</a:t>
            </a:r>
            <a:r>
              <a:rPr lang="zh-CN" altLang="en-US"/>
              <a:t>采用</a:t>
            </a:r>
            <a:r>
              <a:rPr lang="en-US" altLang="zh-CN"/>
              <a:t>ZipList</a:t>
            </a:r>
            <a:r>
              <a:rPr lang="zh-CN" altLang="en-US"/>
              <a:t>和</a:t>
            </a:r>
            <a:r>
              <a:rPr lang="en-US" altLang="zh-CN"/>
              <a:t>LinkedList</a:t>
            </a:r>
            <a:r>
              <a:rPr lang="zh-CN" altLang="en-US"/>
              <a:t>来实现</a:t>
            </a:r>
            <a:r>
              <a:rPr lang="en-US" altLang="zh-CN"/>
              <a:t>List</a:t>
            </a:r>
            <a:r>
              <a:rPr lang="zh-CN" altLang="en-US"/>
              <a:t>，当元素数量小于</a:t>
            </a:r>
            <a:r>
              <a:rPr lang="en-US" altLang="zh-CN"/>
              <a:t>512</a:t>
            </a:r>
            <a:r>
              <a:rPr lang="zh-CN" altLang="en-US"/>
              <a:t>并且元素大小小于</a:t>
            </a:r>
            <a:r>
              <a:rPr lang="en-US" altLang="zh-CN"/>
              <a:t>64</a:t>
            </a:r>
            <a:r>
              <a:rPr lang="zh-CN" altLang="en-US"/>
              <a:t>字节时采用</a:t>
            </a:r>
            <a:r>
              <a:rPr lang="en-US" altLang="zh-CN"/>
              <a:t>ZipList</a:t>
            </a:r>
            <a:r>
              <a:rPr lang="zh-CN" altLang="en-US"/>
              <a:t>编码，超过则采用</a:t>
            </a:r>
            <a:r>
              <a:rPr lang="en-US" altLang="zh-CN"/>
              <a:t>LinkedList</a:t>
            </a:r>
            <a:r>
              <a:rPr lang="zh-CN" altLang="en-US"/>
              <a:t>编码。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在</a:t>
            </a:r>
            <a:r>
              <a:rPr lang="en-US" altLang="zh-CN"/>
              <a:t>3.2</a:t>
            </a:r>
            <a:r>
              <a:rPr lang="zh-CN" altLang="en-US"/>
              <a:t>版本之后，</a:t>
            </a:r>
            <a:r>
              <a:rPr lang="en-US" altLang="zh-CN"/>
              <a:t>Redis</a:t>
            </a:r>
            <a:r>
              <a:rPr lang="zh-CN" altLang="en-US"/>
              <a:t>统一采用</a:t>
            </a:r>
            <a:r>
              <a:rPr lang="en-US" altLang="zh-CN"/>
              <a:t>QuickList</a:t>
            </a:r>
            <a:r>
              <a:rPr lang="zh-CN" altLang="en-US"/>
              <a:t>来实现</a:t>
            </a:r>
            <a:r>
              <a:rPr lang="en-US" altLang="zh-CN"/>
              <a:t>List</a:t>
            </a:r>
            <a:r>
              <a:rPr lang="zh-CN" altLang="en-US"/>
              <a:t>：</a:t>
            </a:r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4C029E-D551-49F7-AB66-1BC43A84F7AC}"/>
              </a:ext>
            </a:extLst>
          </p:cNvPr>
          <p:cNvSpPr txBox="1"/>
          <p:nvPr/>
        </p:nvSpPr>
        <p:spPr>
          <a:xfrm>
            <a:off x="971153" y="3248638"/>
            <a:ext cx="6246393" cy="347787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pushGenericCommand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where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xx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尝试找到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对应的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lookupKeyWrite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检查类型是否正确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checkType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检查是否为空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xx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addReply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shared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czero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为空，则创建新的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QuickList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createQuicklistObject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quicklistSetOptions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list_max_ziplist_size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list_compress_depth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dbAdd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6C63726-E121-4283-B4C9-CE18DDF05673}"/>
              </a:ext>
            </a:extLst>
          </p:cNvPr>
          <p:cNvGrpSpPr/>
          <p:nvPr/>
        </p:nvGrpSpPr>
        <p:grpSpPr>
          <a:xfrm>
            <a:off x="377371" y="6953250"/>
            <a:ext cx="11437258" cy="3612603"/>
            <a:chOff x="377371" y="3255375"/>
            <a:chExt cx="11437258" cy="3612603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7661679-4C36-4E60-BF2A-3B1E9E3F3C1E}"/>
                </a:ext>
              </a:extLst>
            </p:cNvPr>
            <p:cNvSpPr/>
            <p:nvPr/>
          </p:nvSpPr>
          <p:spPr>
            <a:xfrm>
              <a:off x="377371" y="3255375"/>
              <a:ext cx="11437258" cy="3612603"/>
            </a:xfrm>
            <a:prstGeom prst="roundRect">
              <a:avLst>
                <a:gd name="adj" fmla="val 301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156E648-493D-44E5-982E-94E903421751}"/>
                </a:ext>
              </a:extLst>
            </p:cNvPr>
            <p:cNvSpPr/>
            <p:nvPr/>
          </p:nvSpPr>
          <p:spPr>
            <a:xfrm>
              <a:off x="896868" y="3389101"/>
              <a:ext cx="2211813" cy="42158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RedisObject</a:t>
              </a:r>
              <a:endParaRPr lang="zh-CN" altLang="en-US" sz="1600" b="1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EB8D854-BA88-4D4C-B388-BA56DA612A29}"/>
                </a:ext>
              </a:extLst>
            </p:cNvPr>
            <p:cNvSpPr/>
            <p:nvPr/>
          </p:nvSpPr>
          <p:spPr>
            <a:xfrm>
              <a:off x="896880" y="3803341"/>
              <a:ext cx="2211814" cy="42158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type:</a:t>
              </a:r>
            </a:p>
            <a:p>
              <a:pPr algn="ctr"/>
              <a:r>
                <a:rPr lang="en-US" altLang="zh-CN" sz="1200"/>
                <a:t>OBJ_LIST</a:t>
              </a:r>
              <a:endParaRPr lang="zh-CN" altLang="en-US" sz="120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A047467-C4CB-4483-8460-9758EC5BC133}"/>
                </a:ext>
              </a:extLst>
            </p:cNvPr>
            <p:cNvSpPr/>
            <p:nvPr/>
          </p:nvSpPr>
          <p:spPr>
            <a:xfrm>
              <a:off x="896868" y="4223485"/>
              <a:ext cx="2211814" cy="42158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encoding:</a:t>
              </a:r>
            </a:p>
            <a:p>
              <a:pPr algn="ctr"/>
              <a:r>
                <a:rPr lang="en-US" altLang="zh-CN" sz="1200"/>
                <a:t>OBJ_ENCODING_QUICKLIST</a:t>
              </a:r>
              <a:endParaRPr lang="zh-CN" altLang="en-US" sz="120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A7F7C05-2455-44AD-A4FC-59BBE0734D17}"/>
                </a:ext>
              </a:extLst>
            </p:cNvPr>
            <p:cNvSpPr/>
            <p:nvPr/>
          </p:nvSpPr>
          <p:spPr>
            <a:xfrm>
              <a:off x="896868" y="4645069"/>
              <a:ext cx="2211814" cy="42158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lru</a:t>
              </a:r>
              <a:endParaRPr lang="zh-CN" altLang="en-US" sz="120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54C62BA-3B7B-4599-B3C5-337D632C96E7}"/>
                </a:ext>
              </a:extLst>
            </p:cNvPr>
            <p:cNvSpPr/>
            <p:nvPr/>
          </p:nvSpPr>
          <p:spPr>
            <a:xfrm>
              <a:off x="896868" y="5058212"/>
              <a:ext cx="2211814" cy="42158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refcount</a:t>
              </a:r>
              <a:endParaRPr lang="zh-CN" altLang="en-US" sz="120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0D38DCA-39E0-40F2-A079-F72EF2D4EB75}"/>
                </a:ext>
              </a:extLst>
            </p:cNvPr>
            <p:cNvSpPr/>
            <p:nvPr/>
          </p:nvSpPr>
          <p:spPr>
            <a:xfrm>
              <a:off x="896868" y="5471355"/>
              <a:ext cx="2211814" cy="42158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ptr</a:t>
              </a:r>
              <a:endParaRPr lang="zh-CN" altLang="en-US" sz="1200"/>
            </a:p>
          </p:txBody>
        </p: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36414D87-D13A-4F07-ADD6-43A3E4BFB766}"/>
                </a:ext>
              </a:extLst>
            </p:cNvPr>
            <p:cNvCxnSpPr>
              <a:cxnSpLocks/>
              <a:stCxn id="16" idx="3"/>
              <a:endCxn id="18" idx="1"/>
            </p:cNvCxnSpPr>
            <p:nvPr/>
          </p:nvCxnSpPr>
          <p:spPr>
            <a:xfrm flipV="1">
              <a:off x="3108682" y="3520720"/>
              <a:ext cx="821594" cy="21614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5A0EAE9-EE0A-461E-B28F-D659F4381C8B}"/>
                </a:ext>
              </a:extLst>
            </p:cNvPr>
            <p:cNvSpPr/>
            <p:nvPr/>
          </p:nvSpPr>
          <p:spPr>
            <a:xfrm>
              <a:off x="3930276" y="3382497"/>
              <a:ext cx="1079206" cy="2764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400" b="1"/>
                <a:t>QuickList</a:t>
              </a:r>
              <a:endParaRPr lang="zh-CN" altLang="en-US" sz="1400" b="1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978D232-0518-40CB-A7CD-8448E6DF24D6}"/>
                </a:ext>
              </a:extLst>
            </p:cNvPr>
            <p:cNvSpPr/>
            <p:nvPr/>
          </p:nvSpPr>
          <p:spPr>
            <a:xfrm>
              <a:off x="3930276" y="3661653"/>
              <a:ext cx="1079207" cy="2764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*head</a:t>
              </a:r>
              <a:endParaRPr lang="zh-CN" altLang="en-US" sz="120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77A9067-AE9E-42C4-8D9C-1D634C73E104}"/>
                </a:ext>
              </a:extLst>
            </p:cNvPr>
            <p:cNvSpPr/>
            <p:nvPr/>
          </p:nvSpPr>
          <p:spPr>
            <a:xfrm>
              <a:off x="3930274" y="3930002"/>
              <a:ext cx="1079207" cy="2764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*tail</a:t>
              </a:r>
              <a:endParaRPr lang="zh-CN" altLang="en-US" sz="120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2CEF561-3B46-4C95-9EA5-A3E6A2DBF17B}"/>
                </a:ext>
              </a:extLst>
            </p:cNvPr>
            <p:cNvSpPr/>
            <p:nvPr/>
          </p:nvSpPr>
          <p:spPr>
            <a:xfrm>
              <a:off x="3930272" y="4198350"/>
              <a:ext cx="1079207" cy="2764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long count</a:t>
              </a:r>
              <a:endParaRPr lang="zh-CN" altLang="en-US" sz="120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0C25043-5426-46B0-BB13-DDC825FA23E1}"/>
                </a:ext>
              </a:extLst>
            </p:cNvPr>
            <p:cNvSpPr/>
            <p:nvPr/>
          </p:nvSpPr>
          <p:spPr>
            <a:xfrm>
              <a:off x="3930270" y="4466698"/>
              <a:ext cx="1079207" cy="2764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int len</a:t>
              </a:r>
              <a:endParaRPr lang="zh-CN" altLang="en-US" sz="120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4264B2A-9629-4386-A71D-9EDA9AA47457}"/>
                </a:ext>
              </a:extLst>
            </p:cNvPr>
            <p:cNvSpPr/>
            <p:nvPr/>
          </p:nvSpPr>
          <p:spPr>
            <a:xfrm>
              <a:off x="3930270" y="4740434"/>
              <a:ext cx="1079207" cy="2764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fill: -2</a:t>
              </a:r>
              <a:endParaRPr lang="zh-CN" altLang="en-US" sz="120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7C53EDD-9AD7-4AA6-8AAC-25B2EC6515D5}"/>
                </a:ext>
              </a:extLst>
            </p:cNvPr>
            <p:cNvSpPr/>
            <p:nvPr/>
          </p:nvSpPr>
          <p:spPr>
            <a:xfrm>
              <a:off x="3930270" y="5019812"/>
              <a:ext cx="1079207" cy="2764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compress: 1</a:t>
              </a:r>
              <a:endParaRPr lang="zh-CN" altLang="en-US" sz="1200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9CC2E5A-71B0-40C2-A049-E99753439705}"/>
                </a:ext>
              </a:extLst>
            </p:cNvPr>
            <p:cNvGrpSpPr/>
            <p:nvPr/>
          </p:nvGrpSpPr>
          <p:grpSpPr>
            <a:xfrm>
              <a:off x="5848189" y="3738926"/>
              <a:ext cx="869419" cy="1148198"/>
              <a:chOff x="3855475" y="2813813"/>
              <a:chExt cx="1649900" cy="1383917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99ABF968-9B27-4B89-9311-ABDF2E093040}"/>
                  </a:ext>
                </a:extLst>
              </p:cNvPr>
              <p:cNvSpPr/>
              <p:nvPr/>
            </p:nvSpPr>
            <p:spPr>
              <a:xfrm>
                <a:off x="3855477" y="2813813"/>
                <a:ext cx="1649895" cy="38661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QuickList</a:t>
                </a:r>
              </a:p>
              <a:p>
                <a:pPr algn="ctr"/>
                <a:r>
                  <a:rPr lang="en-US" altLang="zh-CN" sz="1200" b="1"/>
                  <a:t>Node</a:t>
                </a:r>
                <a:endParaRPr lang="zh-CN" altLang="en-US" sz="1200" b="1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FCAB039-7341-4A61-97A4-EEBBCD343380}"/>
                  </a:ext>
                </a:extLst>
              </p:cNvPr>
              <p:cNvSpPr/>
              <p:nvPr/>
            </p:nvSpPr>
            <p:spPr>
              <a:xfrm>
                <a:off x="3855479" y="3203735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*pre</a:t>
                </a:r>
                <a:endParaRPr lang="zh-CN" altLang="en-US" sz="1200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12C32B9F-A518-4228-B93E-D21ADBB2D6A7}"/>
                  </a:ext>
                </a:extLst>
              </p:cNvPr>
              <p:cNvSpPr/>
              <p:nvPr/>
            </p:nvSpPr>
            <p:spPr>
              <a:xfrm>
                <a:off x="3855477" y="3531767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*next</a:t>
                </a:r>
                <a:endParaRPr lang="zh-CN" altLang="en-US" sz="1200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6075F37D-500E-4ABD-ACDE-11FE8A339946}"/>
                  </a:ext>
                </a:extLst>
              </p:cNvPr>
              <p:cNvSpPr/>
              <p:nvPr/>
            </p:nvSpPr>
            <p:spPr>
              <a:xfrm>
                <a:off x="3855475" y="3859799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*zl</a:t>
                </a:r>
                <a:endParaRPr lang="zh-CN" altLang="en-US" sz="1200"/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A2E6F1C-8ED0-4E52-8743-2CF228633728}"/>
                </a:ext>
              </a:extLst>
            </p:cNvPr>
            <p:cNvGrpSpPr/>
            <p:nvPr/>
          </p:nvGrpSpPr>
          <p:grpSpPr>
            <a:xfrm>
              <a:off x="7121603" y="3741810"/>
              <a:ext cx="869419" cy="1138720"/>
              <a:chOff x="3855475" y="2813813"/>
              <a:chExt cx="1649900" cy="1383917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7F6E8E06-7CC9-4705-8E41-7E08F79AB1B2}"/>
                  </a:ext>
                </a:extLst>
              </p:cNvPr>
              <p:cNvSpPr/>
              <p:nvPr/>
            </p:nvSpPr>
            <p:spPr>
              <a:xfrm>
                <a:off x="3855477" y="2813813"/>
                <a:ext cx="1649895" cy="38661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QuickList</a:t>
                </a:r>
              </a:p>
              <a:p>
                <a:pPr algn="ctr"/>
                <a:r>
                  <a:rPr lang="en-US" altLang="zh-CN" sz="1200" b="1"/>
                  <a:t>Node</a:t>
                </a:r>
                <a:endParaRPr lang="zh-CN" altLang="en-US" sz="1200" b="1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01EE043C-2BEC-4700-BFEE-158F1BE59843}"/>
                  </a:ext>
                </a:extLst>
              </p:cNvPr>
              <p:cNvSpPr/>
              <p:nvPr/>
            </p:nvSpPr>
            <p:spPr>
              <a:xfrm>
                <a:off x="3855479" y="3203735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*pre</a:t>
                </a:r>
                <a:endParaRPr lang="zh-CN" altLang="en-US" sz="120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79AC3BFE-E4F6-4D0F-9ADF-3FA2A8FC6FE1}"/>
                  </a:ext>
                </a:extLst>
              </p:cNvPr>
              <p:cNvSpPr/>
              <p:nvPr/>
            </p:nvSpPr>
            <p:spPr>
              <a:xfrm>
                <a:off x="3855477" y="3531767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*next</a:t>
                </a:r>
                <a:endParaRPr lang="zh-CN" altLang="en-US" sz="1200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347A0A04-54E5-4F17-B0DA-4B9DB8ED1C1E}"/>
                  </a:ext>
                </a:extLst>
              </p:cNvPr>
              <p:cNvSpPr/>
              <p:nvPr/>
            </p:nvSpPr>
            <p:spPr>
              <a:xfrm>
                <a:off x="3855475" y="3859799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*zl</a:t>
                </a:r>
                <a:endParaRPr lang="zh-CN" altLang="en-US" sz="1200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34C1E8ED-CF59-48AC-90F8-6131156A84CE}"/>
                </a:ext>
              </a:extLst>
            </p:cNvPr>
            <p:cNvGrpSpPr/>
            <p:nvPr/>
          </p:nvGrpSpPr>
          <p:grpSpPr>
            <a:xfrm>
              <a:off x="8425163" y="3744694"/>
              <a:ext cx="869419" cy="1142430"/>
              <a:chOff x="3855475" y="2813813"/>
              <a:chExt cx="1649900" cy="1383917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818E17C1-6BE1-40DB-A3CB-0D121F59B199}"/>
                  </a:ext>
                </a:extLst>
              </p:cNvPr>
              <p:cNvSpPr/>
              <p:nvPr/>
            </p:nvSpPr>
            <p:spPr>
              <a:xfrm>
                <a:off x="3855477" y="2813813"/>
                <a:ext cx="1649895" cy="38661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QuickList</a:t>
                </a:r>
              </a:p>
              <a:p>
                <a:pPr algn="ctr"/>
                <a:r>
                  <a:rPr lang="en-US" altLang="zh-CN" sz="1200" b="1"/>
                  <a:t>Node</a:t>
                </a:r>
                <a:endParaRPr lang="zh-CN" altLang="en-US" sz="1200" b="1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F2390F7-746E-45BE-8ACD-A3DF1BA39291}"/>
                  </a:ext>
                </a:extLst>
              </p:cNvPr>
              <p:cNvSpPr/>
              <p:nvPr/>
            </p:nvSpPr>
            <p:spPr>
              <a:xfrm>
                <a:off x="3855479" y="3194857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*pre</a:t>
                </a:r>
                <a:endParaRPr lang="zh-CN" altLang="en-US" sz="1200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E53B4669-9F8C-4B07-BE18-6D3ECB89326B}"/>
                  </a:ext>
                </a:extLst>
              </p:cNvPr>
              <p:cNvSpPr/>
              <p:nvPr/>
            </p:nvSpPr>
            <p:spPr>
              <a:xfrm>
                <a:off x="3855477" y="3531767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*next</a:t>
                </a:r>
                <a:endParaRPr lang="zh-CN" altLang="en-US" sz="1200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54167C67-7FAC-4225-A942-E16414BFD292}"/>
                  </a:ext>
                </a:extLst>
              </p:cNvPr>
              <p:cNvSpPr/>
              <p:nvPr/>
            </p:nvSpPr>
            <p:spPr>
              <a:xfrm>
                <a:off x="3855475" y="3859799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*zl</a:t>
                </a:r>
                <a:endParaRPr lang="zh-CN" altLang="en-US" sz="1200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41951471-9BD5-4495-9354-115C588122AF}"/>
                </a:ext>
              </a:extLst>
            </p:cNvPr>
            <p:cNvGrpSpPr/>
            <p:nvPr/>
          </p:nvGrpSpPr>
          <p:grpSpPr>
            <a:xfrm>
              <a:off x="9718673" y="3737067"/>
              <a:ext cx="869419" cy="1143463"/>
              <a:chOff x="3855475" y="2813813"/>
              <a:chExt cx="1649900" cy="1383917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1B13EFF9-F31B-46A4-84C0-EC8A04E1B19D}"/>
                  </a:ext>
                </a:extLst>
              </p:cNvPr>
              <p:cNvSpPr/>
              <p:nvPr/>
            </p:nvSpPr>
            <p:spPr>
              <a:xfrm>
                <a:off x="3855477" y="2813813"/>
                <a:ext cx="1649895" cy="38661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QuickList</a:t>
                </a:r>
              </a:p>
              <a:p>
                <a:pPr algn="ctr"/>
                <a:r>
                  <a:rPr lang="en-US" altLang="zh-CN" sz="1200" b="1"/>
                  <a:t>Node</a:t>
                </a:r>
                <a:endParaRPr lang="zh-CN" altLang="en-US" sz="1200" b="1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F986134-DC88-4B55-A873-304E80070419}"/>
                  </a:ext>
                </a:extLst>
              </p:cNvPr>
              <p:cNvSpPr/>
              <p:nvPr/>
            </p:nvSpPr>
            <p:spPr>
              <a:xfrm>
                <a:off x="3855479" y="3203735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*pre</a:t>
                </a:r>
                <a:endParaRPr lang="zh-CN" altLang="en-US" sz="1200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BC9892E-DDDA-44D7-BF54-C97F24AAD1F7}"/>
                  </a:ext>
                </a:extLst>
              </p:cNvPr>
              <p:cNvSpPr/>
              <p:nvPr/>
            </p:nvSpPr>
            <p:spPr>
              <a:xfrm>
                <a:off x="3855477" y="3531767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*next</a:t>
                </a:r>
                <a:endParaRPr lang="zh-CN" altLang="en-US" sz="120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2F64D630-85CC-4B20-9D09-465BFE7B750E}"/>
                  </a:ext>
                </a:extLst>
              </p:cNvPr>
              <p:cNvSpPr/>
              <p:nvPr/>
            </p:nvSpPr>
            <p:spPr>
              <a:xfrm>
                <a:off x="3855475" y="3859799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*zl</a:t>
                </a:r>
                <a:endParaRPr lang="zh-CN" altLang="en-US" sz="1200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ECDA7FBF-619D-4DEB-AFD8-3F8EA98CB7E0}"/>
                </a:ext>
              </a:extLst>
            </p:cNvPr>
            <p:cNvGrpSpPr/>
            <p:nvPr/>
          </p:nvGrpSpPr>
          <p:grpSpPr>
            <a:xfrm>
              <a:off x="7569082" y="5277752"/>
              <a:ext cx="3645530" cy="253916"/>
              <a:chOff x="7371894" y="5069745"/>
              <a:chExt cx="4253891" cy="330727"/>
            </a:xfrm>
          </p:grpSpPr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E9DC2CBE-3334-4587-89D0-70D84C4A3C07}"/>
                  </a:ext>
                </a:extLst>
              </p:cNvPr>
              <p:cNvSpPr/>
              <p:nvPr/>
            </p:nvSpPr>
            <p:spPr>
              <a:xfrm>
                <a:off x="7371894" y="5072375"/>
                <a:ext cx="784445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zlbytes</a:t>
                </a:r>
                <a:endParaRPr lang="zh-CN" altLang="en-US" sz="1050"/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80D0A86D-28B0-4FE1-8C32-F864B14259FE}"/>
                  </a:ext>
                </a:extLst>
              </p:cNvPr>
              <p:cNvSpPr/>
              <p:nvPr/>
            </p:nvSpPr>
            <p:spPr>
              <a:xfrm>
                <a:off x="8158097" y="5069748"/>
                <a:ext cx="644576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zltail</a:t>
                </a:r>
                <a:endParaRPr lang="zh-CN" altLang="en-US" sz="1050"/>
              </a:p>
            </p:txBody>
          </p:sp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9FE9FA25-B0E4-413C-B60C-8BF86353FFDE}"/>
                  </a:ext>
                </a:extLst>
              </p:cNvPr>
              <p:cNvSpPr/>
              <p:nvPr/>
            </p:nvSpPr>
            <p:spPr>
              <a:xfrm>
                <a:off x="8799676" y="5069748"/>
                <a:ext cx="632505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zllen</a:t>
                </a:r>
                <a:endParaRPr lang="zh-CN" altLang="en-US" sz="1050"/>
              </a:p>
            </p:txBody>
          </p:sp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E659E2D9-8042-4C7C-90E8-18F9341B5151}"/>
                  </a:ext>
                </a:extLst>
              </p:cNvPr>
              <p:cNvSpPr/>
              <p:nvPr/>
            </p:nvSpPr>
            <p:spPr>
              <a:xfrm>
                <a:off x="9430517" y="5069747"/>
                <a:ext cx="566429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entry</a:t>
                </a:r>
                <a:endParaRPr lang="zh-CN" altLang="en-US" sz="1050"/>
              </a:p>
            </p:txBody>
          </p:sp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C5E19738-4C84-4529-AA29-05A2420D1D0E}"/>
                  </a:ext>
                </a:extLst>
              </p:cNvPr>
              <p:cNvSpPr/>
              <p:nvPr/>
            </p:nvSpPr>
            <p:spPr>
              <a:xfrm>
                <a:off x="9990036" y="5069747"/>
                <a:ext cx="543906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...</a:t>
                </a:r>
                <a:endParaRPr lang="zh-CN" altLang="en-US" sz="1050"/>
              </a:p>
            </p:txBody>
          </p:sp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DF3F50AD-EF19-4492-8D00-4C13D041D64F}"/>
                  </a:ext>
                </a:extLst>
              </p:cNvPr>
              <p:cNvSpPr/>
              <p:nvPr/>
            </p:nvSpPr>
            <p:spPr>
              <a:xfrm>
                <a:off x="10513357" y="5069746"/>
                <a:ext cx="542872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entry</a:t>
                </a:r>
                <a:endParaRPr lang="zh-CN" altLang="en-US" sz="1050"/>
              </a:p>
            </p:txBody>
          </p:sp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C4B1A80D-63C7-4944-8029-30C784F486DC}"/>
                  </a:ext>
                </a:extLst>
              </p:cNvPr>
              <p:cNvSpPr/>
              <p:nvPr/>
            </p:nvSpPr>
            <p:spPr>
              <a:xfrm>
                <a:off x="11054364" y="5069745"/>
                <a:ext cx="571421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zlend</a:t>
                </a:r>
                <a:endParaRPr lang="zh-CN" altLang="en-US" sz="1050"/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121497C7-20EA-4BA6-938B-831F6E3C0B6E}"/>
                </a:ext>
              </a:extLst>
            </p:cNvPr>
            <p:cNvGrpSpPr/>
            <p:nvPr/>
          </p:nvGrpSpPr>
          <p:grpSpPr>
            <a:xfrm>
              <a:off x="5545044" y="6444747"/>
              <a:ext cx="3645530" cy="253916"/>
              <a:chOff x="7371894" y="5069745"/>
              <a:chExt cx="4253891" cy="330727"/>
            </a:xfrm>
          </p:grpSpPr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19091324-FD52-4180-B963-34AD163154A1}"/>
                  </a:ext>
                </a:extLst>
              </p:cNvPr>
              <p:cNvSpPr/>
              <p:nvPr/>
            </p:nvSpPr>
            <p:spPr>
              <a:xfrm>
                <a:off x="7371894" y="5072375"/>
                <a:ext cx="784445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zlbytes</a:t>
                </a:r>
                <a:endParaRPr lang="zh-CN" altLang="en-US" sz="1050"/>
              </a:p>
            </p:txBody>
          </p:sp>
          <p:sp>
            <p:nvSpPr>
              <p:cNvPr id="55" name="矩形: 圆角 54">
                <a:extLst>
                  <a:ext uri="{FF2B5EF4-FFF2-40B4-BE49-F238E27FC236}">
                    <a16:creationId xmlns:a16="http://schemas.microsoft.com/office/drawing/2014/main" id="{F45044C1-9A63-41DC-9F8A-AA3C7712D11D}"/>
                  </a:ext>
                </a:extLst>
              </p:cNvPr>
              <p:cNvSpPr/>
              <p:nvPr/>
            </p:nvSpPr>
            <p:spPr>
              <a:xfrm>
                <a:off x="8158097" y="5069748"/>
                <a:ext cx="644576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zltail</a:t>
                </a:r>
                <a:endParaRPr lang="zh-CN" altLang="en-US" sz="1050"/>
              </a:p>
            </p:txBody>
          </p:sp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3EF44D49-D1E4-4039-9F5A-7D25D23F66C7}"/>
                  </a:ext>
                </a:extLst>
              </p:cNvPr>
              <p:cNvSpPr/>
              <p:nvPr/>
            </p:nvSpPr>
            <p:spPr>
              <a:xfrm>
                <a:off x="8799676" y="5069748"/>
                <a:ext cx="632505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zllen</a:t>
                </a:r>
                <a:endParaRPr lang="zh-CN" altLang="en-US" sz="1050"/>
              </a:p>
            </p:txBody>
          </p:sp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0EBD5D83-E48E-42F6-A4BB-22743E6ABFC2}"/>
                  </a:ext>
                </a:extLst>
              </p:cNvPr>
              <p:cNvSpPr/>
              <p:nvPr/>
            </p:nvSpPr>
            <p:spPr>
              <a:xfrm>
                <a:off x="9430517" y="5069747"/>
                <a:ext cx="566429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entry</a:t>
                </a:r>
                <a:endParaRPr lang="zh-CN" altLang="en-US" sz="1050"/>
              </a:p>
            </p:txBody>
          </p:sp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E6EFE791-C59D-4524-9152-DF830C51FFBB}"/>
                  </a:ext>
                </a:extLst>
              </p:cNvPr>
              <p:cNvSpPr/>
              <p:nvPr/>
            </p:nvSpPr>
            <p:spPr>
              <a:xfrm>
                <a:off x="9990036" y="5069747"/>
                <a:ext cx="543906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...</a:t>
                </a:r>
                <a:endParaRPr lang="zh-CN" altLang="en-US" sz="1050"/>
              </a:p>
            </p:txBody>
          </p:sp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870B80A6-01F6-4E0C-98B8-9448F12C4AEE}"/>
                  </a:ext>
                </a:extLst>
              </p:cNvPr>
              <p:cNvSpPr/>
              <p:nvPr/>
            </p:nvSpPr>
            <p:spPr>
              <a:xfrm>
                <a:off x="10513357" y="5069746"/>
                <a:ext cx="542872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entry</a:t>
                </a:r>
                <a:endParaRPr lang="zh-CN" altLang="en-US" sz="1050"/>
              </a:p>
            </p:txBody>
          </p:sp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7C665BF4-E511-4BB0-A321-86A229576CC4}"/>
                  </a:ext>
                </a:extLst>
              </p:cNvPr>
              <p:cNvSpPr/>
              <p:nvPr/>
            </p:nvSpPr>
            <p:spPr>
              <a:xfrm>
                <a:off x="11054364" y="5069745"/>
                <a:ext cx="571421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zlend</a:t>
                </a:r>
                <a:endParaRPr lang="zh-CN" altLang="en-US" sz="1050"/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E5442308-D85E-4747-A94A-3997C2CDF8F3}"/>
                </a:ext>
              </a:extLst>
            </p:cNvPr>
            <p:cNvGrpSpPr/>
            <p:nvPr/>
          </p:nvGrpSpPr>
          <p:grpSpPr>
            <a:xfrm>
              <a:off x="6717606" y="5718694"/>
              <a:ext cx="3799327" cy="251897"/>
              <a:chOff x="6104441" y="4994381"/>
              <a:chExt cx="4433354" cy="328097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06A14615-E90D-42AF-A208-34A517A65079}"/>
                  </a:ext>
                </a:extLst>
              </p:cNvPr>
              <p:cNvSpPr/>
              <p:nvPr/>
            </p:nvSpPr>
            <p:spPr>
              <a:xfrm>
                <a:off x="6104441" y="4994381"/>
                <a:ext cx="358503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sz</a:t>
                </a:r>
                <a:endParaRPr lang="zh-CN" altLang="en-US" sz="1050"/>
              </a:p>
            </p:txBody>
          </p:sp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9A52590E-E6FF-453A-9F18-76D46F9785BA}"/>
                  </a:ext>
                </a:extLst>
              </p:cNvPr>
              <p:cNvSpPr/>
              <p:nvPr/>
            </p:nvSpPr>
            <p:spPr>
              <a:xfrm>
                <a:off x="6462945" y="4994381"/>
                <a:ext cx="4074850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0x4 0x1f 0x00 0x00 0x00 0x19 0x20 0x03 0x07</a:t>
                </a:r>
                <a:endParaRPr lang="zh-CN" altLang="en-US" sz="1050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66EBAD66-5CEE-411F-96EB-4E541131098A}"/>
                </a:ext>
              </a:extLst>
            </p:cNvPr>
            <p:cNvGrpSpPr/>
            <p:nvPr/>
          </p:nvGrpSpPr>
          <p:grpSpPr>
            <a:xfrm>
              <a:off x="6205421" y="6081721"/>
              <a:ext cx="3799327" cy="251897"/>
              <a:chOff x="6104441" y="4994381"/>
              <a:chExt cx="4433354" cy="328097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8A7D0133-A6D5-4C5B-8F32-2C4F32C2B545}"/>
                  </a:ext>
                </a:extLst>
              </p:cNvPr>
              <p:cNvSpPr/>
              <p:nvPr/>
            </p:nvSpPr>
            <p:spPr>
              <a:xfrm>
                <a:off x="6104441" y="4994381"/>
                <a:ext cx="358503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sz</a:t>
                </a:r>
                <a:endParaRPr lang="zh-CN" altLang="en-US" sz="1050"/>
              </a:p>
            </p:txBody>
          </p: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B0575B1B-4FA2-437D-B7C0-D11BA84D09C7}"/>
                  </a:ext>
                </a:extLst>
              </p:cNvPr>
              <p:cNvSpPr/>
              <p:nvPr/>
            </p:nvSpPr>
            <p:spPr>
              <a:xfrm>
                <a:off x="6462945" y="4994381"/>
                <a:ext cx="4074850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0x62 0x34 0x05 0x20 0x33 0x40 0x04 0x00 0x3</a:t>
                </a:r>
                <a:endParaRPr lang="zh-CN" altLang="en-US" sz="1050"/>
              </a:p>
            </p:txBody>
          </p:sp>
        </p:grp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EA9C7A5F-D47B-45CB-B40B-3950C17B2264}"/>
                </a:ext>
              </a:extLst>
            </p:cNvPr>
            <p:cNvCxnSpPr>
              <a:cxnSpLocks/>
              <a:stCxn id="19" idx="3"/>
              <a:endCxn id="80" idx="0"/>
            </p:cNvCxnSpPr>
            <p:nvPr/>
          </p:nvCxnSpPr>
          <p:spPr>
            <a:xfrm flipV="1">
              <a:off x="5009483" y="3738926"/>
              <a:ext cx="1273415" cy="60950"/>
            </a:xfrm>
            <a:prstGeom prst="bentConnector4">
              <a:avLst>
                <a:gd name="adj1" fmla="val 32931"/>
                <a:gd name="adj2" fmla="val 78319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AEDC3CD1-366B-48FB-AFB1-AF9324044F18}"/>
                </a:ext>
              </a:extLst>
            </p:cNvPr>
            <p:cNvCxnSpPr>
              <a:cxnSpLocks/>
              <a:stCxn id="20" idx="3"/>
              <a:endCxn id="68" idx="0"/>
            </p:cNvCxnSpPr>
            <p:nvPr/>
          </p:nvCxnSpPr>
          <p:spPr>
            <a:xfrm flipV="1">
              <a:off x="5009481" y="3737067"/>
              <a:ext cx="5143901" cy="331158"/>
            </a:xfrm>
            <a:prstGeom prst="bentConnector4">
              <a:avLst>
                <a:gd name="adj1" fmla="val 10222"/>
                <a:gd name="adj2" fmla="val 16903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4A24364A-68EF-4BF9-AE43-E081F5605B4E}"/>
                </a:ext>
              </a:extLst>
            </p:cNvPr>
            <p:cNvCxnSpPr>
              <a:cxnSpLocks/>
              <a:stCxn id="77" idx="1"/>
              <a:endCxn id="81" idx="3"/>
            </p:cNvCxnSpPr>
            <p:nvPr/>
          </p:nvCxnSpPr>
          <p:spPr>
            <a:xfrm flipH="1">
              <a:off x="6717608" y="4201676"/>
              <a:ext cx="403997" cy="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A27BA294-2A78-4FF1-9ABD-EEA71D46B28B}"/>
                </a:ext>
              </a:extLst>
            </p:cNvPr>
            <p:cNvCxnSpPr>
              <a:cxnSpLocks/>
              <a:stCxn id="78" idx="3"/>
              <a:endCxn id="74" idx="1"/>
            </p:cNvCxnSpPr>
            <p:nvPr/>
          </p:nvCxnSpPr>
          <p:spPr>
            <a:xfrm>
              <a:off x="7991021" y="4471589"/>
              <a:ext cx="434143" cy="5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A761EC6B-0A77-4067-8FD7-9AD60FC742BF}"/>
                </a:ext>
              </a:extLst>
            </p:cNvPr>
            <p:cNvCxnSpPr>
              <a:cxnSpLocks/>
              <a:stCxn id="74" idx="3"/>
              <a:endCxn id="70" idx="1"/>
            </p:cNvCxnSpPr>
            <p:nvPr/>
          </p:nvCxnSpPr>
          <p:spPr>
            <a:xfrm flipV="1">
              <a:off x="9294581" y="4469885"/>
              <a:ext cx="424093" cy="69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3EA1C7E4-A02E-4B2F-8E75-A48D8EDACFB8}"/>
                </a:ext>
              </a:extLst>
            </p:cNvPr>
            <p:cNvCxnSpPr>
              <a:cxnSpLocks/>
              <a:stCxn id="69" idx="1"/>
              <a:endCxn id="73" idx="3"/>
            </p:cNvCxnSpPr>
            <p:nvPr/>
          </p:nvCxnSpPr>
          <p:spPr>
            <a:xfrm flipH="1" flipV="1">
              <a:off x="9294582" y="4198730"/>
              <a:ext cx="424093" cy="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237BEA20-0E49-4B0E-AD03-F6A9324D4AC2}"/>
                </a:ext>
              </a:extLst>
            </p:cNvPr>
            <p:cNvCxnSpPr>
              <a:cxnSpLocks/>
              <a:stCxn id="73" idx="1"/>
              <a:endCxn id="77" idx="3"/>
            </p:cNvCxnSpPr>
            <p:nvPr/>
          </p:nvCxnSpPr>
          <p:spPr>
            <a:xfrm flipH="1">
              <a:off x="7991022" y="4198730"/>
              <a:ext cx="434143" cy="2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9623201F-56FD-4323-9142-8D835937B178}"/>
                </a:ext>
              </a:extLst>
            </p:cNvPr>
            <p:cNvCxnSpPr>
              <a:cxnSpLocks/>
              <a:stCxn id="82" idx="3"/>
              <a:endCxn id="78" idx="1"/>
            </p:cNvCxnSpPr>
            <p:nvPr/>
          </p:nvCxnSpPr>
          <p:spPr>
            <a:xfrm flipV="1">
              <a:off x="6717607" y="4471589"/>
              <a:ext cx="403997" cy="3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1660C4A7-A345-409D-A55D-7C5DDEC8C28B}"/>
                </a:ext>
              </a:extLst>
            </p:cNvPr>
            <p:cNvCxnSpPr>
              <a:cxnSpLocks/>
              <a:stCxn id="81" idx="1"/>
              <a:endCxn id="43" idx="3"/>
            </p:cNvCxnSpPr>
            <p:nvPr/>
          </p:nvCxnSpPr>
          <p:spPr>
            <a:xfrm flipH="1">
              <a:off x="5637164" y="4202620"/>
              <a:ext cx="211027" cy="648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B8338F2-8FA2-48E1-B042-FA6D1C3489A6}"/>
                </a:ext>
              </a:extLst>
            </p:cNvPr>
            <p:cNvSpPr txBox="1"/>
            <p:nvPr/>
          </p:nvSpPr>
          <p:spPr>
            <a:xfrm>
              <a:off x="5104149" y="4140503"/>
              <a:ext cx="5330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NULL</a:t>
              </a: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0435B4E-714E-4EDB-AA51-34D1BDEDE539}"/>
                </a:ext>
              </a:extLst>
            </p:cNvPr>
            <p:cNvSpPr txBox="1"/>
            <p:nvPr/>
          </p:nvSpPr>
          <p:spPr>
            <a:xfrm>
              <a:off x="10948105" y="4347261"/>
              <a:ext cx="5330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NULL</a:t>
              </a: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02D8CCB2-8DCB-4CD3-90BE-2ACA0050B62E}"/>
                </a:ext>
              </a:extLst>
            </p:cNvPr>
            <p:cNvCxnSpPr>
              <a:stCxn id="70" idx="3"/>
              <a:endCxn id="44" idx="1"/>
            </p:cNvCxnSpPr>
            <p:nvPr/>
          </p:nvCxnSpPr>
          <p:spPr>
            <a:xfrm>
              <a:off x="10588091" y="4469885"/>
              <a:ext cx="360014" cy="4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id="{5C57ABD4-0A31-4057-8F3F-008FC314F5D7}"/>
                </a:ext>
              </a:extLst>
            </p:cNvPr>
            <p:cNvCxnSpPr>
              <a:stCxn id="83" idx="1"/>
              <a:endCxn id="54" idx="1"/>
            </p:cNvCxnSpPr>
            <p:nvPr/>
          </p:nvCxnSpPr>
          <p:spPr>
            <a:xfrm rot="10800000" flipV="1">
              <a:off x="5545045" y="4746937"/>
              <a:ext cx="303145" cy="1825777"/>
            </a:xfrm>
            <a:prstGeom prst="bentConnector3">
              <a:avLst>
                <a:gd name="adj1" fmla="val 17540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2AF7B5AB-F245-4189-8712-D6E6A36A54B0}"/>
                </a:ext>
              </a:extLst>
            </p:cNvPr>
            <p:cNvCxnSpPr>
              <a:cxnSpLocks/>
              <a:stCxn id="79" idx="2"/>
              <a:endCxn id="50" idx="1"/>
            </p:cNvCxnSpPr>
            <p:nvPr/>
          </p:nvCxnSpPr>
          <p:spPr>
            <a:xfrm rot="5400000">
              <a:off x="6217297" y="4868655"/>
              <a:ext cx="1327140" cy="1350891"/>
            </a:xfrm>
            <a:prstGeom prst="bentConnector4">
              <a:avLst>
                <a:gd name="adj1" fmla="val 5883"/>
                <a:gd name="adj2" fmla="val 11692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连接符: 肘形 47">
              <a:extLst>
                <a:ext uri="{FF2B5EF4-FFF2-40B4-BE49-F238E27FC236}">
                  <a16:creationId xmlns:a16="http://schemas.microsoft.com/office/drawing/2014/main" id="{F02B163D-571A-4FEA-83D7-917A3533F758}"/>
                </a:ext>
              </a:extLst>
            </p:cNvPr>
            <p:cNvCxnSpPr>
              <a:cxnSpLocks/>
              <a:stCxn id="75" idx="2"/>
              <a:endCxn id="52" idx="1"/>
            </p:cNvCxnSpPr>
            <p:nvPr/>
          </p:nvCxnSpPr>
          <p:spPr>
            <a:xfrm rot="5400000">
              <a:off x="7309980" y="4294750"/>
              <a:ext cx="957519" cy="2142266"/>
            </a:xfrm>
            <a:prstGeom prst="bentConnector4">
              <a:avLst>
                <a:gd name="adj1" fmla="val 18236"/>
                <a:gd name="adj2" fmla="val 11067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0D46BB0B-06DF-4FEA-BF72-602A478D20C4}"/>
                </a:ext>
              </a:extLst>
            </p:cNvPr>
            <p:cNvCxnSpPr>
              <a:stCxn id="71" idx="2"/>
              <a:endCxn id="61" idx="1"/>
            </p:cNvCxnSpPr>
            <p:nvPr/>
          </p:nvCxnSpPr>
          <p:spPr>
            <a:xfrm rot="5400000">
              <a:off x="8598637" y="3850975"/>
              <a:ext cx="525190" cy="2584300"/>
            </a:xfrm>
            <a:prstGeom prst="bentConnector4">
              <a:avLst>
                <a:gd name="adj1" fmla="val 53315"/>
                <a:gd name="adj2" fmla="val 10884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EDBD2F38-DEE1-4AE1-A113-A22DA52FECFC}"/>
              </a:ext>
            </a:extLst>
          </p:cNvPr>
          <p:cNvSpPr txBox="1"/>
          <p:nvPr/>
        </p:nvSpPr>
        <p:spPr>
          <a:xfrm>
            <a:off x="7623929" y="3251942"/>
            <a:ext cx="3857191" cy="1785104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>
                <a:solidFill>
                  <a:srgbClr val="267F99"/>
                </a:solidFill>
                <a:latin typeface="Source code pro" panose="020B0509030403020204" pitchFamily="49" charset="0"/>
              </a:rPr>
              <a:t>robj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*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createQuicklistObject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100">
                <a:solidFill>
                  <a:srgbClr val="0000FF"/>
                </a:solidFill>
                <a:latin typeface="Source code pro" panose="020B0509030403020204" pitchFamily="49" charset="0"/>
              </a:rPr>
              <a:t>void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申请内存并初始化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QuickList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267F99"/>
                </a:solidFill>
                <a:latin typeface="Source code pro" panose="020B0509030403020204" pitchFamily="49" charset="0"/>
              </a:rPr>
              <a:t>quicklist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*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l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= 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quicklistCreate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创建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RedisObject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，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type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为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OBJ_LIST</a:t>
            </a:r>
          </a:p>
          <a:p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    // ptr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指向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QuickList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267F99"/>
                </a:solidFill>
                <a:latin typeface="Source code pro" panose="020B0509030403020204" pitchFamily="49" charset="0"/>
              </a:rPr>
              <a:t>robj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*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o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= 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createObject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100">
                <a:solidFill>
                  <a:srgbClr val="0000FF"/>
                </a:solidFill>
                <a:latin typeface="Source code pro" panose="020B0509030403020204" pitchFamily="49" charset="0"/>
              </a:rPr>
              <a:t>OBJ_LIST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l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设置编码为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QuickList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o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-&gt;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encoding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= </a:t>
            </a:r>
            <a:r>
              <a:rPr lang="en-US" altLang="zh-CN" sz="1100">
                <a:solidFill>
                  <a:srgbClr val="0000FF"/>
                </a:solidFill>
                <a:latin typeface="Source code pro" panose="020B0509030403020204" pitchFamily="49" charset="0"/>
              </a:rPr>
              <a:t>OBJ_ENCODING_QUICKLIST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AF00DB"/>
                </a:solidFill>
                <a:latin typeface="Source code pro" panose="020B0509030403020204" pitchFamily="49" charset="0"/>
              </a:rPr>
              <a:t>return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o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7670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84">
            <a:extLst>
              <a:ext uri="{FF2B5EF4-FFF2-40B4-BE49-F238E27FC236}">
                <a16:creationId xmlns:a16="http://schemas.microsoft.com/office/drawing/2014/main" id="{FCF3391D-5C02-47E8-8883-6F1286AF90CB}"/>
              </a:ext>
            </a:extLst>
          </p:cNvPr>
          <p:cNvSpPr txBox="1"/>
          <p:nvPr/>
        </p:nvSpPr>
        <p:spPr>
          <a:xfrm>
            <a:off x="971153" y="3248638"/>
            <a:ext cx="6246393" cy="347787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pushGenericCommand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where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xx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尝试找到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对应的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lookupKeyWrite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检查类型是否正确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checkType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检查是否为空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xx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addReply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shared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czero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为空，则创建新的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QuickList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createQuicklistObject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quicklistSetOptions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list_max_ziplist_size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list_compress_depth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dbAdd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30507652-CB2D-4C1E-932C-3B1F80F616AD}"/>
              </a:ext>
            </a:extLst>
          </p:cNvPr>
          <p:cNvSpPr txBox="1"/>
          <p:nvPr/>
        </p:nvSpPr>
        <p:spPr>
          <a:xfrm>
            <a:off x="7623929" y="3251942"/>
            <a:ext cx="3857191" cy="1785104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>
                <a:solidFill>
                  <a:srgbClr val="267F99"/>
                </a:solidFill>
                <a:latin typeface="Source code pro" panose="020B0509030403020204" pitchFamily="49" charset="0"/>
              </a:rPr>
              <a:t>robj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*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createQuicklistObject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100">
                <a:solidFill>
                  <a:srgbClr val="0000FF"/>
                </a:solidFill>
                <a:latin typeface="Source code pro" panose="020B0509030403020204" pitchFamily="49" charset="0"/>
              </a:rPr>
              <a:t>void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申请内存并初始化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QuickList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267F99"/>
                </a:solidFill>
                <a:latin typeface="Source code pro" panose="020B0509030403020204" pitchFamily="49" charset="0"/>
              </a:rPr>
              <a:t>quicklist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*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l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= 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quicklistCreate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创建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RedisObject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，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type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为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OBJ_LIST</a:t>
            </a:r>
          </a:p>
          <a:p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    // ptr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指向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QuickList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267F99"/>
                </a:solidFill>
                <a:latin typeface="Source code pro" panose="020B0509030403020204" pitchFamily="49" charset="0"/>
              </a:rPr>
              <a:t>robj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*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o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= 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createObject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100">
                <a:solidFill>
                  <a:srgbClr val="0000FF"/>
                </a:solidFill>
                <a:latin typeface="Source code pro" panose="020B0509030403020204" pitchFamily="49" charset="0"/>
              </a:rPr>
              <a:t>OBJ_LIST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l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设置编码为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QuickList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o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-&gt;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encoding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= </a:t>
            </a:r>
            <a:r>
              <a:rPr lang="en-US" altLang="zh-CN" sz="1100">
                <a:solidFill>
                  <a:srgbClr val="0000FF"/>
                </a:solidFill>
                <a:latin typeface="Source code pro" panose="020B0509030403020204" pitchFamily="49" charset="0"/>
              </a:rPr>
              <a:t>OBJ_ENCODING_QUICKLIST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AF00DB"/>
                </a:solidFill>
                <a:latin typeface="Source code pro" panose="020B0509030403020204" pitchFamily="49" charset="0"/>
              </a:rPr>
              <a:t>return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o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644211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List</a:t>
            </a:r>
            <a:r>
              <a:rPr lang="zh-CN" altLang="en-US"/>
              <a:t>结构类似一个双端链表，可以从首、尾操作列表中的元素：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List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90" name="文本占位符 2">
            <a:extLst>
              <a:ext uri="{FF2B5EF4-FFF2-40B4-BE49-F238E27FC236}">
                <a16:creationId xmlns:a16="http://schemas.microsoft.com/office/drawing/2014/main" id="{FA50E2B2-CB9A-4F12-BD7E-A23BD27F4C42}"/>
              </a:ext>
            </a:extLst>
          </p:cNvPr>
          <p:cNvSpPr txBox="1">
            <a:spLocks/>
          </p:cNvSpPr>
          <p:nvPr/>
        </p:nvSpPr>
        <p:spPr>
          <a:xfrm>
            <a:off x="710563" y="2007341"/>
            <a:ext cx="10698800" cy="64421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在</a:t>
            </a:r>
            <a:r>
              <a:rPr lang="en-US" altLang="zh-CN"/>
              <a:t>3.2</a:t>
            </a:r>
            <a:r>
              <a:rPr lang="zh-CN" altLang="en-US"/>
              <a:t>版本之前，</a:t>
            </a:r>
            <a:r>
              <a:rPr lang="en-US" altLang="zh-CN"/>
              <a:t>Redis</a:t>
            </a:r>
            <a:r>
              <a:rPr lang="zh-CN" altLang="en-US"/>
              <a:t>采用</a:t>
            </a:r>
            <a:r>
              <a:rPr lang="en-US" altLang="zh-CN"/>
              <a:t>ZipList</a:t>
            </a:r>
            <a:r>
              <a:rPr lang="zh-CN" altLang="en-US"/>
              <a:t>和</a:t>
            </a:r>
            <a:r>
              <a:rPr lang="en-US" altLang="zh-CN"/>
              <a:t>LinkedList</a:t>
            </a:r>
            <a:r>
              <a:rPr lang="zh-CN" altLang="en-US"/>
              <a:t>来实现</a:t>
            </a:r>
            <a:r>
              <a:rPr lang="en-US" altLang="zh-CN"/>
              <a:t>List</a:t>
            </a:r>
            <a:r>
              <a:rPr lang="zh-CN" altLang="en-US"/>
              <a:t>，当元素数量小于</a:t>
            </a:r>
            <a:r>
              <a:rPr lang="en-US" altLang="zh-CN"/>
              <a:t>512</a:t>
            </a:r>
            <a:r>
              <a:rPr lang="zh-CN" altLang="en-US"/>
              <a:t>并且元素大小小于</a:t>
            </a:r>
            <a:r>
              <a:rPr lang="en-US" altLang="zh-CN"/>
              <a:t>64</a:t>
            </a:r>
            <a:r>
              <a:rPr lang="zh-CN" altLang="en-US"/>
              <a:t>字节时采用</a:t>
            </a:r>
            <a:r>
              <a:rPr lang="en-US" altLang="zh-CN"/>
              <a:t>ZipList</a:t>
            </a:r>
            <a:r>
              <a:rPr lang="zh-CN" altLang="en-US"/>
              <a:t>编码，超过则采用</a:t>
            </a:r>
            <a:r>
              <a:rPr lang="en-US" altLang="zh-CN"/>
              <a:t>LinkedList</a:t>
            </a:r>
            <a:r>
              <a:rPr lang="zh-CN" altLang="en-US"/>
              <a:t>编码。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在</a:t>
            </a:r>
            <a:r>
              <a:rPr lang="en-US" altLang="zh-CN"/>
              <a:t>3.2</a:t>
            </a:r>
            <a:r>
              <a:rPr lang="zh-CN" altLang="en-US"/>
              <a:t>版本之后，</a:t>
            </a:r>
            <a:r>
              <a:rPr lang="en-US" altLang="zh-CN"/>
              <a:t>Redis</a:t>
            </a:r>
            <a:r>
              <a:rPr lang="zh-CN" altLang="en-US"/>
              <a:t>统一采用</a:t>
            </a:r>
            <a:r>
              <a:rPr lang="en-US" altLang="zh-CN"/>
              <a:t>QuickList</a:t>
            </a:r>
            <a:r>
              <a:rPr lang="zh-CN" altLang="en-US"/>
              <a:t>来实现</a:t>
            </a:r>
            <a:r>
              <a:rPr lang="en-US" altLang="zh-CN"/>
              <a:t>List</a:t>
            </a:r>
            <a:r>
              <a:rPr lang="zh-CN" altLang="en-US"/>
              <a:t>：</a:t>
            </a:r>
            <a:endParaRPr lang="en-US" altLang="zh-CN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6C63726-E121-4283-B4C9-CE18DDF05673}"/>
              </a:ext>
            </a:extLst>
          </p:cNvPr>
          <p:cNvGrpSpPr/>
          <p:nvPr/>
        </p:nvGrpSpPr>
        <p:grpSpPr>
          <a:xfrm>
            <a:off x="341334" y="2858021"/>
            <a:ext cx="11437258" cy="3612603"/>
            <a:chOff x="377371" y="3255375"/>
            <a:chExt cx="11437258" cy="3612603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7661679-4C36-4E60-BF2A-3B1E9E3F3C1E}"/>
                </a:ext>
              </a:extLst>
            </p:cNvPr>
            <p:cNvSpPr/>
            <p:nvPr/>
          </p:nvSpPr>
          <p:spPr>
            <a:xfrm>
              <a:off x="377371" y="3255375"/>
              <a:ext cx="11437258" cy="3612603"/>
            </a:xfrm>
            <a:prstGeom prst="roundRect">
              <a:avLst>
                <a:gd name="adj" fmla="val 301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156E648-493D-44E5-982E-94E903421751}"/>
                </a:ext>
              </a:extLst>
            </p:cNvPr>
            <p:cNvSpPr/>
            <p:nvPr/>
          </p:nvSpPr>
          <p:spPr>
            <a:xfrm>
              <a:off x="896868" y="3389101"/>
              <a:ext cx="2211813" cy="42158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RedisObject</a:t>
              </a:r>
              <a:endParaRPr lang="zh-CN" altLang="en-US" sz="1600" b="1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EB8D854-BA88-4D4C-B388-BA56DA612A29}"/>
                </a:ext>
              </a:extLst>
            </p:cNvPr>
            <p:cNvSpPr/>
            <p:nvPr/>
          </p:nvSpPr>
          <p:spPr>
            <a:xfrm>
              <a:off x="896880" y="3803341"/>
              <a:ext cx="2211814" cy="42158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type:</a:t>
              </a:r>
            </a:p>
            <a:p>
              <a:pPr algn="ctr"/>
              <a:r>
                <a:rPr lang="en-US" altLang="zh-CN" sz="1200"/>
                <a:t>OBJ_LIST</a:t>
              </a:r>
              <a:endParaRPr lang="zh-CN" altLang="en-US" sz="120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A047467-C4CB-4483-8460-9758EC5BC133}"/>
                </a:ext>
              </a:extLst>
            </p:cNvPr>
            <p:cNvSpPr/>
            <p:nvPr/>
          </p:nvSpPr>
          <p:spPr>
            <a:xfrm>
              <a:off x="896868" y="4223485"/>
              <a:ext cx="2211814" cy="42158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encoding:</a:t>
              </a:r>
            </a:p>
            <a:p>
              <a:pPr algn="ctr"/>
              <a:r>
                <a:rPr lang="en-US" altLang="zh-CN" sz="1200"/>
                <a:t>OBJ_ENCODING_QUICKLIST</a:t>
              </a:r>
              <a:endParaRPr lang="zh-CN" altLang="en-US" sz="120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A7F7C05-2455-44AD-A4FC-59BBE0734D17}"/>
                </a:ext>
              </a:extLst>
            </p:cNvPr>
            <p:cNvSpPr/>
            <p:nvPr/>
          </p:nvSpPr>
          <p:spPr>
            <a:xfrm>
              <a:off x="896868" y="4645069"/>
              <a:ext cx="2211814" cy="42158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lru</a:t>
              </a:r>
              <a:endParaRPr lang="zh-CN" altLang="en-US" sz="120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54C62BA-3B7B-4599-B3C5-337D632C96E7}"/>
                </a:ext>
              </a:extLst>
            </p:cNvPr>
            <p:cNvSpPr/>
            <p:nvPr/>
          </p:nvSpPr>
          <p:spPr>
            <a:xfrm>
              <a:off x="896868" y="5058212"/>
              <a:ext cx="2211814" cy="42158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refcount</a:t>
              </a:r>
              <a:endParaRPr lang="zh-CN" altLang="en-US" sz="120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0D38DCA-39E0-40F2-A079-F72EF2D4EB75}"/>
                </a:ext>
              </a:extLst>
            </p:cNvPr>
            <p:cNvSpPr/>
            <p:nvPr/>
          </p:nvSpPr>
          <p:spPr>
            <a:xfrm>
              <a:off x="896868" y="5471355"/>
              <a:ext cx="2211814" cy="42158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ptr</a:t>
              </a:r>
              <a:endParaRPr lang="zh-CN" altLang="en-US" sz="1200"/>
            </a:p>
          </p:txBody>
        </p: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36414D87-D13A-4F07-ADD6-43A3E4BFB766}"/>
                </a:ext>
              </a:extLst>
            </p:cNvPr>
            <p:cNvCxnSpPr>
              <a:cxnSpLocks/>
              <a:stCxn id="16" idx="3"/>
              <a:endCxn id="18" idx="1"/>
            </p:cNvCxnSpPr>
            <p:nvPr/>
          </p:nvCxnSpPr>
          <p:spPr>
            <a:xfrm flipV="1">
              <a:off x="3108682" y="3520720"/>
              <a:ext cx="821594" cy="21614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5A0EAE9-EE0A-461E-B28F-D659F4381C8B}"/>
                </a:ext>
              </a:extLst>
            </p:cNvPr>
            <p:cNvSpPr/>
            <p:nvPr/>
          </p:nvSpPr>
          <p:spPr>
            <a:xfrm>
              <a:off x="3930276" y="3382497"/>
              <a:ext cx="1079206" cy="2764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400" b="1"/>
                <a:t>QuickList</a:t>
              </a:r>
              <a:endParaRPr lang="zh-CN" altLang="en-US" sz="1400" b="1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978D232-0518-40CB-A7CD-8448E6DF24D6}"/>
                </a:ext>
              </a:extLst>
            </p:cNvPr>
            <p:cNvSpPr/>
            <p:nvPr/>
          </p:nvSpPr>
          <p:spPr>
            <a:xfrm>
              <a:off x="3930276" y="3661653"/>
              <a:ext cx="1079207" cy="2764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*head</a:t>
              </a:r>
              <a:endParaRPr lang="zh-CN" altLang="en-US" sz="120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77A9067-AE9E-42C4-8D9C-1D634C73E104}"/>
                </a:ext>
              </a:extLst>
            </p:cNvPr>
            <p:cNvSpPr/>
            <p:nvPr/>
          </p:nvSpPr>
          <p:spPr>
            <a:xfrm>
              <a:off x="3930274" y="3930002"/>
              <a:ext cx="1079207" cy="2764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*tail</a:t>
              </a:r>
              <a:endParaRPr lang="zh-CN" altLang="en-US" sz="120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2CEF561-3B46-4C95-9EA5-A3E6A2DBF17B}"/>
                </a:ext>
              </a:extLst>
            </p:cNvPr>
            <p:cNvSpPr/>
            <p:nvPr/>
          </p:nvSpPr>
          <p:spPr>
            <a:xfrm>
              <a:off x="3930272" y="4198350"/>
              <a:ext cx="1079207" cy="2764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long count</a:t>
              </a:r>
              <a:endParaRPr lang="zh-CN" altLang="en-US" sz="120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0C25043-5426-46B0-BB13-DDC825FA23E1}"/>
                </a:ext>
              </a:extLst>
            </p:cNvPr>
            <p:cNvSpPr/>
            <p:nvPr/>
          </p:nvSpPr>
          <p:spPr>
            <a:xfrm>
              <a:off x="3930270" y="4466698"/>
              <a:ext cx="1079207" cy="2764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int len</a:t>
              </a:r>
              <a:endParaRPr lang="zh-CN" altLang="en-US" sz="120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4264B2A-9629-4386-A71D-9EDA9AA47457}"/>
                </a:ext>
              </a:extLst>
            </p:cNvPr>
            <p:cNvSpPr/>
            <p:nvPr/>
          </p:nvSpPr>
          <p:spPr>
            <a:xfrm>
              <a:off x="3930270" y="4740434"/>
              <a:ext cx="1079207" cy="2764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fill: -2</a:t>
              </a:r>
              <a:endParaRPr lang="zh-CN" altLang="en-US" sz="120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7C53EDD-9AD7-4AA6-8AAC-25B2EC6515D5}"/>
                </a:ext>
              </a:extLst>
            </p:cNvPr>
            <p:cNvSpPr/>
            <p:nvPr/>
          </p:nvSpPr>
          <p:spPr>
            <a:xfrm>
              <a:off x="3930270" y="5019812"/>
              <a:ext cx="1079207" cy="2764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compress: 1</a:t>
              </a:r>
              <a:endParaRPr lang="zh-CN" altLang="en-US" sz="1200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9CC2E5A-71B0-40C2-A049-E99753439705}"/>
                </a:ext>
              </a:extLst>
            </p:cNvPr>
            <p:cNvGrpSpPr/>
            <p:nvPr/>
          </p:nvGrpSpPr>
          <p:grpSpPr>
            <a:xfrm>
              <a:off x="5848189" y="3738926"/>
              <a:ext cx="869419" cy="1148198"/>
              <a:chOff x="3855475" y="2813813"/>
              <a:chExt cx="1649900" cy="1383917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99ABF968-9B27-4B89-9311-ABDF2E093040}"/>
                  </a:ext>
                </a:extLst>
              </p:cNvPr>
              <p:cNvSpPr/>
              <p:nvPr/>
            </p:nvSpPr>
            <p:spPr>
              <a:xfrm>
                <a:off x="3855477" y="2813813"/>
                <a:ext cx="1649895" cy="38661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QuickList</a:t>
                </a:r>
              </a:p>
              <a:p>
                <a:pPr algn="ctr"/>
                <a:r>
                  <a:rPr lang="en-US" altLang="zh-CN" sz="1200" b="1"/>
                  <a:t>Node</a:t>
                </a:r>
                <a:endParaRPr lang="zh-CN" altLang="en-US" sz="1200" b="1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FCAB039-7341-4A61-97A4-EEBBCD343380}"/>
                  </a:ext>
                </a:extLst>
              </p:cNvPr>
              <p:cNvSpPr/>
              <p:nvPr/>
            </p:nvSpPr>
            <p:spPr>
              <a:xfrm>
                <a:off x="3855479" y="3203735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*pre</a:t>
                </a:r>
                <a:endParaRPr lang="zh-CN" altLang="en-US" sz="1200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12C32B9F-A518-4228-B93E-D21ADBB2D6A7}"/>
                  </a:ext>
                </a:extLst>
              </p:cNvPr>
              <p:cNvSpPr/>
              <p:nvPr/>
            </p:nvSpPr>
            <p:spPr>
              <a:xfrm>
                <a:off x="3855477" y="3531767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*next</a:t>
                </a:r>
                <a:endParaRPr lang="zh-CN" altLang="en-US" sz="1200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6075F37D-500E-4ABD-ACDE-11FE8A339946}"/>
                  </a:ext>
                </a:extLst>
              </p:cNvPr>
              <p:cNvSpPr/>
              <p:nvPr/>
            </p:nvSpPr>
            <p:spPr>
              <a:xfrm>
                <a:off x="3855475" y="3859799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*zl</a:t>
                </a:r>
                <a:endParaRPr lang="zh-CN" altLang="en-US" sz="1200"/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A2E6F1C-8ED0-4E52-8743-2CF228633728}"/>
                </a:ext>
              </a:extLst>
            </p:cNvPr>
            <p:cNvGrpSpPr/>
            <p:nvPr/>
          </p:nvGrpSpPr>
          <p:grpSpPr>
            <a:xfrm>
              <a:off x="7121603" y="3741810"/>
              <a:ext cx="869419" cy="1138720"/>
              <a:chOff x="3855475" y="2813813"/>
              <a:chExt cx="1649900" cy="1383917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7F6E8E06-7CC9-4705-8E41-7E08F79AB1B2}"/>
                  </a:ext>
                </a:extLst>
              </p:cNvPr>
              <p:cNvSpPr/>
              <p:nvPr/>
            </p:nvSpPr>
            <p:spPr>
              <a:xfrm>
                <a:off x="3855477" y="2813813"/>
                <a:ext cx="1649895" cy="38661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QuickList</a:t>
                </a:r>
              </a:p>
              <a:p>
                <a:pPr algn="ctr"/>
                <a:r>
                  <a:rPr lang="en-US" altLang="zh-CN" sz="1200" b="1"/>
                  <a:t>Node</a:t>
                </a:r>
                <a:endParaRPr lang="zh-CN" altLang="en-US" sz="1200" b="1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01EE043C-2BEC-4700-BFEE-158F1BE59843}"/>
                  </a:ext>
                </a:extLst>
              </p:cNvPr>
              <p:cNvSpPr/>
              <p:nvPr/>
            </p:nvSpPr>
            <p:spPr>
              <a:xfrm>
                <a:off x="3855479" y="3203735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*pre</a:t>
                </a:r>
                <a:endParaRPr lang="zh-CN" altLang="en-US" sz="120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79AC3BFE-E4F6-4D0F-9ADF-3FA2A8FC6FE1}"/>
                  </a:ext>
                </a:extLst>
              </p:cNvPr>
              <p:cNvSpPr/>
              <p:nvPr/>
            </p:nvSpPr>
            <p:spPr>
              <a:xfrm>
                <a:off x="3855477" y="3531767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*next</a:t>
                </a:r>
                <a:endParaRPr lang="zh-CN" altLang="en-US" sz="1200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347A0A04-54E5-4F17-B0DA-4B9DB8ED1C1E}"/>
                  </a:ext>
                </a:extLst>
              </p:cNvPr>
              <p:cNvSpPr/>
              <p:nvPr/>
            </p:nvSpPr>
            <p:spPr>
              <a:xfrm>
                <a:off x="3855475" y="3859799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*zl</a:t>
                </a:r>
                <a:endParaRPr lang="zh-CN" altLang="en-US" sz="1200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34C1E8ED-CF59-48AC-90F8-6131156A84CE}"/>
                </a:ext>
              </a:extLst>
            </p:cNvPr>
            <p:cNvGrpSpPr/>
            <p:nvPr/>
          </p:nvGrpSpPr>
          <p:grpSpPr>
            <a:xfrm>
              <a:off x="8425163" y="3744694"/>
              <a:ext cx="869419" cy="1142430"/>
              <a:chOff x="3855475" y="2813813"/>
              <a:chExt cx="1649900" cy="1383917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818E17C1-6BE1-40DB-A3CB-0D121F59B199}"/>
                  </a:ext>
                </a:extLst>
              </p:cNvPr>
              <p:cNvSpPr/>
              <p:nvPr/>
            </p:nvSpPr>
            <p:spPr>
              <a:xfrm>
                <a:off x="3855477" y="2813813"/>
                <a:ext cx="1649895" cy="38661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QuickList</a:t>
                </a:r>
              </a:p>
              <a:p>
                <a:pPr algn="ctr"/>
                <a:r>
                  <a:rPr lang="en-US" altLang="zh-CN" sz="1200" b="1"/>
                  <a:t>Node</a:t>
                </a:r>
                <a:endParaRPr lang="zh-CN" altLang="en-US" sz="1200" b="1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F2390F7-746E-45BE-8ACD-A3DF1BA39291}"/>
                  </a:ext>
                </a:extLst>
              </p:cNvPr>
              <p:cNvSpPr/>
              <p:nvPr/>
            </p:nvSpPr>
            <p:spPr>
              <a:xfrm>
                <a:off x="3855479" y="3194857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*pre</a:t>
                </a:r>
                <a:endParaRPr lang="zh-CN" altLang="en-US" sz="1200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E53B4669-9F8C-4B07-BE18-6D3ECB89326B}"/>
                  </a:ext>
                </a:extLst>
              </p:cNvPr>
              <p:cNvSpPr/>
              <p:nvPr/>
            </p:nvSpPr>
            <p:spPr>
              <a:xfrm>
                <a:off x="3855477" y="3531767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*next</a:t>
                </a:r>
                <a:endParaRPr lang="zh-CN" altLang="en-US" sz="1200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54167C67-7FAC-4225-A942-E16414BFD292}"/>
                  </a:ext>
                </a:extLst>
              </p:cNvPr>
              <p:cNvSpPr/>
              <p:nvPr/>
            </p:nvSpPr>
            <p:spPr>
              <a:xfrm>
                <a:off x="3855475" y="3859799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*zl</a:t>
                </a:r>
                <a:endParaRPr lang="zh-CN" altLang="en-US" sz="1200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41951471-9BD5-4495-9354-115C588122AF}"/>
                </a:ext>
              </a:extLst>
            </p:cNvPr>
            <p:cNvGrpSpPr/>
            <p:nvPr/>
          </p:nvGrpSpPr>
          <p:grpSpPr>
            <a:xfrm>
              <a:off x="9718673" y="3737067"/>
              <a:ext cx="869419" cy="1143463"/>
              <a:chOff x="3855475" y="2813813"/>
              <a:chExt cx="1649900" cy="1383917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1B13EFF9-F31B-46A4-84C0-EC8A04E1B19D}"/>
                  </a:ext>
                </a:extLst>
              </p:cNvPr>
              <p:cNvSpPr/>
              <p:nvPr/>
            </p:nvSpPr>
            <p:spPr>
              <a:xfrm>
                <a:off x="3855477" y="2813813"/>
                <a:ext cx="1649895" cy="38661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QuickList</a:t>
                </a:r>
              </a:p>
              <a:p>
                <a:pPr algn="ctr"/>
                <a:r>
                  <a:rPr lang="en-US" altLang="zh-CN" sz="1200" b="1"/>
                  <a:t>Node</a:t>
                </a:r>
                <a:endParaRPr lang="zh-CN" altLang="en-US" sz="1200" b="1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F986134-DC88-4B55-A873-304E80070419}"/>
                  </a:ext>
                </a:extLst>
              </p:cNvPr>
              <p:cNvSpPr/>
              <p:nvPr/>
            </p:nvSpPr>
            <p:spPr>
              <a:xfrm>
                <a:off x="3855479" y="3203735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*pre</a:t>
                </a:r>
                <a:endParaRPr lang="zh-CN" altLang="en-US" sz="1200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BC9892E-DDDA-44D7-BF54-C97F24AAD1F7}"/>
                  </a:ext>
                </a:extLst>
              </p:cNvPr>
              <p:cNvSpPr/>
              <p:nvPr/>
            </p:nvSpPr>
            <p:spPr>
              <a:xfrm>
                <a:off x="3855477" y="3531767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*next</a:t>
                </a:r>
                <a:endParaRPr lang="zh-CN" altLang="en-US" sz="120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2F64D630-85CC-4B20-9D09-465BFE7B750E}"/>
                  </a:ext>
                </a:extLst>
              </p:cNvPr>
              <p:cNvSpPr/>
              <p:nvPr/>
            </p:nvSpPr>
            <p:spPr>
              <a:xfrm>
                <a:off x="3855475" y="3859799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*zl</a:t>
                </a:r>
                <a:endParaRPr lang="zh-CN" altLang="en-US" sz="1200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ECDA7FBF-619D-4DEB-AFD8-3F8EA98CB7E0}"/>
                </a:ext>
              </a:extLst>
            </p:cNvPr>
            <p:cNvGrpSpPr/>
            <p:nvPr/>
          </p:nvGrpSpPr>
          <p:grpSpPr>
            <a:xfrm>
              <a:off x="7569082" y="5277752"/>
              <a:ext cx="3645530" cy="253916"/>
              <a:chOff x="7371894" y="5069745"/>
              <a:chExt cx="4253891" cy="330727"/>
            </a:xfrm>
          </p:grpSpPr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E9DC2CBE-3334-4587-89D0-70D84C4A3C07}"/>
                  </a:ext>
                </a:extLst>
              </p:cNvPr>
              <p:cNvSpPr/>
              <p:nvPr/>
            </p:nvSpPr>
            <p:spPr>
              <a:xfrm>
                <a:off x="7371894" y="5072375"/>
                <a:ext cx="784445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zlbytes</a:t>
                </a:r>
                <a:endParaRPr lang="zh-CN" altLang="en-US" sz="1050"/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80D0A86D-28B0-4FE1-8C32-F864B14259FE}"/>
                  </a:ext>
                </a:extLst>
              </p:cNvPr>
              <p:cNvSpPr/>
              <p:nvPr/>
            </p:nvSpPr>
            <p:spPr>
              <a:xfrm>
                <a:off x="8158097" y="5069748"/>
                <a:ext cx="644576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zltail</a:t>
                </a:r>
                <a:endParaRPr lang="zh-CN" altLang="en-US" sz="1050"/>
              </a:p>
            </p:txBody>
          </p:sp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9FE9FA25-B0E4-413C-B60C-8BF86353FFDE}"/>
                  </a:ext>
                </a:extLst>
              </p:cNvPr>
              <p:cNvSpPr/>
              <p:nvPr/>
            </p:nvSpPr>
            <p:spPr>
              <a:xfrm>
                <a:off x="8799676" y="5069748"/>
                <a:ext cx="632505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zllen</a:t>
                </a:r>
                <a:endParaRPr lang="zh-CN" altLang="en-US" sz="1050"/>
              </a:p>
            </p:txBody>
          </p:sp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E659E2D9-8042-4C7C-90E8-18F9341B5151}"/>
                  </a:ext>
                </a:extLst>
              </p:cNvPr>
              <p:cNvSpPr/>
              <p:nvPr/>
            </p:nvSpPr>
            <p:spPr>
              <a:xfrm>
                <a:off x="9430517" y="5069747"/>
                <a:ext cx="566429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entry</a:t>
                </a:r>
                <a:endParaRPr lang="zh-CN" altLang="en-US" sz="1050"/>
              </a:p>
            </p:txBody>
          </p:sp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C5E19738-4C84-4529-AA29-05A2420D1D0E}"/>
                  </a:ext>
                </a:extLst>
              </p:cNvPr>
              <p:cNvSpPr/>
              <p:nvPr/>
            </p:nvSpPr>
            <p:spPr>
              <a:xfrm>
                <a:off x="9990036" y="5069747"/>
                <a:ext cx="543906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...</a:t>
                </a:r>
                <a:endParaRPr lang="zh-CN" altLang="en-US" sz="1050"/>
              </a:p>
            </p:txBody>
          </p:sp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DF3F50AD-EF19-4492-8D00-4C13D041D64F}"/>
                  </a:ext>
                </a:extLst>
              </p:cNvPr>
              <p:cNvSpPr/>
              <p:nvPr/>
            </p:nvSpPr>
            <p:spPr>
              <a:xfrm>
                <a:off x="10513357" y="5069746"/>
                <a:ext cx="542872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entry</a:t>
                </a:r>
                <a:endParaRPr lang="zh-CN" altLang="en-US" sz="1050"/>
              </a:p>
            </p:txBody>
          </p:sp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C4B1A80D-63C7-4944-8029-30C784F486DC}"/>
                  </a:ext>
                </a:extLst>
              </p:cNvPr>
              <p:cNvSpPr/>
              <p:nvPr/>
            </p:nvSpPr>
            <p:spPr>
              <a:xfrm>
                <a:off x="11054364" y="5069745"/>
                <a:ext cx="571421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zlend</a:t>
                </a:r>
                <a:endParaRPr lang="zh-CN" altLang="en-US" sz="1050"/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121497C7-20EA-4BA6-938B-831F6E3C0B6E}"/>
                </a:ext>
              </a:extLst>
            </p:cNvPr>
            <p:cNvGrpSpPr/>
            <p:nvPr/>
          </p:nvGrpSpPr>
          <p:grpSpPr>
            <a:xfrm>
              <a:off x="5545044" y="6444747"/>
              <a:ext cx="3645530" cy="253916"/>
              <a:chOff x="7371894" y="5069745"/>
              <a:chExt cx="4253891" cy="330727"/>
            </a:xfrm>
          </p:grpSpPr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19091324-FD52-4180-B963-34AD163154A1}"/>
                  </a:ext>
                </a:extLst>
              </p:cNvPr>
              <p:cNvSpPr/>
              <p:nvPr/>
            </p:nvSpPr>
            <p:spPr>
              <a:xfrm>
                <a:off x="7371894" y="5072375"/>
                <a:ext cx="784445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zlbytes</a:t>
                </a:r>
                <a:endParaRPr lang="zh-CN" altLang="en-US" sz="1050"/>
              </a:p>
            </p:txBody>
          </p:sp>
          <p:sp>
            <p:nvSpPr>
              <p:cNvPr id="55" name="矩形: 圆角 54">
                <a:extLst>
                  <a:ext uri="{FF2B5EF4-FFF2-40B4-BE49-F238E27FC236}">
                    <a16:creationId xmlns:a16="http://schemas.microsoft.com/office/drawing/2014/main" id="{F45044C1-9A63-41DC-9F8A-AA3C7712D11D}"/>
                  </a:ext>
                </a:extLst>
              </p:cNvPr>
              <p:cNvSpPr/>
              <p:nvPr/>
            </p:nvSpPr>
            <p:spPr>
              <a:xfrm>
                <a:off x="8158097" y="5069748"/>
                <a:ext cx="644576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zltail</a:t>
                </a:r>
                <a:endParaRPr lang="zh-CN" altLang="en-US" sz="1050"/>
              </a:p>
            </p:txBody>
          </p:sp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3EF44D49-D1E4-4039-9F5A-7D25D23F66C7}"/>
                  </a:ext>
                </a:extLst>
              </p:cNvPr>
              <p:cNvSpPr/>
              <p:nvPr/>
            </p:nvSpPr>
            <p:spPr>
              <a:xfrm>
                <a:off x="8799676" y="5069748"/>
                <a:ext cx="632505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zllen</a:t>
                </a:r>
                <a:endParaRPr lang="zh-CN" altLang="en-US" sz="1050"/>
              </a:p>
            </p:txBody>
          </p:sp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0EBD5D83-E48E-42F6-A4BB-22743E6ABFC2}"/>
                  </a:ext>
                </a:extLst>
              </p:cNvPr>
              <p:cNvSpPr/>
              <p:nvPr/>
            </p:nvSpPr>
            <p:spPr>
              <a:xfrm>
                <a:off x="9430517" y="5069747"/>
                <a:ext cx="566429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entry</a:t>
                </a:r>
                <a:endParaRPr lang="zh-CN" altLang="en-US" sz="1050"/>
              </a:p>
            </p:txBody>
          </p:sp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E6EFE791-C59D-4524-9152-DF830C51FFBB}"/>
                  </a:ext>
                </a:extLst>
              </p:cNvPr>
              <p:cNvSpPr/>
              <p:nvPr/>
            </p:nvSpPr>
            <p:spPr>
              <a:xfrm>
                <a:off x="9990036" y="5069747"/>
                <a:ext cx="543906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...</a:t>
                </a:r>
                <a:endParaRPr lang="zh-CN" altLang="en-US" sz="1050"/>
              </a:p>
            </p:txBody>
          </p:sp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870B80A6-01F6-4E0C-98B8-9448F12C4AEE}"/>
                  </a:ext>
                </a:extLst>
              </p:cNvPr>
              <p:cNvSpPr/>
              <p:nvPr/>
            </p:nvSpPr>
            <p:spPr>
              <a:xfrm>
                <a:off x="10513357" y="5069746"/>
                <a:ext cx="542872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entry</a:t>
                </a:r>
                <a:endParaRPr lang="zh-CN" altLang="en-US" sz="1050"/>
              </a:p>
            </p:txBody>
          </p:sp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7C665BF4-E511-4BB0-A321-86A229576CC4}"/>
                  </a:ext>
                </a:extLst>
              </p:cNvPr>
              <p:cNvSpPr/>
              <p:nvPr/>
            </p:nvSpPr>
            <p:spPr>
              <a:xfrm>
                <a:off x="11054364" y="5069745"/>
                <a:ext cx="571421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zlend</a:t>
                </a:r>
                <a:endParaRPr lang="zh-CN" altLang="en-US" sz="1050"/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E5442308-D85E-4747-A94A-3997C2CDF8F3}"/>
                </a:ext>
              </a:extLst>
            </p:cNvPr>
            <p:cNvGrpSpPr/>
            <p:nvPr/>
          </p:nvGrpSpPr>
          <p:grpSpPr>
            <a:xfrm>
              <a:off x="6717606" y="5718694"/>
              <a:ext cx="3799327" cy="251897"/>
              <a:chOff x="6104441" y="4994381"/>
              <a:chExt cx="4433354" cy="328097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06A14615-E90D-42AF-A208-34A517A65079}"/>
                  </a:ext>
                </a:extLst>
              </p:cNvPr>
              <p:cNvSpPr/>
              <p:nvPr/>
            </p:nvSpPr>
            <p:spPr>
              <a:xfrm>
                <a:off x="6104441" y="4994381"/>
                <a:ext cx="358503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sz</a:t>
                </a:r>
                <a:endParaRPr lang="zh-CN" altLang="en-US" sz="1050"/>
              </a:p>
            </p:txBody>
          </p:sp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9A52590E-E6FF-453A-9F18-76D46F9785BA}"/>
                  </a:ext>
                </a:extLst>
              </p:cNvPr>
              <p:cNvSpPr/>
              <p:nvPr/>
            </p:nvSpPr>
            <p:spPr>
              <a:xfrm>
                <a:off x="6462945" y="4994381"/>
                <a:ext cx="4074850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0x4 0x1f 0x00 0x00 0x00 0x19 0x20 0x03 0x07</a:t>
                </a:r>
                <a:endParaRPr lang="zh-CN" altLang="en-US" sz="1050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66EBAD66-5CEE-411F-96EB-4E541131098A}"/>
                </a:ext>
              </a:extLst>
            </p:cNvPr>
            <p:cNvGrpSpPr/>
            <p:nvPr/>
          </p:nvGrpSpPr>
          <p:grpSpPr>
            <a:xfrm>
              <a:off x="6205421" y="6081721"/>
              <a:ext cx="3799327" cy="251897"/>
              <a:chOff x="6104441" y="4994381"/>
              <a:chExt cx="4433354" cy="328097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8A7D0133-A6D5-4C5B-8F32-2C4F32C2B545}"/>
                  </a:ext>
                </a:extLst>
              </p:cNvPr>
              <p:cNvSpPr/>
              <p:nvPr/>
            </p:nvSpPr>
            <p:spPr>
              <a:xfrm>
                <a:off x="6104441" y="4994381"/>
                <a:ext cx="358503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sz</a:t>
                </a:r>
                <a:endParaRPr lang="zh-CN" altLang="en-US" sz="1050"/>
              </a:p>
            </p:txBody>
          </p: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B0575B1B-4FA2-437D-B7C0-D11BA84D09C7}"/>
                  </a:ext>
                </a:extLst>
              </p:cNvPr>
              <p:cNvSpPr/>
              <p:nvPr/>
            </p:nvSpPr>
            <p:spPr>
              <a:xfrm>
                <a:off x="6462945" y="4994381"/>
                <a:ext cx="4074850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0x62 0x34 0x05 0x20 0x33 0x40 0x04 0x00 0x3</a:t>
                </a:r>
                <a:endParaRPr lang="zh-CN" altLang="en-US" sz="1050"/>
              </a:p>
            </p:txBody>
          </p:sp>
        </p:grp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EA9C7A5F-D47B-45CB-B40B-3950C17B2264}"/>
                </a:ext>
              </a:extLst>
            </p:cNvPr>
            <p:cNvCxnSpPr>
              <a:cxnSpLocks/>
              <a:stCxn id="19" idx="3"/>
              <a:endCxn id="80" idx="0"/>
            </p:cNvCxnSpPr>
            <p:nvPr/>
          </p:nvCxnSpPr>
          <p:spPr>
            <a:xfrm flipV="1">
              <a:off x="5009483" y="3738926"/>
              <a:ext cx="1273415" cy="60950"/>
            </a:xfrm>
            <a:prstGeom prst="bentConnector4">
              <a:avLst>
                <a:gd name="adj1" fmla="val 32931"/>
                <a:gd name="adj2" fmla="val 78319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AEDC3CD1-366B-48FB-AFB1-AF9324044F18}"/>
                </a:ext>
              </a:extLst>
            </p:cNvPr>
            <p:cNvCxnSpPr>
              <a:cxnSpLocks/>
              <a:stCxn id="20" idx="3"/>
              <a:endCxn id="68" idx="0"/>
            </p:cNvCxnSpPr>
            <p:nvPr/>
          </p:nvCxnSpPr>
          <p:spPr>
            <a:xfrm flipV="1">
              <a:off x="5009481" y="3737067"/>
              <a:ext cx="5143901" cy="331158"/>
            </a:xfrm>
            <a:prstGeom prst="bentConnector4">
              <a:avLst>
                <a:gd name="adj1" fmla="val 10222"/>
                <a:gd name="adj2" fmla="val 16903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4A24364A-68EF-4BF9-AE43-E081F5605B4E}"/>
                </a:ext>
              </a:extLst>
            </p:cNvPr>
            <p:cNvCxnSpPr>
              <a:cxnSpLocks/>
              <a:stCxn id="77" idx="1"/>
              <a:endCxn id="81" idx="3"/>
            </p:cNvCxnSpPr>
            <p:nvPr/>
          </p:nvCxnSpPr>
          <p:spPr>
            <a:xfrm flipH="1">
              <a:off x="6717608" y="4201676"/>
              <a:ext cx="403997" cy="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A27BA294-2A78-4FF1-9ABD-EEA71D46B28B}"/>
                </a:ext>
              </a:extLst>
            </p:cNvPr>
            <p:cNvCxnSpPr>
              <a:cxnSpLocks/>
              <a:stCxn id="78" idx="3"/>
              <a:endCxn id="74" idx="1"/>
            </p:cNvCxnSpPr>
            <p:nvPr/>
          </p:nvCxnSpPr>
          <p:spPr>
            <a:xfrm>
              <a:off x="7991021" y="4471589"/>
              <a:ext cx="434143" cy="5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A761EC6B-0A77-4067-8FD7-9AD60FC742BF}"/>
                </a:ext>
              </a:extLst>
            </p:cNvPr>
            <p:cNvCxnSpPr>
              <a:cxnSpLocks/>
              <a:stCxn id="74" idx="3"/>
              <a:endCxn id="70" idx="1"/>
            </p:cNvCxnSpPr>
            <p:nvPr/>
          </p:nvCxnSpPr>
          <p:spPr>
            <a:xfrm flipV="1">
              <a:off x="9294581" y="4469885"/>
              <a:ext cx="424093" cy="69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3EA1C7E4-A02E-4B2F-8E75-A48D8EDACFB8}"/>
                </a:ext>
              </a:extLst>
            </p:cNvPr>
            <p:cNvCxnSpPr>
              <a:cxnSpLocks/>
              <a:stCxn id="69" idx="1"/>
              <a:endCxn id="73" idx="3"/>
            </p:cNvCxnSpPr>
            <p:nvPr/>
          </p:nvCxnSpPr>
          <p:spPr>
            <a:xfrm flipH="1" flipV="1">
              <a:off x="9294582" y="4198730"/>
              <a:ext cx="424093" cy="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237BEA20-0E49-4B0E-AD03-F6A9324D4AC2}"/>
                </a:ext>
              </a:extLst>
            </p:cNvPr>
            <p:cNvCxnSpPr>
              <a:cxnSpLocks/>
              <a:stCxn id="73" idx="1"/>
              <a:endCxn id="77" idx="3"/>
            </p:cNvCxnSpPr>
            <p:nvPr/>
          </p:nvCxnSpPr>
          <p:spPr>
            <a:xfrm flipH="1">
              <a:off x="7991022" y="4198730"/>
              <a:ext cx="434143" cy="2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9623201F-56FD-4323-9142-8D835937B178}"/>
                </a:ext>
              </a:extLst>
            </p:cNvPr>
            <p:cNvCxnSpPr>
              <a:cxnSpLocks/>
              <a:stCxn id="82" idx="3"/>
              <a:endCxn id="78" idx="1"/>
            </p:cNvCxnSpPr>
            <p:nvPr/>
          </p:nvCxnSpPr>
          <p:spPr>
            <a:xfrm flipV="1">
              <a:off x="6717607" y="4471589"/>
              <a:ext cx="403997" cy="3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1660C4A7-A345-409D-A55D-7C5DDEC8C28B}"/>
                </a:ext>
              </a:extLst>
            </p:cNvPr>
            <p:cNvCxnSpPr>
              <a:cxnSpLocks/>
              <a:stCxn id="81" idx="1"/>
              <a:endCxn id="43" idx="3"/>
            </p:cNvCxnSpPr>
            <p:nvPr/>
          </p:nvCxnSpPr>
          <p:spPr>
            <a:xfrm flipH="1">
              <a:off x="5637164" y="4202620"/>
              <a:ext cx="211027" cy="648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B8338F2-8FA2-48E1-B042-FA6D1C3489A6}"/>
                </a:ext>
              </a:extLst>
            </p:cNvPr>
            <p:cNvSpPr txBox="1"/>
            <p:nvPr/>
          </p:nvSpPr>
          <p:spPr>
            <a:xfrm>
              <a:off x="5104149" y="4140503"/>
              <a:ext cx="5330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NULL</a:t>
              </a: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0435B4E-714E-4EDB-AA51-34D1BDEDE539}"/>
                </a:ext>
              </a:extLst>
            </p:cNvPr>
            <p:cNvSpPr txBox="1"/>
            <p:nvPr/>
          </p:nvSpPr>
          <p:spPr>
            <a:xfrm>
              <a:off x="10948105" y="4347261"/>
              <a:ext cx="5330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NULL</a:t>
              </a: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02D8CCB2-8DCB-4CD3-90BE-2ACA0050B62E}"/>
                </a:ext>
              </a:extLst>
            </p:cNvPr>
            <p:cNvCxnSpPr>
              <a:stCxn id="70" idx="3"/>
              <a:endCxn id="44" idx="1"/>
            </p:cNvCxnSpPr>
            <p:nvPr/>
          </p:nvCxnSpPr>
          <p:spPr>
            <a:xfrm>
              <a:off x="10588091" y="4469885"/>
              <a:ext cx="360014" cy="4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id="{5C57ABD4-0A31-4057-8F3F-008FC314F5D7}"/>
                </a:ext>
              </a:extLst>
            </p:cNvPr>
            <p:cNvCxnSpPr>
              <a:stCxn id="83" idx="1"/>
              <a:endCxn id="54" idx="1"/>
            </p:cNvCxnSpPr>
            <p:nvPr/>
          </p:nvCxnSpPr>
          <p:spPr>
            <a:xfrm rot="10800000" flipV="1">
              <a:off x="5545045" y="4746937"/>
              <a:ext cx="303145" cy="1825777"/>
            </a:xfrm>
            <a:prstGeom prst="bentConnector3">
              <a:avLst>
                <a:gd name="adj1" fmla="val 17540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2AF7B5AB-F245-4189-8712-D6E6A36A54B0}"/>
                </a:ext>
              </a:extLst>
            </p:cNvPr>
            <p:cNvCxnSpPr>
              <a:cxnSpLocks/>
              <a:stCxn id="79" idx="2"/>
              <a:endCxn id="50" idx="1"/>
            </p:cNvCxnSpPr>
            <p:nvPr/>
          </p:nvCxnSpPr>
          <p:spPr>
            <a:xfrm rot="5400000">
              <a:off x="6217297" y="4868655"/>
              <a:ext cx="1327140" cy="1350891"/>
            </a:xfrm>
            <a:prstGeom prst="bentConnector4">
              <a:avLst>
                <a:gd name="adj1" fmla="val 5883"/>
                <a:gd name="adj2" fmla="val 11692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连接符: 肘形 47">
              <a:extLst>
                <a:ext uri="{FF2B5EF4-FFF2-40B4-BE49-F238E27FC236}">
                  <a16:creationId xmlns:a16="http://schemas.microsoft.com/office/drawing/2014/main" id="{F02B163D-571A-4FEA-83D7-917A3533F758}"/>
                </a:ext>
              </a:extLst>
            </p:cNvPr>
            <p:cNvCxnSpPr>
              <a:cxnSpLocks/>
              <a:stCxn id="75" idx="2"/>
              <a:endCxn id="52" idx="1"/>
            </p:cNvCxnSpPr>
            <p:nvPr/>
          </p:nvCxnSpPr>
          <p:spPr>
            <a:xfrm rot="5400000">
              <a:off x="7309980" y="4294750"/>
              <a:ext cx="957519" cy="2142266"/>
            </a:xfrm>
            <a:prstGeom prst="bentConnector4">
              <a:avLst>
                <a:gd name="adj1" fmla="val 18236"/>
                <a:gd name="adj2" fmla="val 11067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0D46BB0B-06DF-4FEA-BF72-602A478D20C4}"/>
                </a:ext>
              </a:extLst>
            </p:cNvPr>
            <p:cNvCxnSpPr>
              <a:stCxn id="71" idx="2"/>
              <a:endCxn id="61" idx="1"/>
            </p:cNvCxnSpPr>
            <p:nvPr/>
          </p:nvCxnSpPr>
          <p:spPr>
            <a:xfrm rot="5400000">
              <a:off x="8598637" y="3850975"/>
              <a:ext cx="525190" cy="2584300"/>
            </a:xfrm>
            <a:prstGeom prst="bentConnector4">
              <a:avLst>
                <a:gd name="adj1" fmla="val 53315"/>
                <a:gd name="adj2" fmla="val 10884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0429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Set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CD4221F-221E-4E2E-A189-B8BD5DAFC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Set</a:t>
            </a:r>
            <a:r>
              <a:rPr lang="zh-CN" altLang="en-US"/>
              <a:t>是</a:t>
            </a:r>
            <a:r>
              <a:rPr lang="en-US" altLang="zh-CN"/>
              <a:t>Redis</a:t>
            </a:r>
            <a:r>
              <a:rPr lang="zh-CN" altLang="en-US"/>
              <a:t>中的单列集合，满足下列特点：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不保证有序性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保证元素唯一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求交集、并集、差集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可以看出，</a:t>
            </a:r>
            <a:r>
              <a:rPr lang="en-US" altLang="zh-CN"/>
              <a:t>Set</a:t>
            </a:r>
            <a:r>
              <a:rPr lang="zh-CN" altLang="en-US"/>
              <a:t>对查询元素的效率要求非常高，思考一下，什么样的数据结构可以满足？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HashTable</a:t>
            </a:r>
            <a:r>
              <a:rPr lang="zh-CN" altLang="en-US"/>
              <a:t>，也就是</a:t>
            </a:r>
            <a:r>
              <a:rPr lang="en-US" altLang="zh-CN"/>
              <a:t>Redis</a:t>
            </a:r>
            <a:r>
              <a:rPr lang="zh-CN" altLang="en-US"/>
              <a:t>中的</a:t>
            </a:r>
            <a:r>
              <a:rPr lang="en-US" altLang="zh-CN"/>
              <a:t>Dict</a:t>
            </a:r>
            <a:r>
              <a:rPr lang="zh-CN" altLang="en-US"/>
              <a:t>，不过</a:t>
            </a:r>
            <a:r>
              <a:rPr lang="en-US" altLang="zh-CN"/>
              <a:t>Dict</a:t>
            </a:r>
            <a:r>
              <a:rPr lang="zh-CN" altLang="en-US"/>
              <a:t>是双列集合（可以存键、值对）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7800E5-DFD1-4AB4-927C-ECCAB945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70" y="3349556"/>
            <a:ext cx="6133637" cy="18842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1A0369-020C-407B-A2FA-82F35B088E4D}"/>
              </a:ext>
            </a:extLst>
          </p:cNvPr>
          <p:cNvSpPr txBox="1"/>
          <p:nvPr/>
        </p:nvSpPr>
        <p:spPr>
          <a:xfrm>
            <a:off x="2272684" y="2530135"/>
            <a:ext cx="3950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(</a:t>
            </a:r>
            <a:r>
              <a:rPr lang="zh-CN" altLang="en-US" sz="1600"/>
              <a:t>可以判断元素是否存在</a:t>
            </a:r>
            <a:r>
              <a:rPr lang="en-US" altLang="zh-CN" sz="1600"/>
              <a:t>)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84889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Set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CD4221F-221E-4E2E-A189-B8BD5DAFC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Set</a:t>
            </a:r>
            <a:r>
              <a:rPr lang="zh-CN" altLang="en-US"/>
              <a:t>是</a:t>
            </a:r>
            <a:r>
              <a:rPr lang="en-US" altLang="zh-CN"/>
              <a:t>Redis</a:t>
            </a:r>
            <a:r>
              <a:rPr lang="zh-CN" altLang="en-US"/>
              <a:t>中的集合，不一定确保元素有序，可以满足元素唯一、查询效率要求极高。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为了查询效率和唯一性，</a:t>
            </a:r>
            <a:r>
              <a:rPr lang="en-US" altLang="zh-CN"/>
              <a:t>set</a:t>
            </a:r>
            <a:r>
              <a:rPr lang="zh-CN" altLang="en-US"/>
              <a:t>采用</a:t>
            </a:r>
            <a:r>
              <a:rPr lang="en-US" altLang="zh-CN"/>
              <a:t>HT</a:t>
            </a:r>
            <a:r>
              <a:rPr lang="zh-CN" altLang="en-US"/>
              <a:t>编码（</a:t>
            </a:r>
            <a:r>
              <a:rPr lang="en-US" altLang="zh-CN"/>
              <a:t>Dict</a:t>
            </a:r>
            <a:r>
              <a:rPr lang="zh-CN" altLang="en-US"/>
              <a:t>）。</a:t>
            </a:r>
            <a:r>
              <a:rPr lang="en-US" altLang="zh-CN"/>
              <a:t>Dict</a:t>
            </a:r>
            <a:r>
              <a:rPr lang="zh-CN" altLang="en-US"/>
              <a:t>中的</a:t>
            </a:r>
            <a:r>
              <a:rPr lang="en-US" altLang="zh-CN"/>
              <a:t>key</a:t>
            </a:r>
            <a:r>
              <a:rPr lang="zh-CN" altLang="en-US"/>
              <a:t>用来存储元素，</a:t>
            </a:r>
            <a:r>
              <a:rPr lang="en-US" altLang="zh-CN"/>
              <a:t>value</a:t>
            </a:r>
            <a:r>
              <a:rPr lang="zh-CN" altLang="en-US"/>
              <a:t>统一为</a:t>
            </a:r>
            <a:r>
              <a:rPr lang="en-US" altLang="zh-CN"/>
              <a:t>null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当存储的所有数据都是整数，并且元素数量不超过</a:t>
            </a:r>
            <a:r>
              <a:rPr lang="en-US" altLang="zh-CN"/>
              <a:t>set-max-intset-entries</a:t>
            </a:r>
            <a:r>
              <a:rPr lang="zh-CN" altLang="en-US"/>
              <a:t>时，</a:t>
            </a:r>
            <a:r>
              <a:rPr lang="en-US" altLang="zh-CN"/>
              <a:t>Set</a:t>
            </a:r>
            <a:r>
              <a:rPr lang="zh-CN" altLang="en-US"/>
              <a:t>会采用</a:t>
            </a:r>
            <a:r>
              <a:rPr lang="en-US" altLang="zh-CN"/>
              <a:t>IntSet</a:t>
            </a:r>
            <a:r>
              <a:rPr lang="zh-CN" altLang="en-US"/>
              <a:t>编码，以节省内存。</a:t>
            </a:r>
            <a:endParaRPr lang="en-US" altLang="zh-CN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407FED-34CA-4986-B391-B92CD414BAA2}"/>
              </a:ext>
            </a:extLst>
          </p:cNvPr>
          <p:cNvSpPr txBox="1"/>
          <p:nvPr/>
        </p:nvSpPr>
        <p:spPr>
          <a:xfrm>
            <a:off x="854109" y="2935228"/>
            <a:ext cx="5426111" cy="2279150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setTypeCreate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sds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是否是数值类型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long long 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isSdsRepresentableAsLongLong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==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C_OK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如果是数值类型，则采用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createIntsetObject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否则采用默认编码，也就是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createSetObject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ACF71A6-4DEE-466A-B50A-FB2CB75C7A44}"/>
              </a:ext>
            </a:extLst>
          </p:cNvPr>
          <p:cNvSpPr txBox="1"/>
          <p:nvPr/>
        </p:nvSpPr>
        <p:spPr>
          <a:xfrm>
            <a:off x="7299587" y="2899444"/>
            <a:ext cx="4109776" cy="1754326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createIntsetObject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初始化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并申请内存空间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intsetNew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RedisObject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指定编码为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INTSET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OBJ_ENCODING_INTSET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E6A34A9-8FEE-4222-8B11-C7BC6FC41BE7}"/>
              </a:ext>
            </a:extLst>
          </p:cNvPr>
          <p:cNvSpPr txBox="1"/>
          <p:nvPr/>
        </p:nvSpPr>
        <p:spPr>
          <a:xfrm>
            <a:off x="7299587" y="4785408"/>
            <a:ext cx="4376598" cy="1754326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createSetObject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初始化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类型，并申请内存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dictCreate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(&amp;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setDictType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RedisObject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设置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为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04682E-1786-4B6B-B5BF-8A8B5B093E42}"/>
              </a:ext>
            </a:extLst>
          </p:cNvPr>
          <p:cNvSpPr/>
          <p:nvPr/>
        </p:nvSpPr>
        <p:spPr>
          <a:xfrm>
            <a:off x="1597688" y="4074803"/>
            <a:ext cx="2813538" cy="316327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7C09D09B-DC8B-4530-A25A-9349F2C450F1}"/>
              </a:ext>
            </a:extLst>
          </p:cNvPr>
          <p:cNvCxnSpPr>
            <a:stCxn id="5" idx="3"/>
            <a:endCxn id="14" idx="1"/>
          </p:cNvCxnSpPr>
          <p:nvPr/>
        </p:nvCxnSpPr>
        <p:spPr>
          <a:xfrm flipV="1">
            <a:off x="4411226" y="3776607"/>
            <a:ext cx="2888361" cy="456360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113F73D-3715-48CD-9690-DD3CA1BB4B5D}"/>
              </a:ext>
            </a:extLst>
          </p:cNvPr>
          <p:cNvSpPr/>
          <p:nvPr/>
        </p:nvSpPr>
        <p:spPr>
          <a:xfrm>
            <a:off x="1226440" y="4651160"/>
            <a:ext cx="2813538" cy="316327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5B11A140-C403-4197-85E3-3078925F3B46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>
            <a:off x="4039978" y="4809324"/>
            <a:ext cx="3259609" cy="853247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C332568D-9419-4A11-A0D8-E8854C18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453" y="644312"/>
            <a:ext cx="6414707" cy="58210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58631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 animBg="1"/>
      <p:bldP spid="5" grpId="0" animBg="1"/>
      <p:bldP spid="2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Set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CD4221F-221E-4E2E-A189-B8BD5DAFC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Set</a:t>
            </a:r>
            <a:r>
              <a:rPr lang="zh-CN" altLang="en-US"/>
              <a:t>是</a:t>
            </a:r>
            <a:r>
              <a:rPr lang="en-US" altLang="zh-CN"/>
              <a:t>Redis</a:t>
            </a:r>
            <a:r>
              <a:rPr lang="zh-CN" altLang="en-US"/>
              <a:t>中的集合，不一定确保元素有序，可以满足元素唯一、查询效率要求极高。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为了查询效率和唯一性，</a:t>
            </a:r>
            <a:r>
              <a:rPr lang="en-US" altLang="zh-CN"/>
              <a:t>set</a:t>
            </a:r>
            <a:r>
              <a:rPr lang="zh-CN" altLang="en-US"/>
              <a:t>采用</a:t>
            </a:r>
            <a:r>
              <a:rPr lang="en-US" altLang="zh-CN"/>
              <a:t>HT</a:t>
            </a:r>
            <a:r>
              <a:rPr lang="zh-CN" altLang="en-US"/>
              <a:t>编码（</a:t>
            </a:r>
            <a:r>
              <a:rPr lang="en-US" altLang="zh-CN"/>
              <a:t>Dict</a:t>
            </a:r>
            <a:r>
              <a:rPr lang="zh-CN" altLang="en-US"/>
              <a:t>）。</a:t>
            </a:r>
            <a:r>
              <a:rPr lang="en-US" altLang="zh-CN"/>
              <a:t>Dict</a:t>
            </a:r>
            <a:r>
              <a:rPr lang="zh-CN" altLang="en-US"/>
              <a:t>中的</a:t>
            </a:r>
            <a:r>
              <a:rPr lang="en-US" altLang="zh-CN"/>
              <a:t>key</a:t>
            </a:r>
            <a:r>
              <a:rPr lang="zh-CN" altLang="en-US"/>
              <a:t>用来存储元素，</a:t>
            </a:r>
            <a:r>
              <a:rPr lang="en-US" altLang="zh-CN"/>
              <a:t>value</a:t>
            </a:r>
            <a:r>
              <a:rPr lang="zh-CN" altLang="en-US"/>
              <a:t>统一为</a:t>
            </a:r>
            <a:r>
              <a:rPr lang="en-US" altLang="zh-CN"/>
              <a:t>null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当存储的所有数据都是整数，并且元素数量不超过</a:t>
            </a:r>
            <a:r>
              <a:rPr lang="en-US" altLang="zh-CN"/>
              <a:t>set-max-intset-entries</a:t>
            </a:r>
            <a:r>
              <a:rPr lang="zh-CN" altLang="en-US"/>
              <a:t>时，</a:t>
            </a:r>
            <a:r>
              <a:rPr lang="en-US" altLang="zh-CN"/>
              <a:t>Set</a:t>
            </a:r>
            <a:r>
              <a:rPr lang="zh-CN" altLang="en-US"/>
              <a:t>会采用</a:t>
            </a:r>
            <a:r>
              <a:rPr lang="en-US" altLang="zh-CN"/>
              <a:t>IntSet</a:t>
            </a:r>
            <a:r>
              <a:rPr lang="zh-CN" altLang="en-US"/>
              <a:t>编码，以节省内存。</a:t>
            </a:r>
            <a:endParaRPr lang="en-US" altLang="zh-CN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407FED-34CA-4986-B391-B92CD414BAA2}"/>
              </a:ext>
            </a:extLst>
          </p:cNvPr>
          <p:cNvSpPr txBox="1"/>
          <p:nvPr/>
        </p:nvSpPr>
        <p:spPr>
          <a:xfrm>
            <a:off x="854109" y="2935228"/>
            <a:ext cx="5426111" cy="2279150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setTypeCreate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sds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是否是数值类型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long long 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isSdsRepresentableAsLongLong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==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C_OK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如果是数值类型，则采用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createIntsetObject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否则采用默认编码，也就是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createSetObject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ACF71A6-4DEE-466A-B50A-FB2CB75C7A44}"/>
              </a:ext>
            </a:extLst>
          </p:cNvPr>
          <p:cNvSpPr txBox="1"/>
          <p:nvPr/>
        </p:nvSpPr>
        <p:spPr>
          <a:xfrm>
            <a:off x="7299587" y="2899444"/>
            <a:ext cx="4109776" cy="1754326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createIntsetObject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初始化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并申请内存空间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intsetNew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RedisObject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指定编码为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INTSET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OBJ_ENCODING_INTSET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E6A34A9-8FEE-4222-8B11-C7BC6FC41BE7}"/>
              </a:ext>
            </a:extLst>
          </p:cNvPr>
          <p:cNvSpPr txBox="1"/>
          <p:nvPr/>
        </p:nvSpPr>
        <p:spPr>
          <a:xfrm>
            <a:off x="7299587" y="4785408"/>
            <a:ext cx="4376598" cy="1754326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createSetObject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初始化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类型，并申请内存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dictCreate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(&amp;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setDictType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RedisObject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设置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为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04682E-1786-4B6B-B5BF-8A8B5B093E42}"/>
              </a:ext>
            </a:extLst>
          </p:cNvPr>
          <p:cNvSpPr/>
          <p:nvPr/>
        </p:nvSpPr>
        <p:spPr>
          <a:xfrm>
            <a:off x="1597688" y="4074803"/>
            <a:ext cx="2813538" cy="316327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7C09D09B-DC8B-4530-A25A-9349F2C450F1}"/>
              </a:ext>
            </a:extLst>
          </p:cNvPr>
          <p:cNvCxnSpPr>
            <a:stCxn id="5" idx="3"/>
            <a:endCxn id="14" idx="1"/>
          </p:cNvCxnSpPr>
          <p:nvPr/>
        </p:nvCxnSpPr>
        <p:spPr>
          <a:xfrm flipV="1">
            <a:off x="4411226" y="3776607"/>
            <a:ext cx="2888361" cy="456360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113F73D-3715-48CD-9690-DD3CA1BB4B5D}"/>
              </a:ext>
            </a:extLst>
          </p:cNvPr>
          <p:cNvSpPr/>
          <p:nvPr/>
        </p:nvSpPr>
        <p:spPr>
          <a:xfrm>
            <a:off x="1226440" y="4651160"/>
            <a:ext cx="2813538" cy="316327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5B11A140-C403-4197-85E3-3078925F3B46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>
            <a:off x="4039978" y="4809324"/>
            <a:ext cx="3259609" cy="853247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FA7ABD49-B233-4CE5-AF00-9B14F8F97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25" y="6026676"/>
            <a:ext cx="4766940" cy="5829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1E8586D9-F42F-4BAC-BAE3-2DD2E6C76A87}"/>
              </a:ext>
            </a:extLst>
          </p:cNvPr>
          <p:cNvSpPr txBox="1">
            <a:spLocks/>
          </p:cNvSpPr>
          <p:nvPr/>
        </p:nvSpPr>
        <p:spPr>
          <a:xfrm>
            <a:off x="710880" y="5594488"/>
            <a:ext cx="4038305" cy="39953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set-max-intset-entries</a:t>
            </a:r>
            <a:r>
              <a:rPr lang="zh-CN" altLang="en-US"/>
              <a:t>的默认值是</a:t>
            </a:r>
            <a:r>
              <a:rPr lang="en-US" altLang="zh-CN"/>
              <a:t>512</a:t>
            </a:r>
            <a:r>
              <a:rPr lang="zh-CN" altLang="en-US"/>
              <a:t>：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A63D95-F8D4-4663-967D-583FDD260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106" y="788624"/>
            <a:ext cx="6414707" cy="58210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7446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矩形 159">
            <a:extLst>
              <a:ext uri="{FF2B5EF4-FFF2-40B4-BE49-F238E27FC236}">
                <a16:creationId xmlns:a16="http://schemas.microsoft.com/office/drawing/2014/main" id="{78051E36-31DC-4889-8347-1302D107CF23}"/>
              </a:ext>
            </a:extLst>
          </p:cNvPr>
          <p:cNvSpPr/>
          <p:nvPr/>
        </p:nvSpPr>
        <p:spPr>
          <a:xfrm>
            <a:off x="4347952" y="4826648"/>
            <a:ext cx="6483031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IntSet</a:t>
            </a:r>
            <a:endParaRPr lang="zh-CN" altLang="en-US" sz="1600" b="1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Set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CD4221F-221E-4E2E-A189-B8BD5DAFC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Set</a:t>
            </a:r>
            <a:r>
              <a:rPr lang="zh-CN" altLang="en-US"/>
              <a:t>是</a:t>
            </a:r>
            <a:r>
              <a:rPr lang="en-US" altLang="zh-CN"/>
              <a:t>Redis</a:t>
            </a:r>
            <a:r>
              <a:rPr lang="zh-CN" altLang="en-US"/>
              <a:t>中的集合，不一定确保元素有序，可以满足元素唯一、查询效率要求极高。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为了查询效率和唯一性，</a:t>
            </a:r>
            <a:r>
              <a:rPr lang="en-US" altLang="zh-CN"/>
              <a:t>set</a:t>
            </a:r>
            <a:r>
              <a:rPr lang="zh-CN" altLang="en-US"/>
              <a:t>采用</a:t>
            </a:r>
            <a:r>
              <a:rPr lang="en-US" altLang="zh-CN"/>
              <a:t>HT</a:t>
            </a:r>
            <a:r>
              <a:rPr lang="zh-CN" altLang="en-US"/>
              <a:t>编码（</a:t>
            </a:r>
            <a:r>
              <a:rPr lang="en-US" altLang="zh-CN"/>
              <a:t>Dict</a:t>
            </a:r>
            <a:r>
              <a:rPr lang="zh-CN" altLang="en-US"/>
              <a:t>）。</a:t>
            </a:r>
            <a:r>
              <a:rPr lang="en-US" altLang="zh-CN"/>
              <a:t>Dict</a:t>
            </a:r>
            <a:r>
              <a:rPr lang="zh-CN" altLang="en-US"/>
              <a:t>中的</a:t>
            </a:r>
            <a:r>
              <a:rPr lang="en-US" altLang="zh-CN"/>
              <a:t>key</a:t>
            </a:r>
            <a:r>
              <a:rPr lang="zh-CN" altLang="en-US"/>
              <a:t>用来存储元素，</a:t>
            </a:r>
            <a:r>
              <a:rPr lang="en-US" altLang="zh-CN"/>
              <a:t>value</a:t>
            </a:r>
            <a:r>
              <a:rPr lang="zh-CN" altLang="en-US"/>
              <a:t>统一为</a:t>
            </a:r>
            <a:r>
              <a:rPr lang="en-US" altLang="zh-CN"/>
              <a:t>null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当存储的所有数据都是整数，并且元素数量不超过</a:t>
            </a:r>
            <a:r>
              <a:rPr lang="en-US" altLang="zh-CN"/>
              <a:t>set-max-intset-entries</a:t>
            </a:r>
            <a:r>
              <a:rPr lang="zh-CN" altLang="en-US"/>
              <a:t>时，</a:t>
            </a:r>
            <a:r>
              <a:rPr lang="en-US" altLang="zh-CN"/>
              <a:t>Set</a:t>
            </a:r>
            <a:r>
              <a:rPr lang="zh-CN" altLang="en-US"/>
              <a:t>会采用</a:t>
            </a:r>
            <a:r>
              <a:rPr lang="en-US" altLang="zh-CN"/>
              <a:t>IntSet</a:t>
            </a:r>
            <a:r>
              <a:rPr lang="zh-CN" altLang="en-US"/>
              <a:t>编码，以节省内存。</a:t>
            </a:r>
            <a:endParaRPr lang="en-US" altLang="zh-CN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C6D7E13-4C3E-477C-84D1-7D2C48952B81}"/>
              </a:ext>
            </a:extLst>
          </p:cNvPr>
          <p:cNvSpPr/>
          <p:nvPr/>
        </p:nvSpPr>
        <p:spPr>
          <a:xfrm>
            <a:off x="857586" y="3590776"/>
            <a:ext cx="1955952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9AE1ED3-883F-4034-912C-4A2F4550603A}"/>
              </a:ext>
            </a:extLst>
          </p:cNvPr>
          <p:cNvSpPr/>
          <p:nvPr/>
        </p:nvSpPr>
        <p:spPr>
          <a:xfrm>
            <a:off x="857597" y="4005016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OBJ_SET</a:t>
            </a:r>
            <a:endParaRPr lang="zh-CN" altLang="en-US" sz="120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6B8523E-FB5A-4302-B9EE-B731035075E6}"/>
              </a:ext>
            </a:extLst>
          </p:cNvPr>
          <p:cNvSpPr/>
          <p:nvPr/>
        </p:nvSpPr>
        <p:spPr>
          <a:xfrm>
            <a:off x="857585" y="4425160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OBJ_ENCODING_INTSET</a:t>
            </a:r>
            <a:endParaRPr lang="zh-CN" altLang="en-US" sz="120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B01F1EF-46FD-4157-99C5-6A9865556D90}"/>
              </a:ext>
            </a:extLst>
          </p:cNvPr>
          <p:cNvSpPr/>
          <p:nvPr/>
        </p:nvSpPr>
        <p:spPr>
          <a:xfrm>
            <a:off x="857585" y="4846744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A76D2631-8B41-4FFA-B724-9547E8D8B686}"/>
              </a:ext>
            </a:extLst>
          </p:cNvPr>
          <p:cNvSpPr/>
          <p:nvPr/>
        </p:nvSpPr>
        <p:spPr>
          <a:xfrm>
            <a:off x="857585" y="5259887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422C69D8-83CB-4183-B3A7-566DE0D61B9E}"/>
              </a:ext>
            </a:extLst>
          </p:cNvPr>
          <p:cNvSpPr/>
          <p:nvPr/>
        </p:nvSpPr>
        <p:spPr>
          <a:xfrm>
            <a:off x="857585" y="5673030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81DA45CD-6B2B-4178-9A5A-D5939A51A13E}"/>
              </a:ext>
            </a:extLst>
          </p:cNvPr>
          <p:cNvSpPr/>
          <p:nvPr/>
        </p:nvSpPr>
        <p:spPr>
          <a:xfrm>
            <a:off x="4353153" y="5251446"/>
            <a:ext cx="3485694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encoding:INTSET_ENC_INT16 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948D1A5-DD6B-40A2-8755-2AE225E4E9EE}"/>
              </a:ext>
            </a:extLst>
          </p:cNvPr>
          <p:cNvSpPr/>
          <p:nvPr/>
        </p:nvSpPr>
        <p:spPr>
          <a:xfrm>
            <a:off x="7838847" y="5251446"/>
            <a:ext cx="1204660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length:3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96337D1D-E9B6-47D4-A167-3B59F881D70A}"/>
              </a:ext>
            </a:extLst>
          </p:cNvPr>
          <p:cNvSpPr/>
          <p:nvPr/>
        </p:nvSpPr>
        <p:spPr>
          <a:xfrm>
            <a:off x="9043507" y="5251446"/>
            <a:ext cx="597274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5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03EAB5B-65D2-4BC8-8721-1BA1545A9AD2}"/>
              </a:ext>
            </a:extLst>
          </p:cNvPr>
          <p:cNvSpPr/>
          <p:nvPr/>
        </p:nvSpPr>
        <p:spPr>
          <a:xfrm>
            <a:off x="9631234" y="5251446"/>
            <a:ext cx="597274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10</a:t>
            </a: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11617673-3D51-45AC-B139-2D876B28FBFF}"/>
              </a:ext>
            </a:extLst>
          </p:cNvPr>
          <p:cNvSpPr/>
          <p:nvPr/>
        </p:nvSpPr>
        <p:spPr>
          <a:xfrm>
            <a:off x="10233709" y="5251446"/>
            <a:ext cx="597274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20</a:t>
            </a: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8BA5B216-3693-4973-9B94-628F232CD73F}"/>
              </a:ext>
            </a:extLst>
          </p:cNvPr>
          <p:cNvCxnSpPr>
            <a:cxnSpLocks/>
            <a:stCxn id="89" idx="3"/>
            <a:endCxn id="160" idx="1"/>
          </p:cNvCxnSpPr>
          <p:nvPr/>
        </p:nvCxnSpPr>
        <p:spPr>
          <a:xfrm flipV="1">
            <a:off x="2813538" y="5037440"/>
            <a:ext cx="1534414" cy="846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67104EC-9368-49C9-B6D2-1801A4CD93E9}"/>
              </a:ext>
            </a:extLst>
          </p:cNvPr>
          <p:cNvSpPr txBox="1"/>
          <p:nvPr/>
        </p:nvSpPr>
        <p:spPr>
          <a:xfrm>
            <a:off x="1317242" y="3134509"/>
            <a:ext cx="1036638" cy="2539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bg1"/>
                </a:solidFill>
                <a:latin typeface="+mn-lt"/>
                <a:ea typeface="+mn-ea"/>
              </a:rPr>
              <a:t>sadd s1 m1</a:t>
            </a:r>
            <a:endParaRPr lang="zh-CN" altLang="en-US" sz="105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3180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159" grpId="0" animBg="1"/>
      <p:bldP spid="2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矩形 159">
            <a:extLst>
              <a:ext uri="{FF2B5EF4-FFF2-40B4-BE49-F238E27FC236}">
                <a16:creationId xmlns:a16="http://schemas.microsoft.com/office/drawing/2014/main" id="{78051E36-31DC-4889-8347-1302D107CF23}"/>
              </a:ext>
            </a:extLst>
          </p:cNvPr>
          <p:cNvSpPr/>
          <p:nvPr/>
        </p:nvSpPr>
        <p:spPr>
          <a:xfrm>
            <a:off x="4090154" y="2888720"/>
            <a:ext cx="6477830" cy="29457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 b="1"/>
              <a:t>IntSet</a:t>
            </a:r>
            <a:endParaRPr lang="zh-CN" altLang="en-US" sz="1400" b="1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Set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CD4221F-221E-4E2E-A189-B8BD5DAFC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222263"/>
          </a:xfrm>
        </p:spPr>
        <p:txBody>
          <a:bodyPr/>
          <a:lstStyle/>
          <a:p>
            <a:r>
              <a:rPr lang="en-US" altLang="zh-CN"/>
              <a:t>Set</a:t>
            </a:r>
            <a:r>
              <a:rPr lang="zh-CN" altLang="en-US"/>
              <a:t>是</a:t>
            </a:r>
            <a:r>
              <a:rPr lang="en-US" altLang="zh-CN"/>
              <a:t>Redis</a:t>
            </a:r>
            <a:r>
              <a:rPr lang="zh-CN" altLang="en-US"/>
              <a:t>中的集合，不一定确保元素有序，可以满足元素唯一、查询效率要求极高。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为了查询效率和唯一性，</a:t>
            </a:r>
            <a:r>
              <a:rPr lang="en-US" altLang="zh-CN"/>
              <a:t>set</a:t>
            </a:r>
            <a:r>
              <a:rPr lang="zh-CN" altLang="en-US"/>
              <a:t>采用</a:t>
            </a:r>
            <a:r>
              <a:rPr lang="en-US" altLang="zh-CN"/>
              <a:t>HT</a:t>
            </a:r>
            <a:r>
              <a:rPr lang="zh-CN" altLang="en-US"/>
              <a:t>编码（</a:t>
            </a:r>
            <a:r>
              <a:rPr lang="en-US" altLang="zh-CN"/>
              <a:t>Dict</a:t>
            </a:r>
            <a:r>
              <a:rPr lang="zh-CN" altLang="en-US"/>
              <a:t>）。</a:t>
            </a:r>
            <a:r>
              <a:rPr lang="en-US" altLang="zh-CN"/>
              <a:t>Dict</a:t>
            </a:r>
            <a:r>
              <a:rPr lang="zh-CN" altLang="en-US"/>
              <a:t>中的</a:t>
            </a:r>
            <a:r>
              <a:rPr lang="en-US" altLang="zh-CN"/>
              <a:t>key</a:t>
            </a:r>
            <a:r>
              <a:rPr lang="zh-CN" altLang="en-US"/>
              <a:t>用来存储元素，</a:t>
            </a:r>
            <a:r>
              <a:rPr lang="en-US" altLang="zh-CN"/>
              <a:t>value</a:t>
            </a:r>
            <a:r>
              <a:rPr lang="zh-CN" altLang="en-US"/>
              <a:t>统一为</a:t>
            </a:r>
            <a:r>
              <a:rPr lang="en-US" altLang="zh-CN"/>
              <a:t>null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当存储的所有数据都是整数，并且元素数量不超过</a:t>
            </a:r>
            <a:r>
              <a:rPr lang="en-US" altLang="zh-CN"/>
              <a:t>set-max-intset-entries</a:t>
            </a:r>
            <a:r>
              <a:rPr lang="zh-CN" altLang="en-US"/>
              <a:t>时，</a:t>
            </a:r>
            <a:r>
              <a:rPr lang="en-US" altLang="zh-CN"/>
              <a:t>Set</a:t>
            </a:r>
            <a:r>
              <a:rPr lang="zh-CN" altLang="en-US"/>
              <a:t>会采用</a:t>
            </a:r>
            <a:r>
              <a:rPr lang="en-US" altLang="zh-CN"/>
              <a:t>IntSet</a:t>
            </a:r>
            <a:r>
              <a:rPr lang="zh-CN" altLang="en-US"/>
              <a:t>编码，以节省内存。</a:t>
            </a:r>
            <a:endParaRPr lang="en-US" altLang="zh-CN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81DA45CD-6B2B-4178-9A5A-D5939A51A13E}"/>
              </a:ext>
            </a:extLst>
          </p:cNvPr>
          <p:cNvSpPr/>
          <p:nvPr/>
        </p:nvSpPr>
        <p:spPr>
          <a:xfrm>
            <a:off x="4090153" y="3171855"/>
            <a:ext cx="3485694" cy="294573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000000"/>
                </a:solidFill>
              </a:rPr>
              <a:t>encoding:INTSET_ENC_INT16 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948D1A5-DD6B-40A2-8755-2AE225E4E9EE}"/>
              </a:ext>
            </a:extLst>
          </p:cNvPr>
          <p:cNvSpPr/>
          <p:nvPr/>
        </p:nvSpPr>
        <p:spPr>
          <a:xfrm>
            <a:off x="7575847" y="3171855"/>
            <a:ext cx="1204660" cy="294573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000000"/>
                </a:solidFill>
              </a:rPr>
              <a:t>length:3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96337D1D-E9B6-47D4-A167-3B59F881D70A}"/>
              </a:ext>
            </a:extLst>
          </p:cNvPr>
          <p:cNvSpPr/>
          <p:nvPr/>
        </p:nvSpPr>
        <p:spPr>
          <a:xfrm>
            <a:off x="8780507" y="3171855"/>
            <a:ext cx="597274" cy="294573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03EAB5B-65D2-4BC8-8721-1BA1545A9AD2}"/>
              </a:ext>
            </a:extLst>
          </p:cNvPr>
          <p:cNvSpPr/>
          <p:nvPr/>
        </p:nvSpPr>
        <p:spPr>
          <a:xfrm>
            <a:off x="9368234" y="3171855"/>
            <a:ext cx="607676" cy="294573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11617673-3D51-45AC-B139-2D876B28FBFF}"/>
              </a:ext>
            </a:extLst>
          </p:cNvPr>
          <p:cNvSpPr/>
          <p:nvPr/>
        </p:nvSpPr>
        <p:spPr>
          <a:xfrm>
            <a:off x="9970709" y="3171855"/>
            <a:ext cx="597274" cy="294573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000000"/>
                </a:solidFill>
              </a:rPr>
              <a:t>20</a:t>
            </a: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8BA5B216-3693-4973-9B94-628F232CD73F}"/>
              </a:ext>
            </a:extLst>
          </p:cNvPr>
          <p:cNvCxnSpPr>
            <a:cxnSpLocks/>
            <a:stCxn id="127" idx="3"/>
            <a:endCxn id="160" idx="1"/>
          </p:cNvCxnSpPr>
          <p:nvPr/>
        </p:nvCxnSpPr>
        <p:spPr>
          <a:xfrm flipV="1">
            <a:off x="2813538" y="3036007"/>
            <a:ext cx="1276616" cy="2847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F22FB815-5C4A-494C-B2D1-253D757B6FD1}"/>
              </a:ext>
            </a:extLst>
          </p:cNvPr>
          <p:cNvSpPr/>
          <p:nvPr/>
        </p:nvSpPr>
        <p:spPr>
          <a:xfrm>
            <a:off x="857586" y="3590776"/>
            <a:ext cx="1955952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34D789F-EB4F-4F25-B7B3-09CE276ADFB8}"/>
              </a:ext>
            </a:extLst>
          </p:cNvPr>
          <p:cNvSpPr/>
          <p:nvPr/>
        </p:nvSpPr>
        <p:spPr>
          <a:xfrm>
            <a:off x="857597" y="4005016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OBJ_SET</a:t>
            </a:r>
            <a:endParaRPr lang="zh-CN" altLang="en-US" sz="120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BC897205-EBB5-4BDE-9062-9818C61E84D3}"/>
              </a:ext>
            </a:extLst>
          </p:cNvPr>
          <p:cNvSpPr/>
          <p:nvPr/>
        </p:nvSpPr>
        <p:spPr>
          <a:xfrm>
            <a:off x="857585" y="4425160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OBJ_ENCODING_INTSET</a:t>
            </a:r>
            <a:endParaRPr lang="zh-CN" altLang="en-US" sz="120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CC9F45B1-458E-4BAC-86DD-8844F3A4F261}"/>
              </a:ext>
            </a:extLst>
          </p:cNvPr>
          <p:cNvSpPr/>
          <p:nvPr/>
        </p:nvSpPr>
        <p:spPr>
          <a:xfrm>
            <a:off x="857585" y="4846744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390B13BF-0625-4F19-AF4F-927733235AB4}"/>
              </a:ext>
            </a:extLst>
          </p:cNvPr>
          <p:cNvSpPr/>
          <p:nvPr/>
        </p:nvSpPr>
        <p:spPr>
          <a:xfrm>
            <a:off x="857585" y="5259887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2715E54F-A151-46A0-B3AC-4D7394AA24DE}"/>
              </a:ext>
            </a:extLst>
          </p:cNvPr>
          <p:cNvSpPr/>
          <p:nvPr/>
        </p:nvSpPr>
        <p:spPr>
          <a:xfrm>
            <a:off x="857585" y="5673030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3653D11B-84C1-4D20-A222-9EFBFE49439A}"/>
              </a:ext>
            </a:extLst>
          </p:cNvPr>
          <p:cNvSpPr txBox="1"/>
          <p:nvPr/>
        </p:nvSpPr>
        <p:spPr>
          <a:xfrm>
            <a:off x="1317242" y="3134509"/>
            <a:ext cx="1036638" cy="2539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bg1"/>
                </a:solidFill>
                <a:latin typeface="+mn-lt"/>
                <a:ea typeface="+mn-ea"/>
              </a:rPr>
              <a:t>sadd s1 m1</a:t>
            </a:r>
            <a:endParaRPr lang="zh-CN" altLang="en-US" sz="105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48C3B03-0E34-4D86-BE59-AC50C49DA007}"/>
              </a:ext>
            </a:extLst>
          </p:cNvPr>
          <p:cNvGrpSpPr/>
          <p:nvPr/>
        </p:nvGrpSpPr>
        <p:grpSpPr>
          <a:xfrm>
            <a:off x="4090153" y="3649691"/>
            <a:ext cx="7548848" cy="2988269"/>
            <a:chOff x="4090153" y="3649691"/>
            <a:chExt cx="7548848" cy="2988269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D2781536-D89F-4C7A-A647-73C3A655FC6E}"/>
                </a:ext>
              </a:extLst>
            </p:cNvPr>
            <p:cNvGrpSpPr/>
            <p:nvPr/>
          </p:nvGrpSpPr>
          <p:grpSpPr>
            <a:xfrm>
              <a:off x="6475270" y="4181494"/>
              <a:ext cx="1440489" cy="1315263"/>
              <a:chOff x="4327270" y="2963595"/>
              <a:chExt cx="1440489" cy="1651312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1706E3B-51D5-4E73-9236-E19A2A011438}"/>
                  </a:ext>
                </a:extLst>
              </p:cNvPr>
              <p:cNvSpPr/>
              <p:nvPr/>
            </p:nvSpPr>
            <p:spPr>
              <a:xfrm>
                <a:off x="4327276" y="2963595"/>
                <a:ext cx="1440482" cy="33793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600" b="1"/>
                  <a:t>dictht</a:t>
                </a:r>
                <a:endParaRPr lang="zh-CN" altLang="en-US" sz="1600" b="1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532ED900-DBFC-49DD-9BF5-CFC8936EB8A1}"/>
                  </a:ext>
                </a:extLst>
              </p:cNvPr>
              <p:cNvSpPr/>
              <p:nvPr/>
            </p:nvSpPr>
            <p:spPr>
              <a:xfrm>
                <a:off x="4327276" y="3292880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dictEntry **table</a:t>
                </a:r>
                <a:endParaRPr lang="zh-CN" altLang="en-US" sz="105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47C3CBBC-14AC-4F12-A765-F97C734A73DB}"/>
                  </a:ext>
                </a:extLst>
              </p:cNvPr>
              <p:cNvSpPr/>
              <p:nvPr/>
            </p:nvSpPr>
            <p:spPr>
              <a:xfrm>
                <a:off x="4327274" y="3620912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size: 4</a:t>
                </a:r>
                <a:endParaRPr lang="zh-CN" altLang="en-US" sz="120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3B5524E0-61EE-4D94-9A95-1BB754966F48}"/>
                  </a:ext>
                </a:extLst>
              </p:cNvPr>
              <p:cNvSpPr/>
              <p:nvPr/>
            </p:nvSpPr>
            <p:spPr>
              <a:xfrm>
                <a:off x="4327272" y="3948944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sizemask: 3</a:t>
                </a:r>
                <a:endParaRPr lang="zh-CN" altLang="en-US" sz="120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6987E264-972E-4CF0-AAB0-D438C518701C}"/>
                  </a:ext>
                </a:extLst>
              </p:cNvPr>
              <p:cNvSpPr/>
              <p:nvPr/>
            </p:nvSpPr>
            <p:spPr>
              <a:xfrm>
                <a:off x="4327270" y="4276976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used: 2</a:t>
                </a:r>
                <a:endParaRPr lang="zh-CN" altLang="en-US" sz="1200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9CD1463E-9ECC-4899-9028-E0403573C894}"/>
                </a:ext>
              </a:extLst>
            </p:cNvPr>
            <p:cNvGrpSpPr/>
            <p:nvPr/>
          </p:nvGrpSpPr>
          <p:grpSpPr>
            <a:xfrm>
              <a:off x="8636004" y="4145710"/>
              <a:ext cx="1245264" cy="1314741"/>
              <a:chOff x="6441728" y="2961684"/>
              <a:chExt cx="1245264" cy="1653223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696FD248-DBB5-4AA2-93FB-BF9F0FE99525}"/>
                  </a:ext>
                </a:extLst>
              </p:cNvPr>
              <p:cNvSpPr/>
              <p:nvPr/>
            </p:nvSpPr>
            <p:spPr>
              <a:xfrm>
                <a:off x="6441733" y="2961684"/>
                <a:ext cx="1245257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dictEntry*[4]</a:t>
                </a:r>
                <a:endParaRPr lang="zh-CN" altLang="en-US" sz="1200" b="1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3765F9-4AFD-4983-AAB2-8F230ACEE813}"/>
                  </a:ext>
                </a:extLst>
              </p:cNvPr>
              <p:cNvSpPr/>
              <p:nvPr/>
            </p:nvSpPr>
            <p:spPr>
              <a:xfrm>
                <a:off x="6441734" y="3292880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0</a:t>
                </a:r>
                <a:endParaRPr lang="zh-CN" altLang="en-US" sz="110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0993F08-E2F0-4862-B71F-9A7DB5788E3D}"/>
                  </a:ext>
                </a:extLst>
              </p:cNvPr>
              <p:cNvSpPr/>
              <p:nvPr/>
            </p:nvSpPr>
            <p:spPr>
              <a:xfrm>
                <a:off x="6441732" y="3620912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1</a:t>
                </a:r>
                <a:endParaRPr lang="zh-CN" altLang="en-US" sz="110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7353FFFA-369D-4F23-A741-6CDA28CBE4DB}"/>
                  </a:ext>
                </a:extLst>
              </p:cNvPr>
              <p:cNvSpPr/>
              <p:nvPr/>
            </p:nvSpPr>
            <p:spPr>
              <a:xfrm>
                <a:off x="6441730" y="3948944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2</a:t>
                </a:r>
                <a:endParaRPr lang="zh-CN" altLang="en-US" sz="110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60B3D80-EE88-479A-9692-9A7E803D3F0F}"/>
                  </a:ext>
                </a:extLst>
              </p:cNvPr>
              <p:cNvSpPr/>
              <p:nvPr/>
            </p:nvSpPr>
            <p:spPr>
              <a:xfrm>
                <a:off x="6441728" y="4276976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3</a:t>
                </a:r>
                <a:endParaRPr lang="zh-CN" altLang="en-US" sz="1100"/>
              </a:p>
            </p:txBody>
          </p:sp>
        </p:grpSp>
        <p:cxnSp>
          <p:nvCxnSpPr>
            <p:cNvPr id="74" name="连接符: 肘形 73">
              <a:extLst>
                <a:ext uri="{FF2B5EF4-FFF2-40B4-BE49-F238E27FC236}">
                  <a16:creationId xmlns:a16="http://schemas.microsoft.com/office/drawing/2014/main" id="{ECFE006C-6DE6-4D9B-B8A5-F6842BD1EDA0}"/>
                </a:ext>
              </a:extLst>
            </p:cNvPr>
            <p:cNvCxnSpPr>
              <a:cxnSpLocks/>
              <a:stCxn id="64" idx="3"/>
              <a:endCxn id="69" idx="1"/>
            </p:cNvCxnSpPr>
            <p:nvPr/>
          </p:nvCxnSpPr>
          <p:spPr>
            <a:xfrm flipV="1">
              <a:off x="7915759" y="4280082"/>
              <a:ext cx="720250" cy="29826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7533815-079F-4694-99AB-AA60D2BD1AA0}"/>
                </a:ext>
              </a:extLst>
            </p:cNvPr>
            <p:cNvGrpSpPr/>
            <p:nvPr/>
          </p:nvGrpSpPr>
          <p:grpSpPr>
            <a:xfrm>
              <a:off x="10651498" y="4426514"/>
              <a:ext cx="987503" cy="691477"/>
              <a:chOff x="8240890" y="2990814"/>
              <a:chExt cx="1036135" cy="993521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8AA520B5-4898-463C-A887-88C7B7415F8E}"/>
                  </a:ext>
                </a:extLst>
              </p:cNvPr>
              <p:cNvSpPr/>
              <p:nvPr/>
            </p:nvSpPr>
            <p:spPr>
              <a:xfrm>
                <a:off x="8240892" y="2990814"/>
                <a:ext cx="1036132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 b="1"/>
                  <a:t>dictEntry</a:t>
                </a:r>
                <a:endParaRPr lang="zh-CN" altLang="en-US" sz="1100" b="1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B1CA4588-9F5B-4D57-A703-9A88719478B3}"/>
                  </a:ext>
                </a:extLst>
              </p:cNvPr>
              <p:cNvSpPr/>
              <p:nvPr/>
            </p:nvSpPr>
            <p:spPr>
              <a:xfrm>
                <a:off x="8240892" y="3318372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key: 5</a:t>
                </a:r>
                <a:endParaRPr lang="zh-CN" altLang="en-US" sz="110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7DC3D0F-35D4-44E0-BFF7-2AD986F61422}"/>
                  </a:ext>
                </a:extLst>
              </p:cNvPr>
              <p:cNvSpPr/>
              <p:nvPr/>
            </p:nvSpPr>
            <p:spPr>
              <a:xfrm>
                <a:off x="8240890" y="3646404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val: null</a:t>
                </a:r>
                <a:endParaRPr lang="zh-CN" altLang="en-US" sz="1100"/>
              </a:p>
            </p:txBody>
          </p:sp>
        </p:grpSp>
        <p:cxnSp>
          <p:nvCxnSpPr>
            <p:cNvPr id="80" name="连接符: 肘形 79">
              <a:extLst>
                <a:ext uri="{FF2B5EF4-FFF2-40B4-BE49-F238E27FC236}">
                  <a16:creationId xmlns:a16="http://schemas.microsoft.com/office/drawing/2014/main" id="{7FFCDD83-58BE-4859-B118-3D0F6E9C62CE}"/>
                </a:ext>
              </a:extLst>
            </p:cNvPr>
            <p:cNvCxnSpPr>
              <a:cxnSpLocks/>
              <a:stCxn id="71" idx="3"/>
              <a:endCxn id="76" idx="1"/>
            </p:cNvCxnSpPr>
            <p:nvPr/>
          </p:nvCxnSpPr>
          <p:spPr>
            <a:xfrm flipV="1">
              <a:off x="9881266" y="4544112"/>
              <a:ext cx="770234" cy="26022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079C5574-5719-47F4-B9A7-582D9E4BC882}"/>
                </a:ext>
              </a:extLst>
            </p:cNvPr>
            <p:cNvGrpSpPr/>
            <p:nvPr/>
          </p:nvGrpSpPr>
          <p:grpSpPr>
            <a:xfrm>
              <a:off x="6475268" y="5868373"/>
              <a:ext cx="1440485" cy="769587"/>
              <a:chOff x="4327270" y="5091169"/>
              <a:chExt cx="1440485" cy="1007207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C13C766D-D5E5-4031-94A3-AA8BD99DFF45}"/>
                  </a:ext>
                </a:extLst>
              </p:cNvPr>
              <p:cNvSpPr/>
              <p:nvPr/>
            </p:nvSpPr>
            <p:spPr>
              <a:xfrm>
                <a:off x="4327272" y="5091169"/>
                <a:ext cx="1440482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600" b="1"/>
                  <a:t>dictht</a:t>
                </a:r>
                <a:endParaRPr lang="zh-CN" altLang="en-US" sz="1600" b="1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28D6B158-050F-4442-BD24-509A9F1A19E6}"/>
                  </a:ext>
                </a:extLst>
              </p:cNvPr>
              <p:cNvSpPr/>
              <p:nvPr/>
            </p:nvSpPr>
            <p:spPr>
              <a:xfrm>
                <a:off x="4327272" y="5432413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dictEntry **table</a:t>
                </a:r>
                <a:endParaRPr lang="zh-CN" altLang="en-US" sz="1050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A0FA93EF-80C2-4840-A0BD-B8E0358DE31D}"/>
                  </a:ext>
                </a:extLst>
              </p:cNvPr>
              <p:cNvSpPr/>
              <p:nvPr/>
            </p:nvSpPr>
            <p:spPr>
              <a:xfrm>
                <a:off x="4327270" y="5760445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   ...</a:t>
                </a:r>
                <a:endParaRPr lang="zh-CN" altLang="en-US" sz="1200"/>
              </a:p>
            </p:txBody>
          </p:sp>
        </p:grp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1A9A55D7-E92B-461A-90AC-53E4FE428555}"/>
                </a:ext>
              </a:extLst>
            </p:cNvPr>
            <p:cNvSpPr/>
            <p:nvPr/>
          </p:nvSpPr>
          <p:spPr>
            <a:xfrm>
              <a:off x="8622704" y="5871146"/>
              <a:ext cx="709964" cy="2807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400" b="1"/>
                <a:t>null</a:t>
              </a:r>
              <a:endParaRPr lang="zh-CN" altLang="en-US" sz="1400" b="1"/>
            </a:p>
          </p:txBody>
        </p:sp>
        <p:cxnSp>
          <p:nvCxnSpPr>
            <p:cNvPr id="98" name="连接符: 肘形 97">
              <a:extLst>
                <a:ext uri="{FF2B5EF4-FFF2-40B4-BE49-F238E27FC236}">
                  <a16:creationId xmlns:a16="http://schemas.microsoft.com/office/drawing/2014/main" id="{ABCF35B4-D496-4F9B-B1A1-C42CE3E1D0CA}"/>
                </a:ext>
              </a:extLst>
            </p:cNvPr>
            <p:cNvCxnSpPr>
              <a:cxnSpLocks/>
              <a:stCxn id="83" idx="3"/>
              <a:endCxn id="97" idx="1"/>
            </p:cNvCxnSpPr>
            <p:nvPr/>
          </p:nvCxnSpPr>
          <p:spPr>
            <a:xfrm flipV="1">
              <a:off x="7915753" y="6011505"/>
              <a:ext cx="706951" cy="24670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73FEA104-FA73-4BFE-A0CD-4CCDF69B1A17}"/>
                </a:ext>
              </a:extLst>
            </p:cNvPr>
            <p:cNvGrpSpPr/>
            <p:nvPr/>
          </p:nvGrpSpPr>
          <p:grpSpPr>
            <a:xfrm>
              <a:off x="10651498" y="5191366"/>
              <a:ext cx="987503" cy="610779"/>
              <a:chOff x="8240886" y="4587875"/>
              <a:chExt cx="1036135" cy="1007207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3013D9F-EBD5-4450-B41B-537467CABA17}"/>
                  </a:ext>
                </a:extLst>
              </p:cNvPr>
              <p:cNvSpPr/>
              <p:nvPr/>
            </p:nvSpPr>
            <p:spPr>
              <a:xfrm>
                <a:off x="8240888" y="4587875"/>
                <a:ext cx="1036132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 b="1"/>
                  <a:t>dictEntry</a:t>
                </a:r>
                <a:endParaRPr lang="zh-CN" altLang="en-US" sz="1100" b="1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EE4DD5F8-F025-4456-B210-888DFF34C01D}"/>
                  </a:ext>
                </a:extLst>
              </p:cNvPr>
              <p:cNvSpPr/>
              <p:nvPr/>
            </p:nvSpPr>
            <p:spPr>
              <a:xfrm>
                <a:off x="8240888" y="4929119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key: 10</a:t>
                </a:r>
                <a:endParaRPr lang="zh-CN" altLang="en-US" sz="1100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E323DC27-BA82-4237-8F1E-5A57C6537FC5}"/>
                  </a:ext>
                </a:extLst>
              </p:cNvPr>
              <p:cNvSpPr/>
              <p:nvPr/>
            </p:nvSpPr>
            <p:spPr>
              <a:xfrm>
                <a:off x="8240886" y="5257151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val: null</a:t>
                </a:r>
                <a:endParaRPr lang="zh-CN" altLang="en-US" sz="1100"/>
              </a:p>
            </p:txBody>
          </p:sp>
        </p:grpSp>
        <p:cxnSp>
          <p:nvCxnSpPr>
            <p:cNvPr id="104" name="连接符: 肘形 103">
              <a:extLst>
                <a:ext uri="{FF2B5EF4-FFF2-40B4-BE49-F238E27FC236}">
                  <a16:creationId xmlns:a16="http://schemas.microsoft.com/office/drawing/2014/main" id="{0B3A3958-17ED-4B46-985A-03B21E9F9728}"/>
                </a:ext>
              </a:extLst>
            </p:cNvPr>
            <p:cNvCxnSpPr>
              <a:cxnSpLocks/>
              <a:stCxn id="72" idx="3"/>
              <a:endCxn id="100" idx="1"/>
            </p:cNvCxnSpPr>
            <p:nvPr/>
          </p:nvCxnSpPr>
          <p:spPr>
            <a:xfrm>
              <a:off x="9881264" y="5065210"/>
              <a:ext cx="770236" cy="2286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CAD72DA7-1A4F-495A-A44A-A1BC37012AE7}"/>
                </a:ext>
              </a:extLst>
            </p:cNvPr>
            <p:cNvSpPr/>
            <p:nvPr/>
          </p:nvSpPr>
          <p:spPr>
            <a:xfrm>
              <a:off x="4090158" y="4040373"/>
              <a:ext cx="1328899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</a:t>
              </a:r>
              <a:endParaRPr lang="zh-CN" altLang="en-US" sz="1600" b="1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7FCAE936-99FA-4CCB-933B-10924E5148C1}"/>
                </a:ext>
              </a:extLst>
            </p:cNvPr>
            <p:cNvSpPr/>
            <p:nvPr/>
          </p:nvSpPr>
          <p:spPr>
            <a:xfrm>
              <a:off x="4090159" y="4381617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*type</a:t>
              </a:r>
              <a:endParaRPr lang="zh-CN" altLang="en-US" sz="120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09162D67-7EE1-4CC4-85D6-B2B1D79BD2FB}"/>
                </a:ext>
              </a:extLst>
            </p:cNvPr>
            <p:cNvSpPr/>
            <p:nvPr/>
          </p:nvSpPr>
          <p:spPr>
            <a:xfrm>
              <a:off x="4090157" y="4709649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r>
                <a:rPr lang="en-US" altLang="zh-CN" sz="1200"/>
                <a:t>    *privdata</a:t>
              </a:r>
              <a:endParaRPr lang="zh-CN" altLang="en-US" sz="120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A87123E9-53A4-406C-A690-DADD759392C5}"/>
                </a:ext>
              </a:extLst>
            </p:cNvPr>
            <p:cNvSpPr/>
            <p:nvPr/>
          </p:nvSpPr>
          <p:spPr>
            <a:xfrm>
              <a:off x="4090155" y="5037681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dict ht[2]</a:t>
              </a:r>
              <a:endParaRPr lang="zh-CN" altLang="en-US" sz="1200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5A37D064-7EAF-49D9-B547-8A7C9DCF52AF}"/>
                </a:ext>
              </a:extLst>
            </p:cNvPr>
            <p:cNvSpPr/>
            <p:nvPr/>
          </p:nvSpPr>
          <p:spPr>
            <a:xfrm>
              <a:off x="4090153" y="5365713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rehashidx: -1</a:t>
              </a:r>
              <a:endParaRPr lang="zh-CN" altLang="en-US" sz="1200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0CA446D7-DAB9-419D-90F7-FEBC85CC7745}"/>
                </a:ext>
              </a:extLst>
            </p:cNvPr>
            <p:cNvSpPr/>
            <p:nvPr/>
          </p:nvSpPr>
          <p:spPr>
            <a:xfrm>
              <a:off x="4090153" y="5700331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pauserehash: 0</a:t>
              </a:r>
              <a:endParaRPr lang="zh-CN" altLang="en-US" sz="1200"/>
            </a:p>
          </p:txBody>
        </p:sp>
        <p:cxnSp>
          <p:nvCxnSpPr>
            <p:cNvPr id="111" name="连接符: 肘形 110">
              <a:extLst>
                <a:ext uri="{FF2B5EF4-FFF2-40B4-BE49-F238E27FC236}">
                  <a16:creationId xmlns:a16="http://schemas.microsoft.com/office/drawing/2014/main" id="{FC045609-2FDA-4156-8A15-4030B50475DA}"/>
                </a:ext>
              </a:extLst>
            </p:cNvPr>
            <p:cNvCxnSpPr>
              <a:cxnSpLocks/>
              <a:stCxn id="108" idx="3"/>
              <a:endCxn id="63" idx="1"/>
            </p:cNvCxnSpPr>
            <p:nvPr/>
          </p:nvCxnSpPr>
          <p:spPr>
            <a:xfrm flipV="1">
              <a:off x="5419055" y="4316075"/>
              <a:ext cx="1056221" cy="89057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7D2AB6CB-AD48-4D0A-832A-67BFFCD827D6}"/>
                </a:ext>
              </a:extLst>
            </p:cNvPr>
            <p:cNvCxnSpPr>
              <a:cxnSpLocks/>
              <a:stCxn id="108" idx="3"/>
              <a:endCxn id="82" idx="1"/>
            </p:cNvCxnSpPr>
            <p:nvPr/>
          </p:nvCxnSpPr>
          <p:spPr>
            <a:xfrm>
              <a:off x="5419055" y="5206647"/>
              <a:ext cx="1056215" cy="7908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ED26ED5B-C6FF-4748-9C05-707552527655}"/>
                </a:ext>
              </a:extLst>
            </p:cNvPr>
            <p:cNvSpPr txBox="1"/>
            <p:nvPr/>
          </p:nvSpPr>
          <p:spPr>
            <a:xfrm>
              <a:off x="5872018" y="4085003"/>
              <a:ext cx="6094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ht[0]</a:t>
              </a:r>
              <a:endPara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52EBA8C3-A93C-4991-8DA8-ACD9370AEEE8}"/>
                </a:ext>
              </a:extLst>
            </p:cNvPr>
            <p:cNvSpPr txBox="1"/>
            <p:nvPr/>
          </p:nvSpPr>
          <p:spPr>
            <a:xfrm>
              <a:off x="5906531" y="6070839"/>
              <a:ext cx="6094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ht[1]</a:t>
              </a:r>
              <a:endPara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6FAB3DC2-A235-4E7A-9945-B146254E4EF1}"/>
                </a:ext>
              </a:extLst>
            </p:cNvPr>
            <p:cNvGrpSpPr/>
            <p:nvPr/>
          </p:nvGrpSpPr>
          <p:grpSpPr>
            <a:xfrm>
              <a:off x="10459409" y="3649691"/>
              <a:ext cx="987503" cy="691477"/>
              <a:chOff x="8240890" y="2990814"/>
              <a:chExt cx="1036135" cy="993521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BF0D703-3743-464A-9D4C-F69698F0A040}"/>
                  </a:ext>
                </a:extLst>
              </p:cNvPr>
              <p:cNvSpPr/>
              <p:nvPr/>
            </p:nvSpPr>
            <p:spPr>
              <a:xfrm>
                <a:off x="8240892" y="2990814"/>
                <a:ext cx="1036132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 b="1"/>
                  <a:t>dictEntry</a:t>
                </a:r>
                <a:endParaRPr lang="zh-CN" altLang="en-US" sz="1100" b="1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C90F20B2-6479-4B4D-8C96-E1D2E15425A3}"/>
                  </a:ext>
                </a:extLst>
              </p:cNvPr>
              <p:cNvSpPr/>
              <p:nvPr/>
            </p:nvSpPr>
            <p:spPr>
              <a:xfrm>
                <a:off x="8240892" y="3318372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key: 20</a:t>
                </a:r>
                <a:endParaRPr lang="zh-CN" altLang="en-US" sz="1100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AA85BA93-F27D-463D-90AB-818CAC5CD980}"/>
                  </a:ext>
                </a:extLst>
              </p:cNvPr>
              <p:cNvSpPr/>
              <p:nvPr/>
            </p:nvSpPr>
            <p:spPr>
              <a:xfrm>
                <a:off x="8240890" y="3646404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val: null</a:t>
                </a:r>
                <a:endParaRPr lang="zh-CN" altLang="en-US" sz="1100"/>
              </a:p>
            </p:txBody>
          </p:sp>
        </p:grpSp>
        <p:cxnSp>
          <p:nvCxnSpPr>
            <p:cNvPr id="117" name="连接符: 肘形 116">
              <a:extLst>
                <a:ext uri="{FF2B5EF4-FFF2-40B4-BE49-F238E27FC236}">
                  <a16:creationId xmlns:a16="http://schemas.microsoft.com/office/drawing/2014/main" id="{9B1CE794-99D2-4EE8-882A-05D13A79AF5E}"/>
                </a:ext>
              </a:extLst>
            </p:cNvPr>
            <p:cNvCxnSpPr>
              <a:cxnSpLocks/>
              <a:stCxn id="70" idx="3"/>
              <a:endCxn id="61" idx="1"/>
            </p:cNvCxnSpPr>
            <p:nvPr/>
          </p:nvCxnSpPr>
          <p:spPr>
            <a:xfrm flipV="1">
              <a:off x="9881268" y="3767289"/>
              <a:ext cx="578143" cy="7761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9EC790D0-EDEE-4492-9922-5F4E6F7D083A}"/>
                </a:ext>
              </a:extLst>
            </p:cNvPr>
            <p:cNvGrpSpPr/>
            <p:nvPr/>
          </p:nvGrpSpPr>
          <p:grpSpPr>
            <a:xfrm>
              <a:off x="10295080" y="5868373"/>
              <a:ext cx="987503" cy="610779"/>
              <a:chOff x="8240886" y="4587875"/>
              <a:chExt cx="1036135" cy="1007207"/>
            </a:xfrm>
          </p:grpSpPr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069AECAE-B67D-436A-BA1C-02299D0ABBEC}"/>
                  </a:ext>
                </a:extLst>
              </p:cNvPr>
              <p:cNvSpPr/>
              <p:nvPr/>
            </p:nvSpPr>
            <p:spPr>
              <a:xfrm>
                <a:off x="8240888" y="4587875"/>
                <a:ext cx="1036132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 b="1"/>
                  <a:t>dictEntry</a:t>
                </a:r>
                <a:endParaRPr lang="zh-CN" altLang="en-US" sz="1100" b="1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ABDF7928-DA3C-4244-AD2A-587DCC09051F}"/>
                  </a:ext>
                </a:extLst>
              </p:cNvPr>
              <p:cNvSpPr/>
              <p:nvPr/>
            </p:nvSpPr>
            <p:spPr>
              <a:xfrm>
                <a:off x="8240888" y="4929119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key: m1</a:t>
                </a:r>
                <a:endParaRPr lang="zh-CN" altLang="en-US" sz="1100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F6443480-73E9-4917-B35E-06035A48C618}"/>
                  </a:ext>
                </a:extLst>
              </p:cNvPr>
              <p:cNvSpPr/>
              <p:nvPr/>
            </p:nvSpPr>
            <p:spPr>
              <a:xfrm>
                <a:off x="8240886" y="5257151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val: null</a:t>
                </a:r>
                <a:endParaRPr lang="zh-CN" altLang="en-US" sz="1100"/>
              </a:p>
            </p:txBody>
          </p:sp>
        </p:grpSp>
        <p:cxnSp>
          <p:nvCxnSpPr>
            <p:cNvPr id="129" name="连接符: 肘形 128">
              <a:extLst>
                <a:ext uri="{FF2B5EF4-FFF2-40B4-BE49-F238E27FC236}">
                  <a16:creationId xmlns:a16="http://schemas.microsoft.com/office/drawing/2014/main" id="{C0DE5625-6A76-45A2-888D-0BDA34C01ABE}"/>
                </a:ext>
              </a:extLst>
            </p:cNvPr>
            <p:cNvCxnSpPr>
              <a:cxnSpLocks/>
              <a:stCxn id="73" idx="3"/>
              <a:endCxn id="119" idx="1"/>
            </p:cNvCxnSpPr>
            <p:nvPr/>
          </p:nvCxnSpPr>
          <p:spPr>
            <a:xfrm>
              <a:off x="9881262" y="5326080"/>
              <a:ext cx="413820" cy="64475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93551822-EABA-4FB8-A792-7822D8FF207E}"/>
              </a:ext>
            </a:extLst>
          </p:cNvPr>
          <p:cNvCxnSpPr>
            <a:cxnSpLocks/>
            <a:stCxn id="127" idx="3"/>
            <a:endCxn id="105" idx="1"/>
          </p:cNvCxnSpPr>
          <p:nvPr/>
        </p:nvCxnSpPr>
        <p:spPr>
          <a:xfrm flipV="1">
            <a:off x="2813538" y="4209339"/>
            <a:ext cx="1276620" cy="1674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825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矩形 159">
            <a:extLst>
              <a:ext uri="{FF2B5EF4-FFF2-40B4-BE49-F238E27FC236}">
                <a16:creationId xmlns:a16="http://schemas.microsoft.com/office/drawing/2014/main" id="{78051E36-31DC-4889-8347-1302D107CF23}"/>
              </a:ext>
            </a:extLst>
          </p:cNvPr>
          <p:cNvSpPr/>
          <p:nvPr/>
        </p:nvSpPr>
        <p:spPr>
          <a:xfrm>
            <a:off x="4090154" y="2888720"/>
            <a:ext cx="6477830" cy="29457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 b="1"/>
              <a:t>IntSet</a:t>
            </a:r>
            <a:endParaRPr lang="zh-CN" altLang="en-US" sz="1400" b="1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Set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CD4221F-221E-4E2E-A189-B8BD5DAFC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222263"/>
          </a:xfrm>
        </p:spPr>
        <p:txBody>
          <a:bodyPr/>
          <a:lstStyle/>
          <a:p>
            <a:r>
              <a:rPr lang="en-US" altLang="zh-CN"/>
              <a:t>Set</a:t>
            </a:r>
            <a:r>
              <a:rPr lang="zh-CN" altLang="en-US"/>
              <a:t>是</a:t>
            </a:r>
            <a:r>
              <a:rPr lang="en-US" altLang="zh-CN"/>
              <a:t>Redis</a:t>
            </a:r>
            <a:r>
              <a:rPr lang="zh-CN" altLang="en-US"/>
              <a:t>中的集合，不一定确保元素有序，可以满足元素唯一、查询效率要求极高。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为了查询效率和唯一性，</a:t>
            </a:r>
            <a:r>
              <a:rPr lang="en-US" altLang="zh-CN"/>
              <a:t>set</a:t>
            </a:r>
            <a:r>
              <a:rPr lang="zh-CN" altLang="en-US"/>
              <a:t>采用</a:t>
            </a:r>
            <a:r>
              <a:rPr lang="en-US" altLang="zh-CN"/>
              <a:t>HT</a:t>
            </a:r>
            <a:r>
              <a:rPr lang="zh-CN" altLang="en-US"/>
              <a:t>编码（</a:t>
            </a:r>
            <a:r>
              <a:rPr lang="en-US" altLang="zh-CN"/>
              <a:t>Dict</a:t>
            </a:r>
            <a:r>
              <a:rPr lang="zh-CN" altLang="en-US"/>
              <a:t>）。</a:t>
            </a:r>
            <a:r>
              <a:rPr lang="en-US" altLang="zh-CN"/>
              <a:t>Dict</a:t>
            </a:r>
            <a:r>
              <a:rPr lang="zh-CN" altLang="en-US"/>
              <a:t>中的</a:t>
            </a:r>
            <a:r>
              <a:rPr lang="en-US" altLang="zh-CN"/>
              <a:t>key</a:t>
            </a:r>
            <a:r>
              <a:rPr lang="zh-CN" altLang="en-US"/>
              <a:t>用来存储元素，</a:t>
            </a:r>
            <a:r>
              <a:rPr lang="en-US" altLang="zh-CN"/>
              <a:t>value</a:t>
            </a:r>
            <a:r>
              <a:rPr lang="zh-CN" altLang="en-US"/>
              <a:t>统一为</a:t>
            </a:r>
            <a:r>
              <a:rPr lang="en-US" altLang="zh-CN"/>
              <a:t>null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当存储的所有数据都是整数，并且元素数量不超过</a:t>
            </a:r>
            <a:r>
              <a:rPr lang="en-US" altLang="zh-CN"/>
              <a:t>set-max-intset-entries</a:t>
            </a:r>
            <a:r>
              <a:rPr lang="zh-CN" altLang="en-US"/>
              <a:t>时，</a:t>
            </a:r>
            <a:r>
              <a:rPr lang="en-US" altLang="zh-CN"/>
              <a:t>Set</a:t>
            </a:r>
            <a:r>
              <a:rPr lang="zh-CN" altLang="en-US"/>
              <a:t>会采用</a:t>
            </a:r>
            <a:r>
              <a:rPr lang="en-US" altLang="zh-CN"/>
              <a:t>IntSet</a:t>
            </a:r>
            <a:r>
              <a:rPr lang="zh-CN" altLang="en-US"/>
              <a:t>编码，以节省内存。</a:t>
            </a:r>
            <a:endParaRPr lang="en-US" altLang="zh-CN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81DA45CD-6B2B-4178-9A5A-D5939A51A13E}"/>
              </a:ext>
            </a:extLst>
          </p:cNvPr>
          <p:cNvSpPr/>
          <p:nvPr/>
        </p:nvSpPr>
        <p:spPr>
          <a:xfrm>
            <a:off x="4090153" y="3171855"/>
            <a:ext cx="3485694" cy="294573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000000"/>
                </a:solidFill>
              </a:rPr>
              <a:t>encoding:INTSET_ENC_INT16 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948D1A5-DD6B-40A2-8755-2AE225E4E9EE}"/>
              </a:ext>
            </a:extLst>
          </p:cNvPr>
          <p:cNvSpPr/>
          <p:nvPr/>
        </p:nvSpPr>
        <p:spPr>
          <a:xfrm>
            <a:off x="7575847" y="3171855"/>
            <a:ext cx="1204660" cy="294573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000000"/>
                </a:solidFill>
              </a:rPr>
              <a:t>length:3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96337D1D-E9B6-47D4-A167-3B59F881D70A}"/>
              </a:ext>
            </a:extLst>
          </p:cNvPr>
          <p:cNvSpPr/>
          <p:nvPr/>
        </p:nvSpPr>
        <p:spPr>
          <a:xfrm>
            <a:off x="8780507" y="3171855"/>
            <a:ext cx="597274" cy="294573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03EAB5B-65D2-4BC8-8721-1BA1545A9AD2}"/>
              </a:ext>
            </a:extLst>
          </p:cNvPr>
          <p:cNvSpPr/>
          <p:nvPr/>
        </p:nvSpPr>
        <p:spPr>
          <a:xfrm>
            <a:off x="9368234" y="3171855"/>
            <a:ext cx="607676" cy="294573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11617673-3D51-45AC-B139-2D876B28FBFF}"/>
              </a:ext>
            </a:extLst>
          </p:cNvPr>
          <p:cNvSpPr/>
          <p:nvPr/>
        </p:nvSpPr>
        <p:spPr>
          <a:xfrm>
            <a:off x="9970709" y="3171855"/>
            <a:ext cx="597274" cy="294573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000000"/>
                </a:solidFill>
              </a:rPr>
              <a:t>20</a:t>
            </a: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8BA5B216-3693-4973-9B94-628F232CD73F}"/>
              </a:ext>
            </a:extLst>
          </p:cNvPr>
          <p:cNvCxnSpPr>
            <a:cxnSpLocks/>
            <a:stCxn id="127" idx="3"/>
            <a:endCxn id="105" idx="1"/>
          </p:cNvCxnSpPr>
          <p:nvPr/>
        </p:nvCxnSpPr>
        <p:spPr>
          <a:xfrm flipV="1">
            <a:off x="2813538" y="4209339"/>
            <a:ext cx="1276620" cy="16744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F22FB815-5C4A-494C-B2D1-253D757B6FD1}"/>
              </a:ext>
            </a:extLst>
          </p:cNvPr>
          <p:cNvSpPr/>
          <p:nvPr/>
        </p:nvSpPr>
        <p:spPr>
          <a:xfrm>
            <a:off x="857586" y="3590776"/>
            <a:ext cx="1955952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34D789F-EB4F-4F25-B7B3-09CE276ADFB8}"/>
              </a:ext>
            </a:extLst>
          </p:cNvPr>
          <p:cNvSpPr/>
          <p:nvPr/>
        </p:nvSpPr>
        <p:spPr>
          <a:xfrm>
            <a:off x="857597" y="4005016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OBJ_SET</a:t>
            </a:r>
            <a:endParaRPr lang="zh-CN" altLang="en-US" sz="120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BC897205-EBB5-4BDE-9062-9818C61E84D3}"/>
              </a:ext>
            </a:extLst>
          </p:cNvPr>
          <p:cNvSpPr/>
          <p:nvPr/>
        </p:nvSpPr>
        <p:spPr>
          <a:xfrm>
            <a:off x="857585" y="4425160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OBJ_ENCODING_HT</a:t>
            </a:r>
            <a:endParaRPr lang="zh-CN" altLang="en-US" sz="120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CC9F45B1-458E-4BAC-86DD-8844F3A4F261}"/>
              </a:ext>
            </a:extLst>
          </p:cNvPr>
          <p:cNvSpPr/>
          <p:nvPr/>
        </p:nvSpPr>
        <p:spPr>
          <a:xfrm>
            <a:off x="857585" y="4846744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390B13BF-0625-4F19-AF4F-927733235AB4}"/>
              </a:ext>
            </a:extLst>
          </p:cNvPr>
          <p:cNvSpPr/>
          <p:nvPr/>
        </p:nvSpPr>
        <p:spPr>
          <a:xfrm>
            <a:off x="857585" y="5259887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2715E54F-A151-46A0-B3AC-4D7394AA24DE}"/>
              </a:ext>
            </a:extLst>
          </p:cNvPr>
          <p:cNvSpPr/>
          <p:nvPr/>
        </p:nvSpPr>
        <p:spPr>
          <a:xfrm>
            <a:off x="857585" y="5673030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3653D11B-84C1-4D20-A222-9EFBFE49439A}"/>
              </a:ext>
            </a:extLst>
          </p:cNvPr>
          <p:cNvSpPr txBox="1"/>
          <p:nvPr/>
        </p:nvSpPr>
        <p:spPr>
          <a:xfrm>
            <a:off x="1317242" y="3134509"/>
            <a:ext cx="1036638" cy="2539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bg1"/>
                </a:solidFill>
                <a:latin typeface="+mn-lt"/>
                <a:ea typeface="+mn-ea"/>
              </a:rPr>
              <a:t>sadd s1 m1</a:t>
            </a:r>
            <a:endParaRPr lang="zh-CN" altLang="en-US" sz="105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48C3B03-0E34-4D86-BE59-AC50C49DA007}"/>
              </a:ext>
            </a:extLst>
          </p:cNvPr>
          <p:cNvGrpSpPr/>
          <p:nvPr/>
        </p:nvGrpSpPr>
        <p:grpSpPr>
          <a:xfrm>
            <a:off x="4090153" y="3649691"/>
            <a:ext cx="7548848" cy="2988269"/>
            <a:chOff x="4090153" y="3649691"/>
            <a:chExt cx="7548848" cy="2988269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D2781536-D89F-4C7A-A647-73C3A655FC6E}"/>
                </a:ext>
              </a:extLst>
            </p:cNvPr>
            <p:cNvGrpSpPr/>
            <p:nvPr/>
          </p:nvGrpSpPr>
          <p:grpSpPr>
            <a:xfrm>
              <a:off x="6475270" y="4181494"/>
              <a:ext cx="1440489" cy="1315263"/>
              <a:chOff x="4327270" y="2963595"/>
              <a:chExt cx="1440489" cy="1651312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1706E3B-51D5-4E73-9236-E19A2A011438}"/>
                  </a:ext>
                </a:extLst>
              </p:cNvPr>
              <p:cNvSpPr/>
              <p:nvPr/>
            </p:nvSpPr>
            <p:spPr>
              <a:xfrm>
                <a:off x="4327276" y="2963595"/>
                <a:ext cx="1440482" cy="33793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600" b="1"/>
                  <a:t>dictht</a:t>
                </a:r>
                <a:endParaRPr lang="zh-CN" altLang="en-US" sz="1600" b="1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532ED900-DBFC-49DD-9BF5-CFC8936EB8A1}"/>
                  </a:ext>
                </a:extLst>
              </p:cNvPr>
              <p:cNvSpPr/>
              <p:nvPr/>
            </p:nvSpPr>
            <p:spPr>
              <a:xfrm>
                <a:off x="4327276" y="3292880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dictEntry **table</a:t>
                </a:r>
                <a:endParaRPr lang="zh-CN" altLang="en-US" sz="105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47C3CBBC-14AC-4F12-A765-F97C734A73DB}"/>
                  </a:ext>
                </a:extLst>
              </p:cNvPr>
              <p:cNvSpPr/>
              <p:nvPr/>
            </p:nvSpPr>
            <p:spPr>
              <a:xfrm>
                <a:off x="4327274" y="3620912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size: 4</a:t>
                </a:r>
                <a:endParaRPr lang="zh-CN" altLang="en-US" sz="120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3B5524E0-61EE-4D94-9A95-1BB754966F48}"/>
                  </a:ext>
                </a:extLst>
              </p:cNvPr>
              <p:cNvSpPr/>
              <p:nvPr/>
            </p:nvSpPr>
            <p:spPr>
              <a:xfrm>
                <a:off x="4327272" y="3948944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sizemask: 3</a:t>
                </a:r>
                <a:endParaRPr lang="zh-CN" altLang="en-US" sz="120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6987E264-972E-4CF0-AAB0-D438C518701C}"/>
                  </a:ext>
                </a:extLst>
              </p:cNvPr>
              <p:cNvSpPr/>
              <p:nvPr/>
            </p:nvSpPr>
            <p:spPr>
              <a:xfrm>
                <a:off x="4327270" y="4276976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used: 2</a:t>
                </a:r>
                <a:endParaRPr lang="zh-CN" altLang="en-US" sz="1200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9CD1463E-9ECC-4899-9028-E0403573C894}"/>
                </a:ext>
              </a:extLst>
            </p:cNvPr>
            <p:cNvGrpSpPr/>
            <p:nvPr/>
          </p:nvGrpSpPr>
          <p:grpSpPr>
            <a:xfrm>
              <a:off x="8636004" y="4145710"/>
              <a:ext cx="1245264" cy="1314741"/>
              <a:chOff x="6441728" y="2961684"/>
              <a:chExt cx="1245264" cy="1653223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696FD248-DBB5-4AA2-93FB-BF9F0FE99525}"/>
                  </a:ext>
                </a:extLst>
              </p:cNvPr>
              <p:cNvSpPr/>
              <p:nvPr/>
            </p:nvSpPr>
            <p:spPr>
              <a:xfrm>
                <a:off x="6441733" y="2961684"/>
                <a:ext cx="1245257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dictEntry*[4]</a:t>
                </a:r>
                <a:endParaRPr lang="zh-CN" altLang="en-US" sz="1200" b="1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3765F9-4AFD-4983-AAB2-8F230ACEE813}"/>
                  </a:ext>
                </a:extLst>
              </p:cNvPr>
              <p:cNvSpPr/>
              <p:nvPr/>
            </p:nvSpPr>
            <p:spPr>
              <a:xfrm>
                <a:off x="6441734" y="3292880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0</a:t>
                </a:r>
                <a:endParaRPr lang="zh-CN" altLang="en-US" sz="110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0993F08-E2F0-4862-B71F-9A7DB5788E3D}"/>
                  </a:ext>
                </a:extLst>
              </p:cNvPr>
              <p:cNvSpPr/>
              <p:nvPr/>
            </p:nvSpPr>
            <p:spPr>
              <a:xfrm>
                <a:off x="6441732" y="3620912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1</a:t>
                </a:r>
                <a:endParaRPr lang="zh-CN" altLang="en-US" sz="110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7353FFFA-369D-4F23-A741-6CDA28CBE4DB}"/>
                  </a:ext>
                </a:extLst>
              </p:cNvPr>
              <p:cNvSpPr/>
              <p:nvPr/>
            </p:nvSpPr>
            <p:spPr>
              <a:xfrm>
                <a:off x="6441730" y="3948944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2</a:t>
                </a:r>
                <a:endParaRPr lang="zh-CN" altLang="en-US" sz="110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60B3D80-EE88-479A-9692-9A7E803D3F0F}"/>
                  </a:ext>
                </a:extLst>
              </p:cNvPr>
              <p:cNvSpPr/>
              <p:nvPr/>
            </p:nvSpPr>
            <p:spPr>
              <a:xfrm>
                <a:off x="6441728" y="4276976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3</a:t>
                </a:r>
                <a:endParaRPr lang="zh-CN" altLang="en-US" sz="1100"/>
              </a:p>
            </p:txBody>
          </p:sp>
        </p:grpSp>
        <p:cxnSp>
          <p:nvCxnSpPr>
            <p:cNvPr id="74" name="连接符: 肘形 73">
              <a:extLst>
                <a:ext uri="{FF2B5EF4-FFF2-40B4-BE49-F238E27FC236}">
                  <a16:creationId xmlns:a16="http://schemas.microsoft.com/office/drawing/2014/main" id="{ECFE006C-6DE6-4D9B-B8A5-F6842BD1EDA0}"/>
                </a:ext>
              </a:extLst>
            </p:cNvPr>
            <p:cNvCxnSpPr>
              <a:cxnSpLocks/>
              <a:stCxn id="64" idx="3"/>
              <a:endCxn id="69" idx="1"/>
            </p:cNvCxnSpPr>
            <p:nvPr/>
          </p:nvCxnSpPr>
          <p:spPr>
            <a:xfrm flipV="1">
              <a:off x="7915759" y="4280082"/>
              <a:ext cx="720250" cy="29826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7533815-079F-4694-99AB-AA60D2BD1AA0}"/>
                </a:ext>
              </a:extLst>
            </p:cNvPr>
            <p:cNvGrpSpPr/>
            <p:nvPr/>
          </p:nvGrpSpPr>
          <p:grpSpPr>
            <a:xfrm>
              <a:off x="10651498" y="4426514"/>
              <a:ext cx="987503" cy="691477"/>
              <a:chOff x="8240890" y="2990814"/>
              <a:chExt cx="1036135" cy="993521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8AA520B5-4898-463C-A887-88C7B7415F8E}"/>
                  </a:ext>
                </a:extLst>
              </p:cNvPr>
              <p:cNvSpPr/>
              <p:nvPr/>
            </p:nvSpPr>
            <p:spPr>
              <a:xfrm>
                <a:off x="8240892" y="2990814"/>
                <a:ext cx="1036132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 b="1"/>
                  <a:t>dictEntry</a:t>
                </a:r>
                <a:endParaRPr lang="zh-CN" altLang="en-US" sz="1100" b="1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B1CA4588-9F5B-4D57-A703-9A88719478B3}"/>
                  </a:ext>
                </a:extLst>
              </p:cNvPr>
              <p:cNvSpPr/>
              <p:nvPr/>
            </p:nvSpPr>
            <p:spPr>
              <a:xfrm>
                <a:off x="8240892" y="3318372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key: 5</a:t>
                </a:r>
                <a:endParaRPr lang="zh-CN" altLang="en-US" sz="110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7DC3D0F-35D4-44E0-BFF7-2AD986F61422}"/>
                  </a:ext>
                </a:extLst>
              </p:cNvPr>
              <p:cNvSpPr/>
              <p:nvPr/>
            </p:nvSpPr>
            <p:spPr>
              <a:xfrm>
                <a:off x="8240890" y="3646404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val: null</a:t>
                </a:r>
                <a:endParaRPr lang="zh-CN" altLang="en-US" sz="1100"/>
              </a:p>
            </p:txBody>
          </p:sp>
        </p:grpSp>
        <p:cxnSp>
          <p:nvCxnSpPr>
            <p:cNvPr id="80" name="连接符: 肘形 79">
              <a:extLst>
                <a:ext uri="{FF2B5EF4-FFF2-40B4-BE49-F238E27FC236}">
                  <a16:creationId xmlns:a16="http://schemas.microsoft.com/office/drawing/2014/main" id="{7FFCDD83-58BE-4859-B118-3D0F6E9C62CE}"/>
                </a:ext>
              </a:extLst>
            </p:cNvPr>
            <p:cNvCxnSpPr>
              <a:cxnSpLocks/>
              <a:stCxn id="71" idx="3"/>
              <a:endCxn id="76" idx="1"/>
            </p:cNvCxnSpPr>
            <p:nvPr/>
          </p:nvCxnSpPr>
          <p:spPr>
            <a:xfrm flipV="1">
              <a:off x="9881266" y="4544112"/>
              <a:ext cx="770234" cy="26022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079C5574-5719-47F4-B9A7-582D9E4BC882}"/>
                </a:ext>
              </a:extLst>
            </p:cNvPr>
            <p:cNvGrpSpPr/>
            <p:nvPr/>
          </p:nvGrpSpPr>
          <p:grpSpPr>
            <a:xfrm>
              <a:off x="6475268" y="5868373"/>
              <a:ext cx="1440485" cy="769587"/>
              <a:chOff x="4327270" y="5091169"/>
              <a:chExt cx="1440485" cy="1007207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C13C766D-D5E5-4031-94A3-AA8BD99DFF45}"/>
                  </a:ext>
                </a:extLst>
              </p:cNvPr>
              <p:cNvSpPr/>
              <p:nvPr/>
            </p:nvSpPr>
            <p:spPr>
              <a:xfrm>
                <a:off x="4327272" y="5091169"/>
                <a:ext cx="1440482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600" b="1"/>
                  <a:t>dictht</a:t>
                </a:r>
                <a:endParaRPr lang="zh-CN" altLang="en-US" sz="1600" b="1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28D6B158-050F-4442-BD24-509A9F1A19E6}"/>
                  </a:ext>
                </a:extLst>
              </p:cNvPr>
              <p:cNvSpPr/>
              <p:nvPr/>
            </p:nvSpPr>
            <p:spPr>
              <a:xfrm>
                <a:off x="4327272" y="5432413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dictEntry **table</a:t>
                </a:r>
                <a:endParaRPr lang="zh-CN" altLang="en-US" sz="1050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A0FA93EF-80C2-4840-A0BD-B8E0358DE31D}"/>
                  </a:ext>
                </a:extLst>
              </p:cNvPr>
              <p:cNvSpPr/>
              <p:nvPr/>
            </p:nvSpPr>
            <p:spPr>
              <a:xfrm>
                <a:off x="4327270" y="5760445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   ...</a:t>
                </a:r>
                <a:endParaRPr lang="zh-CN" altLang="en-US" sz="1200"/>
              </a:p>
            </p:txBody>
          </p:sp>
        </p:grp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1A9A55D7-E92B-461A-90AC-53E4FE428555}"/>
                </a:ext>
              </a:extLst>
            </p:cNvPr>
            <p:cNvSpPr/>
            <p:nvPr/>
          </p:nvSpPr>
          <p:spPr>
            <a:xfrm>
              <a:off x="8622704" y="5871146"/>
              <a:ext cx="709964" cy="2807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400" b="1"/>
                <a:t>null</a:t>
              </a:r>
              <a:endParaRPr lang="zh-CN" altLang="en-US" sz="1400" b="1"/>
            </a:p>
          </p:txBody>
        </p:sp>
        <p:cxnSp>
          <p:nvCxnSpPr>
            <p:cNvPr id="98" name="连接符: 肘形 97">
              <a:extLst>
                <a:ext uri="{FF2B5EF4-FFF2-40B4-BE49-F238E27FC236}">
                  <a16:creationId xmlns:a16="http://schemas.microsoft.com/office/drawing/2014/main" id="{ABCF35B4-D496-4F9B-B1A1-C42CE3E1D0CA}"/>
                </a:ext>
              </a:extLst>
            </p:cNvPr>
            <p:cNvCxnSpPr>
              <a:cxnSpLocks/>
              <a:stCxn id="83" idx="3"/>
              <a:endCxn id="97" idx="1"/>
            </p:cNvCxnSpPr>
            <p:nvPr/>
          </p:nvCxnSpPr>
          <p:spPr>
            <a:xfrm flipV="1">
              <a:off x="7915753" y="6011505"/>
              <a:ext cx="706951" cy="24670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73FEA104-FA73-4BFE-A0CD-4CCDF69B1A17}"/>
                </a:ext>
              </a:extLst>
            </p:cNvPr>
            <p:cNvGrpSpPr/>
            <p:nvPr/>
          </p:nvGrpSpPr>
          <p:grpSpPr>
            <a:xfrm>
              <a:off x="10651498" y="5191366"/>
              <a:ext cx="987503" cy="610779"/>
              <a:chOff x="8240886" y="4587875"/>
              <a:chExt cx="1036135" cy="1007207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3013D9F-EBD5-4450-B41B-537467CABA17}"/>
                  </a:ext>
                </a:extLst>
              </p:cNvPr>
              <p:cNvSpPr/>
              <p:nvPr/>
            </p:nvSpPr>
            <p:spPr>
              <a:xfrm>
                <a:off x="8240888" y="4587875"/>
                <a:ext cx="1036132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 b="1"/>
                  <a:t>dictEntry</a:t>
                </a:r>
                <a:endParaRPr lang="zh-CN" altLang="en-US" sz="1100" b="1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EE4DD5F8-F025-4456-B210-888DFF34C01D}"/>
                  </a:ext>
                </a:extLst>
              </p:cNvPr>
              <p:cNvSpPr/>
              <p:nvPr/>
            </p:nvSpPr>
            <p:spPr>
              <a:xfrm>
                <a:off x="8240888" y="4929119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key: 10</a:t>
                </a:r>
                <a:endParaRPr lang="zh-CN" altLang="en-US" sz="1100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E323DC27-BA82-4237-8F1E-5A57C6537FC5}"/>
                  </a:ext>
                </a:extLst>
              </p:cNvPr>
              <p:cNvSpPr/>
              <p:nvPr/>
            </p:nvSpPr>
            <p:spPr>
              <a:xfrm>
                <a:off x="8240886" y="5257151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val: null</a:t>
                </a:r>
                <a:endParaRPr lang="zh-CN" altLang="en-US" sz="1100"/>
              </a:p>
            </p:txBody>
          </p:sp>
        </p:grpSp>
        <p:cxnSp>
          <p:nvCxnSpPr>
            <p:cNvPr id="104" name="连接符: 肘形 103">
              <a:extLst>
                <a:ext uri="{FF2B5EF4-FFF2-40B4-BE49-F238E27FC236}">
                  <a16:creationId xmlns:a16="http://schemas.microsoft.com/office/drawing/2014/main" id="{0B3A3958-17ED-4B46-985A-03B21E9F9728}"/>
                </a:ext>
              </a:extLst>
            </p:cNvPr>
            <p:cNvCxnSpPr>
              <a:cxnSpLocks/>
              <a:stCxn id="72" idx="3"/>
              <a:endCxn id="100" idx="1"/>
            </p:cNvCxnSpPr>
            <p:nvPr/>
          </p:nvCxnSpPr>
          <p:spPr>
            <a:xfrm>
              <a:off x="9881264" y="5065210"/>
              <a:ext cx="770236" cy="2286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CAD72DA7-1A4F-495A-A44A-A1BC37012AE7}"/>
                </a:ext>
              </a:extLst>
            </p:cNvPr>
            <p:cNvSpPr/>
            <p:nvPr/>
          </p:nvSpPr>
          <p:spPr>
            <a:xfrm>
              <a:off x="4090158" y="4040373"/>
              <a:ext cx="1328899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</a:t>
              </a:r>
              <a:endParaRPr lang="zh-CN" altLang="en-US" sz="1600" b="1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7FCAE936-99FA-4CCB-933B-10924E5148C1}"/>
                </a:ext>
              </a:extLst>
            </p:cNvPr>
            <p:cNvSpPr/>
            <p:nvPr/>
          </p:nvSpPr>
          <p:spPr>
            <a:xfrm>
              <a:off x="4090159" y="4381617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*type</a:t>
              </a:r>
              <a:endParaRPr lang="zh-CN" altLang="en-US" sz="120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09162D67-7EE1-4CC4-85D6-B2B1D79BD2FB}"/>
                </a:ext>
              </a:extLst>
            </p:cNvPr>
            <p:cNvSpPr/>
            <p:nvPr/>
          </p:nvSpPr>
          <p:spPr>
            <a:xfrm>
              <a:off x="4090157" y="4709649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r>
                <a:rPr lang="en-US" altLang="zh-CN" sz="1200"/>
                <a:t>    *privdata</a:t>
              </a:r>
              <a:endParaRPr lang="zh-CN" altLang="en-US" sz="120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A87123E9-53A4-406C-A690-DADD759392C5}"/>
                </a:ext>
              </a:extLst>
            </p:cNvPr>
            <p:cNvSpPr/>
            <p:nvPr/>
          </p:nvSpPr>
          <p:spPr>
            <a:xfrm>
              <a:off x="4090155" y="5037681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dict ht[2]</a:t>
              </a:r>
              <a:endParaRPr lang="zh-CN" altLang="en-US" sz="1200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5A37D064-7EAF-49D9-B547-8A7C9DCF52AF}"/>
                </a:ext>
              </a:extLst>
            </p:cNvPr>
            <p:cNvSpPr/>
            <p:nvPr/>
          </p:nvSpPr>
          <p:spPr>
            <a:xfrm>
              <a:off x="4090153" y="5365713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rehashidx: -1</a:t>
              </a:r>
              <a:endParaRPr lang="zh-CN" altLang="en-US" sz="1200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0CA446D7-DAB9-419D-90F7-FEBC85CC7745}"/>
                </a:ext>
              </a:extLst>
            </p:cNvPr>
            <p:cNvSpPr/>
            <p:nvPr/>
          </p:nvSpPr>
          <p:spPr>
            <a:xfrm>
              <a:off x="4090153" y="5700331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pauserehash: 0</a:t>
              </a:r>
              <a:endParaRPr lang="zh-CN" altLang="en-US" sz="1200"/>
            </a:p>
          </p:txBody>
        </p:sp>
        <p:cxnSp>
          <p:nvCxnSpPr>
            <p:cNvPr id="111" name="连接符: 肘形 110">
              <a:extLst>
                <a:ext uri="{FF2B5EF4-FFF2-40B4-BE49-F238E27FC236}">
                  <a16:creationId xmlns:a16="http://schemas.microsoft.com/office/drawing/2014/main" id="{FC045609-2FDA-4156-8A15-4030B50475DA}"/>
                </a:ext>
              </a:extLst>
            </p:cNvPr>
            <p:cNvCxnSpPr>
              <a:cxnSpLocks/>
              <a:stCxn id="108" idx="3"/>
              <a:endCxn id="63" idx="1"/>
            </p:cNvCxnSpPr>
            <p:nvPr/>
          </p:nvCxnSpPr>
          <p:spPr>
            <a:xfrm flipV="1">
              <a:off x="5419055" y="4316075"/>
              <a:ext cx="1056221" cy="89057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7D2AB6CB-AD48-4D0A-832A-67BFFCD827D6}"/>
                </a:ext>
              </a:extLst>
            </p:cNvPr>
            <p:cNvCxnSpPr>
              <a:cxnSpLocks/>
              <a:stCxn id="108" idx="3"/>
              <a:endCxn id="82" idx="1"/>
            </p:cNvCxnSpPr>
            <p:nvPr/>
          </p:nvCxnSpPr>
          <p:spPr>
            <a:xfrm>
              <a:off x="5419055" y="5206647"/>
              <a:ext cx="1056215" cy="7908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ED26ED5B-C6FF-4748-9C05-707552527655}"/>
                </a:ext>
              </a:extLst>
            </p:cNvPr>
            <p:cNvSpPr txBox="1"/>
            <p:nvPr/>
          </p:nvSpPr>
          <p:spPr>
            <a:xfrm>
              <a:off x="5872018" y="4085003"/>
              <a:ext cx="6094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ht[0]</a:t>
              </a:r>
              <a:endPara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52EBA8C3-A93C-4991-8DA8-ACD9370AEEE8}"/>
                </a:ext>
              </a:extLst>
            </p:cNvPr>
            <p:cNvSpPr txBox="1"/>
            <p:nvPr/>
          </p:nvSpPr>
          <p:spPr>
            <a:xfrm>
              <a:off x="5906531" y="6070839"/>
              <a:ext cx="6094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ht[1]</a:t>
              </a:r>
              <a:endPara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6FAB3DC2-A235-4E7A-9945-B146254E4EF1}"/>
                </a:ext>
              </a:extLst>
            </p:cNvPr>
            <p:cNvGrpSpPr/>
            <p:nvPr/>
          </p:nvGrpSpPr>
          <p:grpSpPr>
            <a:xfrm>
              <a:off x="10459409" y="3649691"/>
              <a:ext cx="987503" cy="691477"/>
              <a:chOff x="8240890" y="2990814"/>
              <a:chExt cx="1036135" cy="993521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BF0D703-3743-464A-9D4C-F69698F0A040}"/>
                  </a:ext>
                </a:extLst>
              </p:cNvPr>
              <p:cNvSpPr/>
              <p:nvPr/>
            </p:nvSpPr>
            <p:spPr>
              <a:xfrm>
                <a:off x="8240892" y="2990814"/>
                <a:ext cx="1036132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 b="1"/>
                  <a:t>dictEntry</a:t>
                </a:r>
                <a:endParaRPr lang="zh-CN" altLang="en-US" sz="1100" b="1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C90F20B2-6479-4B4D-8C96-E1D2E15425A3}"/>
                  </a:ext>
                </a:extLst>
              </p:cNvPr>
              <p:cNvSpPr/>
              <p:nvPr/>
            </p:nvSpPr>
            <p:spPr>
              <a:xfrm>
                <a:off x="8240892" y="3318372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key: 20</a:t>
                </a:r>
                <a:endParaRPr lang="zh-CN" altLang="en-US" sz="1100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AA85BA93-F27D-463D-90AB-818CAC5CD980}"/>
                  </a:ext>
                </a:extLst>
              </p:cNvPr>
              <p:cNvSpPr/>
              <p:nvPr/>
            </p:nvSpPr>
            <p:spPr>
              <a:xfrm>
                <a:off x="8240890" y="3646404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val: null</a:t>
                </a:r>
                <a:endParaRPr lang="zh-CN" altLang="en-US" sz="1100"/>
              </a:p>
            </p:txBody>
          </p:sp>
        </p:grpSp>
        <p:cxnSp>
          <p:nvCxnSpPr>
            <p:cNvPr id="117" name="连接符: 肘形 116">
              <a:extLst>
                <a:ext uri="{FF2B5EF4-FFF2-40B4-BE49-F238E27FC236}">
                  <a16:creationId xmlns:a16="http://schemas.microsoft.com/office/drawing/2014/main" id="{9B1CE794-99D2-4EE8-882A-05D13A79AF5E}"/>
                </a:ext>
              </a:extLst>
            </p:cNvPr>
            <p:cNvCxnSpPr>
              <a:cxnSpLocks/>
              <a:stCxn id="70" idx="3"/>
              <a:endCxn id="61" idx="1"/>
            </p:cNvCxnSpPr>
            <p:nvPr/>
          </p:nvCxnSpPr>
          <p:spPr>
            <a:xfrm flipV="1">
              <a:off x="9881268" y="3767289"/>
              <a:ext cx="578143" cy="7761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9EC790D0-EDEE-4492-9922-5F4E6F7D083A}"/>
                </a:ext>
              </a:extLst>
            </p:cNvPr>
            <p:cNvGrpSpPr/>
            <p:nvPr/>
          </p:nvGrpSpPr>
          <p:grpSpPr>
            <a:xfrm>
              <a:off x="10295080" y="5868373"/>
              <a:ext cx="987503" cy="610779"/>
              <a:chOff x="8240886" y="4587875"/>
              <a:chExt cx="1036135" cy="1007207"/>
            </a:xfrm>
          </p:grpSpPr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069AECAE-B67D-436A-BA1C-02299D0ABBEC}"/>
                  </a:ext>
                </a:extLst>
              </p:cNvPr>
              <p:cNvSpPr/>
              <p:nvPr/>
            </p:nvSpPr>
            <p:spPr>
              <a:xfrm>
                <a:off x="8240888" y="4587875"/>
                <a:ext cx="1036132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 b="1"/>
                  <a:t>dictEntry</a:t>
                </a:r>
                <a:endParaRPr lang="zh-CN" altLang="en-US" sz="1100" b="1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ABDF7928-DA3C-4244-AD2A-587DCC09051F}"/>
                  </a:ext>
                </a:extLst>
              </p:cNvPr>
              <p:cNvSpPr/>
              <p:nvPr/>
            </p:nvSpPr>
            <p:spPr>
              <a:xfrm>
                <a:off x="8240888" y="4929119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key: m1</a:t>
                </a:r>
                <a:endParaRPr lang="zh-CN" altLang="en-US" sz="1100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F6443480-73E9-4917-B35E-06035A48C618}"/>
                  </a:ext>
                </a:extLst>
              </p:cNvPr>
              <p:cNvSpPr/>
              <p:nvPr/>
            </p:nvSpPr>
            <p:spPr>
              <a:xfrm>
                <a:off x="8240886" y="5257151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val: null</a:t>
                </a:r>
                <a:endParaRPr lang="zh-CN" altLang="en-US" sz="1100"/>
              </a:p>
            </p:txBody>
          </p:sp>
        </p:grpSp>
        <p:cxnSp>
          <p:nvCxnSpPr>
            <p:cNvPr id="129" name="连接符: 肘形 128">
              <a:extLst>
                <a:ext uri="{FF2B5EF4-FFF2-40B4-BE49-F238E27FC236}">
                  <a16:creationId xmlns:a16="http://schemas.microsoft.com/office/drawing/2014/main" id="{C0DE5625-6A76-45A2-888D-0BDA34C01ABE}"/>
                </a:ext>
              </a:extLst>
            </p:cNvPr>
            <p:cNvCxnSpPr>
              <a:cxnSpLocks/>
              <a:stCxn id="73" idx="3"/>
              <a:endCxn id="119" idx="1"/>
            </p:cNvCxnSpPr>
            <p:nvPr/>
          </p:nvCxnSpPr>
          <p:spPr>
            <a:xfrm>
              <a:off x="9881262" y="5326080"/>
              <a:ext cx="413820" cy="64475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3990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F576B606-2001-4C61-9DF5-8C132ABC437C}"/>
              </a:ext>
            </a:extLst>
          </p:cNvPr>
          <p:cNvSpPr txBox="1">
            <a:spLocks/>
          </p:cNvSpPr>
          <p:nvPr/>
        </p:nvSpPr>
        <p:spPr>
          <a:xfrm>
            <a:off x="4720784" y="160064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动态字符串</a:t>
            </a:r>
            <a:r>
              <a:rPr lang="en-US" altLang="zh-CN" sz="1800">
                <a:solidFill>
                  <a:srgbClr val="49504F"/>
                </a:solidFill>
              </a:rPr>
              <a:t>SDS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720783" y="217121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B26"/>
                </a:solidFill>
              </a:rPr>
              <a:t>IntSet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936A33B0-BF11-4F99-AC9D-E69B375E4960}"/>
              </a:ext>
            </a:extLst>
          </p:cNvPr>
          <p:cNvSpPr txBox="1">
            <a:spLocks/>
          </p:cNvSpPr>
          <p:nvPr/>
        </p:nvSpPr>
        <p:spPr>
          <a:xfrm>
            <a:off x="4720783" y="274178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Dict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B827A688-74A2-41BE-AEB2-DA74056CC1FD}"/>
              </a:ext>
            </a:extLst>
          </p:cNvPr>
          <p:cNvSpPr txBox="1">
            <a:spLocks/>
          </p:cNvSpPr>
          <p:nvPr/>
        </p:nvSpPr>
        <p:spPr>
          <a:xfrm>
            <a:off x="4720783" y="331235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ZipList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5B66A23-BAC8-48F9-B93C-71FDA9F7C817}"/>
              </a:ext>
            </a:extLst>
          </p:cNvPr>
          <p:cNvSpPr txBox="1">
            <a:spLocks/>
          </p:cNvSpPr>
          <p:nvPr/>
        </p:nvSpPr>
        <p:spPr>
          <a:xfrm>
            <a:off x="4720783" y="3882919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QuickList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EE065D07-BB96-4F76-A8B6-F5A583A1BA50}"/>
              </a:ext>
            </a:extLst>
          </p:cNvPr>
          <p:cNvSpPr txBox="1">
            <a:spLocks/>
          </p:cNvSpPr>
          <p:nvPr/>
        </p:nvSpPr>
        <p:spPr>
          <a:xfrm>
            <a:off x="4720783" y="445348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SkipList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AEF42B6D-32F7-4D61-9068-12698E4B8AD9}"/>
              </a:ext>
            </a:extLst>
          </p:cNvPr>
          <p:cNvSpPr txBox="1">
            <a:spLocks/>
          </p:cNvSpPr>
          <p:nvPr/>
        </p:nvSpPr>
        <p:spPr>
          <a:xfrm>
            <a:off x="4720783" y="50240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RedisObject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4204038-862F-4161-BCF8-AE81061EC883}"/>
              </a:ext>
            </a:extLst>
          </p:cNvPr>
          <p:cNvSpPr txBox="1">
            <a:spLocks/>
          </p:cNvSpPr>
          <p:nvPr/>
        </p:nvSpPr>
        <p:spPr>
          <a:xfrm>
            <a:off x="4720783" y="559462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五种数据结构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52954"/>
      </p:ext>
    </p:extLst>
  </p:cSld>
  <p:clrMapOvr>
    <a:masterClrMapping/>
  </p:clrMapOvr>
  <p:transition spd="slow">
    <p:push dir="u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ZSet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CD4221F-221E-4E2E-A189-B8BD5DAFC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705099"/>
          </a:xfrm>
        </p:spPr>
        <p:txBody>
          <a:bodyPr/>
          <a:lstStyle/>
          <a:p>
            <a:r>
              <a:rPr lang="en-US" altLang="zh-CN"/>
              <a:t>ZSet</a:t>
            </a:r>
            <a:r>
              <a:rPr lang="zh-CN" altLang="en-US"/>
              <a:t>也就是</a:t>
            </a:r>
            <a:r>
              <a:rPr lang="en-US" altLang="zh-CN"/>
              <a:t>SortedSet</a:t>
            </a:r>
            <a:r>
              <a:rPr lang="zh-CN" altLang="en-US"/>
              <a:t>，其中每一个元素都需要指定一个</a:t>
            </a:r>
            <a:r>
              <a:rPr lang="en-US" altLang="zh-CN"/>
              <a:t>score</a:t>
            </a:r>
            <a:r>
              <a:rPr lang="zh-CN" altLang="en-US"/>
              <a:t>值和</a:t>
            </a:r>
            <a:r>
              <a:rPr lang="en-US" altLang="zh-CN"/>
              <a:t>member</a:t>
            </a:r>
            <a:r>
              <a:rPr lang="zh-CN" altLang="en-US"/>
              <a:t>值：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可以根据</a:t>
            </a:r>
            <a:r>
              <a:rPr lang="en-US" altLang="zh-CN"/>
              <a:t>score</a:t>
            </a:r>
            <a:r>
              <a:rPr lang="zh-CN" altLang="en-US"/>
              <a:t>值排序后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member</a:t>
            </a:r>
            <a:r>
              <a:rPr lang="zh-CN" altLang="en-US"/>
              <a:t>必须唯一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可以根据</a:t>
            </a:r>
            <a:r>
              <a:rPr lang="en-US" altLang="zh-CN"/>
              <a:t>member</a:t>
            </a:r>
            <a:r>
              <a:rPr lang="zh-CN" altLang="en-US"/>
              <a:t>查询分数</a:t>
            </a:r>
            <a:endParaRPr lang="en-US" altLang="zh-CN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CN"/>
          </a:p>
          <a:p>
            <a:r>
              <a:rPr lang="zh-CN" altLang="en-US"/>
              <a:t>因此，</a:t>
            </a:r>
            <a:r>
              <a:rPr lang="en-US" altLang="zh-CN"/>
              <a:t>zset</a:t>
            </a:r>
            <a:r>
              <a:rPr lang="zh-CN" altLang="en-US"/>
              <a:t>底层数据结构必须满足</a:t>
            </a:r>
            <a:r>
              <a:rPr lang="zh-CN" altLang="en-US" b="1"/>
              <a:t>键值存储、键必须唯一、可排序</a:t>
            </a:r>
            <a:r>
              <a:rPr lang="zh-CN" altLang="en-US"/>
              <a:t>这几个需求。之前学习的哪种编码结构可以满足？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b="1"/>
              <a:t>SkipList</a:t>
            </a:r>
            <a:r>
              <a:rPr lang="zh-CN" altLang="en-US" sz="1400"/>
              <a:t>：可以排序，并且可以同时存储</a:t>
            </a:r>
            <a:r>
              <a:rPr lang="en-US" altLang="zh-CN" sz="1400"/>
              <a:t>score</a:t>
            </a:r>
            <a:r>
              <a:rPr lang="zh-CN" altLang="en-US" sz="1400"/>
              <a:t>和</a:t>
            </a:r>
            <a:r>
              <a:rPr lang="en-US" altLang="zh-CN" sz="1400"/>
              <a:t>ele</a:t>
            </a:r>
            <a:r>
              <a:rPr lang="zh-CN" altLang="en-US" sz="1400"/>
              <a:t>值（</a:t>
            </a:r>
            <a:r>
              <a:rPr lang="en-US" altLang="zh-CN" sz="1400"/>
              <a:t>member</a:t>
            </a:r>
            <a:r>
              <a:rPr lang="zh-CN" altLang="en-US" sz="1400"/>
              <a:t>）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</a:t>
            </a:r>
            <a:r>
              <a:rPr lang="zh-CN" altLang="en-US" sz="1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</a:t>
            </a:r>
            <a:r>
              <a:rPr lang="zh-CN" altLang="en-US" sz="1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sz="1400"/>
              <a:t>可以键值存储，并且可以根据</a:t>
            </a:r>
            <a:r>
              <a:rPr lang="en-US" altLang="zh-CN" sz="1400"/>
              <a:t>key</a:t>
            </a:r>
            <a:r>
              <a:rPr lang="zh-CN" altLang="en-US" sz="1400"/>
              <a:t>找</a:t>
            </a:r>
            <a:r>
              <a:rPr lang="en-US" altLang="zh-CN" sz="1400"/>
              <a:t>value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42F0FB9-B491-4D8B-8155-FF19FD13908D}"/>
              </a:ext>
            </a:extLst>
          </p:cNvPr>
          <p:cNvSpPr txBox="1"/>
          <p:nvPr/>
        </p:nvSpPr>
        <p:spPr>
          <a:xfrm>
            <a:off x="4160007" y="4793488"/>
            <a:ext cx="5452344" cy="195438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createZsetObject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zmalloc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sizeof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dictCreate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(&amp;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zsetDictType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    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创建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SkipList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zslCreate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 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OBJ_ENCODING_SKIPLIST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83FC118-839B-4D2B-A96A-7CDC1BD4ECF5}"/>
              </a:ext>
            </a:extLst>
          </p:cNvPr>
          <p:cNvSpPr txBox="1"/>
          <p:nvPr/>
        </p:nvSpPr>
        <p:spPr>
          <a:xfrm>
            <a:off x="932984" y="4793488"/>
            <a:ext cx="2746918" cy="1277273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zset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结构</a:t>
            </a:r>
            <a:endParaRPr lang="en-US" altLang="zh-CN" sz="1100" b="0">
              <a:solidFill>
                <a:srgbClr val="0000FF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Dict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指针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SkipList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指针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zskiplist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8014D-006E-43B2-BF6F-23C7483A6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924" y="2064512"/>
            <a:ext cx="5580952" cy="15142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862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ZSet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F816B6-34A5-4F0A-B888-75887E26A16D}"/>
              </a:ext>
            </a:extLst>
          </p:cNvPr>
          <p:cNvSpPr/>
          <p:nvPr/>
        </p:nvSpPr>
        <p:spPr>
          <a:xfrm>
            <a:off x="847152" y="1767335"/>
            <a:ext cx="2005484" cy="4215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C20F53-01C7-4886-AEB2-446E379F5F6D}"/>
              </a:ext>
            </a:extLst>
          </p:cNvPr>
          <p:cNvSpPr/>
          <p:nvPr/>
        </p:nvSpPr>
        <p:spPr>
          <a:xfrm>
            <a:off x="847163" y="2181575"/>
            <a:ext cx="2005485" cy="4215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OBJ_ZSET</a:t>
            </a:r>
            <a:endParaRPr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21AB1E-4F33-4F39-8B66-9BD074FD19BB}"/>
              </a:ext>
            </a:extLst>
          </p:cNvPr>
          <p:cNvSpPr/>
          <p:nvPr/>
        </p:nvSpPr>
        <p:spPr>
          <a:xfrm>
            <a:off x="847151" y="2601719"/>
            <a:ext cx="2005485" cy="4215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OBJ_ENCODING_SKIPLIST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B9E976-472E-4A96-A057-E2500FC913F3}"/>
              </a:ext>
            </a:extLst>
          </p:cNvPr>
          <p:cNvSpPr/>
          <p:nvPr/>
        </p:nvSpPr>
        <p:spPr>
          <a:xfrm>
            <a:off x="847151" y="3023303"/>
            <a:ext cx="2005485" cy="4215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6F81FD8-4F5E-4E8B-9697-9A1D6ECC2A51}"/>
              </a:ext>
            </a:extLst>
          </p:cNvPr>
          <p:cNvSpPr/>
          <p:nvPr/>
        </p:nvSpPr>
        <p:spPr>
          <a:xfrm>
            <a:off x="847151" y="3436446"/>
            <a:ext cx="2005485" cy="4215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1D6525-83DA-4672-9C2A-2859EFE46A88}"/>
              </a:ext>
            </a:extLst>
          </p:cNvPr>
          <p:cNvSpPr/>
          <p:nvPr/>
        </p:nvSpPr>
        <p:spPr>
          <a:xfrm>
            <a:off x="847151" y="3849589"/>
            <a:ext cx="2005485" cy="4215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4458BDB7-E5F5-4846-8A76-40DCD01C24BF}"/>
              </a:ext>
            </a:extLst>
          </p:cNvPr>
          <p:cNvCxnSpPr>
            <a:cxnSpLocks/>
            <a:stCxn id="12" idx="3"/>
            <a:endCxn id="66" idx="3"/>
          </p:cNvCxnSpPr>
          <p:nvPr/>
        </p:nvCxnSpPr>
        <p:spPr>
          <a:xfrm>
            <a:off x="2852636" y="4060381"/>
            <a:ext cx="12700" cy="1190919"/>
          </a:xfrm>
          <a:prstGeom prst="bentConnector3">
            <a:avLst>
              <a:gd name="adj1" fmla="val 25902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3F7AB5AC-0E8B-404C-A349-19C12F00560B}"/>
              </a:ext>
            </a:extLst>
          </p:cNvPr>
          <p:cNvSpPr/>
          <p:nvPr/>
        </p:nvSpPr>
        <p:spPr>
          <a:xfrm>
            <a:off x="847152" y="5040508"/>
            <a:ext cx="2005484" cy="4215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ZSET</a:t>
            </a:r>
            <a:endParaRPr lang="zh-CN" altLang="en-US" sz="1600" b="1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C7153EA-CF86-4491-A4D6-987DEDDF2B5D}"/>
              </a:ext>
            </a:extLst>
          </p:cNvPr>
          <p:cNvSpPr/>
          <p:nvPr/>
        </p:nvSpPr>
        <p:spPr>
          <a:xfrm>
            <a:off x="847163" y="5454748"/>
            <a:ext cx="2005485" cy="4215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*</a:t>
            </a:r>
            <a:r>
              <a:rPr lang="en-US" altLang="zh-CN" sz="1200"/>
              <a:t>dict</a:t>
            </a:r>
            <a:endParaRPr lang="zh-CN" altLang="en-US" sz="120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B99BD61-5823-44D7-B94A-1D797B5AD87E}"/>
              </a:ext>
            </a:extLst>
          </p:cNvPr>
          <p:cNvSpPr/>
          <p:nvPr/>
        </p:nvSpPr>
        <p:spPr>
          <a:xfrm>
            <a:off x="847151" y="5874892"/>
            <a:ext cx="2005485" cy="4215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*zsl</a:t>
            </a:r>
            <a:endParaRPr lang="zh-CN" altLang="en-US" sz="1200"/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B354A077-0D52-44AF-8BB0-396E597857E7}"/>
              </a:ext>
            </a:extLst>
          </p:cNvPr>
          <p:cNvCxnSpPr>
            <a:cxnSpLocks/>
            <a:stCxn id="67" idx="3"/>
            <a:endCxn id="56" idx="1"/>
          </p:cNvCxnSpPr>
          <p:nvPr/>
        </p:nvCxnSpPr>
        <p:spPr>
          <a:xfrm flipV="1">
            <a:off x="2852648" y="2038522"/>
            <a:ext cx="1319530" cy="3627018"/>
          </a:xfrm>
          <a:prstGeom prst="bentConnector3">
            <a:avLst>
              <a:gd name="adj1" fmla="val 4577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0FD6BAB5-4C15-4A29-B362-2E374A3AC6B0}"/>
              </a:ext>
            </a:extLst>
          </p:cNvPr>
          <p:cNvGrpSpPr/>
          <p:nvPr/>
        </p:nvGrpSpPr>
        <p:grpSpPr>
          <a:xfrm>
            <a:off x="4240008" y="4306773"/>
            <a:ext cx="5987885" cy="2331419"/>
            <a:chOff x="4318065" y="4306773"/>
            <a:chExt cx="5987885" cy="2331419"/>
          </a:xfrm>
        </p:grpSpPr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BB781E8A-B231-4453-AE83-F62C359677BC}"/>
                </a:ext>
              </a:extLst>
            </p:cNvPr>
            <p:cNvSpPr/>
            <p:nvPr/>
          </p:nvSpPr>
          <p:spPr>
            <a:xfrm>
              <a:off x="4318071" y="4974921"/>
              <a:ext cx="940246" cy="33793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400" b="1"/>
                <a:t>SkipList</a:t>
              </a:r>
              <a:endParaRPr lang="zh-CN" altLang="en-US" sz="1400" b="1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5845DD4F-B016-4481-9D21-247E7C2022E8}"/>
                </a:ext>
              </a:extLst>
            </p:cNvPr>
            <p:cNvSpPr/>
            <p:nvPr/>
          </p:nvSpPr>
          <p:spPr>
            <a:xfrm>
              <a:off x="4318071" y="5316165"/>
              <a:ext cx="940247" cy="33793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*header</a:t>
              </a:r>
              <a:endParaRPr lang="zh-CN" altLang="en-US" sz="1100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B31D8A0D-98AD-4B9F-ABB2-E80742E238D4}"/>
                </a:ext>
              </a:extLst>
            </p:cNvPr>
            <p:cNvSpPr/>
            <p:nvPr/>
          </p:nvSpPr>
          <p:spPr>
            <a:xfrm>
              <a:off x="4318069" y="5644197"/>
              <a:ext cx="940247" cy="33793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*tail</a:t>
              </a:r>
              <a:endParaRPr lang="zh-CN" altLang="en-US" sz="1100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5CF3D4B1-6243-49B1-9317-1AA908C1F07A}"/>
                </a:ext>
              </a:extLst>
            </p:cNvPr>
            <p:cNvSpPr/>
            <p:nvPr/>
          </p:nvSpPr>
          <p:spPr>
            <a:xfrm>
              <a:off x="4318067" y="5972229"/>
              <a:ext cx="940247" cy="33793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length</a:t>
              </a:r>
              <a:endParaRPr lang="zh-CN" altLang="en-US" sz="1100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DC24BF7A-E551-48A4-A971-75DEE6E11E6B}"/>
                </a:ext>
              </a:extLst>
            </p:cNvPr>
            <p:cNvSpPr/>
            <p:nvPr/>
          </p:nvSpPr>
          <p:spPr>
            <a:xfrm>
              <a:off x="4318065" y="6300261"/>
              <a:ext cx="940247" cy="33793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level</a:t>
              </a:r>
              <a:endParaRPr lang="zh-CN" altLang="en-US" sz="1100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51398BD2-AA3A-4F92-8D58-ED9772BD8DBE}"/>
                </a:ext>
              </a:extLst>
            </p:cNvPr>
            <p:cNvSpPr/>
            <p:nvPr/>
          </p:nvSpPr>
          <p:spPr>
            <a:xfrm>
              <a:off x="5915827" y="4308833"/>
              <a:ext cx="779640" cy="100402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t"/>
            <a:lstStyle/>
            <a:p>
              <a:pPr algn="ctr"/>
              <a:r>
                <a:rPr lang="en-US" altLang="zh-CN" sz="1200"/>
                <a:t>level[]</a:t>
              </a:r>
              <a:endParaRPr lang="zh-CN" altLang="en-US" sz="1200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D6D66ACB-7186-4CE0-A1DD-1A2B2EABDC35}"/>
                </a:ext>
              </a:extLst>
            </p:cNvPr>
            <p:cNvSpPr/>
            <p:nvPr/>
          </p:nvSpPr>
          <p:spPr>
            <a:xfrm>
              <a:off x="5915827" y="5732072"/>
              <a:ext cx="779641" cy="21134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score:10</a:t>
              </a:r>
              <a:endParaRPr lang="zh-CN" altLang="en-US" sz="1100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97FD22C7-21E5-4369-83E5-8634BAA0FD1F}"/>
                </a:ext>
              </a:extLst>
            </p:cNvPr>
            <p:cNvSpPr/>
            <p:nvPr/>
          </p:nvSpPr>
          <p:spPr>
            <a:xfrm>
              <a:off x="5915827" y="5312973"/>
              <a:ext cx="779641" cy="21134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backward</a:t>
              </a:r>
              <a:endParaRPr lang="zh-CN" altLang="en-US" sz="1100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18B314AF-C733-4583-B90F-2F5A14163FE2}"/>
                </a:ext>
              </a:extLst>
            </p:cNvPr>
            <p:cNvSpPr/>
            <p:nvPr/>
          </p:nvSpPr>
          <p:spPr>
            <a:xfrm>
              <a:off x="5915827" y="5942088"/>
              <a:ext cx="779641" cy="33793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 b="1"/>
                <a:t>SkipList</a:t>
              </a:r>
            </a:p>
            <a:p>
              <a:pPr algn="ctr"/>
              <a:r>
                <a:rPr lang="en-US" altLang="zh-CN" sz="1100" b="1"/>
                <a:t>Node</a:t>
              </a:r>
              <a:endParaRPr lang="zh-CN" altLang="en-US" sz="1100" b="1"/>
            </a:p>
          </p:txBody>
        </p:sp>
        <p:cxnSp>
          <p:nvCxnSpPr>
            <p:cNvPr id="144" name="连接符: 肘形 143">
              <a:extLst>
                <a:ext uri="{FF2B5EF4-FFF2-40B4-BE49-F238E27FC236}">
                  <a16:creationId xmlns:a16="http://schemas.microsoft.com/office/drawing/2014/main" id="{9BDD13F0-381E-4363-ABA2-C334F57D1368}"/>
                </a:ext>
              </a:extLst>
            </p:cNvPr>
            <p:cNvCxnSpPr>
              <a:cxnSpLocks/>
              <a:stCxn id="136" idx="3"/>
              <a:endCxn id="143" idx="1"/>
            </p:cNvCxnSpPr>
            <p:nvPr/>
          </p:nvCxnSpPr>
          <p:spPr>
            <a:xfrm>
              <a:off x="5258318" y="5485131"/>
              <a:ext cx="657509" cy="625923"/>
            </a:xfrm>
            <a:prstGeom prst="bentConnector3">
              <a:avLst>
                <a:gd name="adj1" fmla="val 6526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连接符: 肘形 144">
              <a:extLst>
                <a:ext uri="{FF2B5EF4-FFF2-40B4-BE49-F238E27FC236}">
                  <a16:creationId xmlns:a16="http://schemas.microsoft.com/office/drawing/2014/main" id="{E0F9D05D-0511-4864-B0CA-DE364D7105A3}"/>
                </a:ext>
              </a:extLst>
            </p:cNvPr>
            <p:cNvCxnSpPr>
              <a:cxnSpLocks/>
              <a:stCxn id="137" idx="3"/>
              <a:endCxn id="162" idx="2"/>
            </p:cNvCxnSpPr>
            <p:nvPr/>
          </p:nvCxnSpPr>
          <p:spPr>
            <a:xfrm>
              <a:off x="5258316" y="5813163"/>
              <a:ext cx="4657479" cy="464796"/>
            </a:xfrm>
            <a:prstGeom prst="bentConnector4">
              <a:avLst>
                <a:gd name="adj1" fmla="val 5588"/>
                <a:gd name="adj2" fmla="val 149183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33FFE62F-B136-4B17-AB5D-A9E94E24752D}"/>
                </a:ext>
              </a:extLst>
            </p:cNvPr>
            <p:cNvSpPr/>
            <p:nvPr/>
          </p:nvSpPr>
          <p:spPr>
            <a:xfrm>
              <a:off x="7093143" y="4790726"/>
              <a:ext cx="779640" cy="52006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t"/>
            <a:lstStyle/>
            <a:p>
              <a:pPr algn="ctr"/>
              <a:r>
                <a:rPr lang="en-US" altLang="zh-CN" sz="1200"/>
                <a:t>level[]</a:t>
              </a:r>
              <a:endParaRPr lang="zh-CN" altLang="en-US" sz="1200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87FDA9D0-7F89-41AD-8C8F-BC1F6997B32F}"/>
                </a:ext>
              </a:extLst>
            </p:cNvPr>
            <p:cNvSpPr/>
            <p:nvPr/>
          </p:nvSpPr>
          <p:spPr>
            <a:xfrm>
              <a:off x="7093143" y="5730012"/>
              <a:ext cx="779641" cy="21134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score:20</a:t>
              </a:r>
              <a:endParaRPr lang="zh-CN" altLang="en-US" sz="1100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06625804-B961-4D22-B002-F936E204F4DE}"/>
                </a:ext>
              </a:extLst>
            </p:cNvPr>
            <p:cNvSpPr/>
            <p:nvPr/>
          </p:nvSpPr>
          <p:spPr>
            <a:xfrm>
              <a:off x="7093143" y="5310913"/>
              <a:ext cx="779641" cy="21134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backward</a:t>
              </a:r>
              <a:endParaRPr lang="zh-CN" altLang="en-US" sz="1100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2A0A4629-0B44-4E60-90BE-65EC5E26C3AC}"/>
                </a:ext>
              </a:extLst>
            </p:cNvPr>
            <p:cNvSpPr/>
            <p:nvPr/>
          </p:nvSpPr>
          <p:spPr>
            <a:xfrm>
              <a:off x="7093143" y="5940028"/>
              <a:ext cx="779641" cy="33793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 b="1"/>
                <a:t>SkipList</a:t>
              </a:r>
            </a:p>
            <a:p>
              <a:pPr algn="ctr"/>
              <a:r>
                <a:rPr lang="en-US" altLang="zh-CN" sz="1100" b="1"/>
                <a:t>Node</a:t>
              </a:r>
              <a:endParaRPr lang="zh-CN" altLang="en-US" sz="1100" b="1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50B74BD3-81ED-4C88-A25F-3DD62CCF28CF}"/>
                </a:ext>
              </a:extLst>
            </p:cNvPr>
            <p:cNvSpPr/>
            <p:nvPr/>
          </p:nvSpPr>
          <p:spPr>
            <a:xfrm>
              <a:off x="8293222" y="4306773"/>
              <a:ext cx="780309" cy="100402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t"/>
            <a:lstStyle/>
            <a:p>
              <a:pPr algn="ctr"/>
              <a:r>
                <a:rPr lang="en-US" altLang="zh-CN" sz="1200"/>
                <a:t>level[]</a:t>
              </a:r>
              <a:endParaRPr lang="zh-CN" altLang="en-US" sz="1200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4F470247-B0AD-4E79-A09E-5C6E068BC58F}"/>
                </a:ext>
              </a:extLst>
            </p:cNvPr>
            <p:cNvSpPr/>
            <p:nvPr/>
          </p:nvSpPr>
          <p:spPr>
            <a:xfrm>
              <a:off x="8293221" y="5730012"/>
              <a:ext cx="780310" cy="21134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score:30</a:t>
              </a:r>
              <a:endParaRPr lang="zh-CN" altLang="en-US" sz="1100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3E48F4A9-6AE3-4160-8F95-23CDE1FF1EDF}"/>
                </a:ext>
              </a:extLst>
            </p:cNvPr>
            <p:cNvSpPr/>
            <p:nvPr/>
          </p:nvSpPr>
          <p:spPr>
            <a:xfrm>
              <a:off x="8293221" y="5310913"/>
              <a:ext cx="780310" cy="21134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backward</a:t>
              </a:r>
              <a:endParaRPr lang="zh-CN" altLang="en-US" sz="1100"/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38E54CE3-7C86-4740-970E-A306D2F80CA4}"/>
                </a:ext>
              </a:extLst>
            </p:cNvPr>
            <p:cNvSpPr/>
            <p:nvPr/>
          </p:nvSpPr>
          <p:spPr>
            <a:xfrm>
              <a:off x="8293221" y="5940028"/>
              <a:ext cx="780310" cy="33793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 b="1"/>
                <a:t>SkipList</a:t>
              </a:r>
            </a:p>
            <a:p>
              <a:pPr algn="ctr"/>
              <a:r>
                <a:rPr lang="en-US" altLang="zh-CN" sz="1100" b="1"/>
                <a:t>Node</a:t>
              </a:r>
              <a:endParaRPr lang="zh-CN" altLang="en-US" sz="1100" b="1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9159D2D3-2623-4653-861A-A9F5C85410AA}"/>
                </a:ext>
              </a:extLst>
            </p:cNvPr>
            <p:cNvSpPr/>
            <p:nvPr/>
          </p:nvSpPr>
          <p:spPr>
            <a:xfrm>
              <a:off x="6043455" y="4565690"/>
              <a:ext cx="524385" cy="18245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000"/>
                <a:t>Lv2</a:t>
              </a:r>
              <a:endParaRPr lang="zh-CN" altLang="en-US" sz="1000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2170E2A6-B874-4629-842E-0E475A2A4250}"/>
                </a:ext>
              </a:extLst>
            </p:cNvPr>
            <p:cNvSpPr/>
            <p:nvPr/>
          </p:nvSpPr>
          <p:spPr>
            <a:xfrm>
              <a:off x="6043455" y="5044618"/>
              <a:ext cx="524385" cy="18245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000"/>
                <a:t>lv1</a:t>
              </a:r>
              <a:endParaRPr lang="zh-CN" altLang="en-US" sz="1000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BB8EC9BC-0682-428C-8D36-C049D5713004}"/>
                </a:ext>
              </a:extLst>
            </p:cNvPr>
            <p:cNvSpPr/>
            <p:nvPr/>
          </p:nvSpPr>
          <p:spPr>
            <a:xfrm>
              <a:off x="7218202" y="5044618"/>
              <a:ext cx="529522" cy="18245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000"/>
                <a:t>lv1</a:t>
              </a:r>
              <a:endParaRPr lang="zh-CN" altLang="en-US" sz="1000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D46F36FF-7642-40DD-B8D8-549478A94E71}"/>
                </a:ext>
              </a:extLst>
            </p:cNvPr>
            <p:cNvSpPr/>
            <p:nvPr/>
          </p:nvSpPr>
          <p:spPr>
            <a:xfrm>
              <a:off x="8413056" y="4565690"/>
              <a:ext cx="540641" cy="18245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000"/>
                <a:t>Lv2</a:t>
              </a:r>
              <a:endParaRPr lang="zh-CN" altLang="en-US" sz="1000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A9CB9CDE-C24E-4682-810D-A55F26E93743}"/>
                </a:ext>
              </a:extLst>
            </p:cNvPr>
            <p:cNvSpPr/>
            <p:nvPr/>
          </p:nvSpPr>
          <p:spPr>
            <a:xfrm>
              <a:off x="8413056" y="5044618"/>
              <a:ext cx="540641" cy="18245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000"/>
                <a:t>Lv1</a:t>
              </a:r>
              <a:endParaRPr lang="zh-CN" altLang="en-US" sz="1000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859B7B7C-7820-4A82-998E-0C1ACE07B04F}"/>
                </a:ext>
              </a:extLst>
            </p:cNvPr>
            <p:cNvSpPr/>
            <p:nvPr/>
          </p:nvSpPr>
          <p:spPr>
            <a:xfrm>
              <a:off x="9525641" y="4790727"/>
              <a:ext cx="780309" cy="52006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t"/>
            <a:lstStyle/>
            <a:p>
              <a:pPr algn="ctr"/>
              <a:r>
                <a:rPr lang="en-US" altLang="zh-CN" sz="1200"/>
                <a:t>level[]</a:t>
              </a:r>
              <a:endParaRPr lang="zh-CN" altLang="en-US" sz="1200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28588BB3-06D7-45C5-8E0A-A917EC79B597}"/>
                </a:ext>
              </a:extLst>
            </p:cNvPr>
            <p:cNvSpPr/>
            <p:nvPr/>
          </p:nvSpPr>
          <p:spPr>
            <a:xfrm>
              <a:off x="9525640" y="5730012"/>
              <a:ext cx="780310" cy="21134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score:40</a:t>
              </a:r>
              <a:endParaRPr lang="zh-CN" altLang="en-US" sz="1100"/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C20889A4-CC11-41DD-B8BB-A9598332788F}"/>
                </a:ext>
              </a:extLst>
            </p:cNvPr>
            <p:cNvSpPr/>
            <p:nvPr/>
          </p:nvSpPr>
          <p:spPr>
            <a:xfrm>
              <a:off x="9525640" y="5310913"/>
              <a:ext cx="780310" cy="21134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backward</a:t>
              </a:r>
              <a:endParaRPr lang="zh-CN" altLang="en-US" sz="1100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132165ED-ED87-46FA-BFFC-D8FC25B09658}"/>
                </a:ext>
              </a:extLst>
            </p:cNvPr>
            <p:cNvSpPr/>
            <p:nvPr/>
          </p:nvSpPr>
          <p:spPr>
            <a:xfrm>
              <a:off x="9525640" y="5940028"/>
              <a:ext cx="780310" cy="33793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 b="1"/>
                <a:t>SkipList</a:t>
              </a:r>
            </a:p>
            <a:p>
              <a:pPr algn="ctr"/>
              <a:r>
                <a:rPr lang="en-US" altLang="zh-CN" sz="1100" b="1"/>
                <a:t>Node</a:t>
              </a:r>
              <a:endParaRPr lang="zh-CN" altLang="en-US" sz="1100" b="1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4DED0B1B-4F21-49DD-AA35-A9E8535B7770}"/>
                </a:ext>
              </a:extLst>
            </p:cNvPr>
            <p:cNvSpPr/>
            <p:nvPr/>
          </p:nvSpPr>
          <p:spPr>
            <a:xfrm>
              <a:off x="9626940" y="5044618"/>
              <a:ext cx="577711" cy="18245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000"/>
                <a:t>Lv1</a:t>
              </a:r>
              <a:endParaRPr lang="zh-CN" altLang="en-US" sz="1000"/>
            </a:p>
          </p:txBody>
        </p:sp>
        <p:cxnSp>
          <p:nvCxnSpPr>
            <p:cNvPr id="164" name="连接符: 肘形 163">
              <a:extLst>
                <a:ext uri="{FF2B5EF4-FFF2-40B4-BE49-F238E27FC236}">
                  <a16:creationId xmlns:a16="http://schemas.microsoft.com/office/drawing/2014/main" id="{FBCFA101-3CE7-4BD0-A4F8-C4B0D6AFBCB8}"/>
                </a:ext>
              </a:extLst>
            </p:cNvPr>
            <p:cNvCxnSpPr>
              <a:cxnSpLocks/>
              <a:stCxn id="161" idx="1"/>
              <a:endCxn id="153" idx="3"/>
            </p:cNvCxnSpPr>
            <p:nvPr/>
          </p:nvCxnSpPr>
          <p:spPr>
            <a:xfrm rot="10800000" flipV="1">
              <a:off x="9073532" y="5416584"/>
              <a:ext cx="452109" cy="692409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连接符: 肘形 164">
              <a:extLst>
                <a:ext uri="{FF2B5EF4-FFF2-40B4-BE49-F238E27FC236}">
                  <a16:creationId xmlns:a16="http://schemas.microsoft.com/office/drawing/2014/main" id="{6E193572-0F0D-4CBF-AFA7-9AB4AE7AE2FE}"/>
                </a:ext>
              </a:extLst>
            </p:cNvPr>
            <p:cNvCxnSpPr>
              <a:cxnSpLocks/>
              <a:stCxn id="152" idx="1"/>
              <a:endCxn id="149" idx="3"/>
            </p:cNvCxnSpPr>
            <p:nvPr/>
          </p:nvCxnSpPr>
          <p:spPr>
            <a:xfrm rot="10800000" flipV="1">
              <a:off x="7872785" y="5416584"/>
              <a:ext cx="420437" cy="692409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连接符: 肘形 165">
              <a:extLst>
                <a:ext uri="{FF2B5EF4-FFF2-40B4-BE49-F238E27FC236}">
                  <a16:creationId xmlns:a16="http://schemas.microsoft.com/office/drawing/2014/main" id="{60435B87-69F3-4700-8E7C-78FF6D0D381A}"/>
                </a:ext>
              </a:extLst>
            </p:cNvPr>
            <p:cNvCxnSpPr>
              <a:cxnSpLocks/>
              <a:stCxn id="148" idx="1"/>
              <a:endCxn id="143" idx="3"/>
            </p:cNvCxnSpPr>
            <p:nvPr/>
          </p:nvCxnSpPr>
          <p:spPr>
            <a:xfrm rot="10800000" flipV="1">
              <a:off x="6695469" y="5416584"/>
              <a:ext cx="397675" cy="694469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CAF8387C-C5AC-4246-830D-7A12F6C10230}"/>
                </a:ext>
              </a:extLst>
            </p:cNvPr>
            <p:cNvSpPr/>
            <p:nvPr/>
          </p:nvSpPr>
          <p:spPr>
            <a:xfrm>
              <a:off x="5915827" y="5521128"/>
              <a:ext cx="779641" cy="21134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ele: m1</a:t>
              </a:r>
              <a:endParaRPr lang="zh-CN" altLang="en-US" sz="1100"/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D4B766C4-54B8-4C5C-A654-A3B0ADBCA532}"/>
                </a:ext>
              </a:extLst>
            </p:cNvPr>
            <p:cNvSpPr/>
            <p:nvPr/>
          </p:nvSpPr>
          <p:spPr>
            <a:xfrm>
              <a:off x="7093143" y="5519068"/>
              <a:ext cx="779641" cy="21134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ele: m2</a:t>
              </a:r>
              <a:endParaRPr lang="zh-CN" altLang="en-US" sz="1100"/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13A63F12-7FAA-4A22-AF9D-6318556C9F41}"/>
                </a:ext>
              </a:extLst>
            </p:cNvPr>
            <p:cNvSpPr/>
            <p:nvPr/>
          </p:nvSpPr>
          <p:spPr>
            <a:xfrm>
              <a:off x="8293221" y="5519068"/>
              <a:ext cx="780310" cy="21134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ele: m3</a:t>
              </a:r>
              <a:endParaRPr lang="zh-CN" altLang="en-US" sz="1100"/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309260F1-C998-4D6C-8426-56BE6FDD940E}"/>
                </a:ext>
              </a:extLst>
            </p:cNvPr>
            <p:cNvSpPr/>
            <p:nvPr/>
          </p:nvSpPr>
          <p:spPr>
            <a:xfrm>
              <a:off x="9525640" y="5519068"/>
              <a:ext cx="780310" cy="21134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ele: m4</a:t>
              </a:r>
              <a:endParaRPr lang="zh-CN" altLang="en-US" sz="1100"/>
            </a:p>
          </p:txBody>
        </p: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1BD98A85-69ED-4440-AB8E-D8188698B16F}"/>
                </a:ext>
              </a:extLst>
            </p:cNvPr>
            <p:cNvCxnSpPr>
              <a:stCxn id="155" idx="3"/>
              <a:endCxn id="156" idx="1"/>
            </p:cNvCxnSpPr>
            <p:nvPr/>
          </p:nvCxnSpPr>
          <p:spPr>
            <a:xfrm>
              <a:off x="6567840" y="5135843"/>
              <a:ext cx="65036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ABF1CDCC-23DD-494F-9E72-7F93526BDF2C}"/>
                </a:ext>
              </a:extLst>
            </p:cNvPr>
            <p:cNvCxnSpPr>
              <a:cxnSpLocks/>
              <a:stCxn id="156" idx="3"/>
              <a:endCxn id="158" idx="1"/>
            </p:cNvCxnSpPr>
            <p:nvPr/>
          </p:nvCxnSpPr>
          <p:spPr>
            <a:xfrm>
              <a:off x="7747724" y="5135843"/>
              <a:ext cx="66533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43EC8A00-C76B-4154-9129-A635812709EF}"/>
                </a:ext>
              </a:extLst>
            </p:cNvPr>
            <p:cNvCxnSpPr>
              <a:cxnSpLocks/>
              <a:stCxn id="158" idx="3"/>
              <a:endCxn id="163" idx="1"/>
            </p:cNvCxnSpPr>
            <p:nvPr/>
          </p:nvCxnSpPr>
          <p:spPr>
            <a:xfrm>
              <a:off x="8953697" y="5135843"/>
              <a:ext cx="673243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F717D4C4-05A9-4193-9F5E-67C0CFFCF9CC}"/>
                </a:ext>
              </a:extLst>
            </p:cNvPr>
            <p:cNvCxnSpPr>
              <a:cxnSpLocks/>
              <a:stCxn id="154" idx="3"/>
              <a:endCxn id="157" idx="1"/>
            </p:cNvCxnSpPr>
            <p:nvPr/>
          </p:nvCxnSpPr>
          <p:spPr>
            <a:xfrm>
              <a:off x="6567840" y="4656915"/>
              <a:ext cx="1845216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6A9A6037-43B6-4E07-AB3F-A9CF1FC4B703}"/>
              </a:ext>
            </a:extLst>
          </p:cNvPr>
          <p:cNvGrpSpPr/>
          <p:nvPr/>
        </p:nvGrpSpPr>
        <p:grpSpPr>
          <a:xfrm>
            <a:off x="4172173" y="1167067"/>
            <a:ext cx="7192590" cy="3472092"/>
            <a:chOff x="4216777" y="1401242"/>
            <a:chExt cx="7192590" cy="347209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5CF3026-1C2E-437B-B51D-3BEB7A8ABB1A}"/>
                </a:ext>
              </a:extLst>
            </p:cNvPr>
            <p:cNvGrpSpPr/>
            <p:nvPr/>
          </p:nvGrpSpPr>
          <p:grpSpPr>
            <a:xfrm>
              <a:off x="6634868" y="2025924"/>
              <a:ext cx="1440489" cy="1324788"/>
              <a:chOff x="4327270" y="2951636"/>
              <a:chExt cx="1440489" cy="1663271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3A9FB64-A80F-40FE-AF63-69CE11BF4C39}"/>
                  </a:ext>
                </a:extLst>
              </p:cNvPr>
              <p:cNvSpPr/>
              <p:nvPr/>
            </p:nvSpPr>
            <p:spPr>
              <a:xfrm>
                <a:off x="4327276" y="2951636"/>
                <a:ext cx="1440482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600" b="1"/>
                  <a:t>dictht</a:t>
                </a:r>
                <a:endParaRPr lang="zh-CN" altLang="en-US" sz="1600" b="1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832F19A-3070-4E54-A043-71F4EE15D633}"/>
                  </a:ext>
                </a:extLst>
              </p:cNvPr>
              <p:cNvSpPr/>
              <p:nvPr/>
            </p:nvSpPr>
            <p:spPr>
              <a:xfrm>
                <a:off x="4327276" y="3292880"/>
                <a:ext cx="1440483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dictEntry **table</a:t>
                </a:r>
                <a:endParaRPr lang="zh-CN" altLang="en-US" sz="105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E56F41BC-9660-4ABA-9C0A-B27BF2EBB584}"/>
                  </a:ext>
                </a:extLst>
              </p:cNvPr>
              <p:cNvSpPr/>
              <p:nvPr/>
            </p:nvSpPr>
            <p:spPr>
              <a:xfrm>
                <a:off x="4327274" y="3620912"/>
                <a:ext cx="1440483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size: 4</a:t>
                </a:r>
                <a:endParaRPr lang="zh-CN" altLang="en-US" sz="120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4A03B63-3941-4C03-A2D0-C67863DE5F02}"/>
                  </a:ext>
                </a:extLst>
              </p:cNvPr>
              <p:cNvSpPr/>
              <p:nvPr/>
            </p:nvSpPr>
            <p:spPr>
              <a:xfrm>
                <a:off x="4327272" y="3948944"/>
                <a:ext cx="1440483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sizemask: 3</a:t>
                </a:r>
                <a:endParaRPr lang="zh-CN" altLang="en-US" sz="1200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A67DDD5-C91D-4206-A178-692A519524B4}"/>
                  </a:ext>
                </a:extLst>
              </p:cNvPr>
              <p:cNvSpPr/>
              <p:nvPr/>
            </p:nvSpPr>
            <p:spPr>
              <a:xfrm>
                <a:off x="4327270" y="4276976"/>
                <a:ext cx="1440483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used: 4</a:t>
                </a:r>
                <a:endParaRPr lang="zh-CN" altLang="en-US" sz="1200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735F54CB-6D9F-4A55-BA99-65E61518E1B2}"/>
                </a:ext>
              </a:extLst>
            </p:cNvPr>
            <p:cNvGrpSpPr/>
            <p:nvPr/>
          </p:nvGrpSpPr>
          <p:grpSpPr>
            <a:xfrm>
              <a:off x="8749326" y="2035971"/>
              <a:ext cx="1245264" cy="1452363"/>
              <a:chOff x="6441728" y="2961684"/>
              <a:chExt cx="1245264" cy="1653223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485C074-6AA3-4D2D-A620-2ED65D15D273}"/>
                  </a:ext>
                </a:extLst>
              </p:cNvPr>
              <p:cNvSpPr/>
              <p:nvPr/>
            </p:nvSpPr>
            <p:spPr>
              <a:xfrm>
                <a:off x="6441733" y="2961684"/>
                <a:ext cx="1245257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dictEntry*[4]</a:t>
                </a:r>
                <a:endParaRPr lang="zh-CN" altLang="en-US" sz="1200" b="1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21C8EDE4-1C4E-4B25-8E33-A1CFDD3998C6}"/>
                  </a:ext>
                </a:extLst>
              </p:cNvPr>
              <p:cNvSpPr/>
              <p:nvPr/>
            </p:nvSpPr>
            <p:spPr>
              <a:xfrm>
                <a:off x="6441734" y="3292880"/>
                <a:ext cx="1245258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0</a:t>
                </a:r>
                <a:endParaRPr lang="zh-CN" altLang="en-US" sz="1100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D90B0A4-69E6-4A30-88B5-1C37C9877F29}"/>
                  </a:ext>
                </a:extLst>
              </p:cNvPr>
              <p:cNvSpPr/>
              <p:nvPr/>
            </p:nvSpPr>
            <p:spPr>
              <a:xfrm>
                <a:off x="6441732" y="3620912"/>
                <a:ext cx="1245258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1</a:t>
                </a:r>
                <a:endParaRPr lang="zh-CN" altLang="en-US" sz="110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D0FF0239-2985-4286-89E2-8A7DC6A478BA}"/>
                  </a:ext>
                </a:extLst>
              </p:cNvPr>
              <p:cNvSpPr/>
              <p:nvPr/>
            </p:nvSpPr>
            <p:spPr>
              <a:xfrm>
                <a:off x="6441730" y="3948944"/>
                <a:ext cx="1245258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2</a:t>
                </a:r>
                <a:endParaRPr lang="zh-CN" altLang="en-US" sz="110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2540E722-1325-419D-82B9-7A32FE6D2B71}"/>
                  </a:ext>
                </a:extLst>
              </p:cNvPr>
              <p:cNvSpPr/>
              <p:nvPr/>
            </p:nvSpPr>
            <p:spPr>
              <a:xfrm>
                <a:off x="6441728" y="4276976"/>
                <a:ext cx="1245258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3</a:t>
                </a:r>
                <a:endParaRPr lang="zh-CN" altLang="en-US" sz="1100"/>
              </a:p>
            </p:txBody>
          </p:sp>
        </p:grp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32C15370-0CDF-4143-A73B-0717CEBA621B}"/>
                </a:ext>
              </a:extLst>
            </p:cNvPr>
            <p:cNvCxnSpPr>
              <a:cxnSpLocks/>
              <a:stCxn id="25" idx="3"/>
              <a:endCxn id="30" idx="1"/>
            </p:cNvCxnSpPr>
            <p:nvPr/>
          </p:nvCxnSpPr>
          <p:spPr>
            <a:xfrm flipV="1">
              <a:off x="8075357" y="2184408"/>
              <a:ext cx="673974" cy="247896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9FB798D-CB3F-4D12-A27D-9961A33044B8}"/>
                </a:ext>
              </a:extLst>
            </p:cNvPr>
            <p:cNvSpPr/>
            <p:nvPr/>
          </p:nvSpPr>
          <p:spPr>
            <a:xfrm>
              <a:off x="10548489" y="2295632"/>
              <a:ext cx="860877" cy="2607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 b="1"/>
                <a:t>dictEntry</a:t>
              </a:r>
              <a:endParaRPr lang="zh-CN" altLang="en-US" sz="1100" b="1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C1EF980-EF82-4398-9D82-8C4548FDF2CB}"/>
                </a:ext>
              </a:extLst>
            </p:cNvPr>
            <p:cNvSpPr/>
            <p:nvPr/>
          </p:nvSpPr>
          <p:spPr>
            <a:xfrm>
              <a:off x="10548489" y="2558902"/>
              <a:ext cx="860878" cy="2607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key: m1</a:t>
              </a:r>
              <a:endParaRPr lang="zh-CN" altLang="en-US" sz="110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43C4605-4FE1-4AC2-8B45-8B5F916A33B2}"/>
                </a:ext>
              </a:extLst>
            </p:cNvPr>
            <p:cNvSpPr/>
            <p:nvPr/>
          </p:nvSpPr>
          <p:spPr>
            <a:xfrm>
              <a:off x="10548488" y="2811978"/>
              <a:ext cx="860878" cy="2607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val: 10</a:t>
              </a:r>
              <a:endParaRPr lang="zh-CN" altLang="en-US" sz="1100"/>
            </a:p>
          </p:txBody>
        </p: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96465E3D-363C-402A-9A2A-55F83001AF38}"/>
                </a:ext>
              </a:extLst>
            </p:cNvPr>
            <p:cNvCxnSpPr>
              <a:cxnSpLocks/>
              <a:stCxn id="32" idx="3"/>
              <a:endCxn id="37" idx="1"/>
            </p:cNvCxnSpPr>
            <p:nvPr/>
          </p:nvCxnSpPr>
          <p:spPr>
            <a:xfrm flipV="1">
              <a:off x="9994588" y="2425989"/>
              <a:ext cx="553901" cy="337553"/>
            </a:xfrm>
            <a:prstGeom prst="bentConnector3">
              <a:avLst>
                <a:gd name="adj1" fmla="val 60066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343277A-9CAF-48D6-99DE-C3AAF6DE09DA}"/>
                </a:ext>
              </a:extLst>
            </p:cNvPr>
            <p:cNvSpPr/>
            <p:nvPr/>
          </p:nvSpPr>
          <p:spPr>
            <a:xfrm>
              <a:off x="6634870" y="3581800"/>
              <a:ext cx="1440482" cy="25820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dictht</a:t>
              </a:r>
              <a:endParaRPr lang="zh-CN" altLang="en-US" sz="1600" b="1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6A34029-3486-4433-8609-9748110C83FD}"/>
                </a:ext>
              </a:extLst>
            </p:cNvPr>
            <p:cNvSpPr/>
            <p:nvPr/>
          </p:nvSpPr>
          <p:spPr>
            <a:xfrm>
              <a:off x="6634870" y="3831387"/>
              <a:ext cx="1440483" cy="25820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050"/>
                <a:t>....</a:t>
              </a:r>
              <a:endParaRPr lang="zh-CN" altLang="en-US" sz="105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DE7E978-C2F8-4879-B197-39AE1CB5C4C8}"/>
                </a:ext>
              </a:extLst>
            </p:cNvPr>
            <p:cNvSpPr/>
            <p:nvPr/>
          </p:nvSpPr>
          <p:spPr>
            <a:xfrm>
              <a:off x="10548485" y="3262682"/>
              <a:ext cx="860877" cy="227158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 b="1"/>
                <a:t>dictEntry</a:t>
              </a:r>
              <a:endParaRPr lang="zh-CN" altLang="en-US" sz="1100" b="1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0EAF6C9-C07D-46F0-8C03-2BE94DE58B63}"/>
                </a:ext>
              </a:extLst>
            </p:cNvPr>
            <p:cNvSpPr/>
            <p:nvPr/>
          </p:nvSpPr>
          <p:spPr>
            <a:xfrm>
              <a:off x="10548485" y="3492067"/>
              <a:ext cx="860878" cy="227158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key: m2</a:t>
              </a:r>
              <a:endParaRPr lang="zh-CN" altLang="en-US" sz="110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E4E1D65-C849-4B6F-9803-0D1B869E3C2C}"/>
                </a:ext>
              </a:extLst>
            </p:cNvPr>
            <p:cNvSpPr/>
            <p:nvPr/>
          </p:nvSpPr>
          <p:spPr>
            <a:xfrm>
              <a:off x="10548484" y="3712572"/>
              <a:ext cx="860878" cy="227158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val: 20</a:t>
              </a:r>
              <a:endParaRPr lang="zh-CN" altLang="en-US" sz="1100"/>
            </a:p>
          </p:txBody>
        </p: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BAF6F6B6-F2AE-4762-973A-AE45CCAC7316}"/>
                </a:ext>
              </a:extLst>
            </p:cNvPr>
            <p:cNvCxnSpPr>
              <a:cxnSpLocks/>
              <a:stCxn id="33" idx="3"/>
              <a:endCxn id="51" idx="1"/>
            </p:cNvCxnSpPr>
            <p:nvPr/>
          </p:nvCxnSpPr>
          <p:spPr>
            <a:xfrm>
              <a:off x="9994586" y="3051720"/>
              <a:ext cx="553899" cy="324541"/>
            </a:xfrm>
            <a:prstGeom prst="bentConnector3">
              <a:avLst>
                <a:gd name="adj1" fmla="val 60066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8515610-3CC9-4A92-A020-904DF6368A76}"/>
                </a:ext>
              </a:extLst>
            </p:cNvPr>
            <p:cNvSpPr/>
            <p:nvPr/>
          </p:nvSpPr>
          <p:spPr>
            <a:xfrm>
              <a:off x="4216782" y="2103731"/>
              <a:ext cx="1146953" cy="33793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</a:t>
              </a:r>
              <a:endParaRPr lang="zh-CN" altLang="en-US" sz="1600" b="1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1615B6FC-42F9-44B0-B307-303278B63AC7}"/>
                </a:ext>
              </a:extLst>
            </p:cNvPr>
            <p:cNvSpPr/>
            <p:nvPr/>
          </p:nvSpPr>
          <p:spPr>
            <a:xfrm>
              <a:off x="4216783" y="2444975"/>
              <a:ext cx="1146954" cy="33793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*type</a:t>
              </a:r>
              <a:endParaRPr lang="zh-CN" altLang="en-US" sz="120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63CBF06-3800-4192-B043-79EF0C261798}"/>
                </a:ext>
              </a:extLst>
            </p:cNvPr>
            <p:cNvSpPr/>
            <p:nvPr/>
          </p:nvSpPr>
          <p:spPr>
            <a:xfrm>
              <a:off x="4216779" y="2788805"/>
              <a:ext cx="1146954" cy="33793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dict ht[2]</a:t>
              </a:r>
              <a:endParaRPr lang="zh-CN" altLang="en-US" sz="120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EC141F4-B510-4CC4-8272-33E7B2DE4BD8}"/>
                </a:ext>
              </a:extLst>
            </p:cNvPr>
            <p:cNvSpPr/>
            <p:nvPr/>
          </p:nvSpPr>
          <p:spPr>
            <a:xfrm>
              <a:off x="4216777" y="3116837"/>
              <a:ext cx="1146954" cy="33793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...</a:t>
              </a:r>
              <a:endParaRPr lang="zh-CN" altLang="en-US" sz="1200"/>
            </a:p>
          </p:txBody>
        </p: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6C04BEAA-0965-45FA-811B-E559929E5750}"/>
                </a:ext>
              </a:extLst>
            </p:cNvPr>
            <p:cNvCxnSpPr>
              <a:cxnSpLocks/>
              <a:stCxn id="59" idx="3"/>
              <a:endCxn id="24" idx="1"/>
            </p:cNvCxnSpPr>
            <p:nvPr/>
          </p:nvCxnSpPr>
          <p:spPr>
            <a:xfrm flipV="1">
              <a:off x="5363733" y="2160505"/>
              <a:ext cx="1271141" cy="797266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42686A73-9644-428E-9EDC-F320FE5D09FB}"/>
                </a:ext>
              </a:extLst>
            </p:cNvPr>
            <p:cNvCxnSpPr>
              <a:cxnSpLocks/>
              <a:stCxn id="59" idx="3"/>
              <a:endCxn id="43" idx="1"/>
            </p:cNvCxnSpPr>
            <p:nvPr/>
          </p:nvCxnSpPr>
          <p:spPr>
            <a:xfrm>
              <a:off x="5363733" y="2957771"/>
              <a:ext cx="1271137" cy="753133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AC2BC18-5DB2-47B4-8A62-348387E34868}"/>
                </a:ext>
              </a:extLst>
            </p:cNvPr>
            <p:cNvSpPr txBox="1"/>
            <p:nvPr/>
          </p:nvSpPr>
          <p:spPr>
            <a:xfrm>
              <a:off x="5985336" y="1867828"/>
              <a:ext cx="609462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ht[0]</a:t>
              </a:r>
              <a:endPara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7FB8BA36-9196-46E3-8A4A-7F1C8EE7EFA7}"/>
                </a:ext>
              </a:extLst>
            </p:cNvPr>
            <p:cNvSpPr txBox="1"/>
            <p:nvPr/>
          </p:nvSpPr>
          <p:spPr>
            <a:xfrm>
              <a:off x="5985336" y="3713086"/>
              <a:ext cx="609462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ht[1]</a:t>
              </a:r>
              <a:endPara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D2E3777F-A87C-439B-9604-C358BBA7006A}"/>
                </a:ext>
              </a:extLst>
            </p:cNvPr>
            <p:cNvSpPr/>
            <p:nvPr/>
          </p:nvSpPr>
          <p:spPr>
            <a:xfrm>
              <a:off x="10548485" y="1401242"/>
              <a:ext cx="860877" cy="2607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 b="1"/>
                <a:t>dictEntry</a:t>
              </a:r>
              <a:endParaRPr lang="zh-CN" altLang="en-US" sz="1100" b="1"/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308494D1-5FE8-46BE-A824-D46183566F9E}"/>
                </a:ext>
              </a:extLst>
            </p:cNvPr>
            <p:cNvSpPr/>
            <p:nvPr/>
          </p:nvSpPr>
          <p:spPr>
            <a:xfrm>
              <a:off x="10548485" y="1664512"/>
              <a:ext cx="860878" cy="2607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key: m3</a:t>
              </a:r>
              <a:endParaRPr lang="zh-CN" altLang="en-US" sz="1100"/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D74C0A9D-3CF5-4264-9C3B-179D52A79D02}"/>
                </a:ext>
              </a:extLst>
            </p:cNvPr>
            <p:cNvSpPr/>
            <p:nvPr/>
          </p:nvSpPr>
          <p:spPr>
            <a:xfrm>
              <a:off x="10548484" y="1917588"/>
              <a:ext cx="860878" cy="2607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val: 30</a:t>
              </a:r>
              <a:endParaRPr lang="zh-CN" altLang="en-US" sz="1100"/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E8C892EA-D765-4CA6-8852-6A44CDC77338}"/>
                </a:ext>
              </a:extLst>
            </p:cNvPr>
            <p:cNvSpPr/>
            <p:nvPr/>
          </p:nvSpPr>
          <p:spPr>
            <a:xfrm>
              <a:off x="10548484" y="4096274"/>
              <a:ext cx="860877" cy="2607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 b="1"/>
                <a:t>dictEntry</a:t>
              </a:r>
              <a:endParaRPr lang="zh-CN" altLang="en-US" sz="1100" b="1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7226FB45-D48A-4E09-ACF3-C7D39828C159}"/>
                </a:ext>
              </a:extLst>
            </p:cNvPr>
            <p:cNvSpPr/>
            <p:nvPr/>
          </p:nvSpPr>
          <p:spPr>
            <a:xfrm>
              <a:off x="10548484" y="4359544"/>
              <a:ext cx="860878" cy="2607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key: m4</a:t>
              </a:r>
              <a:endParaRPr lang="zh-CN" altLang="en-US" sz="1100"/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B87B370B-3F07-4F68-8312-994A4B7E373F}"/>
                </a:ext>
              </a:extLst>
            </p:cNvPr>
            <p:cNvSpPr/>
            <p:nvPr/>
          </p:nvSpPr>
          <p:spPr>
            <a:xfrm>
              <a:off x="10548483" y="4612620"/>
              <a:ext cx="860878" cy="2607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val: 40</a:t>
              </a:r>
              <a:endParaRPr lang="zh-CN" altLang="en-US" sz="1100"/>
            </a:p>
          </p:txBody>
        </p:sp>
        <p:cxnSp>
          <p:nvCxnSpPr>
            <p:cNvPr id="186" name="连接符: 肘形 185">
              <a:extLst>
                <a:ext uri="{FF2B5EF4-FFF2-40B4-BE49-F238E27FC236}">
                  <a16:creationId xmlns:a16="http://schemas.microsoft.com/office/drawing/2014/main" id="{C3FA62DD-ECF2-42B7-B179-2700BAAE39FB}"/>
                </a:ext>
              </a:extLst>
            </p:cNvPr>
            <p:cNvCxnSpPr>
              <a:cxnSpLocks/>
              <a:stCxn id="31" idx="3"/>
              <a:endCxn id="179" idx="1"/>
            </p:cNvCxnSpPr>
            <p:nvPr/>
          </p:nvCxnSpPr>
          <p:spPr>
            <a:xfrm flipV="1">
              <a:off x="9994590" y="1531599"/>
              <a:ext cx="553895" cy="943766"/>
            </a:xfrm>
            <a:prstGeom prst="bentConnector3">
              <a:avLst>
                <a:gd name="adj1" fmla="val 35907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连接符: 肘形 187">
              <a:extLst>
                <a:ext uri="{FF2B5EF4-FFF2-40B4-BE49-F238E27FC236}">
                  <a16:creationId xmlns:a16="http://schemas.microsoft.com/office/drawing/2014/main" id="{8805909C-8AF7-45DF-8D3E-B7ABDDDFAE2C}"/>
                </a:ext>
              </a:extLst>
            </p:cNvPr>
            <p:cNvCxnSpPr>
              <a:cxnSpLocks/>
              <a:stCxn id="34" idx="3"/>
              <a:endCxn id="182" idx="1"/>
            </p:cNvCxnSpPr>
            <p:nvPr/>
          </p:nvCxnSpPr>
          <p:spPr>
            <a:xfrm>
              <a:off x="9994584" y="3339897"/>
              <a:ext cx="553900" cy="886734"/>
            </a:xfrm>
            <a:prstGeom prst="bentConnector3">
              <a:avLst>
                <a:gd name="adj1" fmla="val 3389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7" name="连接符: 肘形 196">
            <a:extLst>
              <a:ext uri="{FF2B5EF4-FFF2-40B4-BE49-F238E27FC236}">
                <a16:creationId xmlns:a16="http://schemas.microsoft.com/office/drawing/2014/main" id="{4ECE6A44-08E4-4D48-8B17-36B470FD6430}"/>
              </a:ext>
            </a:extLst>
          </p:cNvPr>
          <p:cNvCxnSpPr>
            <a:cxnSpLocks/>
            <a:stCxn id="68" idx="3"/>
            <a:endCxn id="135" idx="1"/>
          </p:cNvCxnSpPr>
          <p:nvPr/>
        </p:nvCxnSpPr>
        <p:spPr>
          <a:xfrm flipV="1">
            <a:off x="2852636" y="5143887"/>
            <a:ext cx="1387378" cy="941797"/>
          </a:xfrm>
          <a:prstGeom prst="bentConnector3">
            <a:avLst>
              <a:gd name="adj1" fmla="val 6769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517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7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66" grpId="0" animBg="1"/>
      <p:bldP spid="67" grpId="0" animBg="1"/>
      <p:bldP spid="6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ZSet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CD4221F-221E-4E2E-A189-B8BD5DAFC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705099"/>
          </a:xfrm>
        </p:spPr>
        <p:txBody>
          <a:bodyPr/>
          <a:lstStyle/>
          <a:p>
            <a:r>
              <a:rPr lang="zh-CN" altLang="en-US"/>
              <a:t>当元素数量不多时，</a:t>
            </a:r>
            <a:r>
              <a:rPr lang="en-US" altLang="zh-CN"/>
              <a:t>HT</a:t>
            </a:r>
            <a:r>
              <a:rPr lang="zh-CN" altLang="en-US"/>
              <a:t>和</a:t>
            </a:r>
            <a:r>
              <a:rPr lang="en-US" altLang="zh-CN"/>
              <a:t>SkipList</a:t>
            </a:r>
            <a:r>
              <a:rPr lang="zh-CN" altLang="en-US"/>
              <a:t>的优势不明显，而且更耗内存。因此</a:t>
            </a:r>
            <a:r>
              <a:rPr lang="en-US" altLang="zh-CN"/>
              <a:t>zset</a:t>
            </a:r>
            <a:r>
              <a:rPr lang="zh-CN" altLang="en-US"/>
              <a:t>还会采用</a:t>
            </a:r>
            <a:r>
              <a:rPr lang="en-US" altLang="zh-CN"/>
              <a:t>ZipList</a:t>
            </a:r>
            <a:r>
              <a:rPr lang="zh-CN" altLang="en-US"/>
              <a:t>结构来节省内存，不过需要同时满足两个条件：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元素数量小于</a:t>
            </a:r>
            <a:r>
              <a:rPr lang="en-US" altLang="zh-CN"/>
              <a:t>zset_max_ziplist_entries</a:t>
            </a:r>
            <a:r>
              <a:rPr lang="zh-CN" altLang="en-US"/>
              <a:t>，默认值</a:t>
            </a:r>
            <a:r>
              <a:rPr lang="en-US" altLang="zh-CN"/>
              <a:t>128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每个元素都小于</a:t>
            </a:r>
            <a:r>
              <a:rPr lang="en-US" altLang="zh-CN"/>
              <a:t>zset_max_ziplist_value</a:t>
            </a:r>
            <a:r>
              <a:rPr lang="zh-CN" altLang="en-US"/>
              <a:t>字节，默认值</a:t>
            </a:r>
            <a:r>
              <a:rPr lang="en-US" altLang="zh-CN"/>
              <a:t>64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BC9EFC-A7C5-4E02-81AC-18C23B8FB2A2}"/>
              </a:ext>
            </a:extLst>
          </p:cNvPr>
          <p:cNvSpPr txBox="1"/>
          <p:nvPr/>
        </p:nvSpPr>
        <p:spPr>
          <a:xfrm>
            <a:off x="821717" y="3236976"/>
            <a:ext cx="6308756" cy="353160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zadd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添加元素时，先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找到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zset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，不存在则创建新的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zset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lookupKeyWrite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checkType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goto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cleanup;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判断是否存在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zset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不存在</a:t>
            </a:r>
            <a:endParaRPr lang="en-US" altLang="zh-CN" sz="11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zset_max_ziplist_entries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||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zset_max_ziplist_value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scoreidx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zset_max_ziplist_entries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设置为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就是禁用了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或者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大小超过了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zset_max_ziplist_value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，采用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 + SkipList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createZsetObject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否则，采用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createZsetZiplistObject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dbAdd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....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zsetAdd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zobj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score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ele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flags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&amp;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retflags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&amp;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newscore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);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796B32-60CF-4496-8F8D-5D5AF45BA6EA}"/>
              </a:ext>
            </a:extLst>
          </p:cNvPr>
          <p:cNvSpPr txBox="1"/>
          <p:nvPr/>
        </p:nvSpPr>
        <p:spPr>
          <a:xfrm>
            <a:off x="7482466" y="2948629"/>
            <a:ext cx="3998653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createZsetObject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申请内存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zmalloc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sizeof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dictCreate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(&amp;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zsetDictType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SkipList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zslCreate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OBJ_ENCODING_SKIPLIST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73397C-0B1C-494E-B15D-DE8DD4A96A72}"/>
              </a:ext>
            </a:extLst>
          </p:cNvPr>
          <p:cNvSpPr txBox="1"/>
          <p:nvPr/>
        </p:nvSpPr>
        <p:spPr>
          <a:xfrm>
            <a:off x="7482466" y="5262371"/>
            <a:ext cx="3998653" cy="1277273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createZsetZiplistObject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ziplistNew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E24E02-7DDF-4840-B72A-5C24CB289B2F}"/>
              </a:ext>
            </a:extLst>
          </p:cNvPr>
          <p:cNvSpPr txBox="1"/>
          <p:nvPr/>
        </p:nvSpPr>
        <p:spPr>
          <a:xfrm>
            <a:off x="12230100" y="703424"/>
            <a:ext cx="6308756" cy="6017032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zsetAdd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double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sds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in_flags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out_flags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double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newscore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判断编码方式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*/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判断当前元素是否已经存在，已经存在则更新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score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即可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zzlFind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,&amp;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curscore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//...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xx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元素不存在，需要新增，则判断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长度有没有超、元素的大小有没有超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zzlLength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)+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zset_max_ziplist_entries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		||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zset_max_ziplist_value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		|| !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ziplistSafeToAdd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如果超出，则需要转为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SkipList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编码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zsetConvert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OBJ_ENCODING_SKIPLIST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zzlInsert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newscore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newscore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out_flags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|=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ZADD_OUT_ADDED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out_flags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|=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ZADD_OUT_NOP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本身就是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SKIPLIST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编码，无需转换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OBJ_ENCODING_SKIPLIST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serverPanic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"Unknown sorted set encoding"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Never reached. */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14C9772-3279-4523-9E3C-B1F70EBEDCD3}"/>
              </a:ext>
            </a:extLst>
          </p:cNvPr>
          <p:cNvSpPr/>
          <p:nvPr/>
        </p:nvSpPr>
        <p:spPr>
          <a:xfrm>
            <a:off x="1514475" y="5084826"/>
            <a:ext cx="2505075" cy="228600"/>
          </a:xfrm>
          <a:prstGeom prst="rect">
            <a:avLst/>
          </a:prstGeom>
          <a:noFill/>
          <a:ln w="12700">
            <a:solidFill>
              <a:srgbClr val="FF00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D5830451-0ECF-4DB1-85A8-4AA39ADC7EE0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4019550" y="4010458"/>
            <a:ext cx="3462916" cy="1188668"/>
          </a:xfrm>
          <a:prstGeom prst="bentConnector3">
            <a:avLst>
              <a:gd name="adj1" fmla="val 50000"/>
            </a:avLst>
          </a:prstGeom>
          <a:ln>
            <a:solidFill>
              <a:srgbClr val="FF00FF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3FB39C72-54B2-4DA8-B4E5-111F7DD1100B}"/>
              </a:ext>
            </a:extLst>
          </p:cNvPr>
          <p:cNvSpPr/>
          <p:nvPr/>
        </p:nvSpPr>
        <p:spPr>
          <a:xfrm>
            <a:off x="1583027" y="5504268"/>
            <a:ext cx="2827048" cy="22860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0863546D-2940-409F-90CE-FC0D8085E143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4410075" y="5618568"/>
            <a:ext cx="3072391" cy="282440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997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2" grpId="0" animBg="1"/>
      <p:bldP spid="1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ZSet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CD4221F-221E-4E2E-A189-B8BD5DAFC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705099"/>
          </a:xfrm>
        </p:spPr>
        <p:txBody>
          <a:bodyPr/>
          <a:lstStyle/>
          <a:p>
            <a:r>
              <a:rPr lang="zh-CN" altLang="en-US"/>
              <a:t>当元素数量不多时，</a:t>
            </a:r>
            <a:r>
              <a:rPr lang="en-US" altLang="zh-CN"/>
              <a:t>HT</a:t>
            </a:r>
            <a:r>
              <a:rPr lang="zh-CN" altLang="en-US"/>
              <a:t>和</a:t>
            </a:r>
            <a:r>
              <a:rPr lang="en-US" altLang="zh-CN"/>
              <a:t>SkipList</a:t>
            </a:r>
            <a:r>
              <a:rPr lang="zh-CN" altLang="en-US"/>
              <a:t>的优势不明显，而且更耗内存。因此</a:t>
            </a:r>
            <a:r>
              <a:rPr lang="en-US" altLang="zh-CN"/>
              <a:t>zset</a:t>
            </a:r>
            <a:r>
              <a:rPr lang="zh-CN" altLang="en-US"/>
              <a:t>还会采用</a:t>
            </a:r>
            <a:r>
              <a:rPr lang="en-US" altLang="zh-CN"/>
              <a:t>ZipList</a:t>
            </a:r>
            <a:r>
              <a:rPr lang="zh-CN" altLang="en-US"/>
              <a:t>结构来节省内存，不过需要同时满足两个条件：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元素数量小于</a:t>
            </a:r>
            <a:r>
              <a:rPr lang="en-US" altLang="zh-CN"/>
              <a:t>zset_max_ziplist_entries</a:t>
            </a:r>
            <a:r>
              <a:rPr lang="zh-CN" altLang="en-US"/>
              <a:t>，默认值</a:t>
            </a:r>
            <a:r>
              <a:rPr lang="en-US" altLang="zh-CN"/>
              <a:t>128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每个元素都小于</a:t>
            </a:r>
            <a:r>
              <a:rPr lang="en-US" altLang="zh-CN"/>
              <a:t>zset_max_ziplist_value</a:t>
            </a:r>
            <a:r>
              <a:rPr lang="zh-CN" altLang="en-US"/>
              <a:t>字节，默认值</a:t>
            </a:r>
            <a:r>
              <a:rPr lang="en-US" altLang="zh-CN"/>
              <a:t>64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BC9EFC-A7C5-4E02-81AC-18C23B8FB2A2}"/>
              </a:ext>
            </a:extLst>
          </p:cNvPr>
          <p:cNvSpPr txBox="1"/>
          <p:nvPr/>
        </p:nvSpPr>
        <p:spPr>
          <a:xfrm>
            <a:off x="821717" y="3236976"/>
            <a:ext cx="6308756" cy="353160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zadd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添加元素时，先根据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key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找到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zset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，不存在则创建新的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zset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zobj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= 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lookupKeyWrite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c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-&gt;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db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key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AF00DB"/>
                </a:solidFill>
                <a:latin typeface="Source code pro" panose="020B0509030403020204" pitchFamily="49" charset="0"/>
              </a:rPr>
              <a:t>if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(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checkType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c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zobj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  <a:r>
              <a:rPr lang="en-US" altLang="zh-CN" sz="1100">
                <a:solidFill>
                  <a:srgbClr val="0000FF"/>
                </a:solidFill>
                <a:latin typeface="Source code pro" panose="020B0509030403020204" pitchFamily="49" charset="0"/>
              </a:rPr>
              <a:t>OBJ_ZSET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)) </a:t>
            </a:r>
            <a:r>
              <a:rPr lang="en-US" altLang="zh-CN" sz="1100">
                <a:solidFill>
                  <a:srgbClr val="AF00DB"/>
                </a:solidFill>
                <a:latin typeface="Source code pro" panose="020B0509030403020204" pitchFamily="49" charset="0"/>
              </a:rPr>
              <a:t>goto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cleanup;</a:t>
            </a: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判断是否存在</a:t>
            </a:r>
            <a:endParaRPr lang="zh-CN" altLang="en-US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AF00DB"/>
                </a:solidFill>
                <a:latin typeface="Source code pro" panose="020B0509030403020204" pitchFamily="49" charset="0"/>
              </a:rPr>
              <a:t>if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(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zobj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== </a:t>
            </a:r>
            <a:r>
              <a:rPr lang="en-US" altLang="zh-CN" sz="1100">
                <a:solidFill>
                  <a:srgbClr val="0000FF"/>
                </a:solidFill>
                <a:latin typeface="Source code pro" panose="020B0509030403020204" pitchFamily="49" charset="0"/>
              </a:rPr>
              <a:t>NULL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) {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zset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不存在</a:t>
            </a:r>
            <a:endParaRPr lang="en-US" altLang="zh-CN" sz="1100">
              <a:solidFill>
                <a:srgbClr val="008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AF00DB"/>
                </a:solidFill>
                <a:latin typeface="Source code pro" panose="020B0509030403020204" pitchFamily="49" charset="0"/>
              </a:rPr>
              <a:t>if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(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server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.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zset_max_ziplist_entries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== </a:t>
            </a:r>
            <a:r>
              <a:rPr lang="en-US" altLang="zh-CN" sz="1100">
                <a:solidFill>
                  <a:srgbClr val="098658"/>
                </a:solidFill>
                <a:latin typeface="Source code pro" panose="020B0509030403020204" pitchFamily="49" charset="0"/>
              </a:rPr>
              <a:t>0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||</a:t>
            </a: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   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server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.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zset_max_ziplist_value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&lt; 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sdslen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c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-&gt;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argv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[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scoreidx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+</a:t>
            </a:r>
            <a:r>
              <a:rPr lang="en-US" altLang="zh-CN" sz="1100">
                <a:solidFill>
                  <a:srgbClr val="098658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]-&gt;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ptr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{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zset_max_ziplist_entries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设置为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0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就是禁用了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ZipList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，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   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或者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value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大小超过了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zset_max_ziplist_value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，采用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HT + SkipList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   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zobj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= 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createZsetObject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} </a:t>
            </a:r>
            <a:r>
              <a:rPr lang="en-US" altLang="zh-CN" sz="1100">
                <a:solidFill>
                  <a:srgbClr val="AF00DB"/>
                </a:solidFill>
                <a:latin typeface="Source code pro" panose="020B0509030403020204" pitchFamily="49" charset="0"/>
              </a:rPr>
              <a:t>else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{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否则，采用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ZipList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   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zobj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= 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createZsetZiplistObject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}</a:t>
            </a: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dbAdd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c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-&gt;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db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key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zobj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....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zsetAdd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zobj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score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ele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flags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&amp;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retflags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&amp;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newscore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796B32-60CF-4496-8F8D-5D5AF45BA6EA}"/>
              </a:ext>
            </a:extLst>
          </p:cNvPr>
          <p:cNvSpPr txBox="1"/>
          <p:nvPr/>
        </p:nvSpPr>
        <p:spPr>
          <a:xfrm>
            <a:off x="7482466" y="2948629"/>
            <a:ext cx="3998653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createZsetObject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申请内存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zmalloc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sizeof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dictCreate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(&amp;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zsetDictType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SkipList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zslCreate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OBJ_ENCODING_SKIPLIST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73397C-0B1C-494E-B15D-DE8DD4A96A72}"/>
              </a:ext>
            </a:extLst>
          </p:cNvPr>
          <p:cNvSpPr txBox="1"/>
          <p:nvPr/>
        </p:nvSpPr>
        <p:spPr>
          <a:xfrm>
            <a:off x="7482466" y="5262371"/>
            <a:ext cx="3998653" cy="1277273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createZsetZiplistObject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ziplistNew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14C9772-3279-4523-9E3C-B1F70EBEDCD3}"/>
              </a:ext>
            </a:extLst>
          </p:cNvPr>
          <p:cNvSpPr/>
          <p:nvPr/>
        </p:nvSpPr>
        <p:spPr>
          <a:xfrm>
            <a:off x="1514475" y="5084826"/>
            <a:ext cx="2505075" cy="228600"/>
          </a:xfrm>
          <a:prstGeom prst="rect">
            <a:avLst/>
          </a:prstGeom>
          <a:noFill/>
          <a:ln w="12700">
            <a:solidFill>
              <a:srgbClr val="FF00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D5830451-0ECF-4DB1-85A8-4AA39ADC7EE0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4019550" y="4010458"/>
            <a:ext cx="3462916" cy="1188668"/>
          </a:xfrm>
          <a:prstGeom prst="bentConnector3">
            <a:avLst>
              <a:gd name="adj1" fmla="val 50000"/>
            </a:avLst>
          </a:prstGeom>
          <a:ln>
            <a:solidFill>
              <a:srgbClr val="FF00FF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3FB39C72-54B2-4DA8-B4E5-111F7DD1100B}"/>
              </a:ext>
            </a:extLst>
          </p:cNvPr>
          <p:cNvSpPr/>
          <p:nvPr/>
        </p:nvSpPr>
        <p:spPr>
          <a:xfrm>
            <a:off x="1583027" y="5504268"/>
            <a:ext cx="2827048" cy="22860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0863546D-2940-409F-90CE-FC0D8085E143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4410075" y="5618568"/>
            <a:ext cx="3072391" cy="282440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FE24E02-7DDF-4840-B72A-5C24CB289B2F}"/>
              </a:ext>
            </a:extLst>
          </p:cNvPr>
          <p:cNvSpPr txBox="1"/>
          <p:nvPr/>
        </p:nvSpPr>
        <p:spPr>
          <a:xfrm>
            <a:off x="5893308" y="703424"/>
            <a:ext cx="6308756" cy="6017032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zsetAdd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double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sds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in_flags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out_flags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double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newscore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判断编码方式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*/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判断当前元素是否已经存在，已经存在则更新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score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即可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zzlFind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,&amp;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curscore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//...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xx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元素不存在，需要新增，则判断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长度有没有超、元素的大小有没有超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zzlLength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)+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zset_max_ziplist_entries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		||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zset_max_ziplist_value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		|| !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ziplistSafeToAdd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如果超出，则需要转为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SkipList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编码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zsetConvert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OBJ_ENCODING_SKIPLIST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zzlInsert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newscore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newscore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out_flags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|=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ZADD_OUT_ADDED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out_flags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|=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ZADD_OUT_NOP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本身就是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SKIPLIST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编码，无需转换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OBJ_ENCODING_SKIPLIST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serverPanic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"Unknown sorted set encoding"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Never reached. */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6350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ZSet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CD4221F-221E-4E2E-A189-B8BD5DAFC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705099"/>
          </a:xfrm>
        </p:spPr>
        <p:txBody>
          <a:bodyPr/>
          <a:lstStyle/>
          <a:p>
            <a:r>
              <a:rPr lang="zh-CN" altLang="en-US"/>
              <a:t>当元素数量不多时，</a:t>
            </a:r>
            <a:r>
              <a:rPr lang="en-US" altLang="zh-CN"/>
              <a:t>HT</a:t>
            </a:r>
            <a:r>
              <a:rPr lang="zh-CN" altLang="en-US"/>
              <a:t>和</a:t>
            </a:r>
            <a:r>
              <a:rPr lang="en-US" altLang="zh-CN"/>
              <a:t>SkipList</a:t>
            </a:r>
            <a:r>
              <a:rPr lang="zh-CN" altLang="en-US"/>
              <a:t>的优势不明显，而且更耗内存。因此</a:t>
            </a:r>
            <a:r>
              <a:rPr lang="en-US" altLang="zh-CN"/>
              <a:t>zset</a:t>
            </a:r>
            <a:r>
              <a:rPr lang="zh-CN" altLang="en-US"/>
              <a:t>还会采用</a:t>
            </a:r>
            <a:r>
              <a:rPr lang="en-US" altLang="zh-CN"/>
              <a:t>ZipList</a:t>
            </a:r>
            <a:r>
              <a:rPr lang="zh-CN" altLang="en-US"/>
              <a:t>结构来节省内存，不过需要同时满足两个条件：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元素数量小于</a:t>
            </a:r>
            <a:r>
              <a:rPr lang="en-US" altLang="zh-CN"/>
              <a:t>zset_max_ziplist_entries</a:t>
            </a:r>
            <a:r>
              <a:rPr lang="zh-CN" altLang="en-US"/>
              <a:t>，默认值</a:t>
            </a:r>
            <a:r>
              <a:rPr lang="en-US" altLang="zh-CN"/>
              <a:t>128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每个元素都小于</a:t>
            </a:r>
            <a:r>
              <a:rPr lang="en-US" altLang="zh-CN"/>
              <a:t>zset_max_ziplist_value</a:t>
            </a:r>
            <a:r>
              <a:rPr lang="zh-CN" altLang="en-US"/>
              <a:t>字节，默认值</a:t>
            </a:r>
            <a:r>
              <a:rPr lang="en-US" altLang="zh-CN"/>
              <a:t>64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796B32-60CF-4496-8F8D-5D5AF45BA6EA}"/>
              </a:ext>
            </a:extLst>
          </p:cNvPr>
          <p:cNvSpPr txBox="1"/>
          <p:nvPr/>
        </p:nvSpPr>
        <p:spPr>
          <a:xfrm>
            <a:off x="4060953" y="-3859057"/>
            <a:ext cx="3998653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createZsetObject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申请内存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zmalloc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sizeof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dictCreate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(&amp;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zsetDictType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SkipList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zslCreate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OBJ_ENCODING_SKIPLIST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73397C-0B1C-494E-B15D-DE8DD4A96A72}"/>
              </a:ext>
            </a:extLst>
          </p:cNvPr>
          <p:cNvSpPr txBox="1"/>
          <p:nvPr/>
        </p:nvSpPr>
        <p:spPr>
          <a:xfrm>
            <a:off x="2097347" y="9569821"/>
            <a:ext cx="3998653" cy="1277273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createZsetZiplistObject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ziplistNew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E24E02-7DDF-4840-B72A-5C24CB289B2F}"/>
              </a:ext>
            </a:extLst>
          </p:cNvPr>
          <p:cNvSpPr txBox="1"/>
          <p:nvPr/>
        </p:nvSpPr>
        <p:spPr>
          <a:xfrm>
            <a:off x="13590075" y="520182"/>
            <a:ext cx="6308756" cy="6017032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zsetAdd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double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sds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in_flags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out_flags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double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newscore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判断编码方式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*/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判断当前元素是否已经存在，已经存在则更新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score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即可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zzlFind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,&amp;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curscore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//...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xx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元素不存在，需要新增，则判断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长度有没有超、元素的大小有没有超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zzlLength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)+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zset_max_ziplist_entries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		||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zset_max_ziplist_value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		|| !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ziplistSafeToAdd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如果超出，则需要转为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SkipList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编码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zsetConvert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OBJ_ENCODING_SKIPLIST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zzlInsert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newscore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newscore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out_flags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|=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ZADD_OUT_ADDED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out_flags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|=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ZADD_OUT_NOP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本身就是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SKIPLIST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编码，无需转换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OBJ_ENCODING_SKIPLIST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serverPanic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"Unknown sorted set encoding"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Never reached. */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E9AC1B7C-EE61-40F6-8B9F-43D09BB1FF06}"/>
              </a:ext>
            </a:extLst>
          </p:cNvPr>
          <p:cNvSpPr txBox="1">
            <a:spLocks/>
          </p:cNvSpPr>
          <p:nvPr/>
        </p:nvSpPr>
        <p:spPr>
          <a:xfrm>
            <a:off x="710880" y="3225239"/>
            <a:ext cx="10698800" cy="170509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ziplist</a:t>
            </a:r>
            <a:r>
              <a:rPr lang="zh-CN" altLang="en-US"/>
              <a:t>本身没有排序功能，而且没有键值对的概念，因此需要有</a:t>
            </a:r>
            <a:r>
              <a:rPr lang="en-US" altLang="zh-CN"/>
              <a:t>zset</a:t>
            </a:r>
            <a:r>
              <a:rPr lang="zh-CN" altLang="en-US"/>
              <a:t>通过编码实现：</a:t>
            </a:r>
            <a:endParaRPr lang="en-US" altLang="zh-CN"/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是连续内存，因此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score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是紧挨在一起的两个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element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在前，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score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在后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score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越小越接近队首，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score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越大越接近队尾，按照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score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值升序排列</a:t>
            </a:r>
            <a:endParaRPr lang="en-US" altLang="zh-CN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AE57FA9-61F4-4FD0-8A47-C0BF0B5EF2AD}"/>
              </a:ext>
            </a:extLst>
          </p:cNvPr>
          <p:cNvSpPr/>
          <p:nvPr/>
        </p:nvSpPr>
        <p:spPr>
          <a:xfrm>
            <a:off x="782320" y="4493862"/>
            <a:ext cx="2211813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A7E566-1F20-4D0C-982A-D0EC2754BBFA}"/>
              </a:ext>
            </a:extLst>
          </p:cNvPr>
          <p:cNvSpPr/>
          <p:nvPr/>
        </p:nvSpPr>
        <p:spPr>
          <a:xfrm>
            <a:off x="782332" y="4861386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OBJ_ZSET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AA0DA4A-7E47-44F6-B4F7-54F4E6352FC1}"/>
              </a:ext>
            </a:extLst>
          </p:cNvPr>
          <p:cNvSpPr/>
          <p:nvPr/>
        </p:nvSpPr>
        <p:spPr>
          <a:xfrm>
            <a:off x="782320" y="5228910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OBJ_ENCODING_ZIPLIST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AE11E1-8D18-44E2-91A3-D025F437EEAD}"/>
              </a:ext>
            </a:extLst>
          </p:cNvPr>
          <p:cNvSpPr/>
          <p:nvPr/>
        </p:nvSpPr>
        <p:spPr>
          <a:xfrm>
            <a:off x="782320" y="5596434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47DAE9E-1DA3-4C46-9493-6858B972DB5D}"/>
              </a:ext>
            </a:extLst>
          </p:cNvPr>
          <p:cNvSpPr/>
          <p:nvPr/>
        </p:nvSpPr>
        <p:spPr>
          <a:xfrm>
            <a:off x="782320" y="5963958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D117FBB-1886-41E0-A83C-22593D4B600F}"/>
              </a:ext>
            </a:extLst>
          </p:cNvPr>
          <p:cNvSpPr/>
          <p:nvPr/>
        </p:nvSpPr>
        <p:spPr>
          <a:xfrm>
            <a:off x="782319" y="6331483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6E9D51F-2ECB-4202-B770-F57ADEB92448}"/>
              </a:ext>
            </a:extLst>
          </p:cNvPr>
          <p:cNvSpPr/>
          <p:nvPr/>
        </p:nvSpPr>
        <p:spPr>
          <a:xfrm>
            <a:off x="4216777" y="5755982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zlbytes</a:t>
            </a:r>
            <a:endParaRPr lang="zh-CN" altLang="en-US" sz="1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CAEE97E-D104-4472-8D9B-8C9B663959E9}"/>
              </a:ext>
            </a:extLst>
          </p:cNvPr>
          <p:cNvSpPr/>
          <p:nvPr/>
        </p:nvSpPr>
        <p:spPr>
          <a:xfrm>
            <a:off x="4973210" y="5755982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zltail</a:t>
            </a:r>
            <a:endParaRPr lang="zh-CN" altLang="en-US" sz="1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2DB07FD-4439-491C-9804-51E0B39D709E}"/>
              </a:ext>
            </a:extLst>
          </p:cNvPr>
          <p:cNvSpPr/>
          <p:nvPr/>
        </p:nvSpPr>
        <p:spPr>
          <a:xfrm>
            <a:off x="5729643" y="5755982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zllen</a:t>
            </a:r>
            <a:endParaRPr lang="zh-CN" altLang="en-US" sz="12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9993311-FEB1-40F6-869C-57D03C577209}"/>
              </a:ext>
            </a:extLst>
          </p:cNvPr>
          <p:cNvSpPr/>
          <p:nvPr/>
        </p:nvSpPr>
        <p:spPr>
          <a:xfrm>
            <a:off x="6486076" y="5755982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m1</a:t>
            </a:r>
            <a:endParaRPr lang="zh-CN" altLang="en-US" sz="12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458BB42-6816-4AC6-8FF8-D6D0B1D5C725}"/>
              </a:ext>
            </a:extLst>
          </p:cNvPr>
          <p:cNvSpPr/>
          <p:nvPr/>
        </p:nvSpPr>
        <p:spPr>
          <a:xfrm>
            <a:off x="7242508" y="5755982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10</a:t>
            </a:r>
            <a:endParaRPr lang="zh-CN" altLang="en-US" sz="120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AE543A-A33D-4EF2-96D4-AB025ECDACC7}"/>
              </a:ext>
            </a:extLst>
          </p:cNvPr>
          <p:cNvSpPr/>
          <p:nvPr/>
        </p:nvSpPr>
        <p:spPr>
          <a:xfrm>
            <a:off x="7998941" y="5755982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m2</a:t>
            </a:r>
            <a:endParaRPr lang="zh-CN" altLang="en-US" sz="12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F04E776-1774-473A-B98A-0C17B0F6406B}"/>
              </a:ext>
            </a:extLst>
          </p:cNvPr>
          <p:cNvSpPr/>
          <p:nvPr/>
        </p:nvSpPr>
        <p:spPr>
          <a:xfrm>
            <a:off x="8755374" y="5755982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20</a:t>
            </a:r>
            <a:endParaRPr lang="zh-CN" altLang="en-US" sz="12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3A8F6F5-B597-4BA3-836B-678D9DBF88CD}"/>
              </a:ext>
            </a:extLst>
          </p:cNvPr>
          <p:cNvSpPr/>
          <p:nvPr/>
        </p:nvSpPr>
        <p:spPr>
          <a:xfrm>
            <a:off x="10268240" y="5755982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zlend</a:t>
            </a:r>
            <a:endParaRPr lang="zh-CN" altLang="en-US" sz="120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D47591E-DFA4-43F7-A4E9-E0B59F012B6C}"/>
              </a:ext>
            </a:extLst>
          </p:cNvPr>
          <p:cNvSpPr/>
          <p:nvPr/>
        </p:nvSpPr>
        <p:spPr>
          <a:xfrm>
            <a:off x="9511806" y="5755982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...</a:t>
            </a:r>
            <a:endParaRPr lang="zh-CN" altLang="en-US" sz="1200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14754F67-31E4-407E-8110-C5A0EE4DA34F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2994133" y="5955730"/>
            <a:ext cx="1222644" cy="5595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DDE406E4-04E7-493C-9172-B2D25E1D5CE1}"/>
              </a:ext>
            </a:extLst>
          </p:cNvPr>
          <p:cNvSpPr/>
          <p:nvPr/>
        </p:nvSpPr>
        <p:spPr>
          <a:xfrm>
            <a:off x="6120078" y="4944093"/>
            <a:ext cx="848209" cy="20219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element</a:t>
            </a:r>
            <a:endParaRPr lang="zh-CN" altLang="en-US" sz="12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B15333B-3F6F-4743-8FDB-10ECC4107974}"/>
              </a:ext>
            </a:extLst>
          </p:cNvPr>
          <p:cNvSpPr/>
          <p:nvPr/>
        </p:nvSpPr>
        <p:spPr>
          <a:xfrm>
            <a:off x="7285241" y="4908240"/>
            <a:ext cx="848209" cy="20219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BA7F29B-169F-4F32-A7F7-711F72848D58}"/>
              </a:ext>
            </a:extLst>
          </p:cNvPr>
          <p:cNvCxnSpPr>
            <a:stCxn id="2" idx="2"/>
            <a:endCxn id="22" idx="0"/>
          </p:cNvCxnSpPr>
          <p:nvPr/>
        </p:nvCxnSpPr>
        <p:spPr>
          <a:xfrm>
            <a:off x="6544183" y="5146287"/>
            <a:ext cx="320574" cy="60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0DB4170-492D-40B0-A39E-4BE3A468C996}"/>
              </a:ext>
            </a:extLst>
          </p:cNvPr>
          <p:cNvCxnSpPr>
            <a:cxnSpLocks/>
            <a:stCxn id="29" idx="2"/>
            <a:endCxn id="23" idx="0"/>
          </p:cNvCxnSpPr>
          <p:nvPr/>
        </p:nvCxnSpPr>
        <p:spPr>
          <a:xfrm flipH="1">
            <a:off x="7621189" y="5110434"/>
            <a:ext cx="88157" cy="64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FA9D9D98-509C-437F-A980-2990658CE7E2}"/>
              </a:ext>
            </a:extLst>
          </p:cNvPr>
          <p:cNvSpPr txBox="1"/>
          <p:nvPr/>
        </p:nvSpPr>
        <p:spPr>
          <a:xfrm>
            <a:off x="-7039303" y="3225239"/>
            <a:ext cx="6308756" cy="353160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zadd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添加元素时，先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找到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zset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，不存在则创建新的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zset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lookupKeyWrite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checkType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goto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cleanup;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判断是否存在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zset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不存在</a:t>
            </a:r>
            <a:endParaRPr lang="en-US" altLang="zh-CN" sz="11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zset_max_ziplist_entries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||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zset_max_ziplist_value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scoreidx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zset_max_ziplist_entries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设置为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就是禁用了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或者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大小超过了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zset_max_ziplist_value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，采用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 + SkipList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createZsetObject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否则，采用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createZsetZiplistObject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dbAdd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....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zsetAdd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zobj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score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ele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flags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&amp;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retflags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&amp;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newscore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);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93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" grpId="0" animBg="1"/>
      <p:bldP spid="29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Hash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CD4221F-221E-4E2E-A189-B8BD5DAFC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705099"/>
          </a:xfrm>
        </p:spPr>
        <p:txBody>
          <a:bodyPr/>
          <a:lstStyle/>
          <a:p>
            <a:r>
              <a:rPr lang="en-US" altLang="zh-CN"/>
              <a:t>Hash</a:t>
            </a:r>
            <a:r>
              <a:rPr lang="zh-CN" altLang="en-US"/>
              <a:t>结构与</a:t>
            </a:r>
            <a:r>
              <a:rPr lang="en-US" altLang="zh-CN"/>
              <a:t>Redis</a:t>
            </a:r>
            <a:r>
              <a:rPr lang="zh-CN" altLang="en-US"/>
              <a:t>中的</a:t>
            </a:r>
            <a:r>
              <a:rPr lang="en-US" altLang="zh-CN"/>
              <a:t>Zset</a:t>
            </a:r>
            <a:r>
              <a:rPr lang="zh-CN" altLang="en-US"/>
              <a:t>非常类似：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都是键值存储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都需求根据键获取值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键必须唯一</a:t>
            </a:r>
            <a:endParaRPr lang="en-US" altLang="zh-CN"/>
          </a:p>
          <a:p>
            <a:r>
              <a:rPr lang="zh-CN" altLang="en-US"/>
              <a:t>区别如下：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0"/>
              <a:t>zset</a:t>
            </a:r>
            <a:r>
              <a:rPr lang="zh-CN" altLang="en-US" b="0"/>
              <a:t>的</a:t>
            </a:r>
            <a:r>
              <a:rPr lang="zh-CN" altLang="en-US"/>
              <a:t>键是</a:t>
            </a:r>
            <a:r>
              <a:rPr lang="en-US" altLang="zh-CN"/>
              <a:t>member</a:t>
            </a:r>
            <a:r>
              <a:rPr lang="zh-CN" altLang="en-US"/>
              <a:t>，值是</a:t>
            </a:r>
            <a:r>
              <a:rPr lang="en-US" altLang="zh-CN"/>
              <a:t>score</a:t>
            </a:r>
            <a:r>
              <a:rPr lang="zh-CN" altLang="en-US"/>
              <a:t>；</a:t>
            </a:r>
            <a:r>
              <a:rPr lang="en-US" altLang="zh-CN"/>
              <a:t>hash</a:t>
            </a:r>
            <a:r>
              <a:rPr lang="zh-CN" altLang="en-US"/>
              <a:t>的键和值都是任意值</a:t>
            </a:r>
            <a:endParaRPr lang="en-US" altLang="zh-CN" b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zset</a:t>
            </a:r>
            <a:r>
              <a:rPr lang="zh-CN" altLang="en-US"/>
              <a:t>要根据</a:t>
            </a:r>
            <a:r>
              <a:rPr lang="en-US" altLang="zh-CN"/>
              <a:t>score</a:t>
            </a:r>
            <a:r>
              <a:rPr lang="zh-CN" altLang="en-US"/>
              <a:t>排序；</a:t>
            </a:r>
            <a:r>
              <a:rPr lang="en-US" altLang="zh-CN"/>
              <a:t>hash</a:t>
            </a:r>
            <a:r>
              <a:rPr lang="zh-CN" altLang="en-US"/>
              <a:t>则无需排序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7F60E4-3E4E-47D6-A030-1B61A9C06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87539"/>
            <a:ext cx="5119421" cy="12700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CA55B6A-4540-4A0D-B3A5-123F9ABEA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023" y="3272153"/>
            <a:ext cx="4628398" cy="12558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文本占位符 7">
            <a:extLst>
              <a:ext uri="{FF2B5EF4-FFF2-40B4-BE49-F238E27FC236}">
                <a16:creationId xmlns:a16="http://schemas.microsoft.com/office/drawing/2014/main" id="{50463524-6DDA-4731-8635-FA6A1FED31C9}"/>
              </a:ext>
            </a:extLst>
          </p:cNvPr>
          <p:cNvSpPr txBox="1">
            <a:spLocks/>
          </p:cNvSpPr>
          <p:nvPr/>
        </p:nvSpPr>
        <p:spPr>
          <a:xfrm>
            <a:off x="709926" y="4527981"/>
            <a:ext cx="10698800" cy="121012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因此，</a:t>
            </a:r>
            <a:r>
              <a:rPr lang="en-US" altLang="zh-CN"/>
              <a:t>Hash</a:t>
            </a:r>
            <a:r>
              <a:rPr lang="zh-CN" altLang="en-US"/>
              <a:t>底层采用的编码与</a:t>
            </a:r>
            <a:r>
              <a:rPr lang="en-US" altLang="zh-CN"/>
              <a:t>Zset</a:t>
            </a:r>
            <a:r>
              <a:rPr lang="zh-CN" altLang="en-US"/>
              <a:t>也基本一致，只需要把排序有关的</a:t>
            </a:r>
            <a:r>
              <a:rPr lang="en-US" altLang="zh-CN"/>
              <a:t>SkipList</a:t>
            </a:r>
            <a:r>
              <a:rPr lang="zh-CN" altLang="en-US"/>
              <a:t>去掉即可：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6220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Hash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CD4221F-221E-4E2E-A189-B8BD5DAFC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2002630"/>
            <a:ext cx="10698800" cy="17050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Hash</a:t>
            </a:r>
            <a:r>
              <a:rPr lang="zh-CN" altLang="en-US"/>
              <a:t>结构默认采用</a:t>
            </a:r>
            <a:r>
              <a:rPr lang="en-US" altLang="zh-CN"/>
              <a:t>ZipList</a:t>
            </a:r>
            <a:r>
              <a:rPr lang="zh-CN" altLang="en-US"/>
              <a:t>编码，用以节省内存。</a:t>
            </a:r>
            <a:r>
              <a:rPr lang="en-US" altLang="zh-CN"/>
              <a:t> ZipList</a:t>
            </a:r>
            <a:r>
              <a:rPr lang="zh-CN" altLang="en-US"/>
              <a:t>中相邻的两个</a:t>
            </a:r>
            <a:r>
              <a:rPr lang="en-US" altLang="zh-CN"/>
              <a:t>entry </a:t>
            </a:r>
            <a:r>
              <a:rPr lang="zh-CN" altLang="en-US"/>
              <a:t>分别保存</a:t>
            </a:r>
            <a:r>
              <a:rPr lang="en-US" altLang="zh-CN"/>
              <a:t>field</a:t>
            </a:r>
            <a:r>
              <a:rPr lang="zh-CN" altLang="en-US"/>
              <a:t>和</a:t>
            </a:r>
            <a:r>
              <a:rPr lang="en-US" altLang="zh-CN"/>
              <a:t>value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当数据量较大时，</a:t>
            </a:r>
            <a:r>
              <a:rPr lang="en-US" altLang="zh-CN" sz="1600"/>
              <a:t>Hash</a:t>
            </a:r>
            <a:r>
              <a:rPr lang="zh-CN" altLang="en-US" sz="1600"/>
              <a:t>结构会转为</a:t>
            </a:r>
            <a:r>
              <a:rPr lang="en-US" altLang="zh-CN" sz="1600"/>
              <a:t>HT</a:t>
            </a:r>
            <a:r>
              <a:rPr lang="zh-CN" altLang="en-US" sz="1600"/>
              <a:t>编码，也就是</a:t>
            </a:r>
            <a:r>
              <a:rPr lang="en-US" altLang="zh-CN" sz="1600"/>
              <a:t>Dict</a:t>
            </a:r>
            <a:r>
              <a:rPr lang="zh-CN" altLang="en-US" sz="1600"/>
              <a:t>，触发条件有两个：</a:t>
            </a:r>
            <a:endParaRPr lang="en-US" altLang="zh-CN" sz="1600"/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中的元素数量超过了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hash-max-ziplist-entries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512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中的任意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hash-max-ziplist-value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64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850E8A-8D18-4457-A096-43F3BFFD094B}"/>
              </a:ext>
            </a:extLst>
          </p:cNvPr>
          <p:cNvSpPr/>
          <p:nvPr/>
        </p:nvSpPr>
        <p:spPr>
          <a:xfrm>
            <a:off x="791656" y="4055323"/>
            <a:ext cx="2211813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07BF07-38E3-4E7A-A60A-22D7066D4537}"/>
              </a:ext>
            </a:extLst>
          </p:cNvPr>
          <p:cNvSpPr/>
          <p:nvPr/>
        </p:nvSpPr>
        <p:spPr>
          <a:xfrm>
            <a:off x="791668" y="4422847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OBJ_HASH</a:t>
            </a:r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274971-6EFA-4B28-954F-41300FB7BA2C}"/>
              </a:ext>
            </a:extLst>
          </p:cNvPr>
          <p:cNvSpPr/>
          <p:nvPr/>
        </p:nvSpPr>
        <p:spPr>
          <a:xfrm>
            <a:off x="791656" y="4790371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OBJ_ENCODING_ZIPLIST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80A575F-0109-4DE1-8337-8C592FAF48FE}"/>
              </a:ext>
            </a:extLst>
          </p:cNvPr>
          <p:cNvSpPr/>
          <p:nvPr/>
        </p:nvSpPr>
        <p:spPr>
          <a:xfrm>
            <a:off x="791656" y="5157895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09F01E7-1F42-43D6-B8A8-40C3D939948E}"/>
              </a:ext>
            </a:extLst>
          </p:cNvPr>
          <p:cNvSpPr/>
          <p:nvPr/>
        </p:nvSpPr>
        <p:spPr>
          <a:xfrm>
            <a:off x="791656" y="5525419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4F9C6F1-ACB7-4A26-BF5B-B61FC61E6F79}"/>
              </a:ext>
            </a:extLst>
          </p:cNvPr>
          <p:cNvSpPr/>
          <p:nvPr/>
        </p:nvSpPr>
        <p:spPr>
          <a:xfrm>
            <a:off x="791655" y="5892944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78A922B-54A4-4E54-B708-F00C8B3A7773}"/>
              </a:ext>
            </a:extLst>
          </p:cNvPr>
          <p:cNvSpPr/>
          <p:nvPr/>
        </p:nvSpPr>
        <p:spPr>
          <a:xfrm>
            <a:off x="4226113" y="5317443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zlbytes</a:t>
            </a:r>
            <a:endParaRPr lang="zh-CN" altLang="en-US" sz="12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41DED36-753A-4E29-8C94-0A36C7094E51}"/>
              </a:ext>
            </a:extLst>
          </p:cNvPr>
          <p:cNvSpPr/>
          <p:nvPr/>
        </p:nvSpPr>
        <p:spPr>
          <a:xfrm>
            <a:off x="4982546" y="5317443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zltail</a:t>
            </a:r>
            <a:endParaRPr lang="zh-CN" altLang="en-US" sz="1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B6CCD1-98D5-4581-B278-83B61B8D5F5C}"/>
              </a:ext>
            </a:extLst>
          </p:cNvPr>
          <p:cNvSpPr/>
          <p:nvPr/>
        </p:nvSpPr>
        <p:spPr>
          <a:xfrm>
            <a:off x="5738979" y="5317443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zllen</a:t>
            </a:r>
            <a:endParaRPr lang="zh-CN" altLang="en-US" sz="1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3D59127-BD02-4FCC-9367-2C2450C33774}"/>
              </a:ext>
            </a:extLst>
          </p:cNvPr>
          <p:cNvSpPr/>
          <p:nvPr/>
        </p:nvSpPr>
        <p:spPr>
          <a:xfrm>
            <a:off x="6495412" y="5317443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"name"</a:t>
            </a:r>
            <a:endParaRPr lang="zh-CN" altLang="en-US" sz="12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8AF78EB-3E10-4306-96E8-898FF45D3A39}"/>
              </a:ext>
            </a:extLst>
          </p:cNvPr>
          <p:cNvSpPr/>
          <p:nvPr/>
        </p:nvSpPr>
        <p:spPr>
          <a:xfrm>
            <a:off x="7251844" y="5317443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"Jack"</a:t>
            </a:r>
            <a:endParaRPr lang="zh-CN" altLang="en-US" sz="12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FE0AD41-6735-470F-BE47-37E60F02F1BA}"/>
              </a:ext>
            </a:extLst>
          </p:cNvPr>
          <p:cNvSpPr/>
          <p:nvPr/>
        </p:nvSpPr>
        <p:spPr>
          <a:xfrm>
            <a:off x="8008277" y="5317443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"age"</a:t>
            </a:r>
            <a:endParaRPr lang="zh-CN" altLang="en-US" sz="120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F0BAA6B-BB01-4245-80D1-0FACC391415D}"/>
              </a:ext>
            </a:extLst>
          </p:cNvPr>
          <p:cNvSpPr/>
          <p:nvPr/>
        </p:nvSpPr>
        <p:spPr>
          <a:xfrm>
            <a:off x="8764710" y="5317443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21</a:t>
            </a:r>
            <a:endParaRPr lang="zh-CN" altLang="en-US" sz="12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6941ADA-0163-42C1-AA95-8D08D2F61AEB}"/>
              </a:ext>
            </a:extLst>
          </p:cNvPr>
          <p:cNvSpPr/>
          <p:nvPr/>
        </p:nvSpPr>
        <p:spPr>
          <a:xfrm>
            <a:off x="10277576" y="5317443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zlend</a:t>
            </a:r>
            <a:endParaRPr lang="zh-CN" altLang="en-US" sz="12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62E17B1-2801-4E4C-A76E-B2BA9963C41B}"/>
              </a:ext>
            </a:extLst>
          </p:cNvPr>
          <p:cNvSpPr/>
          <p:nvPr/>
        </p:nvSpPr>
        <p:spPr>
          <a:xfrm>
            <a:off x="9521142" y="5317443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...</a:t>
            </a:r>
            <a:endParaRPr lang="zh-CN" altLang="en-US" sz="1200"/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B68FE3D3-FB4A-4EEE-8DC6-AA1E457E426C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3003469" y="5517191"/>
            <a:ext cx="1222644" cy="5595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AB077FE0-7D02-4D91-AAA3-70CC14D2C955}"/>
              </a:ext>
            </a:extLst>
          </p:cNvPr>
          <p:cNvSpPr/>
          <p:nvPr/>
        </p:nvSpPr>
        <p:spPr>
          <a:xfrm>
            <a:off x="6742423" y="4557055"/>
            <a:ext cx="848209" cy="20219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field</a:t>
            </a:r>
            <a:endParaRPr lang="zh-CN" altLang="en-US" sz="12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59CF9F7-12A3-45FA-811E-3EC0C7C1DB5A}"/>
              </a:ext>
            </a:extLst>
          </p:cNvPr>
          <p:cNvSpPr/>
          <p:nvPr/>
        </p:nvSpPr>
        <p:spPr>
          <a:xfrm>
            <a:off x="8101583" y="4557055"/>
            <a:ext cx="848209" cy="20219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valye</a:t>
            </a:r>
            <a:endParaRPr lang="zh-CN" altLang="en-US" sz="120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671E7A7-803A-4ABD-BC31-1102C30D3906}"/>
              </a:ext>
            </a:extLst>
          </p:cNvPr>
          <p:cNvCxnSpPr>
            <a:stCxn id="28" idx="2"/>
            <a:endCxn id="21" idx="0"/>
          </p:cNvCxnSpPr>
          <p:nvPr/>
        </p:nvCxnSpPr>
        <p:spPr>
          <a:xfrm flipH="1">
            <a:off x="6874093" y="4759249"/>
            <a:ext cx="292435" cy="55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073014F-AB5E-49C5-B9F2-77946B199D0B}"/>
              </a:ext>
            </a:extLst>
          </p:cNvPr>
          <p:cNvCxnSpPr>
            <a:cxnSpLocks/>
            <a:stCxn id="29" idx="2"/>
            <a:endCxn id="22" idx="0"/>
          </p:cNvCxnSpPr>
          <p:nvPr/>
        </p:nvCxnSpPr>
        <p:spPr>
          <a:xfrm flipH="1">
            <a:off x="7630525" y="4759249"/>
            <a:ext cx="895163" cy="55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865C2DF-1F6E-4022-91AB-1205A01581A5}"/>
              </a:ext>
            </a:extLst>
          </p:cNvPr>
          <p:cNvCxnSpPr>
            <a:cxnSpLocks/>
            <a:stCxn id="28" idx="2"/>
            <a:endCxn id="23" idx="0"/>
          </p:cNvCxnSpPr>
          <p:nvPr/>
        </p:nvCxnSpPr>
        <p:spPr>
          <a:xfrm>
            <a:off x="7166528" y="4759249"/>
            <a:ext cx="1220430" cy="55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E2726B6-6CD0-4BFB-96DD-F1EAB294D3D8}"/>
              </a:ext>
            </a:extLst>
          </p:cNvPr>
          <p:cNvCxnSpPr>
            <a:cxnSpLocks/>
            <a:stCxn id="29" idx="2"/>
            <a:endCxn id="24" idx="0"/>
          </p:cNvCxnSpPr>
          <p:nvPr/>
        </p:nvCxnSpPr>
        <p:spPr>
          <a:xfrm>
            <a:off x="8525688" y="4759249"/>
            <a:ext cx="617703" cy="55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文本占位符 7">
            <a:extLst>
              <a:ext uri="{FF2B5EF4-FFF2-40B4-BE49-F238E27FC236}">
                <a16:creationId xmlns:a16="http://schemas.microsoft.com/office/drawing/2014/main" id="{BCB47F01-DDF9-4076-8CA4-B27DD87F8AB9}"/>
              </a:ext>
            </a:extLst>
          </p:cNvPr>
          <p:cNvSpPr txBox="1">
            <a:spLocks/>
          </p:cNvSpPr>
          <p:nvPr/>
        </p:nvSpPr>
        <p:spPr>
          <a:xfrm>
            <a:off x="710881" y="1562247"/>
            <a:ext cx="10698800" cy="121012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因此，</a:t>
            </a:r>
            <a:r>
              <a:rPr lang="en-US" altLang="zh-CN"/>
              <a:t>Hash</a:t>
            </a:r>
            <a:r>
              <a:rPr lang="zh-CN" altLang="en-US"/>
              <a:t>底层采用的编码与</a:t>
            </a:r>
            <a:r>
              <a:rPr lang="en-US" altLang="zh-CN"/>
              <a:t>Zset</a:t>
            </a:r>
            <a:r>
              <a:rPr lang="zh-CN" altLang="en-US"/>
              <a:t>也基本一致，只需要把排序有关的</a:t>
            </a:r>
            <a:r>
              <a:rPr lang="en-US" altLang="zh-CN"/>
              <a:t>SkipList</a:t>
            </a:r>
            <a:r>
              <a:rPr lang="zh-CN" altLang="en-US"/>
              <a:t>去掉即可：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3283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Hash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850E8A-8D18-4457-A096-43F3BFFD094B}"/>
              </a:ext>
            </a:extLst>
          </p:cNvPr>
          <p:cNvSpPr/>
          <p:nvPr/>
        </p:nvSpPr>
        <p:spPr>
          <a:xfrm>
            <a:off x="791656" y="4055323"/>
            <a:ext cx="2211813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07BF07-38E3-4E7A-A60A-22D7066D4537}"/>
              </a:ext>
            </a:extLst>
          </p:cNvPr>
          <p:cNvSpPr/>
          <p:nvPr/>
        </p:nvSpPr>
        <p:spPr>
          <a:xfrm>
            <a:off x="791668" y="4422847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OBJ_HASH</a:t>
            </a:r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274971-6EFA-4B28-954F-41300FB7BA2C}"/>
              </a:ext>
            </a:extLst>
          </p:cNvPr>
          <p:cNvSpPr/>
          <p:nvPr/>
        </p:nvSpPr>
        <p:spPr>
          <a:xfrm>
            <a:off x="791656" y="4790371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OBJ_ENCODING_ZIPLIST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80A575F-0109-4DE1-8337-8C592FAF48FE}"/>
              </a:ext>
            </a:extLst>
          </p:cNvPr>
          <p:cNvSpPr/>
          <p:nvPr/>
        </p:nvSpPr>
        <p:spPr>
          <a:xfrm>
            <a:off x="791656" y="5157895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09F01E7-1F42-43D6-B8A8-40C3D939948E}"/>
              </a:ext>
            </a:extLst>
          </p:cNvPr>
          <p:cNvSpPr/>
          <p:nvPr/>
        </p:nvSpPr>
        <p:spPr>
          <a:xfrm>
            <a:off x="791656" y="5525419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4F9C6F1-ACB7-4A26-BF5B-B61FC61E6F79}"/>
              </a:ext>
            </a:extLst>
          </p:cNvPr>
          <p:cNvSpPr/>
          <p:nvPr/>
        </p:nvSpPr>
        <p:spPr>
          <a:xfrm>
            <a:off x="791655" y="5892944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78A922B-54A4-4E54-B708-F00C8B3A7773}"/>
              </a:ext>
            </a:extLst>
          </p:cNvPr>
          <p:cNvSpPr/>
          <p:nvPr/>
        </p:nvSpPr>
        <p:spPr>
          <a:xfrm>
            <a:off x="4179458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zlbytes</a:t>
            </a:r>
            <a:endParaRPr lang="zh-CN" altLang="en-US" sz="12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41DED36-753A-4E29-8C94-0A36C7094E51}"/>
              </a:ext>
            </a:extLst>
          </p:cNvPr>
          <p:cNvSpPr/>
          <p:nvPr/>
        </p:nvSpPr>
        <p:spPr>
          <a:xfrm>
            <a:off x="4935891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zltail</a:t>
            </a:r>
            <a:endParaRPr lang="zh-CN" altLang="en-US" sz="1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B6CCD1-98D5-4581-B278-83B61B8D5F5C}"/>
              </a:ext>
            </a:extLst>
          </p:cNvPr>
          <p:cNvSpPr/>
          <p:nvPr/>
        </p:nvSpPr>
        <p:spPr>
          <a:xfrm>
            <a:off x="5692324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zllen</a:t>
            </a:r>
            <a:endParaRPr lang="zh-CN" altLang="en-US" sz="1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3D59127-BD02-4FCC-9367-2C2450C33774}"/>
              </a:ext>
            </a:extLst>
          </p:cNvPr>
          <p:cNvSpPr/>
          <p:nvPr/>
        </p:nvSpPr>
        <p:spPr>
          <a:xfrm>
            <a:off x="6448757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"name"</a:t>
            </a:r>
            <a:endParaRPr lang="zh-CN" altLang="en-US" sz="12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8AF78EB-3E10-4306-96E8-898FF45D3A39}"/>
              </a:ext>
            </a:extLst>
          </p:cNvPr>
          <p:cNvSpPr/>
          <p:nvPr/>
        </p:nvSpPr>
        <p:spPr>
          <a:xfrm>
            <a:off x="7205189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"Jack"</a:t>
            </a:r>
            <a:endParaRPr lang="zh-CN" altLang="en-US" sz="12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FE0AD41-6735-470F-BE47-37E60F02F1BA}"/>
              </a:ext>
            </a:extLst>
          </p:cNvPr>
          <p:cNvSpPr/>
          <p:nvPr/>
        </p:nvSpPr>
        <p:spPr>
          <a:xfrm>
            <a:off x="7961622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"age"</a:t>
            </a:r>
            <a:endParaRPr lang="zh-CN" altLang="en-US" sz="120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F0BAA6B-BB01-4245-80D1-0FACC391415D}"/>
              </a:ext>
            </a:extLst>
          </p:cNvPr>
          <p:cNvSpPr/>
          <p:nvPr/>
        </p:nvSpPr>
        <p:spPr>
          <a:xfrm>
            <a:off x="8718055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21</a:t>
            </a:r>
            <a:endParaRPr lang="zh-CN" altLang="en-US" sz="12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6941ADA-0163-42C1-AA95-8D08D2F61AEB}"/>
              </a:ext>
            </a:extLst>
          </p:cNvPr>
          <p:cNvSpPr/>
          <p:nvPr/>
        </p:nvSpPr>
        <p:spPr>
          <a:xfrm>
            <a:off x="10230921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zlend</a:t>
            </a:r>
            <a:endParaRPr lang="zh-CN" altLang="en-US" sz="12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62E17B1-2801-4E4C-A76E-B2BA9963C41B}"/>
              </a:ext>
            </a:extLst>
          </p:cNvPr>
          <p:cNvSpPr/>
          <p:nvPr/>
        </p:nvSpPr>
        <p:spPr>
          <a:xfrm>
            <a:off x="9474487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...</a:t>
            </a:r>
            <a:endParaRPr lang="zh-CN" altLang="en-US" sz="1200"/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B68FE3D3-FB4A-4EEE-8DC6-AA1E457E426C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3003469" y="3957514"/>
            <a:ext cx="1175989" cy="2119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981C6014-E5BB-41F6-B1D7-07454962BE78}"/>
              </a:ext>
            </a:extLst>
          </p:cNvPr>
          <p:cNvGrpSpPr/>
          <p:nvPr/>
        </p:nvGrpSpPr>
        <p:grpSpPr>
          <a:xfrm>
            <a:off x="4151465" y="4435081"/>
            <a:ext cx="7004859" cy="2049697"/>
            <a:chOff x="4151465" y="4379095"/>
            <a:chExt cx="7004859" cy="1807451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15559C8-913A-47B9-B474-B9251B3BF277}"/>
                </a:ext>
              </a:extLst>
            </p:cNvPr>
            <p:cNvGrpSpPr/>
            <p:nvPr/>
          </p:nvGrpSpPr>
          <p:grpSpPr>
            <a:xfrm>
              <a:off x="6214988" y="4612417"/>
              <a:ext cx="1440489" cy="896715"/>
              <a:chOff x="4327270" y="2951636"/>
              <a:chExt cx="1440489" cy="1663271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55CE872A-9104-4199-B6ED-75ABF02F831C}"/>
                  </a:ext>
                </a:extLst>
              </p:cNvPr>
              <p:cNvSpPr/>
              <p:nvPr/>
            </p:nvSpPr>
            <p:spPr>
              <a:xfrm>
                <a:off x="4327276" y="2951636"/>
                <a:ext cx="1440482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600" b="1"/>
                  <a:t>dictht</a:t>
                </a:r>
                <a:endParaRPr lang="zh-CN" altLang="en-US" sz="1600" b="1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D6EDEF6-8C2E-4CAB-8536-5117597EFEFC}"/>
                  </a:ext>
                </a:extLst>
              </p:cNvPr>
              <p:cNvSpPr/>
              <p:nvPr/>
            </p:nvSpPr>
            <p:spPr>
              <a:xfrm>
                <a:off x="4327276" y="3292880"/>
                <a:ext cx="1440483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dictEntry **table</a:t>
                </a:r>
                <a:endParaRPr lang="zh-CN" altLang="en-US" sz="105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D5407B96-68BE-4D34-A09A-45E5975C2AD8}"/>
                  </a:ext>
                </a:extLst>
              </p:cNvPr>
              <p:cNvSpPr/>
              <p:nvPr/>
            </p:nvSpPr>
            <p:spPr>
              <a:xfrm>
                <a:off x="4327274" y="3620912"/>
                <a:ext cx="1440483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size: 4</a:t>
                </a:r>
                <a:endParaRPr lang="zh-CN" altLang="en-US" sz="120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BFDF3842-E1F5-47D9-B9AF-95150CACB536}"/>
                  </a:ext>
                </a:extLst>
              </p:cNvPr>
              <p:cNvSpPr/>
              <p:nvPr/>
            </p:nvSpPr>
            <p:spPr>
              <a:xfrm>
                <a:off x="4327272" y="3948944"/>
                <a:ext cx="1440483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sizemask: 3</a:t>
                </a:r>
                <a:endParaRPr lang="zh-CN" altLang="en-US" sz="120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4B1418C7-9BC9-41CF-BD51-A9AE75233C0E}"/>
                  </a:ext>
                </a:extLst>
              </p:cNvPr>
              <p:cNvSpPr/>
              <p:nvPr/>
            </p:nvSpPr>
            <p:spPr>
              <a:xfrm>
                <a:off x="4327270" y="4276976"/>
                <a:ext cx="1440483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used: 4</a:t>
                </a:r>
                <a:endParaRPr lang="zh-CN" altLang="en-US" sz="1200"/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C517CC5-B861-4B2E-BA65-F06B9700C908}"/>
                </a:ext>
              </a:extLst>
            </p:cNvPr>
            <p:cNvGrpSpPr/>
            <p:nvPr/>
          </p:nvGrpSpPr>
          <p:grpSpPr>
            <a:xfrm>
              <a:off x="8357441" y="4591225"/>
              <a:ext cx="1234428" cy="983067"/>
              <a:chOff x="6441728" y="2961684"/>
              <a:chExt cx="1245264" cy="1653223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B81EF24C-15C5-4591-B547-29D98B801060}"/>
                  </a:ext>
                </a:extLst>
              </p:cNvPr>
              <p:cNvSpPr/>
              <p:nvPr/>
            </p:nvSpPr>
            <p:spPr>
              <a:xfrm>
                <a:off x="6441733" y="2961684"/>
                <a:ext cx="1245257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dictEntry*[4]</a:t>
                </a:r>
                <a:endParaRPr lang="zh-CN" altLang="en-US" sz="1200" b="1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12F633BB-D685-4F15-89B0-5F4290758BBF}"/>
                  </a:ext>
                </a:extLst>
              </p:cNvPr>
              <p:cNvSpPr/>
              <p:nvPr/>
            </p:nvSpPr>
            <p:spPr>
              <a:xfrm>
                <a:off x="6441734" y="3292880"/>
                <a:ext cx="1245258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0</a:t>
                </a:r>
                <a:endParaRPr lang="zh-CN" altLang="en-US" sz="110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AD119D2-DF02-4BB2-9ED1-4B45B8B15CC5}"/>
                  </a:ext>
                </a:extLst>
              </p:cNvPr>
              <p:cNvSpPr/>
              <p:nvPr/>
            </p:nvSpPr>
            <p:spPr>
              <a:xfrm>
                <a:off x="6441732" y="3620912"/>
                <a:ext cx="1245258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1</a:t>
                </a:r>
                <a:endParaRPr lang="zh-CN" altLang="en-US" sz="110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0975CDCF-F974-41E5-AB06-45A7E2C2ABD8}"/>
                  </a:ext>
                </a:extLst>
              </p:cNvPr>
              <p:cNvSpPr/>
              <p:nvPr/>
            </p:nvSpPr>
            <p:spPr>
              <a:xfrm>
                <a:off x="6441730" y="3948944"/>
                <a:ext cx="1245258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2</a:t>
                </a:r>
                <a:endParaRPr lang="zh-CN" altLang="en-US" sz="1100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672486DA-E2C8-45E4-B5B6-A243E039C92C}"/>
                  </a:ext>
                </a:extLst>
              </p:cNvPr>
              <p:cNvSpPr/>
              <p:nvPr/>
            </p:nvSpPr>
            <p:spPr>
              <a:xfrm>
                <a:off x="6441728" y="4276976"/>
                <a:ext cx="1245258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3</a:t>
                </a:r>
                <a:endParaRPr lang="zh-CN" altLang="en-US" sz="1100"/>
              </a:p>
            </p:txBody>
          </p:sp>
        </p:grp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A31B6213-E5EB-4755-8DF4-99B7DAD515AA}"/>
                </a:ext>
              </a:extLst>
            </p:cNvPr>
            <p:cNvCxnSpPr>
              <a:cxnSpLocks/>
              <a:stCxn id="70" idx="3"/>
              <a:endCxn id="64" idx="1"/>
            </p:cNvCxnSpPr>
            <p:nvPr/>
          </p:nvCxnSpPr>
          <p:spPr>
            <a:xfrm flipV="1">
              <a:off x="7655477" y="4691698"/>
              <a:ext cx="701969" cy="195787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398E9C8-188A-4A6B-A364-838464F89F1A}"/>
                </a:ext>
              </a:extLst>
            </p:cNvPr>
            <p:cNvSpPr/>
            <p:nvPr/>
          </p:nvSpPr>
          <p:spPr>
            <a:xfrm>
              <a:off x="6214990" y="5842833"/>
              <a:ext cx="1440482" cy="174774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dictht</a:t>
              </a:r>
              <a:endParaRPr lang="zh-CN" altLang="en-US" sz="1600" b="1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A89DA21-E11C-4395-818E-4A7EDE1F9014}"/>
                </a:ext>
              </a:extLst>
            </p:cNvPr>
            <p:cNvSpPr/>
            <p:nvPr/>
          </p:nvSpPr>
          <p:spPr>
            <a:xfrm>
              <a:off x="6214990" y="6011772"/>
              <a:ext cx="1440483" cy="174774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050"/>
                <a:t>....</a:t>
              </a:r>
              <a:endParaRPr lang="zh-CN" altLang="en-US" sz="105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90D9B17-39FE-4F43-AAE4-B86C402B0795}"/>
                </a:ext>
              </a:extLst>
            </p:cNvPr>
            <p:cNvSpPr/>
            <p:nvPr/>
          </p:nvSpPr>
          <p:spPr>
            <a:xfrm>
              <a:off x="10156602" y="5642286"/>
              <a:ext cx="999721" cy="175623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 b="1"/>
                <a:t>dictEntry</a:t>
              </a:r>
              <a:endParaRPr lang="zh-CN" altLang="en-US" sz="1100" b="1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3798856-0865-4735-9657-6DF813C19F1C}"/>
                </a:ext>
              </a:extLst>
            </p:cNvPr>
            <p:cNvSpPr/>
            <p:nvPr/>
          </p:nvSpPr>
          <p:spPr>
            <a:xfrm>
              <a:off x="10156602" y="5797550"/>
              <a:ext cx="999722" cy="175623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key:"name"</a:t>
              </a:r>
              <a:endParaRPr lang="zh-CN" altLang="en-US" sz="110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E93DA1B-DBA7-42E7-A04A-1737A9CDECDC}"/>
                </a:ext>
              </a:extLst>
            </p:cNvPr>
            <p:cNvSpPr/>
            <p:nvPr/>
          </p:nvSpPr>
          <p:spPr>
            <a:xfrm>
              <a:off x="10156601" y="5946805"/>
              <a:ext cx="999722" cy="175623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val:"jack"</a:t>
              </a:r>
              <a:endParaRPr lang="zh-CN" altLang="en-US" sz="1100"/>
            </a:p>
          </p:txBody>
        </p: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9F15061D-2910-477C-B00A-6C32053B3530}"/>
                </a:ext>
              </a:extLst>
            </p:cNvPr>
            <p:cNvCxnSpPr>
              <a:cxnSpLocks/>
              <a:stCxn id="67" idx="3"/>
              <a:endCxn id="44" idx="1"/>
            </p:cNvCxnSpPr>
            <p:nvPr/>
          </p:nvCxnSpPr>
          <p:spPr>
            <a:xfrm>
              <a:off x="9591865" y="5278759"/>
              <a:ext cx="564737" cy="451339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DB68990-E385-4126-89F9-88654A54FF3E}"/>
                </a:ext>
              </a:extLst>
            </p:cNvPr>
            <p:cNvSpPr/>
            <p:nvPr/>
          </p:nvSpPr>
          <p:spPr>
            <a:xfrm>
              <a:off x="4151470" y="4665083"/>
              <a:ext cx="1063799" cy="22873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</a:t>
              </a:r>
              <a:endParaRPr lang="zh-CN" altLang="en-US" sz="1600" b="1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14294AD-47DC-4C76-8553-96CFB3E1CFE9}"/>
                </a:ext>
              </a:extLst>
            </p:cNvPr>
            <p:cNvSpPr/>
            <p:nvPr/>
          </p:nvSpPr>
          <p:spPr>
            <a:xfrm>
              <a:off x="4151471" y="4896062"/>
              <a:ext cx="1063800" cy="22873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*type</a:t>
              </a:r>
              <a:endParaRPr lang="zh-CN" altLang="en-US" sz="120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D62E8A3-7BA4-4F1E-8053-3ACB57175EBA}"/>
                </a:ext>
              </a:extLst>
            </p:cNvPr>
            <p:cNvSpPr/>
            <p:nvPr/>
          </p:nvSpPr>
          <p:spPr>
            <a:xfrm>
              <a:off x="4151467" y="5128792"/>
              <a:ext cx="1063800" cy="22873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dict ht[2]</a:t>
              </a:r>
              <a:endParaRPr lang="zh-CN" altLang="en-US" sz="120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A44563A-A408-4867-AAA8-80DDB5533318}"/>
                </a:ext>
              </a:extLst>
            </p:cNvPr>
            <p:cNvSpPr/>
            <p:nvPr/>
          </p:nvSpPr>
          <p:spPr>
            <a:xfrm>
              <a:off x="4151465" y="5350828"/>
              <a:ext cx="1063800" cy="22873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...</a:t>
              </a:r>
              <a:endParaRPr lang="zh-CN" altLang="en-US" sz="1200"/>
            </a:p>
          </p:txBody>
        </p: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id="{1A51C683-F9F4-4C71-8992-EC27D1F91539}"/>
                </a:ext>
              </a:extLst>
            </p:cNvPr>
            <p:cNvCxnSpPr>
              <a:cxnSpLocks/>
              <a:stCxn id="50" idx="3"/>
              <a:endCxn id="69" idx="1"/>
            </p:cNvCxnSpPr>
            <p:nvPr/>
          </p:nvCxnSpPr>
          <p:spPr>
            <a:xfrm flipV="1">
              <a:off x="5215267" y="4703511"/>
              <a:ext cx="999727" cy="539650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F7852F23-CE29-43A0-831F-406641D86DCC}"/>
                </a:ext>
              </a:extLst>
            </p:cNvPr>
            <p:cNvCxnSpPr>
              <a:cxnSpLocks/>
              <a:stCxn id="50" idx="3"/>
              <a:endCxn id="42" idx="1"/>
            </p:cNvCxnSpPr>
            <p:nvPr/>
          </p:nvCxnSpPr>
          <p:spPr>
            <a:xfrm>
              <a:off x="5215267" y="5243161"/>
              <a:ext cx="999723" cy="687059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2AD685D-9176-4241-A047-4B866549FA65}"/>
                </a:ext>
              </a:extLst>
            </p:cNvPr>
            <p:cNvSpPr txBox="1"/>
            <p:nvPr/>
          </p:nvSpPr>
          <p:spPr>
            <a:xfrm>
              <a:off x="5621442" y="4477413"/>
              <a:ext cx="609462" cy="1770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ht[0]</a:t>
              </a:r>
              <a:endPara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EB59ECB-AFDE-4E43-8B3F-56929EE23DB7}"/>
                </a:ext>
              </a:extLst>
            </p:cNvPr>
            <p:cNvSpPr txBox="1"/>
            <p:nvPr/>
          </p:nvSpPr>
          <p:spPr>
            <a:xfrm>
              <a:off x="5621442" y="5931697"/>
              <a:ext cx="609462" cy="1770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ht[1]</a:t>
              </a:r>
              <a:endPara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FFD215E-18CE-4F40-BC91-47DC7B604A2C}"/>
                </a:ext>
              </a:extLst>
            </p:cNvPr>
            <p:cNvSpPr/>
            <p:nvPr/>
          </p:nvSpPr>
          <p:spPr>
            <a:xfrm>
              <a:off x="10156602" y="4379095"/>
              <a:ext cx="999721" cy="20156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 b="1"/>
                <a:t>dictEntry</a:t>
              </a:r>
              <a:endParaRPr lang="zh-CN" altLang="en-US" sz="1100" b="1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6BCA2C1F-0243-4B75-8A93-70200FF3EEE8}"/>
                </a:ext>
              </a:extLst>
            </p:cNvPr>
            <p:cNvSpPr/>
            <p:nvPr/>
          </p:nvSpPr>
          <p:spPr>
            <a:xfrm>
              <a:off x="10156602" y="4557296"/>
              <a:ext cx="999722" cy="20156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key:"age"</a:t>
              </a:r>
              <a:endParaRPr lang="zh-CN" altLang="en-US" sz="110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7BFE010-DC91-4F0E-9038-4F2C1EE46EE8}"/>
                </a:ext>
              </a:extLst>
            </p:cNvPr>
            <p:cNvSpPr/>
            <p:nvPr/>
          </p:nvSpPr>
          <p:spPr>
            <a:xfrm>
              <a:off x="10156601" y="4728596"/>
              <a:ext cx="999722" cy="20156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val: 21</a:t>
              </a:r>
              <a:endParaRPr lang="zh-CN" altLang="en-US" sz="1100"/>
            </a:p>
          </p:txBody>
        </p: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7ABDFCE5-4CC4-4353-BB09-C7BFF959E2BF}"/>
                </a:ext>
              </a:extLst>
            </p:cNvPr>
            <p:cNvCxnSpPr>
              <a:cxnSpLocks/>
              <a:stCxn id="65" idx="3"/>
              <a:endCxn id="56" idx="1"/>
            </p:cNvCxnSpPr>
            <p:nvPr/>
          </p:nvCxnSpPr>
          <p:spPr>
            <a:xfrm flipV="1">
              <a:off x="9591869" y="4479879"/>
              <a:ext cx="564733" cy="408760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61FA7519-B4C3-47C8-BAF1-24B6D9100E5A}"/>
              </a:ext>
            </a:extLst>
          </p:cNvPr>
          <p:cNvCxnSpPr>
            <a:cxnSpLocks/>
            <a:stCxn id="17" idx="3"/>
            <a:endCxn id="48" idx="1"/>
          </p:cNvCxnSpPr>
          <p:nvPr/>
        </p:nvCxnSpPr>
        <p:spPr>
          <a:xfrm flipV="1">
            <a:off x="3003469" y="4889096"/>
            <a:ext cx="1148001" cy="11876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占位符 7">
            <a:extLst>
              <a:ext uri="{FF2B5EF4-FFF2-40B4-BE49-F238E27FC236}">
                <a16:creationId xmlns:a16="http://schemas.microsoft.com/office/drawing/2014/main" id="{E9FE4BD3-2A34-4FA7-B107-25EA6B16E7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2002630"/>
            <a:ext cx="10698800" cy="17050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Hash</a:t>
            </a:r>
            <a:r>
              <a:rPr lang="zh-CN" altLang="en-US"/>
              <a:t>结构默认采用</a:t>
            </a:r>
            <a:r>
              <a:rPr lang="en-US" altLang="zh-CN"/>
              <a:t>ZipList</a:t>
            </a:r>
            <a:r>
              <a:rPr lang="zh-CN" altLang="en-US"/>
              <a:t>编码，用以节省内存。</a:t>
            </a:r>
            <a:r>
              <a:rPr lang="en-US" altLang="zh-CN"/>
              <a:t> ZipList</a:t>
            </a:r>
            <a:r>
              <a:rPr lang="zh-CN" altLang="en-US"/>
              <a:t>中相邻的两个</a:t>
            </a:r>
            <a:r>
              <a:rPr lang="en-US" altLang="zh-CN"/>
              <a:t>entry </a:t>
            </a:r>
            <a:r>
              <a:rPr lang="zh-CN" altLang="en-US"/>
              <a:t>分别保存</a:t>
            </a:r>
            <a:r>
              <a:rPr lang="en-US" altLang="zh-CN"/>
              <a:t>field</a:t>
            </a:r>
            <a:r>
              <a:rPr lang="zh-CN" altLang="en-US"/>
              <a:t>和</a:t>
            </a:r>
            <a:r>
              <a:rPr lang="en-US" altLang="zh-CN"/>
              <a:t>value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当数据量较大时，</a:t>
            </a:r>
            <a:r>
              <a:rPr lang="en-US" altLang="zh-CN" sz="1600"/>
              <a:t>Hash</a:t>
            </a:r>
            <a:r>
              <a:rPr lang="zh-CN" altLang="en-US" sz="1600"/>
              <a:t>结构会转为</a:t>
            </a:r>
            <a:r>
              <a:rPr lang="en-US" altLang="zh-CN" sz="1600"/>
              <a:t>HT</a:t>
            </a:r>
            <a:r>
              <a:rPr lang="zh-CN" altLang="en-US" sz="1600"/>
              <a:t>编码，也就是</a:t>
            </a:r>
            <a:r>
              <a:rPr lang="en-US" altLang="zh-CN" sz="1600"/>
              <a:t>Dict</a:t>
            </a:r>
            <a:r>
              <a:rPr lang="zh-CN" altLang="en-US" sz="1600"/>
              <a:t>，触发条件有两个：</a:t>
            </a:r>
            <a:endParaRPr lang="en-US" altLang="zh-CN" sz="1600"/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中的元素数量超过了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hash-max-ziplist-entries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512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中的任意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hash-max-ziplist-value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64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0" name="文本占位符 7">
            <a:extLst>
              <a:ext uri="{FF2B5EF4-FFF2-40B4-BE49-F238E27FC236}">
                <a16:creationId xmlns:a16="http://schemas.microsoft.com/office/drawing/2014/main" id="{A03D55B4-9C02-4F41-9A27-65BACE498E39}"/>
              </a:ext>
            </a:extLst>
          </p:cNvPr>
          <p:cNvSpPr txBox="1">
            <a:spLocks/>
          </p:cNvSpPr>
          <p:nvPr/>
        </p:nvSpPr>
        <p:spPr>
          <a:xfrm>
            <a:off x="710881" y="1562247"/>
            <a:ext cx="10698800" cy="121012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因此，</a:t>
            </a:r>
            <a:r>
              <a:rPr lang="en-US" altLang="zh-CN"/>
              <a:t>Hash</a:t>
            </a:r>
            <a:r>
              <a:rPr lang="zh-CN" altLang="en-US"/>
              <a:t>底层采用的编码与</a:t>
            </a:r>
            <a:r>
              <a:rPr lang="en-US" altLang="zh-CN"/>
              <a:t>Zset</a:t>
            </a:r>
            <a:r>
              <a:rPr lang="zh-CN" altLang="en-US"/>
              <a:t>也基本一致，只需要把排序有关的</a:t>
            </a:r>
            <a:r>
              <a:rPr lang="en-US" altLang="zh-CN"/>
              <a:t>SkipList</a:t>
            </a:r>
            <a:r>
              <a:rPr lang="zh-CN" altLang="en-US"/>
              <a:t>去掉即可：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2487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Hash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850E8A-8D18-4457-A096-43F3BFFD094B}"/>
              </a:ext>
            </a:extLst>
          </p:cNvPr>
          <p:cNvSpPr/>
          <p:nvPr/>
        </p:nvSpPr>
        <p:spPr>
          <a:xfrm>
            <a:off x="791656" y="4055323"/>
            <a:ext cx="2211813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07BF07-38E3-4E7A-A60A-22D7066D4537}"/>
              </a:ext>
            </a:extLst>
          </p:cNvPr>
          <p:cNvSpPr/>
          <p:nvPr/>
        </p:nvSpPr>
        <p:spPr>
          <a:xfrm>
            <a:off x="791668" y="4422847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OBJ_HASH</a:t>
            </a:r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274971-6EFA-4B28-954F-41300FB7BA2C}"/>
              </a:ext>
            </a:extLst>
          </p:cNvPr>
          <p:cNvSpPr/>
          <p:nvPr/>
        </p:nvSpPr>
        <p:spPr>
          <a:xfrm>
            <a:off x="791656" y="4790371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OBJ_ENCODING_HT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80A575F-0109-4DE1-8337-8C592FAF48FE}"/>
              </a:ext>
            </a:extLst>
          </p:cNvPr>
          <p:cNvSpPr/>
          <p:nvPr/>
        </p:nvSpPr>
        <p:spPr>
          <a:xfrm>
            <a:off x="791656" y="5157895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09F01E7-1F42-43D6-B8A8-40C3D939948E}"/>
              </a:ext>
            </a:extLst>
          </p:cNvPr>
          <p:cNvSpPr/>
          <p:nvPr/>
        </p:nvSpPr>
        <p:spPr>
          <a:xfrm>
            <a:off x="791656" y="5525419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4F9C6F1-ACB7-4A26-BF5B-B61FC61E6F79}"/>
              </a:ext>
            </a:extLst>
          </p:cNvPr>
          <p:cNvSpPr/>
          <p:nvPr/>
        </p:nvSpPr>
        <p:spPr>
          <a:xfrm>
            <a:off x="791655" y="5892944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78A922B-54A4-4E54-B708-F00C8B3A7773}"/>
              </a:ext>
            </a:extLst>
          </p:cNvPr>
          <p:cNvSpPr/>
          <p:nvPr/>
        </p:nvSpPr>
        <p:spPr>
          <a:xfrm>
            <a:off x="4179458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zlbytes</a:t>
            </a:r>
            <a:endParaRPr lang="zh-CN" altLang="en-US" sz="12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41DED36-753A-4E29-8C94-0A36C7094E51}"/>
              </a:ext>
            </a:extLst>
          </p:cNvPr>
          <p:cNvSpPr/>
          <p:nvPr/>
        </p:nvSpPr>
        <p:spPr>
          <a:xfrm>
            <a:off x="4935891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zltail</a:t>
            </a:r>
            <a:endParaRPr lang="zh-CN" altLang="en-US" sz="1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B6CCD1-98D5-4581-B278-83B61B8D5F5C}"/>
              </a:ext>
            </a:extLst>
          </p:cNvPr>
          <p:cNvSpPr/>
          <p:nvPr/>
        </p:nvSpPr>
        <p:spPr>
          <a:xfrm>
            <a:off x="5692324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zllen</a:t>
            </a:r>
            <a:endParaRPr lang="zh-CN" altLang="en-US" sz="1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3D59127-BD02-4FCC-9367-2C2450C33774}"/>
              </a:ext>
            </a:extLst>
          </p:cNvPr>
          <p:cNvSpPr/>
          <p:nvPr/>
        </p:nvSpPr>
        <p:spPr>
          <a:xfrm>
            <a:off x="6448757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"name"</a:t>
            </a:r>
            <a:endParaRPr lang="zh-CN" altLang="en-US" sz="12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8AF78EB-3E10-4306-96E8-898FF45D3A39}"/>
              </a:ext>
            </a:extLst>
          </p:cNvPr>
          <p:cNvSpPr/>
          <p:nvPr/>
        </p:nvSpPr>
        <p:spPr>
          <a:xfrm>
            <a:off x="7205189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"Jack"</a:t>
            </a:r>
            <a:endParaRPr lang="zh-CN" altLang="en-US" sz="12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FE0AD41-6735-470F-BE47-37E60F02F1BA}"/>
              </a:ext>
            </a:extLst>
          </p:cNvPr>
          <p:cNvSpPr/>
          <p:nvPr/>
        </p:nvSpPr>
        <p:spPr>
          <a:xfrm>
            <a:off x="7961622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"age"</a:t>
            </a:r>
            <a:endParaRPr lang="zh-CN" altLang="en-US" sz="120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F0BAA6B-BB01-4245-80D1-0FACC391415D}"/>
              </a:ext>
            </a:extLst>
          </p:cNvPr>
          <p:cNvSpPr/>
          <p:nvPr/>
        </p:nvSpPr>
        <p:spPr>
          <a:xfrm>
            <a:off x="8718055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21</a:t>
            </a:r>
            <a:endParaRPr lang="zh-CN" altLang="en-US" sz="12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6941ADA-0163-42C1-AA95-8D08D2F61AEB}"/>
              </a:ext>
            </a:extLst>
          </p:cNvPr>
          <p:cNvSpPr/>
          <p:nvPr/>
        </p:nvSpPr>
        <p:spPr>
          <a:xfrm>
            <a:off x="10230921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zlend</a:t>
            </a:r>
            <a:endParaRPr lang="zh-CN" altLang="en-US" sz="12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62E17B1-2801-4E4C-A76E-B2BA9963C41B}"/>
              </a:ext>
            </a:extLst>
          </p:cNvPr>
          <p:cNvSpPr/>
          <p:nvPr/>
        </p:nvSpPr>
        <p:spPr>
          <a:xfrm>
            <a:off x="9474487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...</a:t>
            </a:r>
            <a:endParaRPr lang="zh-CN" altLang="en-US" sz="120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81C6014-E5BB-41F6-B1D7-07454962BE78}"/>
              </a:ext>
            </a:extLst>
          </p:cNvPr>
          <p:cNvGrpSpPr/>
          <p:nvPr/>
        </p:nvGrpSpPr>
        <p:grpSpPr>
          <a:xfrm>
            <a:off x="4151465" y="4435081"/>
            <a:ext cx="7004859" cy="2049697"/>
            <a:chOff x="4151465" y="4379095"/>
            <a:chExt cx="7004859" cy="1807451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15559C8-913A-47B9-B474-B9251B3BF277}"/>
                </a:ext>
              </a:extLst>
            </p:cNvPr>
            <p:cNvGrpSpPr/>
            <p:nvPr/>
          </p:nvGrpSpPr>
          <p:grpSpPr>
            <a:xfrm>
              <a:off x="6214988" y="4612417"/>
              <a:ext cx="1440489" cy="896715"/>
              <a:chOff x="4327270" y="2951636"/>
              <a:chExt cx="1440489" cy="1663271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55CE872A-9104-4199-B6ED-75ABF02F831C}"/>
                  </a:ext>
                </a:extLst>
              </p:cNvPr>
              <p:cNvSpPr/>
              <p:nvPr/>
            </p:nvSpPr>
            <p:spPr>
              <a:xfrm>
                <a:off x="4327276" y="2951636"/>
                <a:ext cx="1440482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600" b="1"/>
                  <a:t>dictht</a:t>
                </a:r>
                <a:endParaRPr lang="zh-CN" altLang="en-US" sz="1600" b="1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D6EDEF6-8C2E-4CAB-8536-5117597EFEFC}"/>
                  </a:ext>
                </a:extLst>
              </p:cNvPr>
              <p:cNvSpPr/>
              <p:nvPr/>
            </p:nvSpPr>
            <p:spPr>
              <a:xfrm>
                <a:off x="4327276" y="3292880"/>
                <a:ext cx="1440483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dictEntry **table</a:t>
                </a:r>
                <a:endParaRPr lang="zh-CN" altLang="en-US" sz="105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D5407B96-68BE-4D34-A09A-45E5975C2AD8}"/>
                  </a:ext>
                </a:extLst>
              </p:cNvPr>
              <p:cNvSpPr/>
              <p:nvPr/>
            </p:nvSpPr>
            <p:spPr>
              <a:xfrm>
                <a:off x="4327274" y="3620912"/>
                <a:ext cx="1440483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size: 4</a:t>
                </a:r>
                <a:endParaRPr lang="zh-CN" altLang="en-US" sz="120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BFDF3842-E1F5-47D9-B9AF-95150CACB536}"/>
                  </a:ext>
                </a:extLst>
              </p:cNvPr>
              <p:cNvSpPr/>
              <p:nvPr/>
            </p:nvSpPr>
            <p:spPr>
              <a:xfrm>
                <a:off x="4327272" y="3948944"/>
                <a:ext cx="1440483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sizemask: 3</a:t>
                </a:r>
                <a:endParaRPr lang="zh-CN" altLang="en-US" sz="120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4B1418C7-9BC9-41CF-BD51-A9AE75233C0E}"/>
                  </a:ext>
                </a:extLst>
              </p:cNvPr>
              <p:cNvSpPr/>
              <p:nvPr/>
            </p:nvSpPr>
            <p:spPr>
              <a:xfrm>
                <a:off x="4327270" y="4276976"/>
                <a:ext cx="1440483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used: 4</a:t>
                </a:r>
                <a:endParaRPr lang="zh-CN" altLang="en-US" sz="1200"/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C517CC5-B861-4B2E-BA65-F06B9700C908}"/>
                </a:ext>
              </a:extLst>
            </p:cNvPr>
            <p:cNvGrpSpPr/>
            <p:nvPr/>
          </p:nvGrpSpPr>
          <p:grpSpPr>
            <a:xfrm>
              <a:off x="8357441" y="4591225"/>
              <a:ext cx="1234428" cy="983067"/>
              <a:chOff x="6441728" y="2961684"/>
              <a:chExt cx="1245264" cy="1653223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B81EF24C-15C5-4591-B547-29D98B801060}"/>
                  </a:ext>
                </a:extLst>
              </p:cNvPr>
              <p:cNvSpPr/>
              <p:nvPr/>
            </p:nvSpPr>
            <p:spPr>
              <a:xfrm>
                <a:off x="6441733" y="2961684"/>
                <a:ext cx="1245257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dictEntry*[4]</a:t>
                </a:r>
                <a:endParaRPr lang="zh-CN" altLang="en-US" sz="1200" b="1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12F633BB-D685-4F15-89B0-5F4290758BBF}"/>
                  </a:ext>
                </a:extLst>
              </p:cNvPr>
              <p:cNvSpPr/>
              <p:nvPr/>
            </p:nvSpPr>
            <p:spPr>
              <a:xfrm>
                <a:off x="6441734" y="3292880"/>
                <a:ext cx="1245258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0</a:t>
                </a:r>
                <a:endParaRPr lang="zh-CN" altLang="en-US" sz="110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AD119D2-DF02-4BB2-9ED1-4B45B8B15CC5}"/>
                  </a:ext>
                </a:extLst>
              </p:cNvPr>
              <p:cNvSpPr/>
              <p:nvPr/>
            </p:nvSpPr>
            <p:spPr>
              <a:xfrm>
                <a:off x="6441732" y="3620912"/>
                <a:ext cx="1245258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1</a:t>
                </a:r>
                <a:endParaRPr lang="zh-CN" altLang="en-US" sz="110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0975CDCF-F974-41E5-AB06-45A7E2C2ABD8}"/>
                  </a:ext>
                </a:extLst>
              </p:cNvPr>
              <p:cNvSpPr/>
              <p:nvPr/>
            </p:nvSpPr>
            <p:spPr>
              <a:xfrm>
                <a:off x="6441730" y="3948944"/>
                <a:ext cx="1245258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2</a:t>
                </a:r>
                <a:endParaRPr lang="zh-CN" altLang="en-US" sz="1100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672486DA-E2C8-45E4-B5B6-A243E039C92C}"/>
                  </a:ext>
                </a:extLst>
              </p:cNvPr>
              <p:cNvSpPr/>
              <p:nvPr/>
            </p:nvSpPr>
            <p:spPr>
              <a:xfrm>
                <a:off x="6441728" y="4276976"/>
                <a:ext cx="1245258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3</a:t>
                </a:r>
                <a:endParaRPr lang="zh-CN" altLang="en-US" sz="1100"/>
              </a:p>
            </p:txBody>
          </p:sp>
        </p:grp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A31B6213-E5EB-4755-8DF4-99B7DAD515AA}"/>
                </a:ext>
              </a:extLst>
            </p:cNvPr>
            <p:cNvCxnSpPr>
              <a:cxnSpLocks/>
              <a:stCxn id="70" idx="3"/>
              <a:endCxn id="64" idx="1"/>
            </p:cNvCxnSpPr>
            <p:nvPr/>
          </p:nvCxnSpPr>
          <p:spPr>
            <a:xfrm flipV="1">
              <a:off x="7655477" y="4691698"/>
              <a:ext cx="701969" cy="195787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398E9C8-188A-4A6B-A364-838464F89F1A}"/>
                </a:ext>
              </a:extLst>
            </p:cNvPr>
            <p:cNvSpPr/>
            <p:nvPr/>
          </p:nvSpPr>
          <p:spPr>
            <a:xfrm>
              <a:off x="6214990" y="5842833"/>
              <a:ext cx="1440482" cy="174774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dictht</a:t>
              </a:r>
              <a:endParaRPr lang="zh-CN" altLang="en-US" sz="1600" b="1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A89DA21-E11C-4395-818E-4A7EDE1F9014}"/>
                </a:ext>
              </a:extLst>
            </p:cNvPr>
            <p:cNvSpPr/>
            <p:nvPr/>
          </p:nvSpPr>
          <p:spPr>
            <a:xfrm>
              <a:off x="6214990" y="6011772"/>
              <a:ext cx="1440483" cy="174774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050"/>
                <a:t>....</a:t>
              </a:r>
              <a:endParaRPr lang="zh-CN" altLang="en-US" sz="105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90D9B17-39FE-4F43-AAE4-B86C402B0795}"/>
                </a:ext>
              </a:extLst>
            </p:cNvPr>
            <p:cNvSpPr/>
            <p:nvPr/>
          </p:nvSpPr>
          <p:spPr>
            <a:xfrm>
              <a:off x="10156602" y="5642286"/>
              <a:ext cx="999721" cy="175623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 b="1"/>
                <a:t>dictEntry</a:t>
              </a:r>
              <a:endParaRPr lang="zh-CN" altLang="en-US" sz="1100" b="1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3798856-0865-4735-9657-6DF813C19F1C}"/>
                </a:ext>
              </a:extLst>
            </p:cNvPr>
            <p:cNvSpPr/>
            <p:nvPr/>
          </p:nvSpPr>
          <p:spPr>
            <a:xfrm>
              <a:off x="10156602" y="5797550"/>
              <a:ext cx="999722" cy="175623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key:"name"</a:t>
              </a:r>
              <a:endParaRPr lang="zh-CN" altLang="en-US" sz="110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E93DA1B-DBA7-42E7-A04A-1737A9CDECDC}"/>
                </a:ext>
              </a:extLst>
            </p:cNvPr>
            <p:cNvSpPr/>
            <p:nvPr/>
          </p:nvSpPr>
          <p:spPr>
            <a:xfrm>
              <a:off x="10156601" y="5946805"/>
              <a:ext cx="999722" cy="175623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val:"jack"</a:t>
              </a:r>
              <a:endParaRPr lang="zh-CN" altLang="en-US" sz="1100"/>
            </a:p>
          </p:txBody>
        </p: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9F15061D-2910-477C-B00A-6C32053B3530}"/>
                </a:ext>
              </a:extLst>
            </p:cNvPr>
            <p:cNvCxnSpPr>
              <a:cxnSpLocks/>
              <a:stCxn id="67" idx="3"/>
              <a:endCxn id="44" idx="1"/>
            </p:cNvCxnSpPr>
            <p:nvPr/>
          </p:nvCxnSpPr>
          <p:spPr>
            <a:xfrm>
              <a:off x="9591865" y="5278759"/>
              <a:ext cx="564737" cy="451339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DB68990-E385-4126-89F9-88654A54FF3E}"/>
                </a:ext>
              </a:extLst>
            </p:cNvPr>
            <p:cNvSpPr/>
            <p:nvPr/>
          </p:nvSpPr>
          <p:spPr>
            <a:xfrm>
              <a:off x="4151470" y="4665083"/>
              <a:ext cx="1063799" cy="22873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</a:t>
              </a:r>
              <a:endParaRPr lang="zh-CN" altLang="en-US" sz="1600" b="1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14294AD-47DC-4C76-8553-96CFB3E1CFE9}"/>
                </a:ext>
              </a:extLst>
            </p:cNvPr>
            <p:cNvSpPr/>
            <p:nvPr/>
          </p:nvSpPr>
          <p:spPr>
            <a:xfrm>
              <a:off x="4151471" y="4896062"/>
              <a:ext cx="1063800" cy="22873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*type</a:t>
              </a:r>
              <a:endParaRPr lang="zh-CN" altLang="en-US" sz="120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D62E8A3-7BA4-4F1E-8053-3ACB57175EBA}"/>
                </a:ext>
              </a:extLst>
            </p:cNvPr>
            <p:cNvSpPr/>
            <p:nvPr/>
          </p:nvSpPr>
          <p:spPr>
            <a:xfrm>
              <a:off x="4151467" y="5128792"/>
              <a:ext cx="1063800" cy="22873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dict ht[2]</a:t>
              </a:r>
              <a:endParaRPr lang="zh-CN" altLang="en-US" sz="120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A44563A-A408-4867-AAA8-80DDB5533318}"/>
                </a:ext>
              </a:extLst>
            </p:cNvPr>
            <p:cNvSpPr/>
            <p:nvPr/>
          </p:nvSpPr>
          <p:spPr>
            <a:xfrm>
              <a:off x="4151465" y="5350828"/>
              <a:ext cx="1063800" cy="22873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...</a:t>
              </a:r>
              <a:endParaRPr lang="zh-CN" altLang="en-US" sz="1200"/>
            </a:p>
          </p:txBody>
        </p: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id="{1A51C683-F9F4-4C71-8992-EC27D1F91539}"/>
                </a:ext>
              </a:extLst>
            </p:cNvPr>
            <p:cNvCxnSpPr>
              <a:cxnSpLocks/>
              <a:stCxn id="50" idx="3"/>
              <a:endCxn id="69" idx="1"/>
            </p:cNvCxnSpPr>
            <p:nvPr/>
          </p:nvCxnSpPr>
          <p:spPr>
            <a:xfrm flipV="1">
              <a:off x="5215267" y="4703511"/>
              <a:ext cx="999727" cy="539650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F7852F23-CE29-43A0-831F-406641D86DCC}"/>
                </a:ext>
              </a:extLst>
            </p:cNvPr>
            <p:cNvCxnSpPr>
              <a:cxnSpLocks/>
              <a:stCxn id="50" idx="3"/>
              <a:endCxn id="42" idx="1"/>
            </p:cNvCxnSpPr>
            <p:nvPr/>
          </p:nvCxnSpPr>
          <p:spPr>
            <a:xfrm>
              <a:off x="5215267" y="5243161"/>
              <a:ext cx="999723" cy="687059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2AD685D-9176-4241-A047-4B866549FA65}"/>
                </a:ext>
              </a:extLst>
            </p:cNvPr>
            <p:cNvSpPr txBox="1"/>
            <p:nvPr/>
          </p:nvSpPr>
          <p:spPr>
            <a:xfrm>
              <a:off x="5621442" y="4477413"/>
              <a:ext cx="609462" cy="1770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ht[0]</a:t>
              </a:r>
              <a:endPara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EB59ECB-AFDE-4E43-8B3F-56929EE23DB7}"/>
                </a:ext>
              </a:extLst>
            </p:cNvPr>
            <p:cNvSpPr txBox="1"/>
            <p:nvPr/>
          </p:nvSpPr>
          <p:spPr>
            <a:xfrm>
              <a:off x="5621442" y="5931697"/>
              <a:ext cx="609462" cy="1770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ht[1]</a:t>
              </a:r>
              <a:endPara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FFD215E-18CE-4F40-BC91-47DC7B604A2C}"/>
                </a:ext>
              </a:extLst>
            </p:cNvPr>
            <p:cNvSpPr/>
            <p:nvPr/>
          </p:nvSpPr>
          <p:spPr>
            <a:xfrm>
              <a:off x="10156602" y="4379095"/>
              <a:ext cx="999721" cy="20156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 b="1"/>
                <a:t>dictEntry</a:t>
              </a:r>
              <a:endParaRPr lang="zh-CN" altLang="en-US" sz="1100" b="1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6BCA2C1F-0243-4B75-8A93-70200FF3EEE8}"/>
                </a:ext>
              </a:extLst>
            </p:cNvPr>
            <p:cNvSpPr/>
            <p:nvPr/>
          </p:nvSpPr>
          <p:spPr>
            <a:xfrm>
              <a:off x="10156602" y="4557296"/>
              <a:ext cx="999722" cy="20156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key:"age"</a:t>
              </a:r>
              <a:endParaRPr lang="zh-CN" altLang="en-US" sz="110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7BFE010-DC91-4F0E-9038-4F2C1EE46EE8}"/>
                </a:ext>
              </a:extLst>
            </p:cNvPr>
            <p:cNvSpPr/>
            <p:nvPr/>
          </p:nvSpPr>
          <p:spPr>
            <a:xfrm>
              <a:off x="10156601" y="4728596"/>
              <a:ext cx="999722" cy="20156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val: 21</a:t>
              </a:r>
              <a:endParaRPr lang="zh-CN" altLang="en-US" sz="1100"/>
            </a:p>
          </p:txBody>
        </p: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7ABDFCE5-4CC4-4353-BB09-C7BFF959E2BF}"/>
                </a:ext>
              </a:extLst>
            </p:cNvPr>
            <p:cNvCxnSpPr>
              <a:cxnSpLocks/>
              <a:stCxn id="65" idx="3"/>
              <a:endCxn id="56" idx="1"/>
            </p:cNvCxnSpPr>
            <p:nvPr/>
          </p:nvCxnSpPr>
          <p:spPr>
            <a:xfrm flipV="1">
              <a:off x="9591869" y="4479879"/>
              <a:ext cx="564733" cy="408760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61FA7519-B4C3-47C8-BAF1-24B6D9100E5A}"/>
              </a:ext>
            </a:extLst>
          </p:cNvPr>
          <p:cNvCxnSpPr>
            <a:cxnSpLocks/>
            <a:stCxn id="17" idx="3"/>
            <a:endCxn id="48" idx="1"/>
          </p:cNvCxnSpPr>
          <p:nvPr/>
        </p:nvCxnSpPr>
        <p:spPr>
          <a:xfrm flipV="1">
            <a:off x="3003469" y="4889096"/>
            <a:ext cx="1148001" cy="11876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占位符 7">
            <a:extLst>
              <a:ext uri="{FF2B5EF4-FFF2-40B4-BE49-F238E27FC236}">
                <a16:creationId xmlns:a16="http://schemas.microsoft.com/office/drawing/2014/main" id="{FB028903-E230-4258-BF4C-52CE1EF9DF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2002630"/>
            <a:ext cx="10698800" cy="17050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Hash</a:t>
            </a:r>
            <a:r>
              <a:rPr lang="zh-CN" altLang="en-US"/>
              <a:t>结构默认采用</a:t>
            </a:r>
            <a:r>
              <a:rPr lang="en-US" altLang="zh-CN"/>
              <a:t>ZipList</a:t>
            </a:r>
            <a:r>
              <a:rPr lang="zh-CN" altLang="en-US"/>
              <a:t>编码，用以节省内存。</a:t>
            </a:r>
            <a:r>
              <a:rPr lang="en-US" altLang="zh-CN"/>
              <a:t> ZipList</a:t>
            </a:r>
            <a:r>
              <a:rPr lang="zh-CN" altLang="en-US"/>
              <a:t>中相邻的两个</a:t>
            </a:r>
            <a:r>
              <a:rPr lang="en-US" altLang="zh-CN"/>
              <a:t>entry </a:t>
            </a:r>
            <a:r>
              <a:rPr lang="zh-CN" altLang="en-US"/>
              <a:t>分别保存</a:t>
            </a:r>
            <a:r>
              <a:rPr lang="en-US" altLang="zh-CN"/>
              <a:t>field</a:t>
            </a:r>
            <a:r>
              <a:rPr lang="zh-CN" altLang="en-US"/>
              <a:t>和</a:t>
            </a:r>
            <a:r>
              <a:rPr lang="en-US" altLang="zh-CN"/>
              <a:t>value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当数据量较大时，</a:t>
            </a:r>
            <a:r>
              <a:rPr lang="en-US" altLang="zh-CN" sz="1600"/>
              <a:t>Hash</a:t>
            </a:r>
            <a:r>
              <a:rPr lang="zh-CN" altLang="en-US" sz="1600"/>
              <a:t>结构会转为</a:t>
            </a:r>
            <a:r>
              <a:rPr lang="en-US" altLang="zh-CN" sz="1600"/>
              <a:t>HT</a:t>
            </a:r>
            <a:r>
              <a:rPr lang="zh-CN" altLang="en-US" sz="1600"/>
              <a:t>编码，也就是</a:t>
            </a:r>
            <a:r>
              <a:rPr lang="en-US" altLang="zh-CN" sz="1600"/>
              <a:t>Dict</a:t>
            </a:r>
            <a:r>
              <a:rPr lang="zh-CN" altLang="en-US" sz="1600"/>
              <a:t>，触发条件有两个：</a:t>
            </a:r>
            <a:endParaRPr lang="en-US" altLang="zh-CN" sz="1600"/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中的元素数量超过了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hash-max-ziplist-entries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512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中的任意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hash-max-ziplist-value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64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0" name="文本占位符 7">
            <a:extLst>
              <a:ext uri="{FF2B5EF4-FFF2-40B4-BE49-F238E27FC236}">
                <a16:creationId xmlns:a16="http://schemas.microsoft.com/office/drawing/2014/main" id="{4BE06785-CF74-4002-80E3-7F4593746663}"/>
              </a:ext>
            </a:extLst>
          </p:cNvPr>
          <p:cNvSpPr txBox="1">
            <a:spLocks/>
          </p:cNvSpPr>
          <p:nvPr/>
        </p:nvSpPr>
        <p:spPr>
          <a:xfrm>
            <a:off x="710881" y="1562247"/>
            <a:ext cx="10698800" cy="121012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因此，</a:t>
            </a:r>
            <a:r>
              <a:rPr lang="en-US" altLang="zh-CN"/>
              <a:t>Hash</a:t>
            </a:r>
            <a:r>
              <a:rPr lang="zh-CN" altLang="en-US"/>
              <a:t>底层采用的编码与</a:t>
            </a:r>
            <a:r>
              <a:rPr lang="en-US" altLang="zh-CN"/>
              <a:t>Zset</a:t>
            </a:r>
            <a:r>
              <a:rPr lang="zh-CN" altLang="en-US"/>
              <a:t>也基本一致，只需要把排序有关的</a:t>
            </a:r>
            <a:r>
              <a:rPr lang="en-US" altLang="zh-CN"/>
              <a:t>SkipList</a:t>
            </a:r>
            <a:r>
              <a:rPr lang="zh-CN" altLang="en-US"/>
              <a:t>去掉即可：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315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7D1B4CC5-9B39-48CF-8EEA-306090396C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2002630"/>
            <a:ext cx="10698800" cy="17050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Hash</a:t>
            </a:r>
            <a:r>
              <a:rPr lang="zh-CN" altLang="en-US"/>
              <a:t>结构默认采用</a:t>
            </a:r>
            <a:r>
              <a:rPr lang="en-US" altLang="zh-CN"/>
              <a:t>ZipList</a:t>
            </a:r>
            <a:r>
              <a:rPr lang="zh-CN" altLang="en-US"/>
              <a:t>编码，用以节省内存。</a:t>
            </a:r>
            <a:r>
              <a:rPr lang="en-US" altLang="zh-CN"/>
              <a:t> ZipList</a:t>
            </a:r>
            <a:r>
              <a:rPr lang="zh-CN" altLang="en-US"/>
              <a:t>中相邻的两个</a:t>
            </a:r>
            <a:r>
              <a:rPr lang="en-US" altLang="zh-CN"/>
              <a:t>entry </a:t>
            </a:r>
            <a:r>
              <a:rPr lang="zh-CN" altLang="en-US"/>
              <a:t>分别保存</a:t>
            </a:r>
            <a:r>
              <a:rPr lang="en-US" altLang="zh-CN"/>
              <a:t>field</a:t>
            </a:r>
            <a:r>
              <a:rPr lang="zh-CN" altLang="en-US"/>
              <a:t>和</a:t>
            </a:r>
            <a:r>
              <a:rPr lang="en-US" altLang="zh-CN"/>
              <a:t>value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当数据量较大时，</a:t>
            </a:r>
            <a:r>
              <a:rPr lang="en-US" altLang="zh-CN" sz="1600"/>
              <a:t>Hash</a:t>
            </a:r>
            <a:r>
              <a:rPr lang="zh-CN" altLang="en-US" sz="1600"/>
              <a:t>结构会转为</a:t>
            </a:r>
            <a:r>
              <a:rPr lang="en-US" altLang="zh-CN" sz="1600"/>
              <a:t>HT</a:t>
            </a:r>
            <a:r>
              <a:rPr lang="zh-CN" altLang="en-US" sz="1600"/>
              <a:t>编码，也就是</a:t>
            </a:r>
            <a:r>
              <a:rPr lang="en-US" altLang="zh-CN" sz="1600"/>
              <a:t>Dict</a:t>
            </a:r>
            <a:r>
              <a:rPr lang="zh-CN" altLang="en-US" sz="1600"/>
              <a:t>，触发条件有两个：</a:t>
            </a:r>
            <a:endParaRPr lang="en-US" altLang="zh-CN" sz="1600"/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中的元素数量超过了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hash-max-ziplist-entries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512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中的任意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hash-max-ziplist-value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64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33EF4282-55A8-40BF-9808-90FD03F0A6F4}"/>
              </a:ext>
            </a:extLst>
          </p:cNvPr>
          <p:cNvSpPr txBox="1">
            <a:spLocks/>
          </p:cNvSpPr>
          <p:nvPr/>
        </p:nvSpPr>
        <p:spPr>
          <a:xfrm>
            <a:off x="710881" y="1562247"/>
            <a:ext cx="10698800" cy="121012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因此，</a:t>
            </a:r>
            <a:r>
              <a:rPr lang="en-US" altLang="zh-CN"/>
              <a:t>Hash</a:t>
            </a:r>
            <a:r>
              <a:rPr lang="zh-CN" altLang="en-US"/>
              <a:t>底层采用的编码与</a:t>
            </a:r>
            <a:r>
              <a:rPr lang="en-US" altLang="zh-CN"/>
              <a:t>Zset</a:t>
            </a:r>
            <a:r>
              <a:rPr lang="zh-CN" altLang="en-US"/>
              <a:t>也基本一致，只需要把排序有关的</a:t>
            </a:r>
            <a:r>
              <a:rPr lang="en-US" altLang="zh-CN"/>
              <a:t>SkipList</a:t>
            </a:r>
            <a:r>
              <a:rPr lang="zh-CN" altLang="en-US"/>
              <a:t>去掉即可：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Hash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8368E8-7C79-4DDD-9655-76A688480F76}"/>
              </a:ext>
            </a:extLst>
          </p:cNvPr>
          <p:cNvSpPr txBox="1"/>
          <p:nvPr/>
        </p:nvSpPr>
        <p:spPr>
          <a:xfrm>
            <a:off x="838471" y="3788694"/>
            <a:ext cx="7791623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hsetCommand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hset user1 name Jack age 21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created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...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hash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是否存在，不存在则创建一个新的，默认采用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hashTypeLookupWriteOrCreate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]))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判断是否需要把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hashTypeTryConversion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循环遍历每一对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，并执行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hset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命令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created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!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HASH_SET_COPY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...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9FBAB6-0AD0-4E52-9178-C6FD927F7F83}"/>
              </a:ext>
            </a:extLst>
          </p:cNvPr>
          <p:cNvSpPr txBox="1"/>
          <p:nvPr/>
        </p:nvSpPr>
        <p:spPr>
          <a:xfrm>
            <a:off x="12281046" y="4812492"/>
            <a:ext cx="4211994" cy="170341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createHashObject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默认采用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编码，申请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内存空间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ziplistNew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OBJ_HASH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设置编码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7ABE7A-FF52-43B5-80C0-4493BF0723E6}"/>
              </a:ext>
            </a:extLst>
          </p:cNvPr>
          <p:cNvSpPr txBox="1"/>
          <p:nvPr/>
        </p:nvSpPr>
        <p:spPr>
          <a:xfrm>
            <a:off x="12281046" y="2678153"/>
            <a:ext cx="5135527" cy="195438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hashTypeLookupWriteOrCreate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查找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lookupKeyWrite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checkType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OBJ_HASH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不存在，则创建新的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createHashObject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dbAdd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8939FA-F743-42EC-8D50-AAFB542E2D25}"/>
              </a:ext>
            </a:extLst>
          </p:cNvPr>
          <p:cNvSpPr txBox="1"/>
          <p:nvPr/>
        </p:nvSpPr>
        <p:spPr>
          <a:xfrm>
            <a:off x="12281046" y="2678153"/>
            <a:ext cx="6462434" cy="347787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hashTypeTryConversion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start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size_t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本来就不是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编码，什么都不用做了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依次遍历命令中的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、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参数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start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++)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sdsEncodedObject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continue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size_t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或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超过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hash_max_ziplist_value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，则转为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hash_max_ziplist_value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OBJ_ENCODING_HT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大小超过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1G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，也转为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ziplistSafeToAdd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OBJ_ENCODING_HT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57FFBC-A7C0-420C-9042-D3592121B95D}"/>
              </a:ext>
            </a:extLst>
          </p:cNvPr>
          <p:cNvSpPr txBox="1"/>
          <p:nvPr/>
        </p:nvSpPr>
        <p:spPr>
          <a:xfrm>
            <a:off x="12541354" y="783851"/>
            <a:ext cx="7033798" cy="584775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(robj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sds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sds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OBJ_ENCODING_ZIPLIST)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head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指针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ziplistIndex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ZIPLIST_HEAD);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head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不为空，说明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不为空，开始查找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ziplistFind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判断是否存在，如果已经存在则更新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ziplistReplace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不存在，则直接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push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依次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push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新的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的尾部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ziplistPush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ZIPLIST_TAIL);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ziplistPush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ZIPLIST_TAIL);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插入了新元素，检查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长度是否超出，超出则转为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 */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hashTypeLength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hash_max_ziplist_entries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OBJ_ENCODING_HT);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OBJ_ENCODING_HT)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编码，直接插入或覆盖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serverPanic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"Unknown hash encoding"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4268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en-US" altLang="zh-CN"/>
              <a:t>IntSet</a:t>
            </a:r>
            <a:r>
              <a:rPr lang="zh-CN" altLang="en-US"/>
              <a:t>是</a:t>
            </a:r>
            <a:r>
              <a:rPr lang="en-US" altLang="zh-CN"/>
              <a:t>Redis</a:t>
            </a:r>
            <a:r>
              <a:rPr lang="zh-CN" altLang="en-US"/>
              <a:t>中</a:t>
            </a:r>
            <a:r>
              <a:rPr lang="en-US" altLang="zh-CN"/>
              <a:t>set</a:t>
            </a:r>
            <a:r>
              <a:rPr lang="zh-CN" altLang="en-US"/>
              <a:t>集合的一种实现方式，基于整数数组来实现，并且具备长度可变、有序等特征。</a:t>
            </a:r>
            <a:endParaRPr lang="en-US" altLang="zh-CN"/>
          </a:p>
          <a:p>
            <a:r>
              <a:rPr lang="zh-CN" altLang="en-US"/>
              <a:t>结构如下：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endParaRPr lang="en-US" altLang="zh-CN"/>
          </a:p>
          <a:p>
            <a:r>
              <a:rPr lang="zh-CN" altLang="en-US"/>
              <a:t>其中的</a:t>
            </a:r>
            <a:r>
              <a:rPr lang="en-US" altLang="zh-CN"/>
              <a:t>encoding</a:t>
            </a:r>
            <a:r>
              <a:rPr lang="zh-CN" altLang="en-US"/>
              <a:t>包含三种模式，表示存储的整数大小不同：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IntSet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69A60B-EC82-4B70-8C5E-D98525BFB794}"/>
              </a:ext>
            </a:extLst>
          </p:cNvPr>
          <p:cNvSpPr txBox="1"/>
          <p:nvPr/>
        </p:nvSpPr>
        <p:spPr>
          <a:xfrm>
            <a:off x="979003" y="2491305"/>
            <a:ext cx="8502928" cy="1674113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uint32_t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编码方式，支持存放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16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位、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32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位、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64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位整数*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uint32_t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元素个数 *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int8_t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contents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[]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整数数组，保存集合数据*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45F804-59C3-41A4-AF56-77E347247800}"/>
              </a:ext>
            </a:extLst>
          </p:cNvPr>
          <p:cNvSpPr txBox="1"/>
          <p:nvPr/>
        </p:nvSpPr>
        <p:spPr>
          <a:xfrm>
            <a:off x="979003" y="4858714"/>
            <a:ext cx="8502928" cy="1677062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Note that these encodings are ordered, so: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 * INTSET_ENC_INT16 &lt; INTSET_ENC_INT32 &lt; INTSET_ENC_INT64. */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#define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INTSET_ENC_INT16 (sizeof(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int16_t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2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字节整数，范围类似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java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的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short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*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#define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INTSET_ENC_INT32 (sizeof(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int32_t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))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/* 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4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字节整数，范围类似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java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的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int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*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#define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INTSET_ENC_INT64 (sizeof(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int64_t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))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/* 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8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字节整数，范围类似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java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的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long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*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984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ABF6F129-4C3C-4BAC-B995-439FE3A8EC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2002630"/>
            <a:ext cx="10698800" cy="17050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Hash</a:t>
            </a:r>
            <a:r>
              <a:rPr lang="zh-CN" altLang="en-US"/>
              <a:t>结构默认采用</a:t>
            </a:r>
            <a:r>
              <a:rPr lang="en-US" altLang="zh-CN"/>
              <a:t>ZipList</a:t>
            </a:r>
            <a:r>
              <a:rPr lang="zh-CN" altLang="en-US"/>
              <a:t>编码，用以节省内存。</a:t>
            </a:r>
            <a:r>
              <a:rPr lang="en-US" altLang="zh-CN"/>
              <a:t> ZipList</a:t>
            </a:r>
            <a:r>
              <a:rPr lang="zh-CN" altLang="en-US"/>
              <a:t>中相邻的两个</a:t>
            </a:r>
            <a:r>
              <a:rPr lang="en-US" altLang="zh-CN"/>
              <a:t>entry </a:t>
            </a:r>
            <a:r>
              <a:rPr lang="zh-CN" altLang="en-US"/>
              <a:t>分别保存</a:t>
            </a:r>
            <a:r>
              <a:rPr lang="en-US" altLang="zh-CN"/>
              <a:t>field</a:t>
            </a:r>
            <a:r>
              <a:rPr lang="zh-CN" altLang="en-US"/>
              <a:t>和</a:t>
            </a:r>
            <a:r>
              <a:rPr lang="en-US" altLang="zh-CN"/>
              <a:t>value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当数据量较大时，</a:t>
            </a:r>
            <a:r>
              <a:rPr lang="en-US" altLang="zh-CN" sz="1600"/>
              <a:t>Hash</a:t>
            </a:r>
            <a:r>
              <a:rPr lang="zh-CN" altLang="en-US" sz="1600"/>
              <a:t>结构会转为</a:t>
            </a:r>
            <a:r>
              <a:rPr lang="en-US" altLang="zh-CN" sz="1600"/>
              <a:t>HT</a:t>
            </a:r>
            <a:r>
              <a:rPr lang="zh-CN" altLang="en-US" sz="1600"/>
              <a:t>编码，也就是</a:t>
            </a:r>
            <a:r>
              <a:rPr lang="en-US" altLang="zh-CN" sz="1600"/>
              <a:t>Dict</a:t>
            </a:r>
            <a:r>
              <a:rPr lang="zh-CN" altLang="en-US" sz="1600"/>
              <a:t>，触发条件有两个：</a:t>
            </a:r>
            <a:endParaRPr lang="en-US" altLang="zh-CN" sz="1600"/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中的元素数量超过了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hash-max-ziplist-entries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512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中的任意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hash-max-ziplist-value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64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DB27851F-A3F9-420A-9C6C-F70A175BAEB3}"/>
              </a:ext>
            </a:extLst>
          </p:cNvPr>
          <p:cNvSpPr txBox="1">
            <a:spLocks/>
          </p:cNvSpPr>
          <p:nvPr/>
        </p:nvSpPr>
        <p:spPr>
          <a:xfrm>
            <a:off x="710881" y="1562247"/>
            <a:ext cx="10698800" cy="121012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因此，</a:t>
            </a:r>
            <a:r>
              <a:rPr lang="en-US" altLang="zh-CN"/>
              <a:t>Hash</a:t>
            </a:r>
            <a:r>
              <a:rPr lang="zh-CN" altLang="en-US"/>
              <a:t>底层采用的编码与</a:t>
            </a:r>
            <a:r>
              <a:rPr lang="en-US" altLang="zh-CN"/>
              <a:t>Zset</a:t>
            </a:r>
            <a:r>
              <a:rPr lang="zh-CN" altLang="en-US"/>
              <a:t>也基本一致，只需要把排序有关的</a:t>
            </a:r>
            <a:r>
              <a:rPr lang="en-US" altLang="zh-CN"/>
              <a:t>SkipList</a:t>
            </a:r>
            <a:r>
              <a:rPr lang="zh-CN" altLang="en-US"/>
              <a:t>去掉即可：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Hash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8368E8-7C79-4DDD-9655-76A688480F76}"/>
              </a:ext>
            </a:extLst>
          </p:cNvPr>
          <p:cNvSpPr txBox="1"/>
          <p:nvPr/>
        </p:nvSpPr>
        <p:spPr>
          <a:xfrm>
            <a:off x="838471" y="3788694"/>
            <a:ext cx="7791623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hsetCommand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hset user1 name Jack age 21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created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...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hash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是否存在，不存在则创建一个新的，默认采用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hashTypeLookupWriteOrCreate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]))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判断是否需要把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hashTypeTryConversion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循环遍历每一对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，并执行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hset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命令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created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!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HASH_SET_COPY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...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9FBAB6-0AD0-4E52-9178-C6FD927F7F83}"/>
              </a:ext>
            </a:extLst>
          </p:cNvPr>
          <p:cNvSpPr txBox="1"/>
          <p:nvPr/>
        </p:nvSpPr>
        <p:spPr>
          <a:xfrm>
            <a:off x="7289946" y="4831542"/>
            <a:ext cx="4211994" cy="170341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createHashObject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默认采用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编码，申请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内存空间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ziplistNew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OBJ_HASH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设置编码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7ABE7A-FF52-43B5-80C0-4493BF0723E6}"/>
              </a:ext>
            </a:extLst>
          </p:cNvPr>
          <p:cNvSpPr txBox="1"/>
          <p:nvPr/>
        </p:nvSpPr>
        <p:spPr>
          <a:xfrm>
            <a:off x="7289946" y="2697203"/>
            <a:ext cx="5135527" cy="195438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hashTypeLookupWriteOrCreate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查找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lookupKeyWrite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checkType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OBJ_HASH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不存在，则创建新的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createHashObject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dbAdd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266EAF3-DC8B-46C9-B4B2-7B83BCA7F72E}"/>
              </a:ext>
            </a:extLst>
          </p:cNvPr>
          <p:cNvSpPr txBox="1"/>
          <p:nvPr/>
        </p:nvSpPr>
        <p:spPr>
          <a:xfrm>
            <a:off x="12281046" y="2678153"/>
            <a:ext cx="6462434" cy="347787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hashTypeTryConversion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start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size_t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本来就不是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编码，什么都不用做了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依次遍历命令中的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、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参数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start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++)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sdsEncodedObject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continue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size_t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或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超过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hash_max_ziplist_value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，则转为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hash_max_ziplist_value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OBJ_ENCODING_HT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大小超过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1G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，也转为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ziplistSafeToAdd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OBJ_ENCODING_HT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F725DAE-28DF-43F6-9916-686A89ED0A57}"/>
              </a:ext>
            </a:extLst>
          </p:cNvPr>
          <p:cNvSpPr txBox="1"/>
          <p:nvPr/>
        </p:nvSpPr>
        <p:spPr>
          <a:xfrm>
            <a:off x="12541354" y="783851"/>
            <a:ext cx="7033798" cy="584775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(robj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sds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sds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OBJ_ENCODING_ZIPLIST)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head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指针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ziplistIndex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ZIPLIST_HEAD);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head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不为空，说明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不为空，开始查找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ziplistFind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判断是否存在，如果已经存在则更新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ziplistReplace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不存在，则直接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push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依次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push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新的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的尾部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ziplistPush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ZIPLIST_TAIL);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ziplistPush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ZIPLIST_TAIL);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插入了新元素，检查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长度是否超出，超出则转为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 */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hashTypeLength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hash_max_ziplist_entries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OBJ_ENCODING_HT);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OBJ_ENCODING_HT)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编码，直接插入或覆盖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serverPanic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"Unknown hash encoding"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4707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7">
            <a:extLst>
              <a:ext uri="{FF2B5EF4-FFF2-40B4-BE49-F238E27FC236}">
                <a16:creationId xmlns:a16="http://schemas.microsoft.com/office/drawing/2014/main" id="{7928C3C4-CF16-4400-AC31-39487FBCB5CE}"/>
              </a:ext>
            </a:extLst>
          </p:cNvPr>
          <p:cNvSpPr txBox="1">
            <a:spLocks/>
          </p:cNvSpPr>
          <p:nvPr/>
        </p:nvSpPr>
        <p:spPr>
          <a:xfrm>
            <a:off x="710881" y="1562247"/>
            <a:ext cx="10698800" cy="121012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因此，</a:t>
            </a:r>
            <a:r>
              <a:rPr lang="en-US" altLang="zh-CN"/>
              <a:t>Hash</a:t>
            </a:r>
            <a:r>
              <a:rPr lang="zh-CN" altLang="en-US"/>
              <a:t>底层采用的编码与</a:t>
            </a:r>
            <a:r>
              <a:rPr lang="en-US" altLang="zh-CN"/>
              <a:t>Zset</a:t>
            </a:r>
            <a:r>
              <a:rPr lang="zh-CN" altLang="en-US"/>
              <a:t>也基本一致，只需要把排序有关的</a:t>
            </a:r>
            <a:r>
              <a:rPr lang="en-US" altLang="zh-CN"/>
              <a:t>SkipList</a:t>
            </a:r>
            <a:r>
              <a:rPr lang="zh-CN" altLang="en-US"/>
              <a:t>去掉即可：</a:t>
            </a:r>
            <a:endParaRPr lang="en-US" altLang="zh-CN"/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745CC7B3-494D-407D-B02C-8F4D435A8A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2002630"/>
            <a:ext cx="10698800" cy="17050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Hash</a:t>
            </a:r>
            <a:r>
              <a:rPr lang="zh-CN" altLang="en-US"/>
              <a:t>结构默认采用</a:t>
            </a:r>
            <a:r>
              <a:rPr lang="en-US" altLang="zh-CN"/>
              <a:t>ZipList</a:t>
            </a:r>
            <a:r>
              <a:rPr lang="zh-CN" altLang="en-US"/>
              <a:t>编码，用以节省内存。</a:t>
            </a:r>
            <a:r>
              <a:rPr lang="en-US" altLang="zh-CN"/>
              <a:t> ZipList</a:t>
            </a:r>
            <a:r>
              <a:rPr lang="zh-CN" altLang="en-US"/>
              <a:t>中相邻的两个</a:t>
            </a:r>
            <a:r>
              <a:rPr lang="en-US" altLang="zh-CN"/>
              <a:t>entry </a:t>
            </a:r>
            <a:r>
              <a:rPr lang="zh-CN" altLang="en-US"/>
              <a:t>分别保存</a:t>
            </a:r>
            <a:r>
              <a:rPr lang="en-US" altLang="zh-CN"/>
              <a:t>field</a:t>
            </a:r>
            <a:r>
              <a:rPr lang="zh-CN" altLang="en-US"/>
              <a:t>和</a:t>
            </a:r>
            <a:r>
              <a:rPr lang="en-US" altLang="zh-CN"/>
              <a:t>value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当数据量较大时，</a:t>
            </a:r>
            <a:r>
              <a:rPr lang="en-US" altLang="zh-CN" sz="1600"/>
              <a:t>Hash</a:t>
            </a:r>
            <a:r>
              <a:rPr lang="zh-CN" altLang="en-US" sz="1600"/>
              <a:t>结构会转为</a:t>
            </a:r>
            <a:r>
              <a:rPr lang="en-US" altLang="zh-CN" sz="1600"/>
              <a:t>HT</a:t>
            </a:r>
            <a:r>
              <a:rPr lang="zh-CN" altLang="en-US" sz="1600"/>
              <a:t>编码，也就是</a:t>
            </a:r>
            <a:r>
              <a:rPr lang="en-US" altLang="zh-CN" sz="1600"/>
              <a:t>Dict</a:t>
            </a:r>
            <a:r>
              <a:rPr lang="zh-CN" altLang="en-US" sz="1600"/>
              <a:t>，触发条件有两个：</a:t>
            </a:r>
            <a:endParaRPr lang="en-US" altLang="zh-CN" sz="1600"/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中的元素数量超过了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hash-max-ziplist-entries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512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中的任意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hash-max-ziplist-value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64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Hash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8368E8-7C79-4DDD-9655-76A688480F76}"/>
              </a:ext>
            </a:extLst>
          </p:cNvPr>
          <p:cNvSpPr txBox="1"/>
          <p:nvPr/>
        </p:nvSpPr>
        <p:spPr>
          <a:xfrm>
            <a:off x="838471" y="3788694"/>
            <a:ext cx="7791623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hsetCommand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hset user1 name Jack age 21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created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...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hash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是否存在，不存在则创建一个新的，默认采用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hashTypeLookupWriteOrCreate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]))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判断是否需要把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hashTypeTryConversion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循环遍历每一对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，并执行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hset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命令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created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!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HASH_SET_COPY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...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9FBAB6-0AD0-4E52-9178-C6FD927F7F83}"/>
              </a:ext>
            </a:extLst>
          </p:cNvPr>
          <p:cNvSpPr txBox="1"/>
          <p:nvPr/>
        </p:nvSpPr>
        <p:spPr>
          <a:xfrm>
            <a:off x="7289946" y="7095772"/>
            <a:ext cx="4211994" cy="170341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createHashObject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默认采用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编码，申请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内存空间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ziplistNew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OBJ_HASH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设置编码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7ABE7A-FF52-43B5-80C0-4493BF0723E6}"/>
              </a:ext>
            </a:extLst>
          </p:cNvPr>
          <p:cNvSpPr txBox="1"/>
          <p:nvPr/>
        </p:nvSpPr>
        <p:spPr>
          <a:xfrm>
            <a:off x="7289946" y="-2107033"/>
            <a:ext cx="5135527" cy="195438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hashTypeLookupWriteOrCreate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查找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lookupKeyWrite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checkType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OBJ_HASH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不存在，则创建新的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createHashObject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dbAdd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9CB1F7-47E4-411F-9D2C-B4ACB3417116}"/>
              </a:ext>
            </a:extLst>
          </p:cNvPr>
          <p:cNvSpPr txBox="1"/>
          <p:nvPr/>
        </p:nvSpPr>
        <p:spPr>
          <a:xfrm>
            <a:off x="6171981" y="2997469"/>
            <a:ext cx="6462434" cy="347787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hashTypeTryConversion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start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size_t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本来就不是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编码，什么都不用做了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依次遍历命令中的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、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参数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start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++)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sdsEncodedObject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continue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size_t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或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超过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hash_max_ziplist_value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，则转为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hash_max_ziplist_value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OBJ_ENCODING_HT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大小超过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1G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，也转为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ziplistSafeToAdd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OBJ_ENCODING_HT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A26ECC0-1847-428C-985D-A758CE1EC354}"/>
              </a:ext>
            </a:extLst>
          </p:cNvPr>
          <p:cNvSpPr txBox="1"/>
          <p:nvPr/>
        </p:nvSpPr>
        <p:spPr>
          <a:xfrm>
            <a:off x="12541354" y="783851"/>
            <a:ext cx="7033798" cy="584775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(robj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sds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sds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OBJ_ENCODING_ZIPLIST)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head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指针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ziplistIndex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ZIPLIST_HEAD);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head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不为空，说明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不为空，开始查找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ziplistFind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判断是否存在，如果已经存在则更新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ziplistReplace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不存在，则直接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push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依次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push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新的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的尾部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ziplistPush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ZIPLIST_TAIL);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ziplistPush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ZIPLIST_TAIL);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插入了新元素，检查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长度是否超出，超出则转为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 */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hashTypeLength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hash_max_ziplist_entries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OBJ_ENCODING_HT);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OBJ_ENCODING_HT)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编码，直接插入或覆盖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serverPanic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"Unknown hash encoding"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6676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5DC27761-F0A7-4563-8592-C902D8A864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2002630"/>
            <a:ext cx="10698800" cy="17050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Hash</a:t>
            </a:r>
            <a:r>
              <a:rPr lang="zh-CN" altLang="en-US"/>
              <a:t>结构默认采用</a:t>
            </a:r>
            <a:r>
              <a:rPr lang="en-US" altLang="zh-CN"/>
              <a:t>ZipList</a:t>
            </a:r>
            <a:r>
              <a:rPr lang="zh-CN" altLang="en-US"/>
              <a:t>编码，用以节省内存。</a:t>
            </a:r>
            <a:r>
              <a:rPr lang="en-US" altLang="zh-CN"/>
              <a:t> ZipList</a:t>
            </a:r>
            <a:r>
              <a:rPr lang="zh-CN" altLang="en-US"/>
              <a:t>中相邻的两个</a:t>
            </a:r>
            <a:r>
              <a:rPr lang="en-US" altLang="zh-CN"/>
              <a:t>entry </a:t>
            </a:r>
            <a:r>
              <a:rPr lang="zh-CN" altLang="en-US"/>
              <a:t>分别保存</a:t>
            </a:r>
            <a:r>
              <a:rPr lang="en-US" altLang="zh-CN"/>
              <a:t>field</a:t>
            </a:r>
            <a:r>
              <a:rPr lang="zh-CN" altLang="en-US"/>
              <a:t>和</a:t>
            </a:r>
            <a:r>
              <a:rPr lang="en-US" altLang="zh-CN"/>
              <a:t>value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当数据量较大时，</a:t>
            </a:r>
            <a:r>
              <a:rPr lang="en-US" altLang="zh-CN" sz="1600"/>
              <a:t>Hash</a:t>
            </a:r>
            <a:r>
              <a:rPr lang="zh-CN" altLang="en-US" sz="1600"/>
              <a:t>结构会转为</a:t>
            </a:r>
            <a:r>
              <a:rPr lang="en-US" altLang="zh-CN" sz="1600"/>
              <a:t>HT</a:t>
            </a:r>
            <a:r>
              <a:rPr lang="zh-CN" altLang="en-US" sz="1600"/>
              <a:t>编码，也就是</a:t>
            </a:r>
            <a:r>
              <a:rPr lang="en-US" altLang="zh-CN" sz="1600"/>
              <a:t>Dict</a:t>
            </a:r>
            <a:r>
              <a:rPr lang="zh-CN" altLang="en-US" sz="1600"/>
              <a:t>，触发条件有两个：</a:t>
            </a:r>
            <a:endParaRPr lang="en-US" altLang="zh-CN" sz="1600"/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中的元素数量超过了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hash-max-ziplist-entries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512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中的任意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hash-max-ziplist-value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64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占位符 7">
            <a:extLst>
              <a:ext uri="{FF2B5EF4-FFF2-40B4-BE49-F238E27FC236}">
                <a16:creationId xmlns:a16="http://schemas.microsoft.com/office/drawing/2014/main" id="{D1D15CDA-28F8-4831-88EE-04038AC569E3}"/>
              </a:ext>
            </a:extLst>
          </p:cNvPr>
          <p:cNvSpPr txBox="1">
            <a:spLocks/>
          </p:cNvSpPr>
          <p:nvPr/>
        </p:nvSpPr>
        <p:spPr>
          <a:xfrm>
            <a:off x="710881" y="1562247"/>
            <a:ext cx="10698800" cy="121012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因此，</a:t>
            </a:r>
            <a:r>
              <a:rPr lang="en-US" altLang="zh-CN"/>
              <a:t>Hash</a:t>
            </a:r>
            <a:r>
              <a:rPr lang="zh-CN" altLang="en-US"/>
              <a:t>底层采用的编码与</a:t>
            </a:r>
            <a:r>
              <a:rPr lang="en-US" altLang="zh-CN"/>
              <a:t>Zset</a:t>
            </a:r>
            <a:r>
              <a:rPr lang="zh-CN" altLang="en-US"/>
              <a:t>也基本一致，只需要把排序有关的</a:t>
            </a:r>
            <a:r>
              <a:rPr lang="en-US" altLang="zh-CN"/>
              <a:t>SkipList</a:t>
            </a:r>
            <a:r>
              <a:rPr lang="zh-CN" altLang="en-US"/>
              <a:t>去掉即可：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Hash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8368E8-7C79-4DDD-9655-76A688480F76}"/>
              </a:ext>
            </a:extLst>
          </p:cNvPr>
          <p:cNvSpPr txBox="1"/>
          <p:nvPr/>
        </p:nvSpPr>
        <p:spPr>
          <a:xfrm>
            <a:off x="838471" y="3788694"/>
            <a:ext cx="7791623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hsetCommand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hset user1 name Jack age 21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created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...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hash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是否存在，不存在则创建一个新的，默认采用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hashTypeLookupWriteOrCreate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]))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判断是否需要把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hashTypeTryConversion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循环遍历每一对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，并执行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hset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命令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created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!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HASH_SET_COPY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...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9FBAB6-0AD0-4E52-9178-C6FD927F7F83}"/>
              </a:ext>
            </a:extLst>
          </p:cNvPr>
          <p:cNvSpPr txBox="1"/>
          <p:nvPr/>
        </p:nvSpPr>
        <p:spPr>
          <a:xfrm>
            <a:off x="7289946" y="7095772"/>
            <a:ext cx="4211994" cy="170341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createHashObject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默认采用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编码，申请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内存空间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ziplistNew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OBJ_HASH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设置编码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7ABE7A-FF52-43B5-80C0-4493BF0723E6}"/>
              </a:ext>
            </a:extLst>
          </p:cNvPr>
          <p:cNvSpPr txBox="1"/>
          <p:nvPr/>
        </p:nvSpPr>
        <p:spPr>
          <a:xfrm>
            <a:off x="7289946" y="-2107033"/>
            <a:ext cx="5135527" cy="195438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hashTypeLookupWriteOrCreate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查找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lookupKeyWrite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checkType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OBJ_HASH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不存在，则创建新的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createHashObject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dbAdd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9CB1F7-47E4-411F-9D2C-B4ACB3417116}"/>
              </a:ext>
            </a:extLst>
          </p:cNvPr>
          <p:cNvSpPr txBox="1"/>
          <p:nvPr/>
        </p:nvSpPr>
        <p:spPr>
          <a:xfrm>
            <a:off x="6446301" y="7105015"/>
            <a:ext cx="6462434" cy="347787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hashTypeTryConversion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start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size_t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本来就不是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编码，什么都不用做了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依次遍历命令中的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、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参数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start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++)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sdsEncodedObject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continue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size_t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或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超过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hash_max_ziplist_value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，则转为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hash_max_ziplist_value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OBJ_ENCODING_HT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大小超过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1G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，也转为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ziplistSafeToAdd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OBJ_ENCODING_HT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12198CA-C5B7-4B16-8BB6-586F10850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91" y="7133404"/>
            <a:ext cx="7552381" cy="178095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87E55A4-500F-40B6-BAEA-255BB6987586}"/>
              </a:ext>
            </a:extLst>
          </p:cNvPr>
          <p:cNvSpPr txBox="1"/>
          <p:nvPr/>
        </p:nvSpPr>
        <p:spPr>
          <a:xfrm>
            <a:off x="6079594" y="783851"/>
            <a:ext cx="7033798" cy="584775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(robj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sds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sds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OBJ_ENCODING_ZIPLIST)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head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指针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ziplistIndex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ZIPLIST_HEAD);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head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不为空，说明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不为空，开始查找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ziplistFind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判断是否存在，如果已经存在则更新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ziplistReplace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不存在，则直接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push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依次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push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新的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的尾部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ziplistPush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ZIPLIST_TAIL);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ziplistPush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ZIPLIST_TAIL);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插入了新元素，检查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长度是否超出，超出则转为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 */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hashTypeLength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hash_max_ziplist_entries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OBJ_ENCODING_HT);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OBJ_ENCODING_HT)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编码，直接插入或覆盖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serverPanic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"Unknown hash encoding"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5579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D50A6912-C063-4AB3-AA7B-4E8D384E46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2002630"/>
            <a:ext cx="10698800" cy="17050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Hash</a:t>
            </a:r>
            <a:r>
              <a:rPr lang="zh-CN" altLang="en-US"/>
              <a:t>结构默认采用</a:t>
            </a:r>
            <a:r>
              <a:rPr lang="en-US" altLang="zh-CN"/>
              <a:t>ZipList</a:t>
            </a:r>
            <a:r>
              <a:rPr lang="zh-CN" altLang="en-US"/>
              <a:t>编码，用以节省内存。</a:t>
            </a:r>
            <a:r>
              <a:rPr lang="en-US" altLang="zh-CN"/>
              <a:t> ZipList</a:t>
            </a:r>
            <a:r>
              <a:rPr lang="zh-CN" altLang="en-US"/>
              <a:t>中相邻的两个</a:t>
            </a:r>
            <a:r>
              <a:rPr lang="en-US" altLang="zh-CN"/>
              <a:t>entry </a:t>
            </a:r>
            <a:r>
              <a:rPr lang="zh-CN" altLang="en-US"/>
              <a:t>分别保存</a:t>
            </a:r>
            <a:r>
              <a:rPr lang="en-US" altLang="zh-CN"/>
              <a:t>field</a:t>
            </a:r>
            <a:r>
              <a:rPr lang="zh-CN" altLang="en-US"/>
              <a:t>和</a:t>
            </a:r>
            <a:r>
              <a:rPr lang="en-US" altLang="zh-CN"/>
              <a:t>value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当数据量较大时，</a:t>
            </a:r>
            <a:r>
              <a:rPr lang="en-US" altLang="zh-CN" sz="1600"/>
              <a:t>Hash</a:t>
            </a:r>
            <a:r>
              <a:rPr lang="zh-CN" altLang="en-US" sz="1600"/>
              <a:t>结构会转为</a:t>
            </a:r>
            <a:r>
              <a:rPr lang="en-US" altLang="zh-CN" sz="1600"/>
              <a:t>HT</a:t>
            </a:r>
            <a:r>
              <a:rPr lang="zh-CN" altLang="en-US" sz="1600"/>
              <a:t>编码，也就是</a:t>
            </a:r>
            <a:r>
              <a:rPr lang="en-US" altLang="zh-CN" sz="1600"/>
              <a:t>Dict</a:t>
            </a:r>
            <a:r>
              <a:rPr lang="zh-CN" altLang="en-US" sz="1600"/>
              <a:t>，触发条件有两个：</a:t>
            </a:r>
            <a:endParaRPr lang="en-US" altLang="zh-CN" sz="1600"/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中的元素数量超过了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hash-max-ziplist-entries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512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中的任意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hash-max-ziplist-value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64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占位符 7">
            <a:extLst>
              <a:ext uri="{FF2B5EF4-FFF2-40B4-BE49-F238E27FC236}">
                <a16:creationId xmlns:a16="http://schemas.microsoft.com/office/drawing/2014/main" id="{2C811062-8106-4D41-848C-13E0FB8C385C}"/>
              </a:ext>
            </a:extLst>
          </p:cNvPr>
          <p:cNvSpPr txBox="1">
            <a:spLocks/>
          </p:cNvSpPr>
          <p:nvPr/>
        </p:nvSpPr>
        <p:spPr>
          <a:xfrm>
            <a:off x="710881" y="1562247"/>
            <a:ext cx="10698800" cy="121012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因此，</a:t>
            </a:r>
            <a:r>
              <a:rPr lang="en-US" altLang="zh-CN"/>
              <a:t>Hash</a:t>
            </a:r>
            <a:r>
              <a:rPr lang="zh-CN" altLang="en-US"/>
              <a:t>底层采用的编码与</a:t>
            </a:r>
            <a:r>
              <a:rPr lang="en-US" altLang="zh-CN"/>
              <a:t>Zset</a:t>
            </a:r>
            <a:r>
              <a:rPr lang="zh-CN" altLang="en-US"/>
              <a:t>也基本一致，只需要把排序有关的</a:t>
            </a:r>
            <a:r>
              <a:rPr lang="en-US" altLang="zh-CN"/>
              <a:t>SkipList</a:t>
            </a:r>
            <a:r>
              <a:rPr lang="zh-CN" altLang="en-US"/>
              <a:t>去掉即可：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Hash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8368E8-7C79-4DDD-9655-76A688480F76}"/>
              </a:ext>
            </a:extLst>
          </p:cNvPr>
          <p:cNvSpPr txBox="1"/>
          <p:nvPr/>
        </p:nvSpPr>
        <p:spPr>
          <a:xfrm>
            <a:off x="-8057879" y="3818086"/>
            <a:ext cx="7791623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hsetCommand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hset user1 name Jack age 21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created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...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hash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是否存在，不存在则创建一个新的，默认采用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hashTypeLookupWriteOrCreate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]))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判断是否需要把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hashTypeTryConversion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循环遍历每一对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，并执行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hset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命令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created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!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HASH_SET_COPY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...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9FBAB6-0AD0-4E52-9178-C6FD927F7F83}"/>
              </a:ext>
            </a:extLst>
          </p:cNvPr>
          <p:cNvSpPr txBox="1"/>
          <p:nvPr/>
        </p:nvSpPr>
        <p:spPr>
          <a:xfrm>
            <a:off x="7289946" y="7095772"/>
            <a:ext cx="4211994" cy="170341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createHashObject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默认采用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编码，申请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内存空间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ziplistNew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OBJ_HASH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设置编码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7ABE7A-FF52-43B5-80C0-4493BF0723E6}"/>
              </a:ext>
            </a:extLst>
          </p:cNvPr>
          <p:cNvSpPr txBox="1"/>
          <p:nvPr/>
        </p:nvSpPr>
        <p:spPr>
          <a:xfrm>
            <a:off x="7289946" y="-2107033"/>
            <a:ext cx="5135527" cy="195438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hashTypeLookupWriteOrCreate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查找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lookupKeyWrite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checkType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OBJ_HASH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不存在，则创建新的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createHashObject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dbAdd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9CB1F7-47E4-411F-9D2C-B4ACB3417116}"/>
              </a:ext>
            </a:extLst>
          </p:cNvPr>
          <p:cNvSpPr txBox="1"/>
          <p:nvPr/>
        </p:nvSpPr>
        <p:spPr>
          <a:xfrm>
            <a:off x="6446301" y="7105015"/>
            <a:ext cx="6462434" cy="347787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hashTypeTryConversion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start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size_t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本来就不是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编码，什么都不用做了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依次遍历命令中的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、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参数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start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++)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sdsEncodedObject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continue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size_t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或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超过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hash_max_ziplist_value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，则转为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hash_max_ziplist_value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OBJ_ENCODING_HT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大小超过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1G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，也转为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ziplistSafeToAdd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OBJ_ENCODING_HT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EF73F0-987E-4CBB-A9A3-39924F6C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09" y="3818086"/>
            <a:ext cx="7552381" cy="178095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BDA47AF-C221-4683-AC19-1A23F6A71CD7}"/>
              </a:ext>
            </a:extLst>
          </p:cNvPr>
          <p:cNvSpPr txBox="1"/>
          <p:nvPr/>
        </p:nvSpPr>
        <p:spPr>
          <a:xfrm>
            <a:off x="12541354" y="783851"/>
            <a:ext cx="7033798" cy="584775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(robj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sds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sds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OBJ_ENCODING_ZIPLIST)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head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指针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ziplistIndex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ZIPLIST_HEAD);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head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不为空，说明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不为空，开始查找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ziplistFind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判断是否存在，如果已经存在则更新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ziplistReplace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不存在，则直接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push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依次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push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新的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的尾部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ziplistPush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ZIPLIST_TAIL);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ziplistPush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ZIPLIST_TAIL);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插入了新元素，检查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长度是否超出，超出则转为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 */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hashTypeLength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hash_max_ziplist_entries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OBJ_ENCODING_HT);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OBJ_ENCODING_HT)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编码，直接插入或覆盖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serverPanic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"Unknown hash encoding"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9907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E8215-C6CB-4066-BDD5-B5B3A37A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网络模型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815C3A-51D6-439C-9544-EF8358323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24664"/>
      </p:ext>
    </p:extLst>
  </p:cSld>
  <p:clrMapOvr>
    <a:masterClrMapping/>
  </p:clrMapOvr>
  <p:transition spd="slow">
    <p:push dir="u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F576B606-2001-4C61-9DF5-8C132ABC437C}"/>
              </a:ext>
            </a:extLst>
          </p:cNvPr>
          <p:cNvSpPr txBox="1">
            <a:spLocks/>
          </p:cNvSpPr>
          <p:nvPr/>
        </p:nvSpPr>
        <p:spPr>
          <a:xfrm>
            <a:off x="4699760" y="1854450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942A38"/>
                </a:solidFill>
              </a:rPr>
              <a:t>用户空间和内核空间</a:t>
            </a:r>
            <a:endParaRPr lang="en-US" altLang="zh-CN" sz="1800">
              <a:solidFill>
                <a:srgbClr val="942A38"/>
              </a:solidFill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699760" y="242701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阻塞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936A33B0-BF11-4F99-AC9D-E69B375E4960}"/>
              </a:ext>
            </a:extLst>
          </p:cNvPr>
          <p:cNvSpPr txBox="1">
            <a:spLocks/>
          </p:cNvSpPr>
          <p:nvPr/>
        </p:nvSpPr>
        <p:spPr>
          <a:xfrm>
            <a:off x="4699760" y="2999572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非阻塞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DA9F088C-3EB3-4109-9C77-2B9335B11A22}"/>
              </a:ext>
            </a:extLst>
          </p:cNvPr>
          <p:cNvSpPr txBox="1">
            <a:spLocks/>
          </p:cNvSpPr>
          <p:nvPr/>
        </p:nvSpPr>
        <p:spPr>
          <a:xfrm>
            <a:off x="4699760" y="4144694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信号驱动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975623CE-6B54-4310-A9A4-8B9D8EDEB89C}"/>
              </a:ext>
            </a:extLst>
          </p:cNvPr>
          <p:cNvSpPr txBox="1">
            <a:spLocks/>
          </p:cNvSpPr>
          <p:nvPr/>
        </p:nvSpPr>
        <p:spPr>
          <a:xfrm>
            <a:off x="4699760" y="357213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IO</a:t>
            </a:r>
            <a:r>
              <a:rPr lang="zh-CN" altLang="en-US">
                <a:solidFill>
                  <a:srgbClr val="49504F"/>
                </a:solidFill>
              </a:rPr>
              <a:t>多路复用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64C2EF3F-3BF7-4CBE-91E3-8EC4EE5B73CA}"/>
              </a:ext>
            </a:extLst>
          </p:cNvPr>
          <p:cNvSpPr txBox="1">
            <a:spLocks/>
          </p:cNvSpPr>
          <p:nvPr/>
        </p:nvSpPr>
        <p:spPr>
          <a:xfrm>
            <a:off x="4699760" y="47172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异步</a:t>
            </a:r>
            <a:r>
              <a:rPr lang="en-US" altLang="zh-CN" sz="1800">
                <a:solidFill>
                  <a:srgbClr val="49504F"/>
                </a:solidFill>
              </a:rPr>
              <a:t>IO</a:t>
            </a: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82C62966-D949-4FC6-9823-511BB16DB00F}"/>
              </a:ext>
            </a:extLst>
          </p:cNvPr>
          <p:cNvSpPr txBox="1">
            <a:spLocks/>
          </p:cNvSpPr>
          <p:nvPr/>
        </p:nvSpPr>
        <p:spPr>
          <a:xfrm>
            <a:off x="4699760" y="5289818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Redis</a:t>
            </a:r>
            <a:r>
              <a:rPr lang="zh-CN" altLang="en-US">
                <a:solidFill>
                  <a:srgbClr val="49504F"/>
                </a:solidFill>
              </a:rPr>
              <a:t>网络模型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739759"/>
      </p:ext>
    </p:extLst>
  </p:cSld>
  <p:clrMapOvr>
    <a:masterClrMapping/>
  </p:clrMapOvr>
  <p:transition spd="slow">
    <p:push dir="u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用户空间和内核空间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服务器大多都采用</a:t>
            </a:r>
            <a:r>
              <a:rPr lang="en-US" altLang="zh-CN"/>
              <a:t>Linux</a:t>
            </a:r>
            <a:r>
              <a:rPr lang="zh-CN" altLang="en-US"/>
              <a:t>系统，这里我们以</a:t>
            </a:r>
            <a:r>
              <a:rPr lang="en-US" altLang="zh-CN"/>
              <a:t>Linux</a:t>
            </a:r>
            <a:r>
              <a:rPr lang="zh-CN" altLang="en-US"/>
              <a:t>为例来讲解</a:t>
            </a:r>
            <a:r>
              <a:rPr lang="en-US" altLang="zh-CN"/>
              <a:t>:</a:t>
            </a:r>
            <a:endParaRPr lang="zh-CN" altLang="en-US"/>
          </a:p>
        </p:txBody>
      </p:sp>
      <p:pic>
        <p:nvPicPr>
          <p:cNvPr id="19" name="图片 18" descr="千亿级流量来袭，如何用硬件加速技术为CPU减负？">
            <a:extLst>
              <a:ext uri="{FF2B5EF4-FFF2-40B4-BE49-F238E27FC236}">
                <a16:creationId xmlns:a16="http://schemas.microsoft.com/office/drawing/2014/main" id="{43ED4AC5-9A27-4C54-801E-539736E55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9371" b="282"/>
          <a:stretch>
            <a:fillRect/>
          </a:stretch>
        </p:blipFill>
        <p:spPr bwMode="auto">
          <a:xfrm>
            <a:off x="1034495" y="2473999"/>
            <a:ext cx="4934510" cy="3240938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图片 19" descr="Announcing the Unity Editor for LinuxLinux に Unity エディターがやってきます - Unity  Technologies Blog">
            <a:extLst>
              <a:ext uri="{FF2B5EF4-FFF2-40B4-BE49-F238E27FC236}">
                <a16:creationId xmlns:a16="http://schemas.microsoft.com/office/drawing/2014/main" id="{589E3B13-A14C-4D43-A325-124916462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8" r="7178"/>
          <a:stretch>
            <a:fillRect/>
          </a:stretch>
        </p:blipFill>
        <p:spPr bwMode="auto">
          <a:xfrm>
            <a:off x="1034493" y="2473999"/>
            <a:ext cx="4934510" cy="3240938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Ubuntu 18 and Pepper QiSDK Emulator troubleshooting |">
            <a:extLst>
              <a:ext uri="{FF2B5EF4-FFF2-40B4-BE49-F238E27FC236}">
                <a16:creationId xmlns:a16="http://schemas.microsoft.com/office/drawing/2014/main" id="{716904F2-EB29-4FCA-9A86-9111B0674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91" y="2473999"/>
            <a:ext cx="4934510" cy="3240938"/>
          </a:xfrm>
          <a:prstGeom prst="rect">
            <a:avLst/>
          </a:prstGeom>
          <a:noFill/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CAE80FB-4EE6-4107-9072-76AB6196AB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55" y="4686966"/>
            <a:ext cx="890460" cy="890460"/>
          </a:xfrm>
          <a:prstGeom prst="rect">
            <a:avLst/>
          </a:prstGeom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5E64EA0-616A-430F-A392-957CDF47A6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02" y="4642465"/>
            <a:ext cx="1057444" cy="1057444"/>
          </a:xfrm>
          <a:prstGeom prst="rect">
            <a:avLst/>
          </a:prstGeom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4CF6CEC-4844-4FEF-B365-95CB59F91A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733" y="4642465"/>
            <a:ext cx="1057445" cy="1057445"/>
          </a:xfrm>
          <a:prstGeom prst="rect">
            <a:avLst/>
          </a:prstGeom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</p:spPr>
      </p:pic>
      <p:sp>
        <p:nvSpPr>
          <p:cNvPr id="26" name="标注: 双弯曲线形(无边框) 25">
            <a:extLst>
              <a:ext uri="{FF2B5EF4-FFF2-40B4-BE49-F238E27FC236}">
                <a16:creationId xmlns:a16="http://schemas.microsoft.com/office/drawing/2014/main" id="{4460911E-1DB2-41D2-AD03-F1B3BEFEA853}"/>
              </a:ext>
            </a:extLst>
          </p:cNvPr>
          <p:cNvSpPr/>
          <p:nvPr/>
        </p:nvSpPr>
        <p:spPr>
          <a:xfrm>
            <a:off x="-3032615" y="4590178"/>
            <a:ext cx="1124587" cy="307777"/>
          </a:xfrm>
          <a:prstGeom prst="callout3">
            <a:avLst>
              <a:gd name="adj1" fmla="val 97572"/>
              <a:gd name="adj2" fmla="val 29004"/>
              <a:gd name="adj3" fmla="val 97572"/>
              <a:gd name="adj4" fmla="val 71280"/>
              <a:gd name="adj5" fmla="val 39367"/>
              <a:gd name="adj6" fmla="val 79577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内核</a:t>
            </a:r>
          </a:p>
        </p:txBody>
      </p:sp>
      <p:sp>
        <p:nvSpPr>
          <p:cNvPr id="27" name="标注: 双弯曲线形(无边框) 26">
            <a:extLst>
              <a:ext uri="{FF2B5EF4-FFF2-40B4-BE49-F238E27FC236}">
                <a16:creationId xmlns:a16="http://schemas.microsoft.com/office/drawing/2014/main" id="{D408C5FF-829E-4C5D-B413-E725BF3CD4E6}"/>
              </a:ext>
            </a:extLst>
          </p:cNvPr>
          <p:cNvSpPr/>
          <p:nvPr/>
        </p:nvSpPr>
        <p:spPr>
          <a:xfrm>
            <a:off x="-3746849" y="5751356"/>
            <a:ext cx="1124587" cy="307777"/>
          </a:xfrm>
          <a:prstGeom prst="callout3">
            <a:avLst>
              <a:gd name="adj1" fmla="val 94540"/>
              <a:gd name="adj2" fmla="val 7432"/>
              <a:gd name="adj3" fmla="val 94540"/>
              <a:gd name="adj4" fmla="val 84555"/>
              <a:gd name="adj5" fmla="val 36336"/>
              <a:gd name="adj6" fmla="val 101979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计算机硬件</a:t>
            </a:r>
          </a:p>
        </p:txBody>
      </p:sp>
      <p:sp>
        <p:nvSpPr>
          <p:cNvPr id="28" name="标注: 双弯曲线形(无边框) 27">
            <a:extLst>
              <a:ext uri="{FF2B5EF4-FFF2-40B4-BE49-F238E27FC236}">
                <a16:creationId xmlns:a16="http://schemas.microsoft.com/office/drawing/2014/main" id="{2431FA63-4FEE-4BCE-B7EA-D74E053C827C}"/>
              </a:ext>
            </a:extLst>
          </p:cNvPr>
          <p:cNvSpPr/>
          <p:nvPr/>
        </p:nvSpPr>
        <p:spPr>
          <a:xfrm>
            <a:off x="-2035905" y="2575599"/>
            <a:ext cx="1124587" cy="307777"/>
          </a:xfrm>
          <a:prstGeom prst="callout3">
            <a:avLst>
              <a:gd name="adj1" fmla="val 97572"/>
              <a:gd name="adj2" fmla="val 14899"/>
              <a:gd name="adj3" fmla="val 97572"/>
              <a:gd name="adj4" fmla="val 87044"/>
              <a:gd name="adj5" fmla="val 36336"/>
              <a:gd name="adj6" fmla="val 92852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用户应用</a:t>
            </a:r>
          </a:p>
        </p:txBody>
      </p:sp>
      <p:pic>
        <p:nvPicPr>
          <p:cNvPr id="29" name="图片 28" descr="CentOS 8 and CentOS Stream Edition Released | From Linux">
            <a:extLst>
              <a:ext uri="{FF2B5EF4-FFF2-40B4-BE49-F238E27FC236}">
                <a16:creationId xmlns:a16="http://schemas.microsoft.com/office/drawing/2014/main" id="{4FF47D8A-6E59-46B5-A121-99D178042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r="7328" b="350"/>
          <a:stretch>
            <a:fillRect/>
          </a:stretch>
        </p:blipFill>
        <p:spPr bwMode="auto">
          <a:xfrm>
            <a:off x="6392699" y="2473999"/>
            <a:ext cx="4934514" cy="3240938"/>
          </a:xfrm>
          <a:custGeom>
            <a:avLst/>
            <a:gdLst>
              <a:gd name="connsiteX0" fmla="*/ 0 w 5642959"/>
              <a:gd name="connsiteY0" fmla="*/ 0 h 3706238"/>
              <a:gd name="connsiteX1" fmla="*/ 5642959 w 5642959"/>
              <a:gd name="connsiteY1" fmla="*/ 0 h 3706238"/>
              <a:gd name="connsiteX2" fmla="*/ 5642959 w 5642959"/>
              <a:gd name="connsiteY2" fmla="*/ 3706238 h 3706238"/>
              <a:gd name="connsiteX3" fmla="*/ 0 w 5642959"/>
              <a:gd name="connsiteY3" fmla="*/ 3706238 h 370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2959" h="3706238">
                <a:moveTo>
                  <a:pt x="0" y="0"/>
                </a:moveTo>
                <a:lnTo>
                  <a:pt x="5642959" y="0"/>
                </a:lnTo>
                <a:lnTo>
                  <a:pt x="5642959" y="3706238"/>
                </a:lnTo>
                <a:lnTo>
                  <a:pt x="0" y="3706238"/>
                </a:lnTo>
                <a:close/>
              </a:path>
            </a:pathLst>
          </a:custGeom>
          <a:noFill/>
          <a:effectLst/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2F66E4A8-3DAC-4E38-A36D-84A5C7BEA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782" y="4686966"/>
            <a:ext cx="890460" cy="890460"/>
          </a:xfrm>
          <a:prstGeom prst="rect">
            <a:avLst/>
          </a:prstGeom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ADC40E8-67A9-4D06-AAA5-040AD3B0C4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29" y="4642465"/>
            <a:ext cx="1057444" cy="1057444"/>
          </a:xfrm>
          <a:prstGeom prst="rect">
            <a:avLst/>
          </a:prstGeom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5C8AB3A1-8243-4266-A006-C79466A66A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060" y="4642465"/>
            <a:ext cx="1057445" cy="1057445"/>
          </a:xfrm>
          <a:prstGeom prst="rect">
            <a:avLst/>
          </a:prstGeom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731973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千亿级流量来袭，如何用硬件加速技术为CPU减负？">
            <a:extLst>
              <a:ext uri="{FF2B5EF4-FFF2-40B4-BE49-F238E27FC236}">
                <a16:creationId xmlns:a16="http://schemas.microsoft.com/office/drawing/2014/main" id="{20998049-BE89-43F4-BE2F-7A21F0DF7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9371" b="282"/>
          <a:stretch>
            <a:fillRect/>
          </a:stretch>
        </p:blipFill>
        <p:spPr bwMode="auto">
          <a:xfrm>
            <a:off x="4221461" y="4024357"/>
            <a:ext cx="5642959" cy="3706240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图片 36" descr="Announcing the Unity Editor for LinuxLinux に Unity エディターがやってきます - Unity  Technologies Blog">
            <a:extLst>
              <a:ext uri="{FF2B5EF4-FFF2-40B4-BE49-F238E27FC236}">
                <a16:creationId xmlns:a16="http://schemas.microsoft.com/office/drawing/2014/main" id="{7F010179-2E43-43E3-8DA8-B8D74D5B0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8" r="7178"/>
          <a:stretch>
            <a:fillRect/>
          </a:stretch>
        </p:blipFill>
        <p:spPr bwMode="auto">
          <a:xfrm>
            <a:off x="4221461" y="2993120"/>
            <a:ext cx="5642959" cy="3706240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D11AE9-1D54-493B-86C2-2EE3E87601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1"/>
            <a:ext cx="10846121" cy="832506"/>
          </a:xfrm>
        </p:spPr>
        <p:txBody>
          <a:bodyPr/>
          <a:lstStyle/>
          <a:p>
            <a:r>
              <a:rPr lang="zh-CN" altLang="en-US"/>
              <a:t>任何</a:t>
            </a:r>
            <a:r>
              <a:rPr lang="en-US" altLang="zh-CN"/>
              <a:t>Linux</a:t>
            </a:r>
            <a:r>
              <a:rPr lang="zh-CN" altLang="en-US"/>
              <a:t>发行版，其系统内核都是</a:t>
            </a:r>
            <a:r>
              <a:rPr lang="en-US" altLang="zh-CN"/>
              <a:t>Linux</a:t>
            </a:r>
            <a:r>
              <a:rPr lang="zh-CN" altLang="en-US"/>
              <a:t>。我们的应用都需要通过</a:t>
            </a:r>
            <a:r>
              <a:rPr lang="en-US" altLang="zh-CN"/>
              <a:t>Linux</a:t>
            </a:r>
            <a:r>
              <a:rPr lang="zh-CN" altLang="en-US"/>
              <a:t>内核与硬件交互。</a:t>
            </a:r>
            <a:endParaRPr lang="en-US" altLang="zh-CN"/>
          </a:p>
        </p:txBody>
      </p:sp>
      <p:pic>
        <p:nvPicPr>
          <p:cNvPr id="1026" name="Picture 2" descr="Ubuntu 18 and Pepper QiSDK Emulator troubleshooting |">
            <a:extLst>
              <a:ext uri="{FF2B5EF4-FFF2-40B4-BE49-F238E27FC236}">
                <a16:creationId xmlns:a16="http://schemas.microsoft.com/office/drawing/2014/main" id="{ED32DFF3-4706-4183-B0E0-1E5647C14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461" y="1961884"/>
            <a:ext cx="5642959" cy="3706240"/>
          </a:xfrm>
          <a:prstGeom prst="rect">
            <a:avLst/>
          </a:pr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DAE34D13-2E97-4D34-AA66-284339F971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22" y="2367487"/>
            <a:ext cx="1018304" cy="1018304"/>
          </a:xfrm>
          <a:prstGeom prst="rect">
            <a:avLst/>
          </a:prstGeom>
          <a:effectLst>
            <a:outerShdw blurRad="254000" dist="18288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F6FE033C-A897-436D-8361-BC272E4ECA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504" y="1979021"/>
            <a:ext cx="1209261" cy="1209261"/>
          </a:xfrm>
          <a:prstGeom prst="rect">
            <a:avLst/>
          </a:prstGeom>
          <a:effectLst>
            <a:outerShdw blurRad="254000" dist="18923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008BCCE0-91B9-4883-981B-6254AF9286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881" y="1757915"/>
            <a:ext cx="1209263" cy="1209263"/>
          </a:xfrm>
          <a:prstGeom prst="rect">
            <a:avLst/>
          </a:prstGeom>
          <a:effectLst>
            <a:outerShdw blurRad="254000" dist="18923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sp>
        <p:nvSpPr>
          <p:cNvPr id="41" name="标注: 双弯曲线形(无边框) 40">
            <a:extLst>
              <a:ext uri="{FF2B5EF4-FFF2-40B4-BE49-F238E27FC236}">
                <a16:creationId xmlns:a16="http://schemas.microsoft.com/office/drawing/2014/main" id="{CBE3D0AF-E875-4374-A804-7E18CD01023B}"/>
              </a:ext>
            </a:extLst>
          </p:cNvPr>
          <p:cNvSpPr/>
          <p:nvPr/>
        </p:nvSpPr>
        <p:spPr>
          <a:xfrm>
            <a:off x="1461894" y="4624078"/>
            <a:ext cx="1124587" cy="307777"/>
          </a:xfrm>
          <a:prstGeom prst="callout3">
            <a:avLst>
              <a:gd name="adj1" fmla="val 97572"/>
              <a:gd name="adj2" fmla="val 29004"/>
              <a:gd name="adj3" fmla="val 97572"/>
              <a:gd name="adj4" fmla="val 71280"/>
              <a:gd name="adj5" fmla="val 39367"/>
              <a:gd name="adj6" fmla="val 79577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内核</a:t>
            </a:r>
          </a:p>
        </p:txBody>
      </p:sp>
      <p:sp>
        <p:nvSpPr>
          <p:cNvPr id="42" name="标注: 双弯曲线形(无边框) 41">
            <a:extLst>
              <a:ext uri="{FF2B5EF4-FFF2-40B4-BE49-F238E27FC236}">
                <a16:creationId xmlns:a16="http://schemas.microsoft.com/office/drawing/2014/main" id="{DA1C79AF-C3F6-4718-B14A-4DC34D33F61B}"/>
              </a:ext>
            </a:extLst>
          </p:cNvPr>
          <p:cNvSpPr/>
          <p:nvPr/>
        </p:nvSpPr>
        <p:spPr>
          <a:xfrm>
            <a:off x="1696150" y="5751357"/>
            <a:ext cx="1124587" cy="307777"/>
          </a:xfrm>
          <a:prstGeom prst="callout3">
            <a:avLst>
              <a:gd name="adj1" fmla="val 94540"/>
              <a:gd name="adj2" fmla="val 7432"/>
              <a:gd name="adj3" fmla="val 94540"/>
              <a:gd name="adj4" fmla="val 84555"/>
              <a:gd name="adj5" fmla="val 36336"/>
              <a:gd name="adj6" fmla="val 101979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计算机硬件</a:t>
            </a:r>
          </a:p>
        </p:txBody>
      </p:sp>
      <p:pic>
        <p:nvPicPr>
          <p:cNvPr id="45" name="图片 44" descr="CentOS 8 and CentOS Stream Edition Released | From Linux">
            <a:extLst>
              <a:ext uri="{FF2B5EF4-FFF2-40B4-BE49-F238E27FC236}">
                <a16:creationId xmlns:a16="http://schemas.microsoft.com/office/drawing/2014/main" id="{13681340-3516-461E-BB66-0CDB85EBC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r="7328" b="350"/>
          <a:stretch>
            <a:fillRect/>
          </a:stretch>
        </p:blipFill>
        <p:spPr bwMode="auto">
          <a:xfrm>
            <a:off x="13403534" y="1225617"/>
            <a:ext cx="5642959" cy="3706238"/>
          </a:xfrm>
          <a:custGeom>
            <a:avLst/>
            <a:gdLst>
              <a:gd name="connsiteX0" fmla="*/ 0 w 5642959"/>
              <a:gd name="connsiteY0" fmla="*/ 0 h 3706238"/>
              <a:gd name="connsiteX1" fmla="*/ 5642959 w 5642959"/>
              <a:gd name="connsiteY1" fmla="*/ 0 h 3706238"/>
              <a:gd name="connsiteX2" fmla="*/ 5642959 w 5642959"/>
              <a:gd name="connsiteY2" fmla="*/ 3706238 h 3706238"/>
              <a:gd name="connsiteX3" fmla="*/ 0 w 5642959"/>
              <a:gd name="connsiteY3" fmla="*/ 3706238 h 370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2959" h="3706238">
                <a:moveTo>
                  <a:pt x="0" y="0"/>
                </a:moveTo>
                <a:lnTo>
                  <a:pt x="5642959" y="0"/>
                </a:lnTo>
                <a:lnTo>
                  <a:pt x="5642959" y="3706238"/>
                </a:lnTo>
                <a:lnTo>
                  <a:pt x="0" y="3706238"/>
                </a:lnTo>
                <a:close/>
              </a:path>
            </a:pathLst>
          </a:custGeom>
          <a:noFill/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标注: 双弯曲线形(无边框) 18">
            <a:extLst>
              <a:ext uri="{FF2B5EF4-FFF2-40B4-BE49-F238E27FC236}">
                <a16:creationId xmlns:a16="http://schemas.microsoft.com/office/drawing/2014/main" id="{8678371C-810C-4B1D-A935-78253EE3D845}"/>
              </a:ext>
            </a:extLst>
          </p:cNvPr>
          <p:cNvSpPr/>
          <p:nvPr/>
        </p:nvSpPr>
        <p:spPr>
          <a:xfrm>
            <a:off x="1481262" y="2739302"/>
            <a:ext cx="1124587" cy="307777"/>
          </a:xfrm>
          <a:prstGeom prst="callout3">
            <a:avLst>
              <a:gd name="adj1" fmla="val 97572"/>
              <a:gd name="adj2" fmla="val 14899"/>
              <a:gd name="adj3" fmla="val 97572"/>
              <a:gd name="adj4" fmla="val 87044"/>
              <a:gd name="adj5" fmla="val 36336"/>
              <a:gd name="adj6" fmla="val 92852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用户应用</a:t>
            </a:r>
          </a:p>
        </p:txBody>
      </p:sp>
      <p:sp>
        <p:nvSpPr>
          <p:cNvPr id="24" name="文本占位符 1">
            <a:extLst>
              <a:ext uri="{FF2B5EF4-FFF2-40B4-BE49-F238E27FC236}">
                <a16:creationId xmlns:a16="http://schemas.microsoft.com/office/drawing/2014/main" id="{72769577-C2AF-4697-9369-CA5A6D9EB3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用户空间和内核空间</a:t>
            </a:r>
          </a:p>
        </p:txBody>
      </p:sp>
    </p:spTree>
    <p:extLst>
      <p:ext uri="{BB962C8B-B14F-4D97-AF65-F5344CB8AC3E}">
        <p14:creationId xmlns:p14="http://schemas.microsoft.com/office/powerpoint/2010/main" val="2831818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千亿级流量来袭，如何用硬件加速技术为CPU减负？">
            <a:extLst>
              <a:ext uri="{FF2B5EF4-FFF2-40B4-BE49-F238E27FC236}">
                <a16:creationId xmlns:a16="http://schemas.microsoft.com/office/drawing/2014/main" id="{20998049-BE89-43F4-BE2F-7A21F0DF7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9371" b="282"/>
          <a:stretch>
            <a:fillRect/>
          </a:stretch>
        </p:blipFill>
        <p:spPr bwMode="auto">
          <a:xfrm>
            <a:off x="4150293" y="4012000"/>
            <a:ext cx="5642959" cy="3706240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图片 36" descr="Announcing the Unity Editor for LinuxLinux に Unity エディターがやってきます - Unity  Technologies Blog">
            <a:extLst>
              <a:ext uri="{FF2B5EF4-FFF2-40B4-BE49-F238E27FC236}">
                <a16:creationId xmlns:a16="http://schemas.microsoft.com/office/drawing/2014/main" id="{7F010179-2E43-43E3-8DA8-B8D74D5B0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8" r="7178"/>
          <a:stretch>
            <a:fillRect/>
          </a:stretch>
        </p:blipFill>
        <p:spPr bwMode="auto">
          <a:xfrm>
            <a:off x="4150293" y="2980763"/>
            <a:ext cx="5642959" cy="3706240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D11AE9-1D54-493B-86C2-2EE3E87601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998520" cy="517190"/>
          </a:xfrm>
        </p:spPr>
        <p:txBody>
          <a:bodyPr/>
          <a:lstStyle/>
          <a:p>
            <a:r>
              <a:rPr lang="zh-CN" altLang="en-US"/>
              <a:t>任何</a:t>
            </a:r>
            <a:r>
              <a:rPr lang="en-US" altLang="zh-CN"/>
              <a:t>Linux</a:t>
            </a:r>
            <a:r>
              <a:rPr lang="zh-CN" altLang="en-US"/>
              <a:t>发行版，其系统内核都是</a:t>
            </a:r>
            <a:r>
              <a:rPr lang="en-US" altLang="zh-CN"/>
              <a:t>Linux</a:t>
            </a:r>
            <a:r>
              <a:rPr lang="zh-CN" altLang="en-US"/>
              <a:t>。我们的应用都需要通过</a:t>
            </a:r>
            <a:r>
              <a:rPr lang="en-US" altLang="zh-CN"/>
              <a:t>Linux</a:t>
            </a:r>
            <a:r>
              <a:rPr lang="zh-CN" altLang="en-US"/>
              <a:t>内核与硬件交互。</a:t>
            </a:r>
            <a:endParaRPr lang="en-US" altLang="zh-CN"/>
          </a:p>
        </p:txBody>
      </p:sp>
      <p:pic>
        <p:nvPicPr>
          <p:cNvPr id="1026" name="Picture 2" descr="Ubuntu 18 and Pepper QiSDK Emulator troubleshooting |">
            <a:extLst>
              <a:ext uri="{FF2B5EF4-FFF2-40B4-BE49-F238E27FC236}">
                <a16:creationId xmlns:a16="http://schemas.microsoft.com/office/drawing/2014/main" id="{ED32DFF3-4706-4183-B0E0-1E5647C14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775" y="2328872"/>
            <a:ext cx="4470333" cy="2936071"/>
          </a:xfrm>
          <a:prstGeom prst="rect">
            <a:avLst/>
          </a:pr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标注: 双弯曲线形(无边框) 40">
            <a:extLst>
              <a:ext uri="{FF2B5EF4-FFF2-40B4-BE49-F238E27FC236}">
                <a16:creationId xmlns:a16="http://schemas.microsoft.com/office/drawing/2014/main" id="{CBE3D0AF-E875-4374-A804-7E18CD01023B}"/>
              </a:ext>
            </a:extLst>
          </p:cNvPr>
          <p:cNvSpPr/>
          <p:nvPr/>
        </p:nvSpPr>
        <p:spPr>
          <a:xfrm>
            <a:off x="1326654" y="4715303"/>
            <a:ext cx="1124587" cy="307777"/>
          </a:xfrm>
          <a:prstGeom prst="callout3">
            <a:avLst>
              <a:gd name="adj1" fmla="val 97572"/>
              <a:gd name="adj2" fmla="val 29004"/>
              <a:gd name="adj3" fmla="val 97572"/>
              <a:gd name="adj4" fmla="val 71280"/>
              <a:gd name="adj5" fmla="val 39367"/>
              <a:gd name="adj6" fmla="val 79577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内核</a:t>
            </a:r>
          </a:p>
        </p:txBody>
      </p:sp>
      <p:sp>
        <p:nvSpPr>
          <p:cNvPr id="42" name="标注: 双弯曲线形(无边框) 41">
            <a:extLst>
              <a:ext uri="{FF2B5EF4-FFF2-40B4-BE49-F238E27FC236}">
                <a16:creationId xmlns:a16="http://schemas.microsoft.com/office/drawing/2014/main" id="{DA1C79AF-C3F6-4718-B14A-4DC34D33F61B}"/>
              </a:ext>
            </a:extLst>
          </p:cNvPr>
          <p:cNvSpPr/>
          <p:nvPr/>
        </p:nvSpPr>
        <p:spPr>
          <a:xfrm>
            <a:off x="1624982" y="5739000"/>
            <a:ext cx="1124587" cy="307777"/>
          </a:xfrm>
          <a:prstGeom prst="callout3">
            <a:avLst>
              <a:gd name="adj1" fmla="val 94540"/>
              <a:gd name="adj2" fmla="val 7432"/>
              <a:gd name="adj3" fmla="val 94540"/>
              <a:gd name="adj4" fmla="val 84555"/>
              <a:gd name="adj5" fmla="val 36336"/>
              <a:gd name="adj6" fmla="val 101979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计算机硬件</a:t>
            </a:r>
          </a:p>
        </p:txBody>
      </p:sp>
      <p:pic>
        <p:nvPicPr>
          <p:cNvPr id="45" name="图片 44" descr="CentOS 8 and CentOS Stream Edition Released | From Linux">
            <a:extLst>
              <a:ext uri="{FF2B5EF4-FFF2-40B4-BE49-F238E27FC236}">
                <a16:creationId xmlns:a16="http://schemas.microsoft.com/office/drawing/2014/main" id="{13681340-3516-461E-BB66-0CDB85EBC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r="7328" b="350"/>
          <a:stretch>
            <a:fillRect/>
          </a:stretch>
        </p:blipFill>
        <p:spPr bwMode="auto">
          <a:xfrm>
            <a:off x="6359561" y="1614483"/>
            <a:ext cx="4470332" cy="2936068"/>
          </a:xfrm>
          <a:custGeom>
            <a:avLst/>
            <a:gdLst>
              <a:gd name="connsiteX0" fmla="*/ 0 w 5642959"/>
              <a:gd name="connsiteY0" fmla="*/ 0 h 3706238"/>
              <a:gd name="connsiteX1" fmla="*/ 5642959 w 5642959"/>
              <a:gd name="connsiteY1" fmla="*/ 0 h 3706238"/>
              <a:gd name="connsiteX2" fmla="*/ 5642959 w 5642959"/>
              <a:gd name="connsiteY2" fmla="*/ 3706238 h 3706238"/>
              <a:gd name="connsiteX3" fmla="*/ 0 w 5642959"/>
              <a:gd name="connsiteY3" fmla="*/ 3706238 h 370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2959" h="3706238">
                <a:moveTo>
                  <a:pt x="0" y="0"/>
                </a:moveTo>
                <a:lnTo>
                  <a:pt x="5642959" y="0"/>
                </a:lnTo>
                <a:lnTo>
                  <a:pt x="5642959" y="3706238"/>
                </a:lnTo>
                <a:lnTo>
                  <a:pt x="0" y="3706238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0BC1C99-C5CB-49AA-9C48-A9C4EFC8C5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622" y="2329387"/>
            <a:ext cx="1018304" cy="1018304"/>
          </a:xfrm>
          <a:prstGeom prst="rect">
            <a:avLst/>
          </a:prstGeom>
          <a:effectLst>
            <a:outerShdw blurRad="254000" dist="18288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44A61B2-DACE-4F1B-A235-CEBEF4A203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804" y="1940921"/>
            <a:ext cx="1209261" cy="1209261"/>
          </a:xfrm>
          <a:prstGeom prst="rect">
            <a:avLst/>
          </a:prstGeom>
          <a:effectLst>
            <a:outerShdw blurRad="254000" dist="18923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73F7975-E7D3-4281-BCF2-BF740EB17D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181" y="1719815"/>
            <a:ext cx="1209263" cy="1209263"/>
          </a:xfrm>
          <a:prstGeom prst="rect">
            <a:avLst/>
          </a:prstGeom>
          <a:effectLst>
            <a:outerShdw blurRad="254000" dist="18923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sp>
        <p:nvSpPr>
          <p:cNvPr id="26" name="标注: 双弯曲线形(无边框) 25">
            <a:extLst>
              <a:ext uri="{FF2B5EF4-FFF2-40B4-BE49-F238E27FC236}">
                <a16:creationId xmlns:a16="http://schemas.microsoft.com/office/drawing/2014/main" id="{3A61B48E-5D50-4E1F-A664-6BB8BDB2F1FA}"/>
              </a:ext>
            </a:extLst>
          </p:cNvPr>
          <p:cNvSpPr/>
          <p:nvPr/>
        </p:nvSpPr>
        <p:spPr>
          <a:xfrm>
            <a:off x="700558" y="2784818"/>
            <a:ext cx="1124587" cy="307777"/>
          </a:xfrm>
          <a:prstGeom prst="callout3">
            <a:avLst>
              <a:gd name="adj1" fmla="val 97572"/>
              <a:gd name="adj2" fmla="val 14899"/>
              <a:gd name="adj3" fmla="val 97572"/>
              <a:gd name="adj4" fmla="val 87044"/>
              <a:gd name="adj5" fmla="val 36336"/>
              <a:gd name="adj6" fmla="val 92852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用户应用</a:t>
            </a:r>
          </a:p>
        </p:txBody>
      </p:sp>
      <p:sp>
        <p:nvSpPr>
          <p:cNvPr id="30" name="文本占位符 1">
            <a:extLst>
              <a:ext uri="{FF2B5EF4-FFF2-40B4-BE49-F238E27FC236}">
                <a16:creationId xmlns:a16="http://schemas.microsoft.com/office/drawing/2014/main" id="{DE775E22-281C-4DE1-9FFD-205B89BA48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用户空间和内核空间</a:t>
            </a:r>
          </a:p>
        </p:txBody>
      </p:sp>
    </p:spTree>
    <p:extLst>
      <p:ext uri="{BB962C8B-B14F-4D97-AF65-F5344CB8AC3E}">
        <p14:creationId xmlns:p14="http://schemas.microsoft.com/office/powerpoint/2010/main" val="4201424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千亿级流量来袭，如何用硬件加速技术为CPU减负？">
            <a:extLst>
              <a:ext uri="{FF2B5EF4-FFF2-40B4-BE49-F238E27FC236}">
                <a16:creationId xmlns:a16="http://schemas.microsoft.com/office/drawing/2014/main" id="{20998049-BE89-43F4-BE2F-7A21F0DF7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9371" b="282"/>
          <a:stretch>
            <a:fillRect/>
          </a:stretch>
        </p:blipFill>
        <p:spPr bwMode="auto">
          <a:xfrm>
            <a:off x="2851156" y="5338058"/>
            <a:ext cx="2293064" cy="1506062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图片 36" descr="Announcing the Unity Editor for LinuxLinux に Unity エディターがやってきます - Unity  Technologies Blog">
            <a:extLst>
              <a:ext uri="{FF2B5EF4-FFF2-40B4-BE49-F238E27FC236}">
                <a16:creationId xmlns:a16="http://schemas.microsoft.com/office/drawing/2014/main" id="{7F010179-2E43-43E3-8DA8-B8D74D5B0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8" r="7178"/>
          <a:stretch>
            <a:fillRect/>
          </a:stretch>
        </p:blipFill>
        <p:spPr bwMode="auto">
          <a:xfrm>
            <a:off x="2702621" y="4217171"/>
            <a:ext cx="2384412" cy="1566058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D11AE9-1D54-493B-86C2-2EE3E87601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998520" cy="517190"/>
          </a:xfrm>
        </p:spPr>
        <p:txBody>
          <a:bodyPr/>
          <a:lstStyle/>
          <a:p>
            <a:r>
              <a:rPr lang="zh-CN" altLang="en-US"/>
              <a:t>任何</a:t>
            </a:r>
            <a:r>
              <a:rPr lang="en-US" altLang="zh-CN"/>
              <a:t>Linux</a:t>
            </a:r>
            <a:r>
              <a:rPr lang="zh-CN" altLang="en-US"/>
              <a:t>发行版，其系统内核都是</a:t>
            </a:r>
            <a:r>
              <a:rPr lang="en-US" altLang="zh-CN"/>
              <a:t>Linux</a:t>
            </a:r>
            <a:r>
              <a:rPr lang="zh-CN" altLang="en-US"/>
              <a:t>。我们的应用都需要通过</a:t>
            </a:r>
            <a:r>
              <a:rPr lang="en-US" altLang="zh-CN"/>
              <a:t>Linux</a:t>
            </a:r>
            <a:r>
              <a:rPr lang="zh-CN" altLang="en-US"/>
              <a:t>内核与硬件交互。</a:t>
            </a:r>
            <a:endParaRPr lang="en-US" altLang="zh-CN"/>
          </a:p>
        </p:txBody>
      </p:sp>
      <p:pic>
        <p:nvPicPr>
          <p:cNvPr id="1026" name="Picture 2" descr="Ubuntu 18 and Pepper QiSDK Emulator troubleshooting |">
            <a:extLst>
              <a:ext uri="{FF2B5EF4-FFF2-40B4-BE49-F238E27FC236}">
                <a16:creationId xmlns:a16="http://schemas.microsoft.com/office/drawing/2014/main" id="{ED32DFF3-4706-4183-B0E0-1E5647C14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432" y="3146987"/>
            <a:ext cx="2356315" cy="1547605"/>
          </a:xfrm>
          <a:prstGeom prst="rect">
            <a:avLst/>
          </a:pr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标注: 双弯曲线形(无边框) 40">
            <a:extLst>
              <a:ext uri="{FF2B5EF4-FFF2-40B4-BE49-F238E27FC236}">
                <a16:creationId xmlns:a16="http://schemas.microsoft.com/office/drawing/2014/main" id="{CBE3D0AF-E875-4374-A804-7E18CD01023B}"/>
              </a:ext>
            </a:extLst>
          </p:cNvPr>
          <p:cNvSpPr/>
          <p:nvPr/>
        </p:nvSpPr>
        <p:spPr>
          <a:xfrm>
            <a:off x="400050" y="4847898"/>
            <a:ext cx="1124587" cy="307777"/>
          </a:xfrm>
          <a:prstGeom prst="callout3">
            <a:avLst>
              <a:gd name="adj1" fmla="val 97572"/>
              <a:gd name="adj2" fmla="val 29004"/>
              <a:gd name="adj3" fmla="val 97572"/>
              <a:gd name="adj4" fmla="val 71280"/>
              <a:gd name="adj5" fmla="val 39367"/>
              <a:gd name="adj6" fmla="val 79577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内核</a:t>
            </a:r>
          </a:p>
        </p:txBody>
      </p:sp>
      <p:sp>
        <p:nvSpPr>
          <p:cNvPr id="42" name="标注: 双弯曲线形(无边框) 41">
            <a:extLst>
              <a:ext uri="{FF2B5EF4-FFF2-40B4-BE49-F238E27FC236}">
                <a16:creationId xmlns:a16="http://schemas.microsoft.com/office/drawing/2014/main" id="{DA1C79AF-C3F6-4718-B14A-4DC34D33F61B}"/>
              </a:ext>
            </a:extLst>
          </p:cNvPr>
          <p:cNvSpPr/>
          <p:nvPr/>
        </p:nvSpPr>
        <p:spPr>
          <a:xfrm>
            <a:off x="534071" y="5993536"/>
            <a:ext cx="1124587" cy="307777"/>
          </a:xfrm>
          <a:prstGeom prst="callout3">
            <a:avLst>
              <a:gd name="adj1" fmla="val 94540"/>
              <a:gd name="adj2" fmla="val 7432"/>
              <a:gd name="adj3" fmla="val 94540"/>
              <a:gd name="adj4" fmla="val 84555"/>
              <a:gd name="adj5" fmla="val 36336"/>
              <a:gd name="adj6" fmla="val 101979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计算机硬件</a:t>
            </a:r>
          </a:p>
        </p:txBody>
      </p:sp>
      <p:pic>
        <p:nvPicPr>
          <p:cNvPr id="45" name="图片 44" descr="CentOS 8 and CentOS Stream Edition Released | From Linux">
            <a:extLst>
              <a:ext uri="{FF2B5EF4-FFF2-40B4-BE49-F238E27FC236}">
                <a16:creationId xmlns:a16="http://schemas.microsoft.com/office/drawing/2014/main" id="{13681340-3516-461E-BB66-0CDB85EBC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r="7328" b="350"/>
          <a:stretch>
            <a:fillRect/>
          </a:stretch>
        </p:blipFill>
        <p:spPr bwMode="auto">
          <a:xfrm>
            <a:off x="13641765" y="1470672"/>
            <a:ext cx="3166403" cy="2079661"/>
          </a:xfrm>
          <a:custGeom>
            <a:avLst/>
            <a:gdLst>
              <a:gd name="connsiteX0" fmla="*/ 0 w 5642959"/>
              <a:gd name="connsiteY0" fmla="*/ 0 h 3706238"/>
              <a:gd name="connsiteX1" fmla="*/ 5642959 w 5642959"/>
              <a:gd name="connsiteY1" fmla="*/ 0 h 3706238"/>
              <a:gd name="connsiteX2" fmla="*/ 5642959 w 5642959"/>
              <a:gd name="connsiteY2" fmla="*/ 3706238 h 3706238"/>
              <a:gd name="connsiteX3" fmla="*/ 0 w 5642959"/>
              <a:gd name="connsiteY3" fmla="*/ 3706238 h 370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2959" h="3706238">
                <a:moveTo>
                  <a:pt x="0" y="0"/>
                </a:moveTo>
                <a:lnTo>
                  <a:pt x="5642959" y="0"/>
                </a:lnTo>
                <a:lnTo>
                  <a:pt x="5642959" y="3706238"/>
                </a:lnTo>
                <a:lnTo>
                  <a:pt x="0" y="3706238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0BC1C99-C5CB-49AA-9C48-A9C4EFC8C5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160" y="2832448"/>
            <a:ext cx="534185" cy="534185"/>
          </a:xfrm>
          <a:prstGeom prst="rect">
            <a:avLst/>
          </a:prstGeom>
          <a:effectLst>
            <a:outerShdw blurRad="254000" dist="18288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44A61B2-DACE-4F1B-A235-CEBEF4A203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94" y="2703151"/>
            <a:ext cx="634358" cy="634358"/>
          </a:xfrm>
          <a:prstGeom prst="rect">
            <a:avLst/>
          </a:prstGeom>
          <a:effectLst>
            <a:outerShdw blurRad="254000" dist="18923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73F7975-E7D3-4281-BCF2-BF740EB17D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01" y="2586127"/>
            <a:ext cx="634359" cy="634359"/>
          </a:xfrm>
          <a:prstGeom prst="rect">
            <a:avLst/>
          </a:prstGeom>
          <a:effectLst>
            <a:outerShdw blurRad="254000" dist="18923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sp>
        <p:nvSpPr>
          <p:cNvPr id="26" name="标注: 双弯曲线形(无边框) 25">
            <a:extLst>
              <a:ext uri="{FF2B5EF4-FFF2-40B4-BE49-F238E27FC236}">
                <a16:creationId xmlns:a16="http://schemas.microsoft.com/office/drawing/2014/main" id="{3A61B48E-5D50-4E1F-A664-6BB8BDB2F1FA}"/>
              </a:ext>
            </a:extLst>
          </p:cNvPr>
          <p:cNvSpPr/>
          <p:nvPr/>
        </p:nvSpPr>
        <p:spPr>
          <a:xfrm>
            <a:off x="590549" y="2994906"/>
            <a:ext cx="1124587" cy="307777"/>
          </a:xfrm>
          <a:prstGeom prst="callout3">
            <a:avLst>
              <a:gd name="adj1" fmla="val 97572"/>
              <a:gd name="adj2" fmla="val 14899"/>
              <a:gd name="adj3" fmla="val 97572"/>
              <a:gd name="adj4" fmla="val 87044"/>
              <a:gd name="adj5" fmla="val 36336"/>
              <a:gd name="adj6" fmla="val 92852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用户应用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46C1D1B-D3F8-4608-BF1D-6FC9C9A5C024}"/>
              </a:ext>
            </a:extLst>
          </p:cNvPr>
          <p:cNvSpPr/>
          <p:nvPr/>
        </p:nvSpPr>
        <p:spPr>
          <a:xfrm>
            <a:off x="6328992" y="2692125"/>
            <a:ext cx="4290382" cy="29175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User Applications</a:t>
            </a:r>
            <a:endParaRPr lang="zh-CN" altLang="en-US" sz="120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468685C-8889-467D-83D7-52F6C16A8DF0}"/>
              </a:ext>
            </a:extLst>
          </p:cNvPr>
          <p:cNvSpPr/>
          <p:nvPr/>
        </p:nvSpPr>
        <p:spPr>
          <a:xfrm>
            <a:off x="8365519" y="3134753"/>
            <a:ext cx="2253853" cy="29175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shared libraries</a:t>
            </a:r>
            <a:endParaRPr lang="zh-CN" altLang="en-US" sz="120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CC92FEB-17C6-4C20-941E-A26FEA0B08C9}"/>
              </a:ext>
            </a:extLst>
          </p:cNvPr>
          <p:cNvSpPr/>
          <p:nvPr/>
        </p:nvSpPr>
        <p:spPr>
          <a:xfrm>
            <a:off x="6328991" y="3977040"/>
            <a:ext cx="4290382" cy="29175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System Call Interface</a:t>
            </a:r>
            <a:endParaRPr lang="zh-CN" altLang="en-US" sz="120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4434856-8B95-4518-95B0-0839E824995A}"/>
              </a:ext>
            </a:extLst>
          </p:cNvPr>
          <p:cNvSpPr/>
          <p:nvPr/>
        </p:nvSpPr>
        <p:spPr>
          <a:xfrm>
            <a:off x="6328992" y="4403833"/>
            <a:ext cx="1790300" cy="29175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Memory Management</a:t>
            </a:r>
            <a:endParaRPr lang="zh-CN" altLang="en-US" sz="120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594F563-CA7D-45E1-AFE0-2F1E167CC15B}"/>
              </a:ext>
            </a:extLst>
          </p:cNvPr>
          <p:cNvSpPr/>
          <p:nvPr/>
        </p:nvSpPr>
        <p:spPr>
          <a:xfrm>
            <a:off x="8325103" y="4830626"/>
            <a:ext cx="1459358" cy="29175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Network Stack</a:t>
            </a:r>
            <a:endParaRPr lang="zh-CN" altLang="en-US" sz="12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81F2056-0FF6-4E18-B2B9-60FF0B7D55C1}"/>
              </a:ext>
            </a:extLst>
          </p:cNvPr>
          <p:cNvSpPr/>
          <p:nvPr/>
        </p:nvSpPr>
        <p:spPr>
          <a:xfrm>
            <a:off x="6328992" y="4830626"/>
            <a:ext cx="1790300" cy="29175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Process Management</a:t>
            </a:r>
            <a:endParaRPr lang="zh-CN" altLang="en-US" sz="120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CD2D9A6-839E-4622-ABD6-0BD65B6C6819}"/>
              </a:ext>
            </a:extLst>
          </p:cNvPr>
          <p:cNvSpPr/>
          <p:nvPr/>
        </p:nvSpPr>
        <p:spPr>
          <a:xfrm>
            <a:off x="8325103" y="4407772"/>
            <a:ext cx="2253853" cy="29175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Virtual File System</a:t>
            </a:r>
            <a:endParaRPr lang="zh-CN" altLang="en-US" sz="120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F43F2EA-F9E3-4D21-9991-C0B515ECC966}"/>
              </a:ext>
            </a:extLst>
          </p:cNvPr>
          <p:cNvSpPr/>
          <p:nvPr/>
        </p:nvSpPr>
        <p:spPr>
          <a:xfrm>
            <a:off x="6328991" y="5251343"/>
            <a:ext cx="4290382" cy="29175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US" altLang="zh-CN" sz="1200"/>
              <a:t>Device Drivers</a:t>
            </a:r>
            <a:endParaRPr lang="zh-CN" altLang="en-US" sz="120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0588128-1FE6-44B1-B0BD-19B36DE8C647}"/>
              </a:ext>
            </a:extLst>
          </p:cNvPr>
          <p:cNvSpPr/>
          <p:nvPr/>
        </p:nvSpPr>
        <p:spPr>
          <a:xfrm>
            <a:off x="6328991" y="6129863"/>
            <a:ext cx="601474" cy="29175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CPU</a:t>
            </a:r>
            <a:endParaRPr lang="zh-CN" altLang="en-US" sz="120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B27E6B8-E8EA-415B-A2C0-0078AD8FBE8B}"/>
              </a:ext>
            </a:extLst>
          </p:cNvPr>
          <p:cNvSpPr/>
          <p:nvPr/>
        </p:nvSpPr>
        <p:spPr>
          <a:xfrm>
            <a:off x="7171971" y="6129861"/>
            <a:ext cx="780129" cy="29175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RAM</a:t>
            </a:r>
            <a:endParaRPr lang="zh-CN" altLang="en-US" sz="120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074550F-5C0F-4A85-AB37-7362E3651FCC}"/>
              </a:ext>
            </a:extLst>
          </p:cNvPr>
          <p:cNvSpPr/>
          <p:nvPr/>
        </p:nvSpPr>
        <p:spPr>
          <a:xfrm>
            <a:off x="8193607" y="6129861"/>
            <a:ext cx="1703100" cy="29175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Network Adapter</a:t>
            </a:r>
            <a:endParaRPr lang="zh-CN" altLang="en-US" sz="120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6E42523-BBF1-4F0B-BA1C-1ADFE7CDF536}"/>
              </a:ext>
            </a:extLst>
          </p:cNvPr>
          <p:cNvSpPr/>
          <p:nvPr/>
        </p:nvSpPr>
        <p:spPr>
          <a:xfrm>
            <a:off x="10009819" y="6129861"/>
            <a:ext cx="609553" cy="29175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...</a:t>
            </a:r>
            <a:endParaRPr lang="zh-CN" altLang="en-US" sz="120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F5F58EB-D309-4483-B199-B8A0214925D2}"/>
              </a:ext>
            </a:extLst>
          </p:cNvPr>
          <p:cNvSpPr/>
          <p:nvPr/>
        </p:nvSpPr>
        <p:spPr>
          <a:xfrm>
            <a:off x="9990272" y="4818330"/>
            <a:ext cx="588685" cy="29175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...</a:t>
            </a:r>
            <a:endParaRPr lang="zh-CN" altLang="en-US" sz="120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9A17653-4A82-4DA0-B261-3429D02D12F9}"/>
              </a:ext>
            </a:extLst>
          </p:cNvPr>
          <p:cNvCxnSpPr>
            <a:cxnSpLocks/>
          </p:cNvCxnSpPr>
          <p:nvPr/>
        </p:nvCxnSpPr>
        <p:spPr>
          <a:xfrm>
            <a:off x="7253017" y="2999428"/>
            <a:ext cx="0" cy="977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0F42757-CBA0-47B1-845E-D9F3453F9684}"/>
              </a:ext>
            </a:extLst>
          </p:cNvPr>
          <p:cNvCxnSpPr>
            <a:cxnSpLocks/>
          </p:cNvCxnSpPr>
          <p:nvPr/>
        </p:nvCxnSpPr>
        <p:spPr>
          <a:xfrm flipH="1">
            <a:off x="9539651" y="3457575"/>
            <a:ext cx="4999" cy="519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DAACDAB-5555-4D75-8F44-F71C6B663E5C}"/>
              </a:ext>
            </a:extLst>
          </p:cNvPr>
          <p:cNvCxnSpPr>
            <a:cxnSpLocks/>
          </p:cNvCxnSpPr>
          <p:nvPr/>
        </p:nvCxnSpPr>
        <p:spPr>
          <a:xfrm flipH="1">
            <a:off x="6635396" y="5572125"/>
            <a:ext cx="4129" cy="542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F7BE054-1FD4-4861-8428-8AC0E8A92902}"/>
              </a:ext>
            </a:extLst>
          </p:cNvPr>
          <p:cNvCxnSpPr>
            <a:cxnSpLocks/>
          </p:cNvCxnSpPr>
          <p:nvPr/>
        </p:nvCxnSpPr>
        <p:spPr>
          <a:xfrm>
            <a:off x="7548192" y="5572125"/>
            <a:ext cx="0" cy="542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CF65B60-A993-46A1-9FBF-9C1D446C8422}"/>
              </a:ext>
            </a:extLst>
          </p:cNvPr>
          <p:cNvCxnSpPr>
            <a:cxnSpLocks/>
          </p:cNvCxnSpPr>
          <p:nvPr/>
        </p:nvCxnSpPr>
        <p:spPr>
          <a:xfrm>
            <a:off x="9057754" y="5572125"/>
            <a:ext cx="0" cy="542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5C5A2DC-C098-41D5-BF4C-533725F06D4F}"/>
              </a:ext>
            </a:extLst>
          </p:cNvPr>
          <p:cNvCxnSpPr>
            <a:cxnSpLocks/>
          </p:cNvCxnSpPr>
          <p:nvPr/>
        </p:nvCxnSpPr>
        <p:spPr>
          <a:xfrm>
            <a:off x="10317062" y="5572125"/>
            <a:ext cx="0" cy="542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文本占位符 1">
            <a:extLst>
              <a:ext uri="{FF2B5EF4-FFF2-40B4-BE49-F238E27FC236}">
                <a16:creationId xmlns:a16="http://schemas.microsoft.com/office/drawing/2014/main" id="{FAC396E5-AC01-4357-A212-52834E8191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用户空间和内核空间</a:t>
            </a:r>
          </a:p>
        </p:txBody>
      </p:sp>
    </p:spTree>
    <p:extLst>
      <p:ext uri="{BB962C8B-B14F-4D97-AF65-F5344CB8AC3E}">
        <p14:creationId xmlns:p14="http://schemas.microsoft.com/office/powerpoint/2010/main" val="3371573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84484;#23272;#23980;#66125;#15520;#134026;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DFE0FFB9-6DCF-4B03-88F4-A52044C996DC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5A7D9172-5786-4523-8A4C-C1D681F77454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C8B381FD-557E-4BEC-8C48-0327F542CA9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F2B1BEA5-AA98-439F-AC7E-8A851E242414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5DDBE170-1095-444C-A2EB-5D69D04DC558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57BE3B40-5523-492C-B047-7CCBB5A3715B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6087E657-D25C-4775-BD52-9704B7EC8EA8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编程学科双元产品模板v2.0</Template>
  <TotalTime>65745</TotalTime>
  <Words>28530</Words>
  <Application>Microsoft Office PowerPoint</Application>
  <PresentationFormat>宽屏</PresentationFormat>
  <Paragraphs>4386</Paragraphs>
  <Slides>156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156</vt:i4>
      </vt:variant>
    </vt:vector>
  </HeadingPairs>
  <TitlesOfParts>
    <vt:vector size="181" baseType="lpstr">
      <vt:lpstr>Alibaba PuHuiTi B</vt:lpstr>
      <vt:lpstr>Alibaba PuHuiTi Medium</vt:lpstr>
      <vt:lpstr>Alibaba PuHuiTi R</vt:lpstr>
      <vt:lpstr>-apple-system</vt:lpstr>
      <vt:lpstr>阿里巴巴普惠体</vt:lpstr>
      <vt:lpstr>等线</vt:lpstr>
      <vt:lpstr>黑体</vt:lpstr>
      <vt:lpstr>华文楷体</vt:lpstr>
      <vt:lpstr>华文楷体</vt:lpstr>
      <vt:lpstr>Arial</vt:lpstr>
      <vt:lpstr>Calibri</vt:lpstr>
      <vt:lpstr>Cambria Math</vt:lpstr>
      <vt:lpstr>Courier New</vt:lpstr>
      <vt:lpstr>Segoe UI</vt:lpstr>
      <vt:lpstr>Source Code Pro</vt:lpstr>
      <vt:lpstr>Source Code Pro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Redis原理篇</vt:lpstr>
      <vt:lpstr>PowerPoint 演示文稿</vt:lpstr>
      <vt:lpstr>Redis数据结构</vt:lpstr>
      <vt:lpstr>PowerPoint 演示文稿</vt:lpstr>
      <vt:lpstr>动态字符串SDS</vt:lpstr>
      <vt:lpstr>动态字符串SDS</vt:lpstr>
      <vt:lpstr>动态字符串SDS</vt:lpstr>
      <vt:lpstr>PowerPoint 演示文稿</vt:lpstr>
      <vt:lpstr>IntSet</vt:lpstr>
      <vt:lpstr>IntSet</vt:lpstr>
      <vt:lpstr>IntSet升级</vt:lpstr>
      <vt:lpstr>IntSet升级</vt:lpstr>
      <vt:lpstr>IntSet升级</vt:lpstr>
      <vt:lpstr>IntSet升级</vt:lpstr>
      <vt:lpstr>IntSet新增流程</vt:lpstr>
      <vt:lpstr>IntSet升级流程</vt:lpstr>
      <vt:lpstr>PowerPoint 演示文稿</vt:lpstr>
      <vt:lpstr>PowerPoint 演示文稿</vt:lpstr>
      <vt:lpstr>Dict</vt:lpstr>
      <vt:lpstr>Dict</vt:lpstr>
      <vt:lpstr>Dict</vt:lpstr>
      <vt:lpstr>Dict</vt:lpstr>
      <vt:lpstr>Dict</vt:lpstr>
      <vt:lpstr>Dict的扩容</vt:lpstr>
      <vt:lpstr>Dict的收缩</vt:lpstr>
      <vt:lpstr>Dict的rehash</vt:lpstr>
      <vt:lpstr>Dict的rehash</vt:lpstr>
      <vt:lpstr>Dict的rehash</vt:lpstr>
      <vt:lpstr>Dict的rehash</vt:lpstr>
      <vt:lpstr>Dict的rehash</vt:lpstr>
      <vt:lpstr>PowerPoint 演示文稿</vt:lpstr>
      <vt:lpstr>PowerPoint 演示文稿</vt:lpstr>
      <vt:lpstr>ZipList</vt:lpstr>
      <vt:lpstr>ZipList</vt:lpstr>
      <vt:lpstr>ZipListEntry</vt:lpstr>
      <vt:lpstr>Encoding编码</vt:lpstr>
      <vt:lpstr>Encoding编码</vt:lpstr>
      <vt:lpstr>Encoding编码</vt:lpstr>
      <vt:lpstr>Encoding编码</vt:lpstr>
      <vt:lpstr>ZipList的连锁更新问题</vt:lpstr>
      <vt:lpstr>ZipList的连锁更新问题</vt:lpstr>
      <vt:lpstr>ZipList的连锁更新问题</vt:lpstr>
      <vt:lpstr>ZipList的连锁更新问题</vt:lpstr>
      <vt:lpstr>ZipList的连锁更新问题</vt:lpstr>
      <vt:lpstr>PowerPoint 演示文稿</vt:lpstr>
      <vt:lpstr>PowerPoint 演示文稿</vt:lpstr>
      <vt:lpstr>QuickList</vt:lpstr>
      <vt:lpstr>QuickList</vt:lpstr>
      <vt:lpstr>QuickList</vt:lpstr>
      <vt:lpstr>QuickList</vt:lpstr>
      <vt:lpstr>QuickList</vt:lpstr>
      <vt:lpstr>PowerPoint 演示文稿</vt:lpstr>
      <vt:lpstr>PowerPoint 演示文稿</vt:lpstr>
      <vt:lpstr>SkipList</vt:lpstr>
      <vt:lpstr>SkipList</vt:lpstr>
      <vt:lpstr>SkipList</vt:lpstr>
      <vt:lpstr>SkipList</vt:lpstr>
      <vt:lpstr>SkipList</vt:lpstr>
      <vt:lpstr>PowerPoint 演示文稿</vt:lpstr>
      <vt:lpstr>PowerPoint 演示文稿</vt:lpstr>
      <vt:lpstr>RedisObject</vt:lpstr>
      <vt:lpstr>Redis的编码方式</vt:lpstr>
      <vt:lpstr>五种数据结构</vt:lpstr>
      <vt:lpstr>PowerPoint 演示文稿</vt:lpstr>
      <vt:lpstr>String</vt:lpstr>
      <vt:lpstr>String</vt:lpstr>
      <vt:lpstr>String</vt:lpstr>
      <vt:lpstr>String</vt:lpstr>
      <vt:lpstr>String</vt:lpstr>
      <vt:lpstr>String</vt:lpstr>
      <vt:lpstr>List</vt:lpstr>
      <vt:lpstr>List</vt:lpstr>
      <vt:lpstr>List</vt:lpstr>
      <vt:lpstr>Set</vt:lpstr>
      <vt:lpstr>Set</vt:lpstr>
      <vt:lpstr>Set</vt:lpstr>
      <vt:lpstr>Set</vt:lpstr>
      <vt:lpstr>Set</vt:lpstr>
      <vt:lpstr>Set</vt:lpstr>
      <vt:lpstr>ZSet</vt:lpstr>
      <vt:lpstr>ZSet</vt:lpstr>
      <vt:lpstr>ZSet</vt:lpstr>
      <vt:lpstr>ZSet</vt:lpstr>
      <vt:lpstr>ZSet</vt:lpstr>
      <vt:lpstr>Hash</vt:lpstr>
      <vt:lpstr>Hash</vt:lpstr>
      <vt:lpstr>Hash</vt:lpstr>
      <vt:lpstr>Hash</vt:lpstr>
      <vt:lpstr>Hash</vt:lpstr>
      <vt:lpstr>Hash</vt:lpstr>
      <vt:lpstr>Hash</vt:lpstr>
      <vt:lpstr>Hash</vt:lpstr>
      <vt:lpstr>Hash</vt:lpstr>
      <vt:lpstr>Redis网络模型</vt:lpstr>
      <vt:lpstr>PowerPoint 演示文稿</vt:lpstr>
      <vt:lpstr>用户空间和内核空间</vt:lpstr>
      <vt:lpstr>用户空间和内核空间</vt:lpstr>
      <vt:lpstr>用户空间和内核空间</vt:lpstr>
      <vt:lpstr>用户空间和内核空间</vt:lpstr>
      <vt:lpstr>用户空间和内核空间</vt:lpstr>
      <vt:lpstr>用户空间和内核空间</vt:lpstr>
      <vt:lpstr>PowerPoint 演示文稿</vt:lpstr>
      <vt:lpstr>阻塞IO</vt:lpstr>
      <vt:lpstr>阻塞IO</vt:lpstr>
      <vt:lpstr>PowerPoint 演示文稿</vt:lpstr>
      <vt:lpstr>非阻塞IO</vt:lpstr>
      <vt:lpstr>PowerPoint 演示文稿</vt:lpstr>
      <vt:lpstr>IO多路复用</vt:lpstr>
      <vt:lpstr>IO多路复用</vt:lpstr>
      <vt:lpstr>IO多路复用</vt:lpstr>
      <vt:lpstr>IO多路复用-select</vt:lpstr>
      <vt:lpstr>IO多路复用-select</vt:lpstr>
      <vt:lpstr>IO多路复用-poll</vt:lpstr>
      <vt:lpstr>IO多路复用-epoll</vt:lpstr>
      <vt:lpstr>PowerPoint 演示文稿</vt:lpstr>
      <vt:lpstr>IO多路复用-事件通知机制</vt:lpstr>
      <vt:lpstr>IO多路复用-web服务流程</vt:lpstr>
      <vt:lpstr>PowerPoint 演示文稿</vt:lpstr>
      <vt:lpstr>信号驱动IO</vt:lpstr>
      <vt:lpstr>PowerPoint 演示文稿</vt:lpstr>
      <vt:lpstr>异步IO</vt:lpstr>
      <vt:lpstr>同步和异步</vt:lpstr>
      <vt:lpstr>PowerPoint 演示文稿</vt:lpstr>
      <vt:lpstr>Redis网络模型</vt:lpstr>
      <vt:lpstr>PowerPoint 演示文稿</vt:lpstr>
      <vt:lpstr>Redis网络模型</vt:lpstr>
      <vt:lpstr>Redis网络模型</vt:lpstr>
      <vt:lpstr>Redis网络模型</vt:lpstr>
      <vt:lpstr>Redis网络模型</vt:lpstr>
      <vt:lpstr>Redis通信协议</vt:lpstr>
      <vt:lpstr>PowerPoint 演示文稿</vt:lpstr>
      <vt:lpstr>RESP协议</vt:lpstr>
      <vt:lpstr>RESP协议-数据类型</vt:lpstr>
      <vt:lpstr>PowerPoint 演示文稿</vt:lpstr>
      <vt:lpstr>模拟Redis客户端-建立连接</vt:lpstr>
      <vt:lpstr>模拟Redis客户端-发送请求</vt:lpstr>
      <vt:lpstr>模拟Redis客户端-解析结果</vt:lpstr>
      <vt:lpstr>模拟Redis客户端-测试</vt:lpstr>
      <vt:lpstr>Redis内存策略</vt:lpstr>
      <vt:lpstr>Redis内存回收</vt:lpstr>
      <vt:lpstr>PowerPoint 演示文稿</vt:lpstr>
      <vt:lpstr>过期策略</vt:lpstr>
      <vt:lpstr>PowerPoint 演示文稿</vt:lpstr>
      <vt:lpstr>过期策略-DB结构</vt:lpstr>
      <vt:lpstr>过期策略-DB结构</vt:lpstr>
      <vt:lpstr>PowerPoint 演示文稿</vt:lpstr>
      <vt:lpstr>过期策略-惰性删除</vt:lpstr>
      <vt:lpstr>过期策略-周期删除</vt:lpstr>
      <vt:lpstr>过期策略-周期删除</vt:lpstr>
      <vt:lpstr>PowerPoint 演示文稿</vt:lpstr>
      <vt:lpstr>PowerPoint 演示文稿</vt:lpstr>
      <vt:lpstr>淘汰策略</vt:lpstr>
      <vt:lpstr>淘汰策略</vt:lpstr>
      <vt:lpstr>淘汰策略</vt:lpstr>
      <vt:lpstr>淘汰策略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输入标题</dc:title>
  <dc:creator>huyi zhang</dc:creator>
  <cp:lastModifiedBy>英杰 赵</cp:lastModifiedBy>
  <cp:revision>3693</cp:revision>
  <dcterms:created xsi:type="dcterms:W3CDTF">2021-06-08T03:05:23Z</dcterms:created>
  <dcterms:modified xsi:type="dcterms:W3CDTF">2023-10-26T15:26:31Z</dcterms:modified>
</cp:coreProperties>
</file>