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75"/>
  </p:notesMasterIdLst>
  <p:handoutMasterIdLst>
    <p:handoutMasterId r:id="rId76"/>
  </p:handoutMasterIdLst>
  <p:sldIdLst>
    <p:sldId id="462" r:id="rId8"/>
    <p:sldId id="519" r:id="rId9"/>
    <p:sldId id="463" r:id="rId10"/>
    <p:sldId id="464" r:id="rId11"/>
    <p:sldId id="465" r:id="rId12"/>
    <p:sldId id="526" r:id="rId13"/>
    <p:sldId id="521" r:id="rId14"/>
    <p:sldId id="533" r:id="rId15"/>
    <p:sldId id="535" r:id="rId16"/>
    <p:sldId id="536" r:id="rId17"/>
    <p:sldId id="537" r:id="rId18"/>
    <p:sldId id="538" r:id="rId19"/>
    <p:sldId id="527" r:id="rId20"/>
    <p:sldId id="528" r:id="rId21"/>
    <p:sldId id="529" r:id="rId22"/>
    <p:sldId id="530" r:id="rId23"/>
    <p:sldId id="522" r:id="rId24"/>
    <p:sldId id="539" r:id="rId25"/>
    <p:sldId id="540" r:id="rId26"/>
    <p:sldId id="553" r:id="rId27"/>
    <p:sldId id="541" r:id="rId28"/>
    <p:sldId id="542" r:id="rId29"/>
    <p:sldId id="543" r:id="rId30"/>
    <p:sldId id="544" r:id="rId31"/>
    <p:sldId id="554" r:id="rId32"/>
    <p:sldId id="557" r:id="rId33"/>
    <p:sldId id="555" r:id="rId34"/>
    <p:sldId id="586" r:id="rId35"/>
    <p:sldId id="545" r:id="rId36"/>
    <p:sldId id="546" r:id="rId37"/>
    <p:sldId id="558" r:id="rId38"/>
    <p:sldId id="547" r:id="rId39"/>
    <p:sldId id="548" r:id="rId40"/>
    <p:sldId id="559" r:id="rId41"/>
    <p:sldId id="561" r:id="rId42"/>
    <p:sldId id="549" r:id="rId43"/>
    <p:sldId id="550" r:id="rId44"/>
    <p:sldId id="560" r:id="rId45"/>
    <p:sldId id="562" r:id="rId46"/>
    <p:sldId id="565" r:id="rId47"/>
    <p:sldId id="551" r:id="rId48"/>
    <p:sldId id="552" r:id="rId49"/>
    <p:sldId id="563" r:id="rId50"/>
    <p:sldId id="564" r:id="rId51"/>
    <p:sldId id="524" r:id="rId52"/>
    <p:sldId id="570" r:id="rId53"/>
    <p:sldId id="571" r:id="rId54"/>
    <p:sldId id="566" r:id="rId55"/>
    <p:sldId id="569" r:id="rId56"/>
    <p:sldId id="572" r:id="rId57"/>
    <p:sldId id="573" r:id="rId58"/>
    <p:sldId id="574" r:id="rId59"/>
    <p:sldId id="575" r:id="rId60"/>
    <p:sldId id="567" r:id="rId61"/>
    <p:sldId id="576" r:id="rId62"/>
    <p:sldId id="577" r:id="rId63"/>
    <p:sldId id="579" r:id="rId64"/>
    <p:sldId id="568" r:id="rId65"/>
    <p:sldId id="578" r:id="rId66"/>
    <p:sldId id="580" r:id="rId67"/>
    <p:sldId id="581" r:id="rId68"/>
    <p:sldId id="582" r:id="rId69"/>
    <p:sldId id="583" r:id="rId70"/>
    <p:sldId id="584" r:id="rId71"/>
    <p:sldId id="587" r:id="rId72"/>
    <p:sldId id="585" r:id="rId73"/>
    <p:sldId id="264" r:id="rId7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AF2"/>
    <a:srgbClr val="FFFFFF"/>
    <a:srgbClr val="49504F"/>
    <a:srgbClr val="AD2A26"/>
    <a:srgbClr val="F5FAF3"/>
    <a:srgbClr val="BCBC10"/>
    <a:srgbClr val="B8BC10"/>
    <a:srgbClr val="E7E7E7"/>
    <a:srgbClr val="CBCBCB"/>
    <a:srgbClr val="3B7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06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2022-02-21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2022-02-21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六边形 15">
            <a:extLst>
              <a:ext uri="{FF2B5EF4-FFF2-40B4-BE49-F238E27FC236}">
                <a16:creationId xmlns:a16="http://schemas.microsoft.com/office/drawing/2014/main" id="{198EBC05-118E-4A26-BC4C-980318C2EF6A}"/>
              </a:ext>
            </a:extLst>
          </p:cNvPr>
          <p:cNvSpPr/>
          <p:nvPr userDrawn="1"/>
        </p:nvSpPr>
        <p:spPr>
          <a:xfrm rot="5400000">
            <a:off x="289099" y="1382776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六边形 16">
            <a:extLst>
              <a:ext uri="{FF2B5EF4-FFF2-40B4-BE49-F238E27FC236}">
                <a16:creationId xmlns:a16="http://schemas.microsoft.com/office/drawing/2014/main" id="{516E27EF-116F-4F72-9410-DC71D1878DAE}"/>
              </a:ext>
            </a:extLst>
          </p:cNvPr>
          <p:cNvSpPr/>
          <p:nvPr userDrawn="1"/>
        </p:nvSpPr>
        <p:spPr>
          <a:xfrm rot="5400000">
            <a:off x="1278813" y="360165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>
            <a:extLst>
              <a:ext uri="{FF2B5EF4-FFF2-40B4-BE49-F238E27FC236}">
                <a16:creationId xmlns:a16="http://schemas.microsoft.com/office/drawing/2014/main" id="{A562FB65-38F4-44AF-B30E-C0F9D0816E17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" name="直线连接符 2">
            <a:extLst>
              <a:ext uri="{FF2B5EF4-FFF2-40B4-BE49-F238E27FC236}">
                <a16:creationId xmlns:a16="http://schemas.microsoft.com/office/drawing/2014/main" id="{340860EA-B88E-41E7-8CAA-F797636CA142}"/>
              </a:ext>
            </a:extLst>
          </p:cNvPr>
          <p:cNvCxnSpPr>
            <a:cxnSpLocks/>
          </p:cNvCxnSpPr>
          <p:nvPr userDrawn="1"/>
        </p:nvCxnSpPr>
        <p:spPr>
          <a:xfrm>
            <a:off x="776098" y="1743449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六边形 15">
            <a:extLst>
              <a:ext uri="{FF2B5EF4-FFF2-40B4-BE49-F238E27FC236}">
                <a16:creationId xmlns:a16="http://schemas.microsoft.com/office/drawing/2014/main" id="{4B4E1848-80BD-40D9-AFEE-FF15BDBB705A}"/>
              </a:ext>
            </a:extLst>
          </p:cNvPr>
          <p:cNvSpPr/>
          <p:nvPr userDrawn="1"/>
        </p:nvSpPr>
        <p:spPr>
          <a:xfrm rot="5400000">
            <a:off x="289099" y="1382776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六边形 16">
            <a:extLst>
              <a:ext uri="{FF2B5EF4-FFF2-40B4-BE49-F238E27FC236}">
                <a16:creationId xmlns:a16="http://schemas.microsoft.com/office/drawing/2014/main" id="{FF21C3ED-A895-49FE-9D35-96ADFCBDE369}"/>
              </a:ext>
            </a:extLst>
          </p:cNvPr>
          <p:cNvSpPr/>
          <p:nvPr userDrawn="1"/>
        </p:nvSpPr>
        <p:spPr>
          <a:xfrm rot="5400000">
            <a:off x="1278813" y="360165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>
            <a:extLst>
              <a:ext uri="{FF2B5EF4-FFF2-40B4-BE49-F238E27FC236}">
                <a16:creationId xmlns:a16="http://schemas.microsoft.com/office/drawing/2014/main" id="{CC058317-9CE5-465C-B659-F9F42FE0DFA3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" name="直线连接符 2">
            <a:extLst>
              <a:ext uri="{FF2B5EF4-FFF2-40B4-BE49-F238E27FC236}">
                <a16:creationId xmlns:a16="http://schemas.microsoft.com/office/drawing/2014/main" id="{B8088AA0-152E-4965-B933-F87D2117E63F}"/>
              </a:ext>
            </a:extLst>
          </p:cNvPr>
          <p:cNvCxnSpPr>
            <a:cxnSpLocks/>
          </p:cNvCxnSpPr>
          <p:nvPr userDrawn="1"/>
        </p:nvCxnSpPr>
        <p:spPr>
          <a:xfrm>
            <a:off x="776098" y="1743449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2">
            <a:extLst>
              <a:ext uri="{FF2B5EF4-FFF2-40B4-BE49-F238E27FC236}">
                <a16:creationId xmlns:a16="http://schemas.microsoft.com/office/drawing/2014/main" id="{4D5C7241-2DAA-425F-B46D-AE5F2DD1F8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813299"/>
            <a:ext cx="12164483" cy="7518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5"/>
            <a:ext cx="10024069" cy="78656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rgbClr val="4950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13730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redis.io/commands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client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0.png"/><Relationship Id="rId5" Type="http://schemas.openxmlformats.org/officeDocument/2006/relationships/slide" Target="slide47.xml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dis/jedis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/spring-data-redis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Redis</a:t>
            </a:r>
            <a:r>
              <a:rPr kumimoji="1" lang="zh-CN" altLang="en-US"/>
              <a:t>快速入门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Redis</a:t>
            </a:r>
            <a:r>
              <a:rPr kumimoji="1" lang="zh-CN" altLang="en-US"/>
              <a:t>的常见命令和客户端使用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4B7B8E72-3CC2-496A-87AC-49A167164B64}"/>
              </a:ext>
            </a:extLst>
          </p:cNvPr>
          <p:cNvSpPr/>
          <p:nvPr/>
        </p:nvSpPr>
        <p:spPr>
          <a:xfrm rot="2480907">
            <a:off x="6000366" y="1142672"/>
            <a:ext cx="199815" cy="1658007"/>
          </a:xfrm>
          <a:custGeom>
            <a:avLst/>
            <a:gdLst>
              <a:gd name="connsiteX0" fmla="*/ 0 w 429710"/>
              <a:gd name="connsiteY0" fmla="*/ 0 h 2997974"/>
              <a:gd name="connsiteX1" fmla="*/ 429710 w 429710"/>
              <a:gd name="connsiteY1" fmla="*/ 1505337 h 2997974"/>
              <a:gd name="connsiteX2" fmla="*/ 283086 w 429710"/>
              <a:gd name="connsiteY2" fmla="*/ 1505337 h 2997974"/>
              <a:gd name="connsiteX3" fmla="*/ 429710 w 429710"/>
              <a:gd name="connsiteY3" fmla="*/ 2952885 h 2997974"/>
              <a:gd name="connsiteX4" fmla="*/ 429710 w 429710"/>
              <a:gd name="connsiteY4" fmla="*/ 2997974 h 2997974"/>
              <a:gd name="connsiteX5" fmla="*/ 0 w 429710"/>
              <a:gd name="connsiteY5" fmla="*/ 1492637 h 2997974"/>
              <a:gd name="connsiteX6" fmla="*/ 146624 w 429710"/>
              <a:gd name="connsiteY6" fmla="*/ 1492637 h 2997974"/>
              <a:gd name="connsiteX7" fmla="*/ 0 w 429710"/>
              <a:gd name="connsiteY7" fmla="*/ 45089 h 299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710" h="2997974">
                <a:moveTo>
                  <a:pt x="0" y="0"/>
                </a:moveTo>
                <a:lnTo>
                  <a:pt x="429710" y="1505337"/>
                </a:lnTo>
                <a:lnTo>
                  <a:pt x="283086" y="1505337"/>
                </a:lnTo>
                <a:lnTo>
                  <a:pt x="429710" y="2952885"/>
                </a:lnTo>
                <a:lnTo>
                  <a:pt x="429710" y="2997974"/>
                </a:lnTo>
                <a:lnTo>
                  <a:pt x="0" y="1492637"/>
                </a:lnTo>
                <a:lnTo>
                  <a:pt x="146624" y="1492637"/>
                </a:lnTo>
                <a:lnTo>
                  <a:pt x="0" y="45089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18352020-B63C-4AA4-9C23-F17F1D0D69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01713"/>
            <a:ext cx="10698163" cy="51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认识</a:t>
            </a:r>
            <a:r>
              <a:rPr lang="en-US" altLang="zh-CN"/>
              <a:t>NoSQL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EC5E45F-1BC9-4F21-BCB8-A773EE66C772}"/>
              </a:ext>
            </a:extLst>
          </p:cNvPr>
          <p:cNvSpPr/>
          <p:nvPr/>
        </p:nvSpPr>
        <p:spPr>
          <a:xfrm>
            <a:off x="1244601" y="1519238"/>
            <a:ext cx="2184400" cy="1016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AA38EB2-86C8-48A2-BAD3-0158241FDCFB}"/>
              </a:ext>
            </a:extLst>
          </p:cNvPr>
          <p:cNvSpPr/>
          <p:nvPr/>
        </p:nvSpPr>
        <p:spPr>
          <a:xfrm>
            <a:off x="8762999" y="1509713"/>
            <a:ext cx="2184400" cy="1016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NoSQL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ACCA3-E8F3-4C82-B4E7-619CECCB18BA}"/>
              </a:ext>
            </a:extLst>
          </p:cNvPr>
          <p:cNvSpPr txBox="1"/>
          <p:nvPr/>
        </p:nvSpPr>
        <p:spPr>
          <a:xfrm>
            <a:off x="5647067" y="1541973"/>
            <a:ext cx="448933" cy="7324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chemeClr val="tx2"/>
                </a:solidFill>
                <a:latin typeface="+mn-lt"/>
                <a:ea typeface="+mn-ea"/>
              </a:rPr>
              <a:t>V</a:t>
            </a:r>
            <a:endParaRPr lang="zh-CN" altLang="en-US" sz="4000" b="1" i="1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337B96-7EC3-4EF5-B670-B275A85A8553}"/>
              </a:ext>
            </a:extLst>
          </p:cNvPr>
          <p:cNvSpPr txBox="1"/>
          <p:nvPr/>
        </p:nvSpPr>
        <p:spPr>
          <a:xfrm>
            <a:off x="5972331" y="1792107"/>
            <a:ext cx="329597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rgbClr val="AD2A26"/>
                </a:solidFill>
                <a:latin typeface="+mn-lt"/>
                <a:ea typeface="+mn-ea"/>
              </a:rPr>
              <a:t>S</a:t>
            </a:r>
            <a:endParaRPr lang="zh-CN" altLang="en-US" sz="4000" b="1" i="1" dirty="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ACFEFD-44D3-401A-B228-959DF3FB6296}"/>
              </a:ext>
            </a:extLst>
          </p:cNvPr>
          <p:cNvSpPr txBox="1"/>
          <p:nvPr/>
        </p:nvSpPr>
        <p:spPr>
          <a:xfrm>
            <a:off x="1244601" y="3439698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结构化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(Structured)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B016EF-1DAD-4F2B-9146-9F1AF5AB5DF7}"/>
              </a:ext>
            </a:extLst>
          </p:cNvPr>
          <p:cNvSpPr txBox="1"/>
          <p:nvPr/>
        </p:nvSpPr>
        <p:spPr>
          <a:xfrm>
            <a:off x="813073" y="343969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A7A52E-B9DD-459C-B074-EC0F70F9B16B}"/>
              </a:ext>
            </a:extLst>
          </p:cNvPr>
          <p:cNvSpPr txBox="1"/>
          <p:nvPr/>
        </p:nvSpPr>
        <p:spPr>
          <a:xfrm>
            <a:off x="1244601" y="3968018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关联的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(Relational)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E94B1C-CE96-4DEC-8366-C038803F6D1E}"/>
              </a:ext>
            </a:extLst>
          </p:cNvPr>
          <p:cNvSpPr txBox="1"/>
          <p:nvPr/>
        </p:nvSpPr>
        <p:spPr>
          <a:xfrm>
            <a:off x="813073" y="396801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835609-01CD-4266-8CBC-6B09B5CE0961}"/>
              </a:ext>
            </a:extLst>
          </p:cNvPr>
          <p:cNvSpPr txBox="1"/>
          <p:nvPr/>
        </p:nvSpPr>
        <p:spPr>
          <a:xfrm>
            <a:off x="9904332" y="3429000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非结构化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B82900E-7470-4EFB-BAD5-CDC56393CC79}"/>
              </a:ext>
            </a:extLst>
          </p:cNvPr>
          <p:cNvSpPr txBox="1"/>
          <p:nvPr/>
        </p:nvSpPr>
        <p:spPr>
          <a:xfrm>
            <a:off x="10947399" y="342900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6B8A5A6-BCE9-4A81-8AC3-66AABA9FF872}"/>
              </a:ext>
            </a:extLst>
          </p:cNvPr>
          <p:cNvSpPr txBox="1"/>
          <p:nvPr/>
        </p:nvSpPr>
        <p:spPr>
          <a:xfrm>
            <a:off x="9882232" y="3957320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无关联的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718DB38-4A3C-4980-B3C6-B7725563FD7D}"/>
              </a:ext>
            </a:extLst>
          </p:cNvPr>
          <p:cNvSpPr txBox="1"/>
          <p:nvPr/>
        </p:nvSpPr>
        <p:spPr>
          <a:xfrm>
            <a:off x="10947399" y="395732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9A81DB7-7604-4818-AFBB-A057D0FE4B36}"/>
              </a:ext>
            </a:extLst>
          </p:cNvPr>
          <p:cNvSpPr txBox="1"/>
          <p:nvPr/>
        </p:nvSpPr>
        <p:spPr>
          <a:xfrm>
            <a:off x="1244601" y="4496338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SQL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5BEE1C8-3D55-482C-BDA6-A5B659C154D5}"/>
              </a:ext>
            </a:extLst>
          </p:cNvPr>
          <p:cNvSpPr txBox="1"/>
          <p:nvPr/>
        </p:nvSpPr>
        <p:spPr>
          <a:xfrm>
            <a:off x="813073" y="449633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2F8AB0E-9EF1-4534-B2C8-739A4547E369}"/>
              </a:ext>
            </a:extLst>
          </p:cNvPr>
          <p:cNvSpPr txBox="1"/>
          <p:nvPr/>
        </p:nvSpPr>
        <p:spPr>
          <a:xfrm>
            <a:off x="9455832" y="4485640"/>
            <a:ext cx="1418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非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SQL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FCE89E2-7434-4F9A-94B5-C6CED96F2DDA}"/>
              </a:ext>
            </a:extLst>
          </p:cNvPr>
          <p:cNvSpPr txBox="1"/>
          <p:nvPr/>
        </p:nvSpPr>
        <p:spPr>
          <a:xfrm>
            <a:off x="10947399" y="448564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6C5A522-0E0B-4489-871A-CBDDB21B8910}"/>
              </a:ext>
            </a:extLst>
          </p:cNvPr>
          <p:cNvGrpSpPr/>
          <p:nvPr/>
        </p:nvGrpSpPr>
        <p:grpSpPr>
          <a:xfrm>
            <a:off x="3494136" y="3751215"/>
            <a:ext cx="5539985" cy="310465"/>
            <a:chOff x="3429001" y="3766602"/>
            <a:chExt cx="5539985" cy="310465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525E6C4-6E6F-4160-A9D3-ECB0C98F2DD6}"/>
                </a:ext>
              </a:extLst>
            </p:cNvPr>
            <p:cNvSpPr/>
            <p:nvPr/>
          </p:nvSpPr>
          <p:spPr>
            <a:xfrm>
              <a:off x="3429001" y="3766602"/>
              <a:ext cx="587473" cy="310465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SQL</a:t>
              </a:r>
              <a:endParaRPr lang="zh-CN" altLang="en-US" sz="140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20F7888-792E-4B03-98AD-A9EFCFEEC152}"/>
                </a:ext>
              </a:extLst>
            </p:cNvPr>
            <p:cNvSpPr txBox="1"/>
            <p:nvPr/>
          </p:nvSpPr>
          <p:spPr>
            <a:xfrm>
              <a:off x="3951266" y="3766603"/>
              <a:ext cx="5017720" cy="307777"/>
            </a:xfrm>
            <a:prstGeom prst="rect">
              <a:avLst/>
            </a:prstGeom>
            <a:solidFill>
              <a:srgbClr val="49504F"/>
            </a:solidFill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rgbClr val="00B0F0"/>
                  </a:solidFill>
                  <a:latin typeface="+mn-lt"/>
                  <a:ea typeface="+mn-ea"/>
                </a:rPr>
                <a:t>SELECT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 id, name age </a:t>
              </a:r>
              <a:r>
                <a:rPr lang="en-US" altLang="zh-CN" sz="1400">
                  <a:solidFill>
                    <a:srgbClr val="00B0F0"/>
                  </a:solidFill>
                  <a:latin typeface="+mn-lt"/>
                  <a:ea typeface="+mn-ea"/>
                </a:rPr>
                <a:t>FROM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 tb_user </a:t>
              </a:r>
              <a:r>
                <a:rPr lang="en-US" altLang="zh-CN" sz="1400">
                  <a:solidFill>
                    <a:srgbClr val="00B0F0"/>
                  </a:solidFill>
                  <a:latin typeface="+mn-lt"/>
                  <a:ea typeface="+mn-ea"/>
                </a:rPr>
                <a:t>WHERE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 id = 1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18ABA833-6F7D-447D-91E6-D8C65538A3EC}"/>
              </a:ext>
            </a:extLst>
          </p:cNvPr>
          <p:cNvGrpSpPr/>
          <p:nvPr/>
        </p:nvGrpSpPr>
        <p:grpSpPr>
          <a:xfrm>
            <a:off x="3494136" y="4453998"/>
            <a:ext cx="1996843" cy="307778"/>
            <a:chOff x="3213101" y="3766602"/>
            <a:chExt cx="1996843" cy="307778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88D01F9C-FEFE-4E56-96E5-957AACF61E02}"/>
                </a:ext>
              </a:extLst>
            </p:cNvPr>
            <p:cNvSpPr/>
            <p:nvPr/>
          </p:nvSpPr>
          <p:spPr>
            <a:xfrm>
              <a:off x="3213101" y="3766602"/>
              <a:ext cx="803374" cy="307777"/>
            </a:xfrm>
            <a:prstGeom prst="roundRect">
              <a:avLst/>
            </a:prstGeom>
            <a:solidFill>
              <a:srgbClr val="AD2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Redis</a:t>
              </a:r>
              <a:endParaRPr lang="zh-CN" altLang="en-US" sz="140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3AE750F-3671-416F-A7D6-326628C23517}"/>
                </a:ext>
              </a:extLst>
            </p:cNvPr>
            <p:cNvSpPr txBox="1"/>
            <p:nvPr/>
          </p:nvSpPr>
          <p:spPr>
            <a:xfrm>
              <a:off x="3951266" y="3766603"/>
              <a:ext cx="1258678" cy="307777"/>
            </a:xfrm>
            <a:prstGeom prst="rect">
              <a:avLst/>
            </a:prstGeom>
            <a:solidFill>
              <a:srgbClr val="49504F"/>
            </a:solidFill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get user:1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C413AA2B-7C44-41F6-B0E9-9D8AB50CCBC7}"/>
              </a:ext>
            </a:extLst>
          </p:cNvPr>
          <p:cNvGrpSpPr/>
          <p:nvPr/>
        </p:nvGrpSpPr>
        <p:grpSpPr>
          <a:xfrm>
            <a:off x="3494136" y="4999362"/>
            <a:ext cx="3667270" cy="307777"/>
            <a:chOff x="3213101" y="3766602"/>
            <a:chExt cx="3667270" cy="307777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EC607D16-3998-42C3-93D5-9C06C7FBE5F3}"/>
                </a:ext>
              </a:extLst>
            </p:cNvPr>
            <p:cNvSpPr/>
            <p:nvPr/>
          </p:nvSpPr>
          <p:spPr>
            <a:xfrm>
              <a:off x="3213101" y="3766602"/>
              <a:ext cx="1000270" cy="307777"/>
            </a:xfrm>
            <a:prstGeom prst="roundRect">
              <a:avLst/>
            </a:prstGeom>
            <a:solidFill>
              <a:srgbClr val="AD2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MongoDB</a:t>
              </a:r>
              <a:endParaRPr lang="zh-CN" altLang="en-US" sz="140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FA35E5C0-D1D5-465C-A260-D785DEA1AC81}"/>
                </a:ext>
              </a:extLst>
            </p:cNvPr>
            <p:cNvSpPr txBox="1"/>
            <p:nvPr/>
          </p:nvSpPr>
          <p:spPr>
            <a:xfrm>
              <a:off x="4124471" y="3766602"/>
              <a:ext cx="2755900" cy="307777"/>
            </a:xfrm>
            <a:prstGeom prst="rect">
              <a:avLst/>
            </a:prstGeom>
            <a:solidFill>
              <a:srgbClr val="49504F"/>
            </a:solidFill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db.users.find({_id: 1})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472D6981-9C52-430B-82D9-AE4DB7C9D51A}"/>
              </a:ext>
            </a:extLst>
          </p:cNvPr>
          <p:cNvGrpSpPr/>
          <p:nvPr/>
        </p:nvGrpSpPr>
        <p:grpSpPr>
          <a:xfrm>
            <a:off x="3494136" y="5574665"/>
            <a:ext cx="5391091" cy="307777"/>
            <a:chOff x="3120217" y="3766602"/>
            <a:chExt cx="3250852" cy="279798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606CA997-C6B2-4306-8B36-6F81CC8DA86F}"/>
                </a:ext>
              </a:extLst>
            </p:cNvPr>
            <p:cNvSpPr/>
            <p:nvPr/>
          </p:nvSpPr>
          <p:spPr>
            <a:xfrm>
              <a:off x="3120217" y="3766602"/>
              <a:ext cx="1032008" cy="279798"/>
            </a:xfrm>
            <a:prstGeom prst="roundRect">
              <a:avLst/>
            </a:prstGeom>
            <a:solidFill>
              <a:srgbClr val="AD2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elasticsearch</a:t>
              </a:r>
              <a:endParaRPr lang="zh-CN" altLang="en-US" sz="140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B097521-77A6-4F8A-A85F-C03583F42966}"/>
                </a:ext>
              </a:extLst>
            </p:cNvPr>
            <p:cNvSpPr txBox="1"/>
            <p:nvPr/>
          </p:nvSpPr>
          <p:spPr>
            <a:xfrm>
              <a:off x="4129251" y="3766602"/>
              <a:ext cx="2241818" cy="279798"/>
            </a:xfrm>
            <a:prstGeom prst="rect">
              <a:avLst/>
            </a:prstGeom>
            <a:solidFill>
              <a:srgbClr val="49504F"/>
            </a:solidFill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GET http://localhost:9200/users/1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7908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41" grpId="0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4B7B8E72-3CC2-496A-87AC-49A167164B64}"/>
              </a:ext>
            </a:extLst>
          </p:cNvPr>
          <p:cNvSpPr/>
          <p:nvPr/>
        </p:nvSpPr>
        <p:spPr>
          <a:xfrm rot="2480907">
            <a:off x="6000366" y="1142672"/>
            <a:ext cx="199815" cy="1658007"/>
          </a:xfrm>
          <a:custGeom>
            <a:avLst/>
            <a:gdLst>
              <a:gd name="connsiteX0" fmla="*/ 0 w 429710"/>
              <a:gd name="connsiteY0" fmla="*/ 0 h 2997974"/>
              <a:gd name="connsiteX1" fmla="*/ 429710 w 429710"/>
              <a:gd name="connsiteY1" fmla="*/ 1505337 h 2997974"/>
              <a:gd name="connsiteX2" fmla="*/ 283086 w 429710"/>
              <a:gd name="connsiteY2" fmla="*/ 1505337 h 2997974"/>
              <a:gd name="connsiteX3" fmla="*/ 429710 w 429710"/>
              <a:gd name="connsiteY3" fmla="*/ 2952885 h 2997974"/>
              <a:gd name="connsiteX4" fmla="*/ 429710 w 429710"/>
              <a:gd name="connsiteY4" fmla="*/ 2997974 h 2997974"/>
              <a:gd name="connsiteX5" fmla="*/ 0 w 429710"/>
              <a:gd name="connsiteY5" fmla="*/ 1492637 h 2997974"/>
              <a:gd name="connsiteX6" fmla="*/ 146624 w 429710"/>
              <a:gd name="connsiteY6" fmla="*/ 1492637 h 2997974"/>
              <a:gd name="connsiteX7" fmla="*/ 0 w 429710"/>
              <a:gd name="connsiteY7" fmla="*/ 45089 h 299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710" h="2997974">
                <a:moveTo>
                  <a:pt x="0" y="0"/>
                </a:moveTo>
                <a:lnTo>
                  <a:pt x="429710" y="1505337"/>
                </a:lnTo>
                <a:lnTo>
                  <a:pt x="283086" y="1505337"/>
                </a:lnTo>
                <a:lnTo>
                  <a:pt x="429710" y="2952885"/>
                </a:lnTo>
                <a:lnTo>
                  <a:pt x="429710" y="2997974"/>
                </a:lnTo>
                <a:lnTo>
                  <a:pt x="0" y="1492637"/>
                </a:lnTo>
                <a:lnTo>
                  <a:pt x="146624" y="1492637"/>
                </a:lnTo>
                <a:lnTo>
                  <a:pt x="0" y="45089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18352020-B63C-4AA4-9C23-F17F1D0D69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01713"/>
            <a:ext cx="10698163" cy="51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认识</a:t>
            </a:r>
            <a:r>
              <a:rPr lang="en-US" altLang="zh-CN"/>
              <a:t>NoSQL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EC5E45F-1BC9-4F21-BCB8-A773EE66C772}"/>
              </a:ext>
            </a:extLst>
          </p:cNvPr>
          <p:cNvSpPr/>
          <p:nvPr/>
        </p:nvSpPr>
        <p:spPr>
          <a:xfrm>
            <a:off x="1244601" y="1519238"/>
            <a:ext cx="2184400" cy="1016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AA38EB2-86C8-48A2-BAD3-0158241FDCFB}"/>
              </a:ext>
            </a:extLst>
          </p:cNvPr>
          <p:cNvSpPr/>
          <p:nvPr/>
        </p:nvSpPr>
        <p:spPr>
          <a:xfrm>
            <a:off x="8762999" y="1509713"/>
            <a:ext cx="2184400" cy="1016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NoSQL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ACCA3-E8F3-4C82-B4E7-619CECCB18BA}"/>
              </a:ext>
            </a:extLst>
          </p:cNvPr>
          <p:cNvSpPr txBox="1"/>
          <p:nvPr/>
        </p:nvSpPr>
        <p:spPr>
          <a:xfrm>
            <a:off x="5647067" y="1541973"/>
            <a:ext cx="448933" cy="7324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chemeClr val="tx2"/>
                </a:solidFill>
                <a:latin typeface="+mn-lt"/>
                <a:ea typeface="+mn-ea"/>
              </a:rPr>
              <a:t>V</a:t>
            </a:r>
            <a:endParaRPr lang="zh-CN" altLang="en-US" sz="4000" b="1" i="1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337B96-7EC3-4EF5-B670-B275A85A8553}"/>
              </a:ext>
            </a:extLst>
          </p:cNvPr>
          <p:cNvSpPr txBox="1"/>
          <p:nvPr/>
        </p:nvSpPr>
        <p:spPr>
          <a:xfrm>
            <a:off x="5972331" y="1792107"/>
            <a:ext cx="329597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rgbClr val="AD2A26"/>
                </a:solidFill>
                <a:latin typeface="+mn-lt"/>
                <a:ea typeface="+mn-ea"/>
              </a:rPr>
              <a:t>S</a:t>
            </a:r>
            <a:endParaRPr lang="zh-CN" altLang="en-US" sz="4000" b="1" i="1" dirty="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ACFEFD-44D3-401A-B228-959DF3FB6296}"/>
              </a:ext>
            </a:extLst>
          </p:cNvPr>
          <p:cNvSpPr txBox="1"/>
          <p:nvPr/>
        </p:nvSpPr>
        <p:spPr>
          <a:xfrm>
            <a:off x="1244601" y="3439698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结构化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(Structured)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B016EF-1DAD-4F2B-9146-9F1AF5AB5DF7}"/>
              </a:ext>
            </a:extLst>
          </p:cNvPr>
          <p:cNvSpPr txBox="1"/>
          <p:nvPr/>
        </p:nvSpPr>
        <p:spPr>
          <a:xfrm>
            <a:off x="813073" y="343969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A7A52E-B9DD-459C-B074-EC0F70F9B16B}"/>
              </a:ext>
            </a:extLst>
          </p:cNvPr>
          <p:cNvSpPr txBox="1"/>
          <p:nvPr/>
        </p:nvSpPr>
        <p:spPr>
          <a:xfrm>
            <a:off x="1244601" y="3968018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关联的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(Relational)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E94B1C-CE96-4DEC-8366-C038803F6D1E}"/>
              </a:ext>
            </a:extLst>
          </p:cNvPr>
          <p:cNvSpPr txBox="1"/>
          <p:nvPr/>
        </p:nvSpPr>
        <p:spPr>
          <a:xfrm>
            <a:off x="813073" y="396801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835609-01CD-4266-8CBC-6B09B5CE0961}"/>
              </a:ext>
            </a:extLst>
          </p:cNvPr>
          <p:cNvSpPr txBox="1"/>
          <p:nvPr/>
        </p:nvSpPr>
        <p:spPr>
          <a:xfrm>
            <a:off x="9904332" y="3429000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非结构化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B82900E-7470-4EFB-BAD5-CDC56393CC79}"/>
              </a:ext>
            </a:extLst>
          </p:cNvPr>
          <p:cNvSpPr txBox="1"/>
          <p:nvPr/>
        </p:nvSpPr>
        <p:spPr>
          <a:xfrm>
            <a:off x="10947399" y="342900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6B8A5A6-BCE9-4A81-8AC3-66AABA9FF872}"/>
              </a:ext>
            </a:extLst>
          </p:cNvPr>
          <p:cNvSpPr txBox="1"/>
          <p:nvPr/>
        </p:nvSpPr>
        <p:spPr>
          <a:xfrm>
            <a:off x="9882232" y="3957320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无关联的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718DB38-4A3C-4980-B3C6-B7725563FD7D}"/>
              </a:ext>
            </a:extLst>
          </p:cNvPr>
          <p:cNvSpPr txBox="1"/>
          <p:nvPr/>
        </p:nvSpPr>
        <p:spPr>
          <a:xfrm>
            <a:off x="10947399" y="395732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9A81DB7-7604-4818-AFBB-A057D0FE4B36}"/>
              </a:ext>
            </a:extLst>
          </p:cNvPr>
          <p:cNvSpPr txBox="1"/>
          <p:nvPr/>
        </p:nvSpPr>
        <p:spPr>
          <a:xfrm>
            <a:off x="1244601" y="4496338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SQL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5BEE1C8-3D55-482C-BDA6-A5B659C154D5}"/>
              </a:ext>
            </a:extLst>
          </p:cNvPr>
          <p:cNvSpPr txBox="1"/>
          <p:nvPr/>
        </p:nvSpPr>
        <p:spPr>
          <a:xfrm>
            <a:off x="813073" y="449633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2F8AB0E-9EF1-4534-B2C8-739A4547E369}"/>
              </a:ext>
            </a:extLst>
          </p:cNvPr>
          <p:cNvSpPr txBox="1"/>
          <p:nvPr/>
        </p:nvSpPr>
        <p:spPr>
          <a:xfrm>
            <a:off x="9455832" y="4485640"/>
            <a:ext cx="1418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非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SQL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FCE89E2-7434-4F9A-94B5-C6CED96F2DDA}"/>
              </a:ext>
            </a:extLst>
          </p:cNvPr>
          <p:cNvSpPr txBox="1"/>
          <p:nvPr/>
        </p:nvSpPr>
        <p:spPr>
          <a:xfrm>
            <a:off x="10947399" y="448564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149EB96-D4BF-4B5B-98EF-54435D94D5B8}"/>
              </a:ext>
            </a:extLst>
          </p:cNvPr>
          <p:cNvSpPr txBox="1"/>
          <p:nvPr/>
        </p:nvSpPr>
        <p:spPr>
          <a:xfrm>
            <a:off x="1244601" y="5024658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ACID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20E261D-F7EB-4C21-8951-FCCDC6B5537B}"/>
              </a:ext>
            </a:extLst>
          </p:cNvPr>
          <p:cNvSpPr txBox="1"/>
          <p:nvPr/>
        </p:nvSpPr>
        <p:spPr>
          <a:xfrm>
            <a:off x="813073" y="502465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#4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E01696D-8DAA-4F84-8054-0F0AA039DD26}"/>
              </a:ext>
            </a:extLst>
          </p:cNvPr>
          <p:cNvSpPr txBox="1"/>
          <p:nvPr/>
        </p:nvSpPr>
        <p:spPr>
          <a:xfrm>
            <a:off x="9455832" y="5013960"/>
            <a:ext cx="1418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BASE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9BE1C8B-090E-4197-ABC3-FDE262DD403B}"/>
              </a:ext>
            </a:extLst>
          </p:cNvPr>
          <p:cNvSpPr txBox="1"/>
          <p:nvPr/>
        </p:nvSpPr>
        <p:spPr>
          <a:xfrm>
            <a:off x="10947399" y="501396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#4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D48D09A-C205-48E5-B485-E080DDD378B5}"/>
              </a:ext>
            </a:extLst>
          </p:cNvPr>
          <p:cNvGrpSpPr/>
          <p:nvPr/>
        </p:nvGrpSpPr>
        <p:grpSpPr>
          <a:xfrm>
            <a:off x="5256095" y="3767554"/>
            <a:ext cx="2933700" cy="2933700"/>
            <a:chOff x="4629150" y="3018790"/>
            <a:chExt cx="2933700" cy="2933700"/>
          </a:xfrm>
        </p:grpSpPr>
        <p:sp>
          <p:nvSpPr>
            <p:cNvPr id="2" name="不完整圆 1">
              <a:extLst>
                <a:ext uri="{FF2B5EF4-FFF2-40B4-BE49-F238E27FC236}">
                  <a16:creationId xmlns:a16="http://schemas.microsoft.com/office/drawing/2014/main" id="{216BD92C-4677-407F-B429-6E38A0DEA2A5}"/>
                </a:ext>
              </a:extLst>
            </p:cNvPr>
            <p:cNvSpPr/>
            <p:nvPr/>
          </p:nvSpPr>
          <p:spPr>
            <a:xfrm>
              <a:off x="4629150" y="3018790"/>
              <a:ext cx="2933700" cy="29337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AD2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B64B7FE-7F69-48A0-A2A7-DF95CB189220}"/>
                </a:ext>
              </a:extLst>
            </p:cNvPr>
            <p:cNvSpPr txBox="1"/>
            <p:nvPr/>
          </p:nvSpPr>
          <p:spPr>
            <a:xfrm>
              <a:off x="5265482" y="3589437"/>
              <a:ext cx="606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600">
                  <a:solidFill>
                    <a:schemeClr val="bg1"/>
                  </a:solidFill>
                  <a:latin typeface="+mn-lt"/>
                  <a:ea typeface="+mn-ea"/>
                </a:rPr>
                <a:t>A</a:t>
              </a:r>
              <a:endParaRPr lang="zh-CN" altLang="en-US" sz="36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DC67E9D-23E1-40D4-ABA0-A8D4EE522642}"/>
              </a:ext>
            </a:extLst>
          </p:cNvPr>
          <p:cNvGrpSpPr/>
          <p:nvPr/>
        </p:nvGrpSpPr>
        <p:grpSpPr>
          <a:xfrm>
            <a:off x="4070057" y="3824728"/>
            <a:ext cx="2933700" cy="2933700"/>
            <a:chOff x="4689038" y="3018790"/>
            <a:chExt cx="2933700" cy="2933700"/>
          </a:xfrm>
        </p:grpSpPr>
        <p:sp>
          <p:nvSpPr>
            <p:cNvPr id="37" name="不完整圆 36">
              <a:extLst>
                <a:ext uri="{FF2B5EF4-FFF2-40B4-BE49-F238E27FC236}">
                  <a16:creationId xmlns:a16="http://schemas.microsoft.com/office/drawing/2014/main" id="{34D3CF4C-ADF7-440C-927C-C08558D5D174}"/>
                </a:ext>
              </a:extLst>
            </p:cNvPr>
            <p:cNvSpPr/>
            <p:nvPr/>
          </p:nvSpPr>
          <p:spPr>
            <a:xfrm rot="5400000">
              <a:off x="4689038" y="3018790"/>
              <a:ext cx="2933700" cy="29337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63CBBD54-A3A5-4365-9C81-D2C4883D0789}"/>
                </a:ext>
              </a:extLst>
            </p:cNvPr>
            <p:cNvSpPr txBox="1"/>
            <p:nvPr/>
          </p:nvSpPr>
          <p:spPr>
            <a:xfrm>
              <a:off x="6618437" y="3598277"/>
              <a:ext cx="606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600">
                  <a:solidFill>
                    <a:schemeClr val="bg1"/>
                  </a:solidFill>
                  <a:latin typeface="+mn-lt"/>
                  <a:ea typeface="+mn-ea"/>
                </a:rPr>
                <a:t>C</a:t>
              </a:r>
              <a:endParaRPr lang="zh-CN" altLang="en-US" sz="36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B7331ED-65C0-4F7B-A53F-2D1A6D098C1E}"/>
              </a:ext>
            </a:extLst>
          </p:cNvPr>
          <p:cNvGrpSpPr/>
          <p:nvPr/>
        </p:nvGrpSpPr>
        <p:grpSpPr>
          <a:xfrm>
            <a:off x="5286987" y="2316591"/>
            <a:ext cx="2933700" cy="2933700"/>
            <a:chOff x="4621926" y="3069591"/>
            <a:chExt cx="2933700" cy="2933700"/>
          </a:xfrm>
        </p:grpSpPr>
        <p:sp>
          <p:nvSpPr>
            <p:cNvPr id="39" name="不完整圆 38">
              <a:extLst>
                <a:ext uri="{FF2B5EF4-FFF2-40B4-BE49-F238E27FC236}">
                  <a16:creationId xmlns:a16="http://schemas.microsoft.com/office/drawing/2014/main" id="{3D442843-BB9F-47A9-A905-B6C59804FFF1}"/>
                </a:ext>
              </a:extLst>
            </p:cNvPr>
            <p:cNvSpPr/>
            <p:nvPr/>
          </p:nvSpPr>
          <p:spPr>
            <a:xfrm rot="16200000">
              <a:off x="4621926" y="3069591"/>
              <a:ext cx="2933700" cy="29337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7E794C2-59A5-4A7B-A761-9706328EA12A}"/>
                </a:ext>
              </a:extLst>
            </p:cNvPr>
            <p:cNvSpPr txBox="1"/>
            <p:nvPr/>
          </p:nvSpPr>
          <p:spPr>
            <a:xfrm>
              <a:off x="5226780" y="4742915"/>
              <a:ext cx="606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600">
                  <a:solidFill>
                    <a:schemeClr val="bg1"/>
                  </a:solidFill>
                  <a:latin typeface="+mn-lt"/>
                  <a:ea typeface="+mn-ea"/>
                </a:rPr>
                <a:t>D</a:t>
              </a:r>
              <a:endParaRPr lang="zh-CN" altLang="en-US" sz="36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957A621-FCD3-4E98-9F46-82F3E5E5FB69}"/>
              </a:ext>
            </a:extLst>
          </p:cNvPr>
          <p:cNvGrpSpPr/>
          <p:nvPr/>
        </p:nvGrpSpPr>
        <p:grpSpPr>
          <a:xfrm>
            <a:off x="3880489" y="2317093"/>
            <a:ext cx="2933700" cy="2933700"/>
            <a:chOff x="4679638" y="3069590"/>
            <a:chExt cx="2933700" cy="2933700"/>
          </a:xfrm>
        </p:grpSpPr>
        <p:sp>
          <p:nvSpPr>
            <p:cNvPr id="38" name="不完整圆 37">
              <a:extLst>
                <a:ext uri="{FF2B5EF4-FFF2-40B4-BE49-F238E27FC236}">
                  <a16:creationId xmlns:a16="http://schemas.microsoft.com/office/drawing/2014/main" id="{4C530BD2-DA12-44CB-BC33-A40B6A19EE88}"/>
                </a:ext>
              </a:extLst>
            </p:cNvPr>
            <p:cNvSpPr/>
            <p:nvPr/>
          </p:nvSpPr>
          <p:spPr>
            <a:xfrm rot="10800000">
              <a:off x="4679638" y="3069590"/>
              <a:ext cx="2933700" cy="29337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AD2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84B637B3-5AD8-4383-A000-8DE5CB1E5BDF}"/>
                </a:ext>
              </a:extLst>
            </p:cNvPr>
            <p:cNvSpPr txBox="1"/>
            <p:nvPr/>
          </p:nvSpPr>
          <p:spPr>
            <a:xfrm>
              <a:off x="6579735" y="4751755"/>
              <a:ext cx="606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600">
                  <a:solidFill>
                    <a:schemeClr val="bg1"/>
                  </a:solidFill>
                  <a:latin typeface="+mn-lt"/>
                  <a:ea typeface="+mn-ea"/>
                </a:rPr>
                <a:t>I</a:t>
              </a:r>
              <a:endParaRPr lang="zh-CN" altLang="en-US" sz="36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9F1DA3E9-632A-4065-9560-1F6DB0315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923" y="2943045"/>
            <a:ext cx="3264053" cy="3080362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4661A125-4C39-45F3-96F3-0484E96430F6}"/>
              </a:ext>
            </a:extLst>
          </p:cNvPr>
          <p:cNvSpPr/>
          <p:nvPr/>
        </p:nvSpPr>
        <p:spPr>
          <a:xfrm>
            <a:off x="5617230" y="3970487"/>
            <a:ext cx="1039798" cy="1039798"/>
          </a:xfrm>
          <a:prstGeom prst="ellipse">
            <a:avLst/>
          </a:prstGeom>
          <a:solidFill>
            <a:schemeClr val="bg1"/>
          </a:solidFill>
          <a:ln w="3175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49504F"/>
                </a:solidFill>
              </a:rPr>
              <a:t>事务</a:t>
            </a:r>
          </a:p>
        </p:txBody>
      </p:sp>
      <p:sp>
        <p:nvSpPr>
          <p:cNvPr id="7" name="云形 6">
            <a:extLst>
              <a:ext uri="{FF2B5EF4-FFF2-40B4-BE49-F238E27FC236}">
                <a16:creationId xmlns:a16="http://schemas.microsoft.com/office/drawing/2014/main" id="{EC5C2B01-BC32-499F-A848-5A1A601A354C}"/>
              </a:ext>
            </a:extLst>
          </p:cNvPr>
          <p:cNvSpPr/>
          <p:nvPr/>
        </p:nvSpPr>
        <p:spPr>
          <a:xfrm>
            <a:off x="4796982" y="2826463"/>
            <a:ext cx="1703856" cy="815166"/>
          </a:xfrm>
          <a:prstGeom prst="cloud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基本一致</a:t>
            </a:r>
          </a:p>
        </p:txBody>
      </p:sp>
      <p:sp>
        <p:nvSpPr>
          <p:cNvPr id="57" name="云形 56">
            <a:extLst>
              <a:ext uri="{FF2B5EF4-FFF2-40B4-BE49-F238E27FC236}">
                <a16:creationId xmlns:a16="http://schemas.microsoft.com/office/drawing/2014/main" id="{339C04A0-A5DB-430D-9091-2B64CBB401E6}"/>
              </a:ext>
            </a:extLst>
          </p:cNvPr>
          <p:cNvSpPr/>
          <p:nvPr/>
        </p:nvSpPr>
        <p:spPr>
          <a:xfrm>
            <a:off x="6208561" y="2878385"/>
            <a:ext cx="1703856" cy="815166"/>
          </a:xfrm>
          <a:prstGeom prst="cloud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无事务</a:t>
            </a:r>
          </a:p>
        </p:txBody>
      </p:sp>
    </p:spTree>
    <p:extLst>
      <p:ext uri="{BB962C8B-B14F-4D97-AF65-F5344CB8AC3E}">
        <p14:creationId xmlns:p14="http://schemas.microsoft.com/office/powerpoint/2010/main" val="154547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-0.05143 -0.1090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" y="-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04974 -0.1173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7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L 0.06472 0.10741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7 L -0.05391 0.10764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6 L -0.39713 0.10024 " pathEditMode="relative" rAng="0" ptsTypes="AA">
                                      <p:cBhvr>
                                        <p:cTn id="5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57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41836 0.30486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11" y="1523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33333E-6 L 0.3026 0.29398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30" y="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4" grpId="0"/>
      <p:bldP spid="35" grpId="0" animBg="1"/>
      <p:bldP spid="4" grpId="0" animBg="1"/>
      <p:bldP spid="7" grpId="0" animBg="1"/>
      <p:bldP spid="7" grpId="1" animBg="1"/>
      <p:bldP spid="7" grpId="2" animBg="1"/>
      <p:bldP spid="57" grpId="0" animBg="1"/>
      <p:bldP spid="57" grpId="1" animBg="1"/>
      <p:bldP spid="57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表格 56">
            <a:extLst>
              <a:ext uri="{FF2B5EF4-FFF2-40B4-BE49-F238E27FC236}">
                <a16:creationId xmlns:a16="http://schemas.microsoft.com/office/drawing/2014/main" id="{6B42B377-C7F3-4A1B-8C3C-05E868C53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900351"/>
              </p:ext>
            </p:extLst>
          </p:nvPr>
        </p:nvGraphicFramePr>
        <p:xfrm>
          <a:off x="1092201" y="1519238"/>
          <a:ext cx="7899399" cy="51031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49119">
                  <a:extLst>
                    <a:ext uri="{9D8B030D-6E8A-4147-A177-3AD203B41FA5}">
                      <a16:colId xmlns:a16="http://schemas.microsoft.com/office/drawing/2014/main" val="2970736718"/>
                    </a:ext>
                  </a:extLst>
                </a:gridCol>
                <a:gridCol w="2987040">
                  <a:extLst>
                    <a:ext uri="{9D8B030D-6E8A-4147-A177-3AD203B41FA5}">
                      <a16:colId xmlns:a16="http://schemas.microsoft.com/office/drawing/2014/main" val="1199690095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1452442891"/>
                    </a:ext>
                  </a:extLst>
                </a:gridCol>
              </a:tblGrid>
              <a:tr h="826863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5786"/>
                  </a:ext>
                </a:extLst>
              </a:tr>
              <a:tr h="6227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/>
                        <a:t>数据结构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966065"/>
                  </a:ext>
                </a:extLst>
              </a:tr>
              <a:tr h="6227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数据关联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201629"/>
                  </a:ext>
                </a:extLst>
              </a:tr>
              <a:tr h="6227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查询方式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467724"/>
                  </a:ext>
                </a:extLst>
              </a:tr>
              <a:tr h="509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事务特性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653929"/>
                  </a:ext>
                </a:extLst>
              </a:tr>
              <a:tr h="5272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存储方式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磁盘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内存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945002"/>
                  </a:ext>
                </a:extLst>
              </a:tr>
              <a:tr h="5090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扩展性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垂直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水平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660215"/>
                  </a:ext>
                </a:extLst>
              </a:tr>
              <a:tr h="8616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使用场景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514024"/>
                  </a:ext>
                </a:extLst>
              </a:tr>
            </a:tbl>
          </a:graphicData>
        </a:graphic>
      </p:graphicFrame>
      <p:sp>
        <p:nvSpPr>
          <p:cNvPr id="8" name="标题 7">
            <a:extLst>
              <a:ext uri="{FF2B5EF4-FFF2-40B4-BE49-F238E27FC236}">
                <a16:creationId xmlns:a16="http://schemas.microsoft.com/office/drawing/2014/main" id="{18352020-B63C-4AA4-9C23-F17F1D0D69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01713"/>
            <a:ext cx="10698163" cy="51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认识</a:t>
            </a:r>
            <a:r>
              <a:rPr lang="en-US" altLang="zh-CN"/>
              <a:t>NoSQL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EC5E45F-1BC9-4F21-BCB8-A773EE66C772}"/>
              </a:ext>
            </a:extLst>
          </p:cNvPr>
          <p:cNvSpPr/>
          <p:nvPr/>
        </p:nvSpPr>
        <p:spPr>
          <a:xfrm>
            <a:off x="3545356" y="1630209"/>
            <a:ext cx="1618948" cy="53025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AA38EB2-86C8-48A2-BAD3-0158241FDCFB}"/>
              </a:ext>
            </a:extLst>
          </p:cNvPr>
          <p:cNvSpPr/>
          <p:nvPr/>
        </p:nvSpPr>
        <p:spPr>
          <a:xfrm>
            <a:off x="6639779" y="1645413"/>
            <a:ext cx="1644081" cy="53025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NoSQL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ACFEFD-44D3-401A-B228-959DF3FB6296}"/>
              </a:ext>
            </a:extLst>
          </p:cNvPr>
          <p:cNvSpPr txBox="1"/>
          <p:nvPr/>
        </p:nvSpPr>
        <p:spPr>
          <a:xfrm>
            <a:off x="3093908" y="2428266"/>
            <a:ext cx="252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结构化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(Structured)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A7A52E-B9DD-459C-B074-EC0F70F9B16B}"/>
              </a:ext>
            </a:extLst>
          </p:cNvPr>
          <p:cNvSpPr txBox="1"/>
          <p:nvPr/>
        </p:nvSpPr>
        <p:spPr>
          <a:xfrm>
            <a:off x="3093908" y="3065400"/>
            <a:ext cx="252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关联的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(Relational)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835609-01CD-4266-8CBC-6B09B5CE0961}"/>
              </a:ext>
            </a:extLst>
          </p:cNvPr>
          <p:cNvSpPr txBox="1"/>
          <p:nvPr/>
        </p:nvSpPr>
        <p:spPr>
          <a:xfrm>
            <a:off x="6914233" y="2433002"/>
            <a:ext cx="109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非结构化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6B8A5A6-BCE9-4A81-8AC3-66AABA9FF872}"/>
              </a:ext>
            </a:extLst>
          </p:cNvPr>
          <p:cNvSpPr txBox="1"/>
          <p:nvPr/>
        </p:nvSpPr>
        <p:spPr>
          <a:xfrm>
            <a:off x="6914233" y="3059668"/>
            <a:ext cx="109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无关联的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9A81DB7-7604-4818-AFBB-A057D0FE4B36}"/>
              </a:ext>
            </a:extLst>
          </p:cNvPr>
          <p:cNvSpPr txBox="1"/>
          <p:nvPr/>
        </p:nvSpPr>
        <p:spPr>
          <a:xfrm>
            <a:off x="3828083" y="3702534"/>
            <a:ext cx="105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SQL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2F8AB0E-9EF1-4534-B2C8-739A4547E369}"/>
              </a:ext>
            </a:extLst>
          </p:cNvPr>
          <p:cNvSpPr txBox="1"/>
          <p:nvPr/>
        </p:nvSpPr>
        <p:spPr>
          <a:xfrm>
            <a:off x="6965530" y="368633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非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149EB96-D4BF-4B5B-98EF-54435D94D5B8}"/>
              </a:ext>
            </a:extLst>
          </p:cNvPr>
          <p:cNvSpPr txBox="1"/>
          <p:nvPr/>
        </p:nvSpPr>
        <p:spPr>
          <a:xfrm>
            <a:off x="3986781" y="433966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ACID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E01696D-8DAA-4F84-8054-0F0AA039DD26}"/>
              </a:ext>
            </a:extLst>
          </p:cNvPr>
          <p:cNvSpPr txBox="1"/>
          <p:nvPr/>
        </p:nvSpPr>
        <p:spPr>
          <a:xfrm>
            <a:off x="6965530" y="4313001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BASE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对话气泡: 圆角矩形 26">
            <a:extLst>
              <a:ext uri="{FF2B5EF4-FFF2-40B4-BE49-F238E27FC236}">
                <a16:creationId xmlns:a16="http://schemas.microsoft.com/office/drawing/2014/main" id="{BB469356-FBA2-490C-88F2-D929B302DB24}"/>
              </a:ext>
            </a:extLst>
          </p:cNvPr>
          <p:cNvSpPr/>
          <p:nvPr/>
        </p:nvSpPr>
        <p:spPr>
          <a:xfrm>
            <a:off x="5509260" y="1889685"/>
            <a:ext cx="2804160" cy="2360449"/>
          </a:xfrm>
          <a:prstGeom prst="wedgeRoundRectCallout">
            <a:avLst>
              <a:gd name="adj1" fmla="val -78515"/>
              <a:gd name="adj2" fmla="val -2025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18C18FD-6C8C-4855-BF72-04FAF8CE29D1}"/>
              </a:ext>
            </a:extLst>
          </p:cNvPr>
          <p:cNvSpPr txBox="1"/>
          <p:nvPr/>
        </p:nvSpPr>
        <p:spPr>
          <a:xfrm>
            <a:off x="9220200" y="217678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C00000"/>
                </a:solidFill>
                <a:latin typeface="+mn-lt"/>
                <a:ea typeface="+mn-ea"/>
              </a:rPr>
              <a:t>#1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键值类型（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Redis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7FC6964-8919-4A05-A38A-8CD11C62048B}"/>
              </a:ext>
            </a:extLst>
          </p:cNvPr>
          <p:cNvSpPr txBox="1"/>
          <p:nvPr/>
        </p:nvSpPr>
        <p:spPr>
          <a:xfrm>
            <a:off x="9220200" y="2624750"/>
            <a:ext cx="241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00B050"/>
                </a:solidFill>
                <a:latin typeface="+mn-lt"/>
                <a:ea typeface="+mn-ea"/>
              </a:rPr>
              <a:t>#2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文档类型（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MongoDB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484C9F9-38F2-4DD8-81B2-3BC47FEB707C}"/>
              </a:ext>
            </a:extLst>
          </p:cNvPr>
          <p:cNvSpPr txBox="1"/>
          <p:nvPr/>
        </p:nvSpPr>
        <p:spPr>
          <a:xfrm>
            <a:off x="9220200" y="3069910"/>
            <a:ext cx="241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7030A0"/>
                </a:solidFill>
                <a:latin typeface="+mn-lt"/>
                <a:ea typeface="+mn-ea"/>
              </a:rPr>
              <a:t>#3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列类型（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HBase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4092FCB-9A0C-4E92-A69F-A8DB051D37FB}"/>
              </a:ext>
            </a:extLst>
          </p:cNvPr>
          <p:cNvSpPr txBox="1"/>
          <p:nvPr/>
        </p:nvSpPr>
        <p:spPr>
          <a:xfrm>
            <a:off x="9220200" y="3515070"/>
            <a:ext cx="241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0070C0"/>
                </a:solidFill>
                <a:latin typeface="+mn-lt"/>
                <a:ea typeface="+mn-ea"/>
              </a:rPr>
              <a:t>#4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Graph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类型（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Neo4j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2FFF51A-72E9-434C-BF16-7F3F9E73CE5D}"/>
              </a:ext>
            </a:extLst>
          </p:cNvPr>
          <p:cNvSpPr txBox="1"/>
          <p:nvPr/>
        </p:nvSpPr>
        <p:spPr>
          <a:xfrm>
            <a:off x="3337077" y="5856082"/>
            <a:ext cx="23088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）数据结构固定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）相关业务对数据安全性、一致性要求较高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D4C9AFB-17AB-4595-8592-DE3616535DE9}"/>
              </a:ext>
            </a:extLst>
          </p:cNvPr>
          <p:cNvSpPr txBox="1"/>
          <p:nvPr/>
        </p:nvSpPr>
        <p:spPr>
          <a:xfrm>
            <a:off x="6170336" y="5841786"/>
            <a:ext cx="2804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）数据结构不固定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）对一致性、安全性要求不高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）对性能要求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B40C8E6A-B523-4CFC-9243-E4A7DDD31E0A}"/>
              </a:ext>
            </a:extLst>
          </p:cNvPr>
          <p:cNvSpPr/>
          <p:nvPr/>
        </p:nvSpPr>
        <p:spPr>
          <a:xfrm>
            <a:off x="711200" y="4739640"/>
            <a:ext cx="8707120" cy="20089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473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0.28945 -0.00532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6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/>
      <p:bldP spid="47" grpId="0"/>
      <p:bldP spid="52" grpId="0"/>
      <p:bldP spid="53" grpId="0"/>
      <p:bldP spid="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B015D8D-5A43-4B58-B317-3162A26FCADA}"/>
              </a:ext>
            </a:extLst>
          </p:cNvPr>
          <p:cNvSpPr txBox="1">
            <a:spLocks/>
          </p:cNvSpPr>
          <p:nvPr/>
        </p:nvSpPr>
        <p:spPr>
          <a:xfrm>
            <a:off x="5019358" y="2438400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认识</a:t>
            </a:r>
            <a:r>
              <a:rPr lang="en-US" altLang="zh-CN">
                <a:solidFill>
                  <a:srgbClr val="49504F"/>
                </a:solidFill>
              </a:rPr>
              <a:t>NoSQL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5019357" y="303106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A26"/>
                </a:solidFill>
              </a:rPr>
              <a:t>认识</a:t>
            </a:r>
            <a:r>
              <a:rPr lang="en-US" altLang="zh-CN">
                <a:solidFill>
                  <a:srgbClr val="AD2A26"/>
                </a:solidFill>
              </a:rPr>
              <a:t>Redis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5019356" y="362373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安装</a:t>
            </a:r>
            <a:r>
              <a:rPr lang="en-US" altLang="zh-CN">
                <a:solidFill>
                  <a:srgbClr val="49504F"/>
                </a:solidFill>
              </a:rPr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52248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诞生于</a:t>
            </a:r>
            <a:r>
              <a:rPr lang="en-US" altLang="zh-CN"/>
              <a:t>2009</a:t>
            </a:r>
            <a:r>
              <a:rPr lang="zh-CN" altLang="en-US"/>
              <a:t>年全称是</a:t>
            </a:r>
            <a:r>
              <a:rPr lang="en-US" altLang="zh-CN" b="1">
                <a:solidFill>
                  <a:srgbClr val="AD2A26"/>
                </a:solidFill>
              </a:rPr>
              <a:t>Re</a:t>
            </a:r>
            <a:r>
              <a:rPr lang="en-US" altLang="zh-CN" b="1"/>
              <a:t>mote </a:t>
            </a:r>
            <a:r>
              <a:rPr lang="en-US" altLang="zh-CN" b="1">
                <a:solidFill>
                  <a:srgbClr val="AD2A26"/>
                </a:solidFill>
              </a:rPr>
              <a:t>Di</a:t>
            </a:r>
            <a:r>
              <a:rPr lang="en-US" altLang="zh-CN" b="1"/>
              <a:t>ctionary </a:t>
            </a:r>
            <a:r>
              <a:rPr lang="en-US" altLang="zh-CN" b="1">
                <a:solidFill>
                  <a:srgbClr val="AD2A26"/>
                </a:solidFill>
              </a:rPr>
              <a:t>S</a:t>
            </a:r>
            <a:r>
              <a:rPr lang="en-US" altLang="zh-CN" b="1"/>
              <a:t>erver</a:t>
            </a:r>
            <a:r>
              <a:rPr lang="zh-CN" altLang="en-US" b="1"/>
              <a:t>，</a:t>
            </a:r>
            <a:r>
              <a:rPr lang="zh-CN" altLang="en-US"/>
              <a:t>远程词典服务器，是一个基于内存的键值型</a:t>
            </a:r>
            <a:r>
              <a:rPr lang="en-US" altLang="zh-CN"/>
              <a:t>NoSQL</a:t>
            </a:r>
            <a:r>
              <a:rPr lang="zh-CN" altLang="en-US"/>
              <a:t>数据库。</a:t>
            </a:r>
            <a:endParaRPr lang="en-US" altLang="zh-CN"/>
          </a:p>
          <a:p>
            <a:r>
              <a:rPr lang="zh-CN" altLang="en-US" b="1"/>
              <a:t>特征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键值（</a:t>
            </a:r>
            <a:r>
              <a:rPr lang="en-US" altLang="zh-CN"/>
              <a:t>key-value</a:t>
            </a:r>
            <a:r>
              <a:rPr lang="zh-CN" altLang="en-US"/>
              <a:t>）型，</a:t>
            </a:r>
            <a:r>
              <a:rPr lang="en-US" altLang="zh-CN"/>
              <a:t>value</a:t>
            </a:r>
            <a:r>
              <a:rPr lang="zh-CN" altLang="en-US"/>
              <a:t>支持多种不同数据结构，功能丰富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单线程，每个命令具备原子性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低延迟，速度快（基于内存、</a:t>
            </a:r>
            <a:r>
              <a:rPr lang="en-US" altLang="zh-CN"/>
              <a:t>IO</a:t>
            </a:r>
            <a:r>
              <a:rPr lang="zh-CN" altLang="en-US"/>
              <a:t>多路复用、良好的编码）。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支持数据持久化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支持主从集群、分片集群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支持多语言客户端</a:t>
            </a:r>
            <a:endParaRPr lang="en-US" altLang="zh-CN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认识</a:t>
            </a: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Redis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0B92D2-1336-4605-AED8-1843B106B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00" b="98329" l="4967" r="90066">
                        <a14:foregroundMark x1="15894" y1="89694" x2="60265" y2="94150"/>
                        <a14:foregroundMark x1="60265" y1="94150" x2="68212" y2="93315"/>
                        <a14:foregroundMark x1="74503" y1="89694" x2="55629" y2="97772"/>
                        <a14:foregroundMark x1="55629" y1="97772" x2="22185" y2="98329"/>
                        <a14:foregroundMark x1="22185" y1="98329" x2="20861" y2="77716"/>
                        <a14:foregroundMark x1="20861" y1="77716" x2="73510" y2="86351"/>
                        <a14:foregroundMark x1="73510" y1="86351" x2="75497" y2="88022"/>
                        <a14:foregroundMark x1="26159" y1="73816" x2="31457" y2="76880"/>
                        <a14:foregroundMark x1="75497" y1="93593" x2="81788" y2="98607"/>
                        <a14:foregroundMark x1="6291" y1="93593" x2="4967" y2="98607"/>
                        <a14:foregroundMark x1="10927" y1="84401" x2="15894" y2="88022"/>
                        <a14:foregroundMark x1="9934" y1="86908" x2="9603" y2="92201"/>
                        <a14:foregroundMark x1="77815" y1="89972" x2="75828" y2="96657"/>
                        <a14:foregroundMark x1="49669" y1="7242" x2="72848" y2="12535"/>
                        <a14:foregroundMark x1="72848" y1="12535" x2="89404" y2="25070"/>
                        <a14:foregroundMark x1="89404" y1="25070" x2="90728" y2="37047"/>
                        <a14:foregroundMark x1="45033" y1="6128" x2="69536" y2="9192"/>
                        <a14:foregroundMark x1="69536" y1="9192" x2="74834" y2="11699"/>
                        <a14:foregroundMark x1="49007" y1="3900" x2="51987" y2="4178"/>
                        <a14:foregroundMark x1="15894" y1="23955" x2="19205" y2="27577"/>
                        <a14:backgroundMark x1="70861" y1="77437" x2="71523" y2="782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82163" y="2497979"/>
            <a:ext cx="2301439" cy="273581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1C91725-6AA2-49A2-9C7A-E6FC95906559}"/>
              </a:ext>
            </a:extLst>
          </p:cNvPr>
          <p:cNvSpPr/>
          <p:nvPr/>
        </p:nvSpPr>
        <p:spPr>
          <a:xfrm>
            <a:off x="7274560" y="5233796"/>
            <a:ext cx="337312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49504F"/>
                </a:solidFill>
                <a:latin typeface="Arial Black" panose="020B0A04020102020204" pitchFamily="34" charset="0"/>
              </a:rPr>
              <a:t>SALVATORE SANFILIPPO</a:t>
            </a:r>
            <a:endParaRPr lang="zh-CN" altLang="en-US" b="1">
              <a:solidFill>
                <a:srgbClr val="49504F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E31822-53AD-43C3-A5EE-BF23E4F07B54}"/>
              </a:ext>
            </a:extLst>
          </p:cNvPr>
          <p:cNvSpPr/>
          <p:nvPr/>
        </p:nvSpPr>
        <p:spPr>
          <a:xfrm>
            <a:off x="7660640" y="5633846"/>
            <a:ext cx="3373120" cy="40005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Bauhaus 93" panose="04030905020B02020C02" pitchFamily="82" charset="0"/>
              </a:rPr>
              <a:t>AKA</a:t>
            </a:r>
            <a:r>
              <a:rPr lang="en-US" altLang="zh-CN" b="1">
                <a:solidFill>
                  <a:schemeClr val="bg1"/>
                </a:solidFill>
                <a:latin typeface="Arial Black" panose="020B0A04020102020204" pitchFamily="34" charset="0"/>
              </a:rPr>
              <a:t> ANTIREZ</a:t>
            </a:r>
            <a:endParaRPr lang="zh-CN" altLang="en-US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224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B015D8D-5A43-4B58-B317-3162A26FCADA}"/>
              </a:ext>
            </a:extLst>
          </p:cNvPr>
          <p:cNvSpPr txBox="1">
            <a:spLocks/>
          </p:cNvSpPr>
          <p:nvPr/>
        </p:nvSpPr>
        <p:spPr>
          <a:xfrm>
            <a:off x="5019358" y="2438400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认识</a:t>
            </a:r>
            <a:r>
              <a:rPr lang="en-US" altLang="zh-CN">
                <a:solidFill>
                  <a:srgbClr val="49504F"/>
                </a:solidFill>
              </a:rPr>
              <a:t>NoSQL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5019357" y="303106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认识</a:t>
            </a:r>
            <a:r>
              <a:rPr lang="en-US" altLang="zh-CN">
                <a:solidFill>
                  <a:srgbClr val="49504F"/>
                </a:solidFill>
              </a:rPr>
              <a:t>Redis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5019356" y="362373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A26"/>
                </a:solidFill>
              </a:rPr>
              <a:t>安装</a:t>
            </a:r>
            <a:r>
              <a:rPr lang="en-US" altLang="zh-CN">
                <a:solidFill>
                  <a:srgbClr val="AD2A26"/>
                </a:solidFill>
              </a:rPr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118394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参考课前资料</a:t>
            </a:r>
            <a:r>
              <a:rPr lang="en-US" altLang="zh-CN"/>
              <a:t>《Redis</a:t>
            </a:r>
            <a:r>
              <a:rPr lang="zh-CN" altLang="en-US"/>
              <a:t>安装说明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安装</a:t>
            </a: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2779816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0795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Redis</a:t>
            </a:r>
            <a:r>
              <a:rPr lang="zh-CN" altLang="en-US"/>
              <a:t>常见命令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45213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B015D8D-5A43-4B58-B317-3162A26FCADA}"/>
              </a:ext>
            </a:extLst>
          </p:cNvPr>
          <p:cNvSpPr txBox="1">
            <a:spLocks/>
          </p:cNvSpPr>
          <p:nvPr/>
        </p:nvSpPr>
        <p:spPr>
          <a:xfrm>
            <a:off x="5019358" y="179920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Redis</a:t>
            </a:r>
            <a:r>
              <a:rPr lang="zh-CN" altLang="en-US" sz="1800">
                <a:solidFill>
                  <a:srgbClr val="AD2A26"/>
                </a:solidFill>
              </a:rPr>
              <a:t>数据结构介绍</a:t>
            </a:r>
            <a:endParaRPr lang="en-US" altLang="zh-CN" sz="1800">
              <a:solidFill>
                <a:srgbClr val="AD2A26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5019357" y="239187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Redis</a:t>
            </a:r>
            <a:r>
              <a:rPr lang="zh-CN" altLang="en-US" sz="1800"/>
              <a:t>通用命令</a:t>
            </a:r>
            <a:endParaRPr lang="en-US" altLang="zh-CN" sz="1800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5019356" y="2984541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String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10FA8BD-73E9-4FCF-84B9-AE357A8D1F4F}"/>
              </a:ext>
            </a:extLst>
          </p:cNvPr>
          <p:cNvSpPr txBox="1">
            <a:spLocks/>
          </p:cNvSpPr>
          <p:nvPr/>
        </p:nvSpPr>
        <p:spPr>
          <a:xfrm>
            <a:off x="5019356" y="355011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Hash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59EE22A0-14A8-46DB-8965-8DAEC2AF7BC3}"/>
              </a:ext>
            </a:extLst>
          </p:cNvPr>
          <p:cNvSpPr txBox="1">
            <a:spLocks/>
          </p:cNvSpPr>
          <p:nvPr/>
        </p:nvSpPr>
        <p:spPr>
          <a:xfrm>
            <a:off x="5019356" y="4088596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List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0EA9232F-3BDD-44ED-A1F4-12F49B1C2692}"/>
              </a:ext>
            </a:extLst>
          </p:cNvPr>
          <p:cNvSpPr txBox="1">
            <a:spLocks/>
          </p:cNvSpPr>
          <p:nvPr/>
        </p:nvSpPr>
        <p:spPr>
          <a:xfrm>
            <a:off x="5019356" y="462707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254CF329-7C00-40DB-A503-0592A5917EE5}"/>
              </a:ext>
            </a:extLst>
          </p:cNvPr>
          <p:cNvSpPr txBox="1">
            <a:spLocks/>
          </p:cNvSpPr>
          <p:nvPr/>
        </p:nvSpPr>
        <p:spPr>
          <a:xfrm>
            <a:off x="5019356" y="5165558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SortedSet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14769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90923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是一个</a:t>
            </a:r>
            <a:r>
              <a:rPr lang="en-US" altLang="zh-CN"/>
              <a:t>key-value</a:t>
            </a:r>
            <a:r>
              <a:rPr lang="zh-CN" altLang="en-US"/>
              <a:t>的数据库，</a:t>
            </a:r>
            <a:r>
              <a:rPr lang="en-US" altLang="zh-CN"/>
              <a:t>key</a:t>
            </a:r>
            <a:r>
              <a:rPr lang="zh-CN" altLang="en-US"/>
              <a:t>一般是</a:t>
            </a:r>
            <a:r>
              <a:rPr lang="en-US" altLang="zh-CN"/>
              <a:t>String</a:t>
            </a:r>
            <a:r>
              <a:rPr lang="zh-CN" altLang="en-US"/>
              <a:t>类型，不过</a:t>
            </a:r>
            <a:r>
              <a:rPr lang="en-US" altLang="zh-CN"/>
              <a:t>value</a:t>
            </a:r>
            <a:r>
              <a:rPr lang="zh-CN" altLang="en-US"/>
              <a:t>的类型多种多样：</a:t>
            </a: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Redis</a:t>
            </a:r>
            <a:r>
              <a:rPr lang="zh-CN" altLang="en-US" sz="2000">
                <a:solidFill>
                  <a:srgbClr val="AD2A26"/>
                </a:solidFill>
              </a:rPr>
              <a:t>数据结构介绍</a:t>
            </a:r>
            <a:endParaRPr lang="en-US" altLang="zh-CN" sz="2000">
              <a:solidFill>
                <a:srgbClr val="AD2A26"/>
              </a:solidFill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0D02972-0431-4236-8C72-490AC14640C5}"/>
              </a:ext>
            </a:extLst>
          </p:cNvPr>
          <p:cNvGrpSpPr/>
          <p:nvPr/>
        </p:nvGrpSpPr>
        <p:grpSpPr>
          <a:xfrm>
            <a:off x="2087419" y="2278831"/>
            <a:ext cx="6696364" cy="369454"/>
            <a:chOff x="2087419" y="2278831"/>
            <a:chExt cx="6696364" cy="36945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0D314B1-416D-4306-8908-E13797DEB30A}"/>
                </a:ext>
              </a:extLst>
            </p:cNvPr>
            <p:cNvSpPr/>
            <p:nvPr/>
          </p:nvSpPr>
          <p:spPr>
            <a:xfrm>
              <a:off x="3408218" y="2278831"/>
              <a:ext cx="5375565" cy="369454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hello world</a:t>
              </a:r>
              <a:endParaRPr lang="zh-CN" altLang="en-US" sz="140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729CDFC-EBC7-41AD-A3CB-E217C2E8AC14}"/>
                </a:ext>
              </a:extLst>
            </p:cNvPr>
            <p:cNvSpPr/>
            <p:nvPr/>
          </p:nvSpPr>
          <p:spPr>
            <a:xfrm>
              <a:off x="2087419" y="2278831"/>
              <a:ext cx="1320800" cy="36945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/>
                <a:t>String</a:t>
              </a:r>
              <a:endParaRPr lang="zh-CN" altLang="en-US" sz="1600" b="1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ADE20EC-A5F8-4EA2-A889-5EFB11783F7A}"/>
              </a:ext>
            </a:extLst>
          </p:cNvPr>
          <p:cNvGrpSpPr/>
          <p:nvPr/>
        </p:nvGrpSpPr>
        <p:grpSpPr>
          <a:xfrm>
            <a:off x="2087419" y="2841765"/>
            <a:ext cx="6696364" cy="369454"/>
            <a:chOff x="2087419" y="2841765"/>
            <a:chExt cx="6696364" cy="36945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CD91F23-8A5E-4217-B7D6-902264E7F0D1}"/>
                </a:ext>
              </a:extLst>
            </p:cNvPr>
            <p:cNvSpPr/>
            <p:nvPr/>
          </p:nvSpPr>
          <p:spPr>
            <a:xfrm>
              <a:off x="3408218" y="2841765"/>
              <a:ext cx="5375565" cy="369454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{name: "Jack", age: 21}</a:t>
              </a:r>
              <a:endParaRPr lang="zh-CN" altLang="en-US" sz="140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55594AC-6BBC-4A24-8551-96B1983FE50D}"/>
                </a:ext>
              </a:extLst>
            </p:cNvPr>
            <p:cNvSpPr/>
            <p:nvPr/>
          </p:nvSpPr>
          <p:spPr>
            <a:xfrm>
              <a:off x="2087419" y="2841765"/>
              <a:ext cx="1320800" cy="36945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/>
                <a:t>Hash</a:t>
              </a:r>
              <a:endParaRPr lang="zh-CN" altLang="en-US" sz="1600" b="1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905D1E9-C5CF-4D63-805D-623849259460}"/>
              </a:ext>
            </a:extLst>
          </p:cNvPr>
          <p:cNvGrpSpPr/>
          <p:nvPr/>
        </p:nvGrpSpPr>
        <p:grpSpPr>
          <a:xfrm>
            <a:off x="2087419" y="3404699"/>
            <a:ext cx="6696364" cy="369454"/>
            <a:chOff x="2087419" y="3404699"/>
            <a:chExt cx="6696364" cy="36945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68091A9-E82C-448B-9965-9542DD40FBCD}"/>
                </a:ext>
              </a:extLst>
            </p:cNvPr>
            <p:cNvSpPr/>
            <p:nvPr/>
          </p:nvSpPr>
          <p:spPr>
            <a:xfrm>
              <a:off x="3408218" y="3404699"/>
              <a:ext cx="5375565" cy="369454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[A -&gt; B -&gt; C -&gt; C]</a:t>
              </a:r>
              <a:endParaRPr lang="zh-CN" altLang="en-US" sz="140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5FDA5B3-D32C-46EA-8A3D-44F1C6E741AA}"/>
                </a:ext>
              </a:extLst>
            </p:cNvPr>
            <p:cNvSpPr/>
            <p:nvPr/>
          </p:nvSpPr>
          <p:spPr>
            <a:xfrm>
              <a:off x="2087419" y="3404699"/>
              <a:ext cx="1320800" cy="36945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/>
                <a:t>List</a:t>
              </a:r>
              <a:endParaRPr lang="zh-CN" altLang="en-US" sz="1600" b="1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B86D767-2176-4FCA-874A-975388B2146A}"/>
              </a:ext>
            </a:extLst>
          </p:cNvPr>
          <p:cNvGrpSpPr/>
          <p:nvPr/>
        </p:nvGrpSpPr>
        <p:grpSpPr>
          <a:xfrm>
            <a:off x="2087419" y="3967633"/>
            <a:ext cx="6696364" cy="369454"/>
            <a:chOff x="2087419" y="3967633"/>
            <a:chExt cx="6696364" cy="36945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8FEC07E-04A9-4FE4-8A6B-D5BCDD23A823}"/>
                </a:ext>
              </a:extLst>
            </p:cNvPr>
            <p:cNvSpPr/>
            <p:nvPr/>
          </p:nvSpPr>
          <p:spPr>
            <a:xfrm>
              <a:off x="3408218" y="3967633"/>
              <a:ext cx="5375565" cy="369454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{A, B, C}</a:t>
              </a:r>
              <a:endParaRPr lang="zh-CN" altLang="en-US" sz="140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454EC77-0D1D-4C33-A8EE-FBA4F04973CE}"/>
                </a:ext>
              </a:extLst>
            </p:cNvPr>
            <p:cNvSpPr/>
            <p:nvPr/>
          </p:nvSpPr>
          <p:spPr>
            <a:xfrm>
              <a:off x="2087419" y="3967633"/>
              <a:ext cx="1320800" cy="36945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/>
                <a:t>Set</a:t>
              </a:r>
              <a:endParaRPr lang="zh-CN" altLang="en-US" sz="1600" b="1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5B696D7-98B1-455E-A1F4-62813C76C07F}"/>
              </a:ext>
            </a:extLst>
          </p:cNvPr>
          <p:cNvGrpSpPr/>
          <p:nvPr/>
        </p:nvGrpSpPr>
        <p:grpSpPr>
          <a:xfrm>
            <a:off x="2087419" y="4530567"/>
            <a:ext cx="6696364" cy="369454"/>
            <a:chOff x="2087419" y="4530567"/>
            <a:chExt cx="6696364" cy="36945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F214C47-7861-4E7E-86A0-46F93D935F79}"/>
                </a:ext>
              </a:extLst>
            </p:cNvPr>
            <p:cNvSpPr/>
            <p:nvPr/>
          </p:nvSpPr>
          <p:spPr>
            <a:xfrm>
              <a:off x="3408218" y="4530567"/>
              <a:ext cx="5375565" cy="369454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{A: 1, B: 2, C: 3}</a:t>
              </a:r>
              <a:endParaRPr lang="zh-CN" altLang="en-US" sz="140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F6A2B65-9E08-473B-A213-F9043C9ECBD2}"/>
                </a:ext>
              </a:extLst>
            </p:cNvPr>
            <p:cNvSpPr/>
            <p:nvPr/>
          </p:nvSpPr>
          <p:spPr>
            <a:xfrm>
              <a:off x="2087419" y="4530567"/>
              <a:ext cx="1320800" cy="36945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/>
                <a:t>SortedSet</a:t>
              </a:r>
              <a:endParaRPr lang="zh-CN" altLang="en-US" sz="1600" b="1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79E683C-CE52-4292-8D3E-7AEDDEA075D6}"/>
              </a:ext>
            </a:extLst>
          </p:cNvPr>
          <p:cNvGrpSpPr/>
          <p:nvPr/>
        </p:nvGrpSpPr>
        <p:grpSpPr>
          <a:xfrm>
            <a:off x="2087419" y="5093501"/>
            <a:ext cx="6696364" cy="369454"/>
            <a:chOff x="2087419" y="5093501"/>
            <a:chExt cx="6696364" cy="36945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9D7852C-A565-4E30-925C-9021446F8382}"/>
                </a:ext>
              </a:extLst>
            </p:cNvPr>
            <p:cNvSpPr/>
            <p:nvPr/>
          </p:nvSpPr>
          <p:spPr>
            <a:xfrm>
              <a:off x="3408218" y="5093501"/>
              <a:ext cx="5375565" cy="369454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{A</a:t>
              </a:r>
              <a:r>
                <a:rPr lang="en-US" altLang="zh-CN" sz="1400">
                  <a:sym typeface="Wingdings" panose="05000000000000000000" pitchFamily="2" charset="2"/>
                </a:rPr>
                <a:t>:</a:t>
              </a:r>
              <a:r>
                <a:rPr lang="zh-CN" altLang="en-US" sz="1400">
                  <a:sym typeface="Wingdings" panose="05000000000000000000" pitchFamily="2" charset="2"/>
                </a:rPr>
                <a:t>（</a:t>
              </a:r>
              <a:r>
                <a:rPr lang="en-US" altLang="zh-CN" sz="1400">
                  <a:sym typeface="Wingdings" panose="05000000000000000000" pitchFamily="2" charset="2"/>
                </a:rPr>
                <a:t>120.3</a:t>
              </a:r>
              <a:r>
                <a:rPr lang="zh-CN" altLang="en-US" sz="1400">
                  <a:sym typeface="Wingdings" panose="05000000000000000000" pitchFamily="2" charset="2"/>
                </a:rPr>
                <a:t>， </a:t>
              </a:r>
              <a:r>
                <a:rPr lang="en-US" altLang="zh-CN" sz="1400">
                  <a:sym typeface="Wingdings" panose="05000000000000000000" pitchFamily="2" charset="2"/>
                </a:rPr>
                <a:t>30.5</a:t>
              </a:r>
              <a:r>
                <a:rPr lang="zh-CN" altLang="en-US" sz="1400">
                  <a:sym typeface="Wingdings" panose="05000000000000000000" pitchFamily="2" charset="2"/>
                </a:rPr>
                <a:t>）</a:t>
              </a:r>
              <a:r>
                <a:rPr lang="en-US" altLang="zh-CN" sz="1400"/>
                <a:t>}</a:t>
              </a:r>
              <a:endParaRPr lang="zh-CN" altLang="en-US" sz="140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844479F-C72F-41A6-87B5-4CF082D94ADC}"/>
                </a:ext>
              </a:extLst>
            </p:cNvPr>
            <p:cNvSpPr/>
            <p:nvPr/>
          </p:nvSpPr>
          <p:spPr>
            <a:xfrm>
              <a:off x="2087419" y="5093501"/>
              <a:ext cx="1320800" cy="36945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/>
                <a:t>GEO</a:t>
              </a:r>
              <a:endParaRPr lang="zh-CN" altLang="en-US" sz="1600" b="1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53BC53B-F3CF-413F-81F7-44C2C97BF168}"/>
              </a:ext>
            </a:extLst>
          </p:cNvPr>
          <p:cNvGrpSpPr/>
          <p:nvPr/>
        </p:nvGrpSpPr>
        <p:grpSpPr>
          <a:xfrm>
            <a:off x="2087419" y="5656435"/>
            <a:ext cx="6696364" cy="369454"/>
            <a:chOff x="2087419" y="5656435"/>
            <a:chExt cx="6696364" cy="36945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19B581C-6978-44A2-ABFC-B473C3706C28}"/>
                </a:ext>
              </a:extLst>
            </p:cNvPr>
            <p:cNvSpPr/>
            <p:nvPr/>
          </p:nvSpPr>
          <p:spPr>
            <a:xfrm>
              <a:off x="3408218" y="5656435"/>
              <a:ext cx="5375565" cy="369454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0110110101110101011</a:t>
              </a:r>
              <a:endParaRPr lang="zh-CN" altLang="en-US" sz="140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9F413CF-76E2-4FEC-935A-9E8D7A07D3CB}"/>
                </a:ext>
              </a:extLst>
            </p:cNvPr>
            <p:cNvSpPr/>
            <p:nvPr/>
          </p:nvSpPr>
          <p:spPr>
            <a:xfrm>
              <a:off x="2087419" y="5656435"/>
              <a:ext cx="1320800" cy="36945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/>
                <a:t>BitMap</a:t>
              </a:r>
              <a:endParaRPr lang="zh-CN" altLang="en-US" sz="1600" b="1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7873C6C-BDFC-4504-9B99-2B1C20B4867E}"/>
              </a:ext>
            </a:extLst>
          </p:cNvPr>
          <p:cNvGrpSpPr/>
          <p:nvPr/>
        </p:nvGrpSpPr>
        <p:grpSpPr>
          <a:xfrm>
            <a:off x="2087419" y="6219369"/>
            <a:ext cx="6696364" cy="369454"/>
            <a:chOff x="2087419" y="6219369"/>
            <a:chExt cx="6696364" cy="36945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C250A06-0085-431B-92F1-A1800771D026}"/>
                </a:ext>
              </a:extLst>
            </p:cNvPr>
            <p:cNvSpPr/>
            <p:nvPr/>
          </p:nvSpPr>
          <p:spPr>
            <a:xfrm>
              <a:off x="3408218" y="6219369"/>
              <a:ext cx="5375565" cy="369454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0110110101110101011</a:t>
              </a:r>
              <a:endParaRPr lang="zh-CN" altLang="en-US" sz="140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BC44B32-7E09-4DFB-9233-2117585BF280}"/>
                </a:ext>
              </a:extLst>
            </p:cNvPr>
            <p:cNvSpPr/>
            <p:nvPr/>
          </p:nvSpPr>
          <p:spPr>
            <a:xfrm>
              <a:off x="2087419" y="6219369"/>
              <a:ext cx="1320800" cy="36945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/>
                <a:t>HyperLog</a:t>
              </a:r>
              <a:endParaRPr lang="zh-CN" altLang="en-US" sz="1600" b="1"/>
            </a:p>
          </p:txBody>
        </p:sp>
      </p:grpSp>
      <p:sp>
        <p:nvSpPr>
          <p:cNvPr id="5" name="右大括号 4">
            <a:extLst>
              <a:ext uri="{FF2B5EF4-FFF2-40B4-BE49-F238E27FC236}">
                <a16:creationId xmlns:a16="http://schemas.microsoft.com/office/drawing/2014/main" id="{1939A95D-BAEC-4A9A-8A42-294A18BC0F05}"/>
              </a:ext>
            </a:extLst>
          </p:cNvPr>
          <p:cNvSpPr/>
          <p:nvPr/>
        </p:nvSpPr>
        <p:spPr>
          <a:xfrm>
            <a:off x="9042400" y="2278831"/>
            <a:ext cx="572655" cy="2621190"/>
          </a:xfrm>
          <a:prstGeom prst="rightBrace">
            <a:avLst>
              <a:gd name="adj1" fmla="val 20555"/>
              <a:gd name="adj2" fmla="val 50000"/>
            </a:avLst>
          </a:prstGeom>
          <a:ln w="28575">
            <a:solidFill>
              <a:srgbClr val="49504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18588D-D615-4CF0-BC78-A72BC0BF6192}"/>
              </a:ext>
            </a:extLst>
          </p:cNvPr>
          <p:cNvSpPr txBox="1"/>
          <p:nvPr/>
        </p:nvSpPr>
        <p:spPr>
          <a:xfrm>
            <a:off x="9698183" y="3434717"/>
            <a:ext cx="1459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基本类型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9BDF6025-1BAC-4F5A-BC5D-04BABFEC40F1}"/>
              </a:ext>
            </a:extLst>
          </p:cNvPr>
          <p:cNvSpPr/>
          <p:nvPr/>
        </p:nvSpPr>
        <p:spPr>
          <a:xfrm>
            <a:off x="9033165" y="5092861"/>
            <a:ext cx="572655" cy="1495962"/>
          </a:xfrm>
          <a:prstGeom prst="rightBrace">
            <a:avLst>
              <a:gd name="adj1" fmla="val 20555"/>
              <a:gd name="adj2" fmla="val 50000"/>
            </a:avLst>
          </a:prstGeom>
          <a:ln w="28575">
            <a:solidFill>
              <a:srgbClr val="49504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9A34D80-1266-444E-AEB1-DFB493B452F7}"/>
              </a:ext>
            </a:extLst>
          </p:cNvPr>
          <p:cNvSpPr txBox="1"/>
          <p:nvPr/>
        </p:nvSpPr>
        <p:spPr>
          <a:xfrm>
            <a:off x="9762839" y="5671565"/>
            <a:ext cx="1459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特殊类型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7040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/>
      <p:bldP spid="24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A01A22B-C128-4BF7-BD12-C5C441E91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73458"/>
            <a:ext cx="5679703" cy="380758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18EDCF7-9F45-4AB0-A09A-8890EA25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今日课程介绍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0E0DA6-B9F9-4599-8E3B-3924195EC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707" y="2901504"/>
            <a:ext cx="1683980" cy="1634933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180EC26-7CE5-4630-8CB0-15DC6C961248}"/>
              </a:ext>
            </a:extLst>
          </p:cNvPr>
          <p:cNvCxnSpPr>
            <a:cxnSpLocks/>
          </p:cNvCxnSpPr>
          <p:nvPr/>
        </p:nvCxnSpPr>
        <p:spPr>
          <a:xfrm>
            <a:off x="4731799" y="2834640"/>
            <a:ext cx="4802819" cy="0"/>
          </a:xfrm>
          <a:prstGeom prst="line">
            <a:avLst/>
          </a:prstGeom>
          <a:ln>
            <a:solidFill>
              <a:srgbClr val="495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436F478-216C-419B-8763-5027C0545A17}"/>
              </a:ext>
            </a:extLst>
          </p:cNvPr>
          <p:cNvCxnSpPr>
            <a:cxnSpLocks/>
          </p:cNvCxnSpPr>
          <p:nvPr/>
        </p:nvCxnSpPr>
        <p:spPr>
          <a:xfrm>
            <a:off x="7133208" y="2008573"/>
            <a:ext cx="0" cy="3655627"/>
          </a:xfrm>
          <a:prstGeom prst="line">
            <a:avLst/>
          </a:prstGeom>
          <a:ln>
            <a:solidFill>
              <a:srgbClr val="495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8FB5A05-3393-4E28-8AEA-6A76CDF83C8A}"/>
              </a:ext>
            </a:extLst>
          </p:cNvPr>
          <p:cNvSpPr txBox="1"/>
          <p:nvPr/>
        </p:nvSpPr>
        <p:spPr>
          <a:xfrm>
            <a:off x="5694974" y="2361597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Key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589B11-4FF0-49BF-8778-208CE1FDE220}"/>
              </a:ext>
            </a:extLst>
          </p:cNvPr>
          <p:cNvSpPr txBox="1"/>
          <p:nvPr/>
        </p:nvSpPr>
        <p:spPr>
          <a:xfrm>
            <a:off x="8065249" y="2361597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Value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0DF2FA4-5305-4D75-9283-24B5F5C9CCC1}"/>
              </a:ext>
            </a:extLst>
          </p:cNvPr>
          <p:cNvSpPr txBox="1"/>
          <p:nvPr/>
        </p:nvSpPr>
        <p:spPr>
          <a:xfrm>
            <a:off x="5396815" y="291748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id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A6F8C20-C27C-456D-9A21-EBAE3E3D8376}"/>
              </a:ext>
            </a:extLst>
          </p:cNvPr>
          <p:cNvSpPr txBox="1"/>
          <p:nvPr/>
        </p:nvSpPr>
        <p:spPr>
          <a:xfrm>
            <a:off x="8197496" y="291747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1001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276519-EAE4-4DD0-B729-7FEF4055230C}"/>
              </a:ext>
            </a:extLst>
          </p:cNvPr>
          <p:cNvSpPr txBox="1"/>
          <p:nvPr/>
        </p:nvSpPr>
        <p:spPr>
          <a:xfrm>
            <a:off x="5396815" y="32751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name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080F99-704F-4DE1-8E3A-675896C17E7C}"/>
              </a:ext>
            </a:extLst>
          </p:cNvPr>
          <p:cNvSpPr txBox="1"/>
          <p:nvPr/>
        </p:nvSpPr>
        <p:spPr>
          <a:xfrm>
            <a:off x="8197495" y="3281277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张三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AD273C9-ADB0-4559-8181-A18124289CB3}"/>
              </a:ext>
            </a:extLst>
          </p:cNvPr>
          <p:cNvSpPr txBox="1"/>
          <p:nvPr/>
        </p:nvSpPr>
        <p:spPr>
          <a:xfrm>
            <a:off x="8065249" y="3939899"/>
            <a:ext cx="20104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"id":     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"name": " 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",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"age": 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}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9D2A7F-0EA0-4BA3-8F5A-33A3E445504E}"/>
              </a:ext>
            </a:extLst>
          </p:cNvPr>
          <p:cNvSpPr txBox="1"/>
          <p:nvPr/>
        </p:nvSpPr>
        <p:spPr>
          <a:xfrm>
            <a:off x="2480324" y="4604198"/>
            <a:ext cx="128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键值数据库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A494237-1C5A-41A2-A537-8ECC16C505F2}"/>
              </a:ext>
            </a:extLst>
          </p:cNvPr>
          <p:cNvSpPr txBox="1"/>
          <p:nvPr/>
        </p:nvSpPr>
        <p:spPr>
          <a:xfrm>
            <a:off x="5411935" y="36321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age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FA6DF96-421E-46E1-9E0E-1FA61DEA97D3}"/>
              </a:ext>
            </a:extLst>
          </p:cNvPr>
          <p:cNvSpPr txBox="1"/>
          <p:nvPr/>
        </p:nvSpPr>
        <p:spPr>
          <a:xfrm>
            <a:off x="8212615" y="36382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589C504-DC68-4628-9559-A2B1DE115A05}"/>
              </a:ext>
            </a:extLst>
          </p:cNvPr>
          <p:cNvSpPr txBox="1"/>
          <p:nvPr/>
        </p:nvSpPr>
        <p:spPr>
          <a:xfrm>
            <a:off x="5411935" y="445774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1001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CCA2AD-C2CF-446D-84C6-652ACE448FAF}"/>
              </a:ext>
            </a:extLst>
          </p:cNvPr>
          <p:cNvSpPr txBox="1"/>
          <p:nvPr/>
        </p:nvSpPr>
        <p:spPr>
          <a:xfrm>
            <a:off x="7703930" y="3415360"/>
            <a:ext cx="1295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NoSql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375A3BA5-8D8B-4CFE-8A1D-6A22FBE35A82}"/>
              </a:ext>
            </a:extLst>
          </p:cNvPr>
          <p:cNvSpPr/>
          <p:nvPr/>
        </p:nvSpPr>
        <p:spPr>
          <a:xfrm>
            <a:off x="5697169" y="3260113"/>
            <a:ext cx="1064151" cy="772160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A8A8261-8518-4C46-A75B-6FD59D56F9A6}"/>
              </a:ext>
            </a:extLst>
          </p:cNvPr>
          <p:cNvSpPr txBox="1"/>
          <p:nvPr/>
        </p:nvSpPr>
        <p:spPr>
          <a:xfrm>
            <a:off x="8197642" y="291131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1001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7B0FC55-1605-4D53-A263-93F96E8F4A74}"/>
              </a:ext>
            </a:extLst>
          </p:cNvPr>
          <p:cNvSpPr txBox="1"/>
          <p:nvPr/>
        </p:nvSpPr>
        <p:spPr>
          <a:xfrm>
            <a:off x="8197641" y="327511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张三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CDC2BF7-30C5-4A4C-8F12-FA239A149379}"/>
              </a:ext>
            </a:extLst>
          </p:cNvPr>
          <p:cNvSpPr txBox="1"/>
          <p:nvPr/>
        </p:nvSpPr>
        <p:spPr>
          <a:xfrm>
            <a:off x="8212761" y="363212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49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7.40741E-7 L 0.06002 0.18102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9051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04167E-6 0 L 0.08763 0.16157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8079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95833E-6 -3.33333E-6 L 0.06823 0.13866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6921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22222E-6 L -0.36627 2.22222E-6 " pathEditMode="relative" rAng="0" ptsTypes="AA">
                                      <p:cBhvr>
                                        <p:cTn id="1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20" y="0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  <p:bldP spid="14" grpId="0"/>
      <p:bldP spid="14" grpId="1"/>
      <p:bldP spid="14" grpId="2"/>
      <p:bldP spid="15" grpId="0"/>
      <p:bldP spid="15" grpId="1"/>
      <p:bldP spid="15" grpId="2"/>
      <p:bldP spid="16" grpId="0"/>
      <p:bldP spid="16" grpId="1"/>
      <p:bldP spid="16" grpId="2"/>
      <p:bldP spid="17" grpId="0"/>
      <p:bldP spid="17" grpId="1"/>
      <p:bldP spid="17" grpId="2"/>
      <p:bldP spid="19" grpId="0"/>
      <p:bldP spid="19" grpId="1"/>
      <p:bldP spid="22" grpId="0"/>
      <p:bldP spid="22" grpId="1"/>
      <p:bldP spid="22" grpId="2"/>
      <p:bldP spid="23" grpId="0"/>
      <p:bldP spid="23" grpId="1"/>
      <p:bldP spid="23" grpId="2"/>
      <p:bldP spid="24" grpId="1"/>
      <p:bldP spid="24" grpId="3"/>
      <p:bldP spid="21" grpId="0"/>
      <p:bldP spid="26" grpId="0" animBg="1"/>
      <p:bldP spid="27" grpId="0"/>
      <p:bldP spid="27" grpId="1"/>
      <p:bldP spid="27" grpId="2"/>
      <p:bldP spid="28" grpId="0"/>
      <p:bldP spid="28" grpId="1"/>
      <p:bldP spid="28" grpId="2"/>
      <p:bldP spid="30" grpId="0"/>
      <p:bldP spid="30" grpId="1"/>
      <p:bldP spid="30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90923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为了方便我们学习，将操作不同数据类型的命令也做了分组，在官网（</a:t>
            </a:r>
            <a:r>
              <a:rPr lang="en-US" altLang="zh-CN"/>
              <a:t> </a:t>
            </a:r>
            <a:r>
              <a:rPr lang="en-US" altLang="zh-CN">
                <a:hlinkClick r:id="rId2"/>
              </a:rPr>
              <a:t>https://redis.io/commands </a:t>
            </a:r>
            <a:r>
              <a:rPr lang="zh-CN" altLang="en-US"/>
              <a:t>）可以查看到不同的命令：</a:t>
            </a: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Redis</a:t>
            </a:r>
            <a:r>
              <a:rPr lang="zh-CN" altLang="en-US" sz="2000">
                <a:solidFill>
                  <a:srgbClr val="AD2A26"/>
                </a:solidFill>
              </a:rPr>
              <a:t>数据结构介绍</a:t>
            </a:r>
            <a:endParaRPr lang="en-US" altLang="zh-CN" sz="2000">
              <a:solidFill>
                <a:srgbClr val="AD2A26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177488-2B22-47A5-BFA0-F0D6AFB3D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000" y="2115127"/>
            <a:ext cx="5638800" cy="4657725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44E9D26-6D63-4A02-BA3C-96A0D2398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440" y="2362019"/>
            <a:ext cx="7572692" cy="416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9838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B015D8D-5A43-4B58-B317-3162A26FCADA}"/>
              </a:ext>
            </a:extLst>
          </p:cNvPr>
          <p:cNvSpPr txBox="1">
            <a:spLocks/>
          </p:cNvSpPr>
          <p:nvPr/>
        </p:nvSpPr>
        <p:spPr>
          <a:xfrm>
            <a:off x="5019358" y="179920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Redis</a:t>
            </a:r>
            <a:r>
              <a:rPr lang="zh-CN" altLang="en-US" sz="1800">
                <a:solidFill>
                  <a:srgbClr val="49504F"/>
                </a:solidFill>
              </a:rPr>
              <a:t>数据结构介绍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5019357" y="239187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Redis</a:t>
            </a:r>
            <a:r>
              <a:rPr lang="zh-CN" altLang="en-US" sz="1800">
                <a:solidFill>
                  <a:srgbClr val="AD2A26"/>
                </a:solidFill>
              </a:rPr>
              <a:t>通用命令</a:t>
            </a:r>
            <a:endParaRPr lang="en-US" altLang="zh-CN" sz="1800">
              <a:solidFill>
                <a:srgbClr val="AD2A26"/>
              </a:solidFill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5019356" y="2984541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String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10FA8BD-73E9-4FCF-84B9-AE357A8D1F4F}"/>
              </a:ext>
            </a:extLst>
          </p:cNvPr>
          <p:cNvSpPr txBox="1">
            <a:spLocks/>
          </p:cNvSpPr>
          <p:nvPr/>
        </p:nvSpPr>
        <p:spPr>
          <a:xfrm>
            <a:off x="5019356" y="355011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Hash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59EE22A0-14A8-46DB-8965-8DAEC2AF7BC3}"/>
              </a:ext>
            </a:extLst>
          </p:cNvPr>
          <p:cNvSpPr txBox="1">
            <a:spLocks/>
          </p:cNvSpPr>
          <p:nvPr/>
        </p:nvSpPr>
        <p:spPr>
          <a:xfrm>
            <a:off x="5019356" y="4088596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List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0EA9232F-3BDD-44ED-A1F4-12F49B1C2692}"/>
              </a:ext>
            </a:extLst>
          </p:cNvPr>
          <p:cNvSpPr txBox="1">
            <a:spLocks/>
          </p:cNvSpPr>
          <p:nvPr/>
        </p:nvSpPr>
        <p:spPr>
          <a:xfrm>
            <a:off x="5019356" y="462707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254CF329-7C00-40DB-A503-0592A5917EE5}"/>
              </a:ext>
            </a:extLst>
          </p:cNvPr>
          <p:cNvSpPr txBox="1">
            <a:spLocks/>
          </p:cNvSpPr>
          <p:nvPr/>
        </p:nvSpPr>
        <p:spPr>
          <a:xfrm>
            <a:off x="5019356" y="5165558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SortedSet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46804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通用指令是部分数据类型的，都可以使用的指令，常见的有：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KEYS</a:t>
            </a:r>
            <a:r>
              <a:rPr lang="zh-CN" altLang="en-US"/>
              <a:t>：查看符合模板的所有</a:t>
            </a:r>
            <a:r>
              <a:rPr lang="en-US" altLang="zh-CN"/>
              <a:t>key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DEL</a:t>
            </a:r>
            <a:r>
              <a:rPr lang="zh-CN" altLang="en-US"/>
              <a:t>：删除一个指定的</a:t>
            </a:r>
            <a:r>
              <a:rPr lang="en-US" altLang="zh-CN"/>
              <a:t>key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EXISTS</a:t>
            </a:r>
            <a:r>
              <a:rPr lang="zh-CN" altLang="en-US"/>
              <a:t>：判断</a:t>
            </a:r>
            <a:r>
              <a:rPr lang="en-US" altLang="zh-CN"/>
              <a:t>key</a:t>
            </a:r>
            <a:r>
              <a:rPr lang="zh-CN" altLang="en-US"/>
              <a:t>是否存在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EXPIRE</a:t>
            </a:r>
            <a:r>
              <a:rPr lang="zh-CN" altLang="en-US"/>
              <a:t>：给一个</a:t>
            </a:r>
            <a:r>
              <a:rPr lang="en-US" altLang="zh-CN"/>
              <a:t>key</a:t>
            </a:r>
            <a:r>
              <a:rPr lang="zh-CN" altLang="en-US"/>
              <a:t>设置有效期，有效期到期时该</a:t>
            </a:r>
            <a:r>
              <a:rPr lang="en-US" altLang="zh-CN"/>
              <a:t>key</a:t>
            </a:r>
            <a:r>
              <a:rPr lang="zh-CN" altLang="en-US"/>
              <a:t>会被自动删除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TTL</a:t>
            </a:r>
            <a:r>
              <a:rPr lang="zh-CN" altLang="en-US"/>
              <a:t>：查看一个</a:t>
            </a:r>
            <a:r>
              <a:rPr lang="en-US" altLang="zh-CN"/>
              <a:t>KEY</a:t>
            </a:r>
            <a:r>
              <a:rPr lang="zh-CN" altLang="en-US"/>
              <a:t>的剩余有效期</a:t>
            </a:r>
            <a:endParaRPr lang="en-US" altLang="zh-CN"/>
          </a:p>
          <a:p>
            <a:r>
              <a:rPr lang="zh-CN" altLang="en-US"/>
              <a:t>通过</a:t>
            </a:r>
            <a:r>
              <a:rPr lang="en-US" altLang="zh-CN"/>
              <a:t>help [command] </a:t>
            </a:r>
            <a:r>
              <a:rPr lang="zh-CN" altLang="en-US"/>
              <a:t>可以查看一个命令的具体用法，例如：</a:t>
            </a:r>
            <a:endParaRPr lang="en-US" altLang="zh-CN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Redis</a:t>
            </a:r>
            <a:r>
              <a:rPr lang="zh-CN" altLang="en-US" sz="2000">
                <a:solidFill>
                  <a:srgbClr val="AD2A26"/>
                </a:solidFill>
              </a:rPr>
              <a:t>通用命令</a:t>
            </a:r>
            <a:endParaRPr lang="en-US" altLang="zh-CN" sz="2000">
              <a:solidFill>
                <a:srgbClr val="AD2A26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BA79F8-401A-404D-84E5-4B925D04F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80" y="4541092"/>
            <a:ext cx="7212230" cy="202226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A7219F4-D59E-4545-89B8-C5A09763D393}"/>
              </a:ext>
            </a:extLst>
          </p:cNvPr>
          <p:cNvSpPr txBox="1"/>
          <p:nvPr/>
        </p:nvSpPr>
        <p:spPr>
          <a:xfrm>
            <a:off x="3814466" y="2111055"/>
            <a:ext cx="3701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AD2A26"/>
                </a:solidFill>
                <a:latin typeface="+mn-lt"/>
                <a:ea typeface="+mn-ea"/>
              </a:rPr>
              <a:t>，不建议在生产环境设备上使用</a:t>
            </a:r>
            <a:endParaRPr lang="zh-CN" altLang="en-US" sz="1600" dirty="0">
              <a:solidFill>
                <a:srgbClr val="AD2A2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8754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B015D8D-5A43-4B58-B317-3162A26FCADA}"/>
              </a:ext>
            </a:extLst>
          </p:cNvPr>
          <p:cNvSpPr txBox="1">
            <a:spLocks/>
          </p:cNvSpPr>
          <p:nvPr/>
        </p:nvSpPr>
        <p:spPr>
          <a:xfrm>
            <a:off x="5019358" y="179920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Redis</a:t>
            </a:r>
            <a:r>
              <a:rPr lang="zh-CN" altLang="en-US" sz="1800">
                <a:solidFill>
                  <a:srgbClr val="49504F"/>
                </a:solidFill>
              </a:rPr>
              <a:t>数据结构介绍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5019357" y="239187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Redis</a:t>
            </a:r>
            <a:r>
              <a:rPr lang="zh-CN" altLang="en-US" sz="1800"/>
              <a:t>通用命令</a:t>
            </a:r>
            <a:endParaRPr lang="en-US" altLang="zh-CN" sz="1800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5019356" y="2984541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String</a:t>
            </a:r>
            <a:r>
              <a:rPr lang="zh-CN" altLang="en-US" sz="1800">
                <a:solidFill>
                  <a:srgbClr val="AD2A26"/>
                </a:solidFill>
              </a:rPr>
              <a:t>类型</a:t>
            </a:r>
            <a:endParaRPr lang="en-US" altLang="zh-CN" sz="1800">
              <a:solidFill>
                <a:srgbClr val="AD2A26"/>
              </a:solidFill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10FA8BD-73E9-4FCF-84B9-AE357A8D1F4F}"/>
              </a:ext>
            </a:extLst>
          </p:cNvPr>
          <p:cNvSpPr txBox="1">
            <a:spLocks/>
          </p:cNvSpPr>
          <p:nvPr/>
        </p:nvSpPr>
        <p:spPr>
          <a:xfrm>
            <a:off x="5019356" y="355011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Hash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59EE22A0-14A8-46DB-8965-8DAEC2AF7BC3}"/>
              </a:ext>
            </a:extLst>
          </p:cNvPr>
          <p:cNvSpPr txBox="1">
            <a:spLocks/>
          </p:cNvSpPr>
          <p:nvPr/>
        </p:nvSpPr>
        <p:spPr>
          <a:xfrm>
            <a:off x="5019356" y="4088596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List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0EA9232F-3BDD-44ED-A1F4-12F49B1C2692}"/>
              </a:ext>
            </a:extLst>
          </p:cNvPr>
          <p:cNvSpPr txBox="1">
            <a:spLocks/>
          </p:cNvSpPr>
          <p:nvPr/>
        </p:nvSpPr>
        <p:spPr>
          <a:xfrm>
            <a:off x="5019356" y="462707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254CF329-7C00-40DB-A503-0592A5917EE5}"/>
              </a:ext>
            </a:extLst>
          </p:cNvPr>
          <p:cNvSpPr txBox="1">
            <a:spLocks/>
          </p:cNvSpPr>
          <p:nvPr/>
        </p:nvSpPr>
        <p:spPr>
          <a:xfrm>
            <a:off x="5019356" y="5165558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SortedSet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92434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类型，也就是字符串类型，是</a:t>
            </a:r>
            <a:r>
              <a:rPr lang="en-US" altLang="zh-CN"/>
              <a:t>Redis</a:t>
            </a:r>
            <a:r>
              <a:rPr lang="zh-CN" altLang="en-US"/>
              <a:t>中最简单的存储类型。</a:t>
            </a:r>
            <a:endParaRPr lang="en-US" altLang="zh-CN"/>
          </a:p>
          <a:p>
            <a:r>
              <a:rPr lang="zh-CN" altLang="en-US"/>
              <a:t>其</a:t>
            </a:r>
            <a:r>
              <a:rPr lang="en-US" altLang="zh-CN"/>
              <a:t>value</a:t>
            </a:r>
            <a:r>
              <a:rPr lang="zh-CN" altLang="en-US"/>
              <a:t>是字符串，不过根据字符串的格式不同，又可以分为</a:t>
            </a:r>
            <a:r>
              <a:rPr lang="en-US" altLang="zh-CN"/>
              <a:t>3</a:t>
            </a:r>
            <a:r>
              <a:rPr lang="zh-CN" altLang="en-US"/>
              <a:t>类：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string</a:t>
            </a:r>
            <a:r>
              <a:rPr lang="zh-CN" altLang="en-US"/>
              <a:t>：普通字符串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int</a:t>
            </a:r>
            <a:r>
              <a:rPr lang="zh-CN" altLang="en-US"/>
              <a:t>：整数类型，可以做自增、自减操作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float</a:t>
            </a:r>
            <a:r>
              <a:rPr lang="zh-CN" altLang="en-US"/>
              <a:t>：浮点类型，可以做自增、自减操作</a:t>
            </a:r>
            <a:endParaRPr lang="en-US" altLang="zh-CN"/>
          </a:p>
          <a:p>
            <a:r>
              <a:rPr lang="zh-CN" altLang="en-US"/>
              <a:t>不管是哪种格式，底层都是字节数组形式存储，只不过是编码方式不同。字符串类型的最大空间不能超过</a:t>
            </a:r>
            <a:r>
              <a:rPr lang="en-US" altLang="zh-CN"/>
              <a:t>512m.</a:t>
            </a: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String</a:t>
            </a:r>
            <a:r>
              <a:rPr lang="zh-CN" altLang="en-US" sz="2000">
                <a:solidFill>
                  <a:srgbClr val="AD2A26"/>
                </a:solidFill>
              </a:rPr>
              <a:t>类型</a:t>
            </a:r>
            <a:endParaRPr lang="en-US" altLang="zh-CN" sz="2000">
              <a:solidFill>
                <a:srgbClr val="AD2A26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3E04F9C-4BC5-478C-86EE-F5B46451F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407518"/>
              </p:ext>
            </p:extLst>
          </p:nvPr>
        </p:nvGraphicFramePr>
        <p:xfrm>
          <a:off x="1371600" y="4127247"/>
          <a:ext cx="8128000" cy="16641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598340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72366834"/>
                    </a:ext>
                  </a:extLst>
                </a:gridCol>
              </a:tblGrid>
              <a:tr h="416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KEY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VALUE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671666"/>
                  </a:ext>
                </a:extLst>
              </a:tr>
              <a:tr h="416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msg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hello world</a:t>
                      </a:r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498871"/>
                  </a:ext>
                </a:extLst>
              </a:tr>
              <a:tr h="416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num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10</a:t>
                      </a:r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135808"/>
                  </a:ext>
                </a:extLst>
              </a:tr>
              <a:tr h="416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score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92.5</a:t>
                      </a:r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565196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5E46226C-B4BE-4704-8DAD-6C59267E4A5F}"/>
              </a:ext>
            </a:extLst>
          </p:cNvPr>
          <p:cNvSpPr/>
          <p:nvPr/>
        </p:nvSpPr>
        <p:spPr>
          <a:xfrm>
            <a:off x="1676400" y="4582160"/>
            <a:ext cx="3474720" cy="335280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4ED597-193F-4138-A614-99F803DEB943}"/>
              </a:ext>
            </a:extLst>
          </p:cNvPr>
          <p:cNvSpPr/>
          <p:nvPr/>
        </p:nvSpPr>
        <p:spPr>
          <a:xfrm>
            <a:off x="5679440" y="4577080"/>
            <a:ext cx="3474720" cy="335280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8DD964-61B9-4874-A265-638D81F7DB66}"/>
              </a:ext>
            </a:extLst>
          </p:cNvPr>
          <p:cNvSpPr/>
          <p:nvPr/>
        </p:nvSpPr>
        <p:spPr>
          <a:xfrm>
            <a:off x="1747520" y="5433269"/>
            <a:ext cx="3474720" cy="335280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D4B514-1F97-4C6F-BF5D-270462C026E8}"/>
              </a:ext>
            </a:extLst>
          </p:cNvPr>
          <p:cNvSpPr/>
          <p:nvPr/>
        </p:nvSpPr>
        <p:spPr>
          <a:xfrm>
            <a:off x="5791200" y="5426458"/>
            <a:ext cx="3474720" cy="335280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1FA6226-ED85-4A3F-90D1-307FCA4E1C03}"/>
              </a:ext>
            </a:extLst>
          </p:cNvPr>
          <p:cNvSpPr/>
          <p:nvPr/>
        </p:nvSpPr>
        <p:spPr>
          <a:xfrm>
            <a:off x="1676400" y="4978199"/>
            <a:ext cx="3474720" cy="33528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E4CC3E-2B31-4030-9B40-74EC976B36B5}"/>
              </a:ext>
            </a:extLst>
          </p:cNvPr>
          <p:cNvSpPr/>
          <p:nvPr/>
        </p:nvSpPr>
        <p:spPr>
          <a:xfrm>
            <a:off x="5588000" y="4978199"/>
            <a:ext cx="3474720" cy="33528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827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的常见命令有：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SET</a:t>
            </a:r>
            <a:r>
              <a:rPr lang="zh-CN" altLang="en-US"/>
              <a:t>：添加或者修改已经存在的一个</a:t>
            </a:r>
            <a:r>
              <a:rPr lang="en-US" altLang="zh-CN"/>
              <a:t>String</a:t>
            </a:r>
            <a:r>
              <a:rPr lang="zh-CN" altLang="en-US"/>
              <a:t>类型的键值对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GET</a:t>
            </a:r>
            <a:r>
              <a:rPr lang="zh-CN" altLang="en-US"/>
              <a:t>：根据</a:t>
            </a:r>
            <a:r>
              <a:rPr lang="en-US" altLang="zh-CN"/>
              <a:t>key</a:t>
            </a:r>
            <a:r>
              <a:rPr lang="zh-CN" altLang="en-US"/>
              <a:t>获取</a:t>
            </a:r>
            <a:r>
              <a:rPr lang="en-US" altLang="zh-CN"/>
              <a:t>String</a:t>
            </a:r>
            <a:r>
              <a:rPr lang="zh-CN" altLang="en-US"/>
              <a:t>类型的</a:t>
            </a:r>
            <a:r>
              <a:rPr lang="en-US" altLang="zh-CN"/>
              <a:t>value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MSET</a:t>
            </a:r>
            <a:r>
              <a:rPr lang="zh-CN" altLang="en-US"/>
              <a:t>：批量添加多个</a:t>
            </a:r>
            <a:r>
              <a:rPr lang="en-US" altLang="zh-CN"/>
              <a:t>String</a:t>
            </a:r>
            <a:r>
              <a:rPr lang="zh-CN" altLang="en-US"/>
              <a:t>类型的键值对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MGET</a:t>
            </a:r>
            <a:r>
              <a:rPr lang="zh-CN" altLang="en-US"/>
              <a:t>：根据多个</a:t>
            </a:r>
            <a:r>
              <a:rPr lang="en-US" altLang="zh-CN"/>
              <a:t>key</a:t>
            </a:r>
            <a:r>
              <a:rPr lang="zh-CN" altLang="en-US"/>
              <a:t>获取多个</a:t>
            </a:r>
            <a:r>
              <a:rPr lang="en-US" altLang="zh-CN"/>
              <a:t>String</a:t>
            </a:r>
            <a:r>
              <a:rPr lang="zh-CN" altLang="en-US"/>
              <a:t>类型的</a:t>
            </a:r>
            <a:r>
              <a:rPr lang="en-US" altLang="zh-CN"/>
              <a:t>value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INCR</a:t>
            </a:r>
            <a:r>
              <a:rPr lang="zh-CN" altLang="en-US"/>
              <a:t>：让一个整型的</a:t>
            </a:r>
            <a:r>
              <a:rPr lang="en-US" altLang="zh-CN"/>
              <a:t>key</a:t>
            </a:r>
            <a:r>
              <a:rPr lang="zh-CN" altLang="en-US"/>
              <a:t>自增</a:t>
            </a:r>
            <a:r>
              <a:rPr lang="en-US" altLang="zh-CN"/>
              <a:t>1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INCRBY:</a:t>
            </a:r>
            <a:r>
              <a:rPr lang="zh-CN" altLang="en-US"/>
              <a:t>让一个整型的</a:t>
            </a:r>
            <a:r>
              <a:rPr lang="en-US" altLang="zh-CN"/>
              <a:t>key</a:t>
            </a:r>
            <a:r>
              <a:rPr lang="zh-CN" altLang="en-US"/>
              <a:t>自增并指定步长，例如：</a:t>
            </a:r>
            <a:r>
              <a:rPr lang="en-US" altLang="zh-CN"/>
              <a:t>incrby num 2 </a:t>
            </a:r>
            <a:r>
              <a:rPr lang="zh-CN" altLang="en-US"/>
              <a:t>让</a:t>
            </a:r>
            <a:r>
              <a:rPr lang="en-US" altLang="zh-CN"/>
              <a:t>num</a:t>
            </a:r>
            <a:r>
              <a:rPr lang="zh-CN" altLang="en-US"/>
              <a:t>值自增</a:t>
            </a:r>
            <a:r>
              <a:rPr lang="en-US" altLang="zh-CN"/>
              <a:t>2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INCRBYFLOAT</a:t>
            </a:r>
            <a:r>
              <a:rPr lang="zh-CN" altLang="en-US"/>
              <a:t>：让一个浮点类型的数字自增并指定步长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SETNX</a:t>
            </a:r>
            <a:r>
              <a:rPr lang="zh-CN" altLang="en-US"/>
              <a:t>：添加一个</a:t>
            </a:r>
            <a:r>
              <a:rPr lang="en-US" altLang="zh-CN"/>
              <a:t>String</a:t>
            </a:r>
            <a:r>
              <a:rPr lang="zh-CN" altLang="en-US"/>
              <a:t>类型的键值对，前提是这个</a:t>
            </a:r>
            <a:r>
              <a:rPr lang="en-US" altLang="zh-CN"/>
              <a:t>key</a:t>
            </a:r>
            <a:r>
              <a:rPr lang="zh-CN" altLang="en-US"/>
              <a:t>不存在，否则不执行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SETEX</a:t>
            </a:r>
            <a:r>
              <a:rPr lang="zh-CN" altLang="en-US"/>
              <a:t>：添加一个</a:t>
            </a:r>
            <a:r>
              <a:rPr lang="en-US" altLang="zh-CN"/>
              <a:t>String</a:t>
            </a:r>
            <a:r>
              <a:rPr lang="zh-CN" altLang="en-US"/>
              <a:t>类型的键值对，并且指定有效期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String</a:t>
            </a:r>
            <a:r>
              <a:rPr lang="zh-CN" altLang="en-US" sz="2000">
                <a:solidFill>
                  <a:srgbClr val="AD2A26"/>
                </a:solidFill>
              </a:rPr>
              <a:t>类型的常见命令</a:t>
            </a:r>
            <a:endParaRPr lang="en-US" altLang="zh-CN" sz="2000">
              <a:solidFill>
                <a:srgbClr val="AD2A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2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BDEC101-C64F-4664-A9C3-D59AE8F6E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Redis</a:t>
            </a:r>
            <a:r>
              <a:rPr lang="zh-CN" altLang="en-US"/>
              <a:t>没有类似</a:t>
            </a:r>
            <a:r>
              <a:rPr lang="en-US" altLang="zh-CN"/>
              <a:t>MySQL</a:t>
            </a:r>
            <a:r>
              <a:rPr lang="zh-CN" altLang="en-US"/>
              <a:t>中的</a:t>
            </a:r>
            <a:r>
              <a:rPr lang="en-US" altLang="zh-CN"/>
              <a:t>Table</a:t>
            </a:r>
            <a:r>
              <a:rPr lang="zh-CN" altLang="en-US"/>
              <a:t>的概念，我们该如何区分不同类型的</a:t>
            </a:r>
            <a:r>
              <a:rPr lang="en-US" altLang="zh-CN"/>
              <a:t>key</a:t>
            </a:r>
            <a:r>
              <a:rPr lang="zh-CN" altLang="en-US"/>
              <a:t>呢？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例如，需要存储用户、商品信息到</a:t>
            </a:r>
            <a:r>
              <a:rPr lang="en-US" altLang="zh-CN"/>
              <a:t>redis</a:t>
            </a:r>
            <a:r>
              <a:rPr lang="zh-CN" altLang="en-US"/>
              <a:t>，有一个用户</a:t>
            </a:r>
            <a:r>
              <a:rPr lang="en-US" altLang="zh-CN"/>
              <a:t>id</a:t>
            </a:r>
            <a:r>
              <a:rPr lang="zh-CN" altLang="en-US"/>
              <a:t>是</a:t>
            </a:r>
            <a:r>
              <a:rPr lang="en-US" altLang="zh-CN"/>
              <a:t>1</a:t>
            </a:r>
            <a:r>
              <a:rPr lang="zh-CN" altLang="en-US"/>
              <a:t>，有一个商品</a:t>
            </a:r>
            <a:r>
              <a:rPr lang="en-US" altLang="zh-CN"/>
              <a:t>id</a:t>
            </a:r>
            <a:r>
              <a:rPr lang="zh-CN" altLang="en-US"/>
              <a:t>恰好也是</a:t>
            </a:r>
            <a:r>
              <a:rPr lang="en-US" altLang="zh-CN"/>
              <a:t>1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027919"/>
      </p:ext>
    </p:extLst>
  </p:cSld>
  <p:clrMapOvr>
    <a:masterClrMapping/>
  </p:clrMapOvr>
  <p:transition spd="slow">
    <p:comb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00051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key</a:t>
            </a:r>
            <a:r>
              <a:rPr lang="zh-CN" altLang="en-US"/>
              <a:t>允许有多个单词形成层级结构，多个单词之间用</a:t>
            </a:r>
            <a:r>
              <a:rPr lang="en-US" altLang="zh-CN"/>
              <a:t>':'</a:t>
            </a:r>
            <a:r>
              <a:rPr lang="zh-CN" altLang="en-US"/>
              <a:t>隔开，格式如下：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这个格式并非固定，也可以根据自己的需求来删除或添加词条。</a:t>
            </a:r>
            <a:endParaRPr lang="en-US" altLang="zh-CN"/>
          </a:p>
          <a:p>
            <a:r>
              <a:rPr lang="zh-CN" altLang="en-US"/>
              <a:t>例如我们的项目名称叫 </a:t>
            </a:r>
            <a:r>
              <a:rPr lang="en-US" altLang="zh-CN"/>
              <a:t>heima</a:t>
            </a:r>
            <a:r>
              <a:rPr lang="zh-CN" altLang="en-US"/>
              <a:t>，有</a:t>
            </a:r>
            <a:r>
              <a:rPr lang="en-US" altLang="zh-CN"/>
              <a:t>user</a:t>
            </a:r>
            <a:r>
              <a:rPr lang="zh-CN" altLang="en-US"/>
              <a:t>和</a:t>
            </a:r>
            <a:r>
              <a:rPr lang="en-US" altLang="zh-CN"/>
              <a:t>product</a:t>
            </a:r>
            <a:r>
              <a:rPr lang="zh-CN" altLang="en-US"/>
              <a:t>两种不同类型的数据，我们可以这样定义</a:t>
            </a:r>
            <a:r>
              <a:rPr lang="en-US" altLang="zh-CN"/>
              <a:t>key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user</a:t>
            </a:r>
            <a:r>
              <a:rPr lang="zh-CN" altLang="en-US"/>
              <a:t>相关的</a:t>
            </a:r>
            <a:r>
              <a:rPr lang="en-US" altLang="zh-CN"/>
              <a:t>key</a:t>
            </a:r>
            <a:r>
              <a:rPr lang="zh-CN" altLang="en-US"/>
              <a:t>：</a:t>
            </a:r>
            <a:r>
              <a:rPr lang="en-US" altLang="zh-CN">
                <a:solidFill>
                  <a:schemeClr val="bg1"/>
                </a:solidFill>
                <a:highlight>
                  <a:srgbClr val="AD2A26"/>
                </a:highlight>
              </a:rPr>
              <a:t>heima:user:1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product</a:t>
            </a:r>
            <a:r>
              <a:rPr lang="zh-CN" altLang="en-US"/>
              <a:t>相关的</a:t>
            </a:r>
            <a:r>
              <a:rPr lang="en-US" altLang="zh-CN"/>
              <a:t>key</a:t>
            </a:r>
            <a:r>
              <a:rPr lang="zh-CN" altLang="en-US"/>
              <a:t>：</a:t>
            </a:r>
            <a:r>
              <a:rPr lang="en-US" altLang="zh-CN">
                <a:solidFill>
                  <a:schemeClr val="bg1"/>
                </a:solidFill>
                <a:highlight>
                  <a:srgbClr val="AD2A26"/>
                </a:highlight>
              </a:rPr>
              <a:t>heima:product:1</a:t>
            </a:r>
          </a:p>
          <a:p>
            <a:endParaRPr lang="en-US" altLang="zh-CN">
              <a:solidFill>
                <a:schemeClr val="bg1"/>
              </a:solidFill>
              <a:highlight>
                <a:srgbClr val="AD2A26"/>
              </a:highlight>
            </a:endParaRPr>
          </a:p>
          <a:p>
            <a:r>
              <a:rPr lang="zh-CN" altLang="en-US">
                <a:solidFill>
                  <a:srgbClr val="49504F"/>
                </a:solidFill>
                <a:highlight>
                  <a:srgbClr val="FFFFFF"/>
                </a:highlight>
              </a:rPr>
              <a:t>如果</a:t>
            </a:r>
            <a:r>
              <a:rPr lang="en-US" altLang="zh-CN">
                <a:solidFill>
                  <a:srgbClr val="49504F"/>
                </a:solidFill>
                <a:highlight>
                  <a:srgbClr val="FFFFFF"/>
                </a:highlight>
              </a:rPr>
              <a:t>Value</a:t>
            </a:r>
            <a:r>
              <a:rPr lang="zh-CN" altLang="en-US">
                <a:solidFill>
                  <a:srgbClr val="49504F"/>
                </a:solidFill>
                <a:highlight>
                  <a:srgbClr val="FFFFFF"/>
                </a:highlight>
              </a:rPr>
              <a:t>是一个</a:t>
            </a:r>
            <a:r>
              <a:rPr lang="en-US" altLang="zh-CN">
                <a:solidFill>
                  <a:srgbClr val="49504F"/>
                </a:solidFill>
                <a:highlight>
                  <a:srgbClr val="FFFFFF"/>
                </a:highlight>
              </a:rPr>
              <a:t>Java</a:t>
            </a:r>
            <a:r>
              <a:rPr lang="zh-CN" altLang="en-US">
                <a:solidFill>
                  <a:srgbClr val="49504F"/>
                </a:solidFill>
                <a:highlight>
                  <a:srgbClr val="FFFFFF"/>
                </a:highlight>
              </a:rPr>
              <a:t>对象，例如一个</a:t>
            </a:r>
            <a:r>
              <a:rPr lang="en-US" altLang="zh-CN">
                <a:solidFill>
                  <a:srgbClr val="49504F"/>
                </a:solidFill>
                <a:highlight>
                  <a:srgbClr val="FFFFFF"/>
                </a:highlight>
              </a:rPr>
              <a:t>User</a:t>
            </a:r>
            <a:r>
              <a:rPr lang="zh-CN" altLang="en-US">
                <a:solidFill>
                  <a:srgbClr val="49504F"/>
                </a:solidFill>
                <a:highlight>
                  <a:srgbClr val="FFFFFF"/>
                </a:highlight>
              </a:rPr>
              <a:t>对象，则可以将对象序列化为</a:t>
            </a:r>
            <a:r>
              <a:rPr lang="en-US" altLang="zh-CN">
                <a:solidFill>
                  <a:srgbClr val="49504F"/>
                </a:solidFill>
                <a:highlight>
                  <a:srgbClr val="FFFFFF"/>
                </a:highlight>
              </a:rPr>
              <a:t>JSON</a:t>
            </a:r>
            <a:r>
              <a:rPr lang="zh-CN" altLang="en-US">
                <a:solidFill>
                  <a:srgbClr val="49504F"/>
                </a:solidFill>
                <a:highlight>
                  <a:srgbClr val="FFFFFF"/>
                </a:highlight>
              </a:rPr>
              <a:t>字符串后存储：</a:t>
            </a:r>
            <a:endParaRPr lang="en-US" altLang="zh-CN">
              <a:solidFill>
                <a:srgbClr val="49504F"/>
              </a:solidFill>
              <a:highlight>
                <a:srgbClr val="FFFFFF"/>
              </a:highlight>
            </a:endParaRP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key</a:t>
            </a:r>
            <a:r>
              <a:rPr lang="zh-CN" altLang="en-US" sz="2000">
                <a:solidFill>
                  <a:srgbClr val="AD2A26"/>
                </a:solidFill>
              </a:rPr>
              <a:t>的结构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405EF8-2A52-459D-8008-AA9FFCB9D576}"/>
              </a:ext>
            </a:extLst>
          </p:cNvPr>
          <p:cNvSpPr/>
          <p:nvPr/>
        </p:nvSpPr>
        <p:spPr>
          <a:xfrm>
            <a:off x="3628228" y="2097523"/>
            <a:ext cx="4226560" cy="400051"/>
          </a:xfrm>
          <a:prstGeom prst="rect">
            <a:avLst/>
          </a:prstGeom>
          <a:solidFill>
            <a:srgbClr val="49504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项目名</a:t>
            </a:r>
            <a:r>
              <a:rPr lang="en-US" altLang="zh-CN" sz="1600"/>
              <a:t>:</a:t>
            </a:r>
            <a:r>
              <a:rPr lang="zh-CN" altLang="en-US" sz="1600"/>
              <a:t>业务名</a:t>
            </a:r>
            <a:r>
              <a:rPr lang="en-US" altLang="zh-CN" sz="1600"/>
              <a:t>:</a:t>
            </a:r>
            <a:r>
              <a:rPr lang="zh-CN" altLang="en-US" sz="1600"/>
              <a:t>类型</a:t>
            </a:r>
            <a:r>
              <a:rPr lang="en-US" altLang="zh-CN" sz="1600"/>
              <a:t>:id</a:t>
            </a:r>
            <a:endParaRPr lang="zh-CN" altLang="en-US" sz="1600"/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1141C8F2-D4E5-4C2A-882C-7BF1749C5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879125"/>
              </p:ext>
            </p:extLst>
          </p:nvPr>
        </p:nvGraphicFramePr>
        <p:xfrm>
          <a:off x="938980" y="5035855"/>
          <a:ext cx="8128000" cy="12480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38284">
                  <a:extLst>
                    <a:ext uri="{9D8B030D-6E8A-4147-A177-3AD203B41FA5}">
                      <a16:colId xmlns:a16="http://schemas.microsoft.com/office/drawing/2014/main" val="459834016"/>
                    </a:ext>
                  </a:extLst>
                </a:gridCol>
                <a:gridCol w="5389716">
                  <a:extLst>
                    <a:ext uri="{9D8B030D-6E8A-4147-A177-3AD203B41FA5}">
                      <a16:colId xmlns:a16="http://schemas.microsoft.com/office/drawing/2014/main" val="3172366834"/>
                    </a:ext>
                  </a:extLst>
                </a:gridCol>
              </a:tblGrid>
              <a:tr h="416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KEY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VALUE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671666"/>
                  </a:ext>
                </a:extLst>
              </a:tr>
              <a:tr h="416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heima:user:1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{"id":1, "name": "Jack", "age": 21}</a:t>
                      </a:r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498871"/>
                  </a:ext>
                </a:extLst>
              </a:tr>
              <a:tr h="416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heima:product:1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{"id":1, "name": "</a:t>
                      </a:r>
                      <a:r>
                        <a:rPr lang="zh-CN" altLang="en-US" sz="1600"/>
                        <a:t>小米</a:t>
                      </a:r>
                      <a:r>
                        <a:rPr lang="en-US" altLang="zh-CN" sz="1600"/>
                        <a:t>11", "price": 4999}</a:t>
                      </a:r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135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39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DAF2874-92EB-4693-8B38-5FBBA85255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String</a:t>
            </a:r>
            <a:r>
              <a:rPr lang="zh-CN" altLang="en-US"/>
              <a:t>类型的三种格式：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字符串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int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float</a:t>
            </a:r>
          </a:p>
          <a:p>
            <a:pPr marL="0" indent="0">
              <a:buNone/>
            </a:pPr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key</a:t>
            </a:r>
            <a:r>
              <a:rPr lang="zh-CN" altLang="en-US"/>
              <a:t>的格式：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[</a:t>
            </a:r>
            <a:r>
              <a:rPr lang="zh-CN" altLang="en-US" sz="1600"/>
              <a:t>项目名</a:t>
            </a:r>
            <a:r>
              <a:rPr lang="en-US" altLang="zh-CN" sz="1600"/>
              <a:t>]:[</a:t>
            </a:r>
            <a:r>
              <a:rPr lang="zh-CN" altLang="en-US" sz="1600"/>
              <a:t>业务名</a:t>
            </a:r>
            <a:r>
              <a:rPr lang="en-US" altLang="zh-CN" sz="1600"/>
              <a:t>]:[</a:t>
            </a:r>
            <a:r>
              <a:rPr lang="zh-CN" altLang="en-US" sz="1600"/>
              <a:t>类型</a:t>
            </a:r>
            <a:r>
              <a:rPr lang="en-US" altLang="zh-CN" sz="1600"/>
              <a:t>]:[id]</a:t>
            </a:r>
          </a:p>
        </p:txBody>
      </p:sp>
    </p:spTree>
    <p:extLst>
      <p:ext uri="{BB962C8B-B14F-4D97-AF65-F5344CB8AC3E}">
        <p14:creationId xmlns:p14="http://schemas.microsoft.com/office/powerpoint/2010/main" val="46238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B015D8D-5A43-4B58-B317-3162A26FCADA}"/>
              </a:ext>
            </a:extLst>
          </p:cNvPr>
          <p:cNvSpPr txBox="1">
            <a:spLocks/>
          </p:cNvSpPr>
          <p:nvPr/>
        </p:nvSpPr>
        <p:spPr>
          <a:xfrm>
            <a:off x="5019358" y="179920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Redis</a:t>
            </a:r>
            <a:r>
              <a:rPr lang="zh-CN" altLang="en-US" sz="1800">
                <a:solidFill>
                  <a:srgbClr val="49504F"/>
                </a:solidFill>
              </a:rPr>
              <a:t>数据结构介绍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5019357" y="239187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Redis</a:t>
            </a:r>
            <a:r>
              <a:rPr lang="zh-CN" altLang="en-US" sz="1800"/>
              <a:t>通用命令</a:t>
            </a:r>
            <a:endParaRPr lang="en-US" altLang="zh-CN" sz="1800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5019356" y="2984541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String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10FA8BD-73E9-4FCF-84B9-AE357A8D1F4F}"/>
              </a:ext>
            </a:extLst>
          </p:cNvPr>
          <p:cNvSpPr txBox="1">
            <a:spLocks/>
          </p:cNvSpPr>
          <p:nvPr/>
        </p:nvSpPr>
        <p:spPr>
          <a:xfrm>
            <a:off x="5019356" y="355011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Hash</a:t>
            </a:r>
            <a:r>
              <a:rPr lang="zh-CN" altLang="en-US" sz="1800">
                <a:solidFill>
                  <a:srgbClr val="AD2A26"/>
                </a:solidFill>
              </a:rPr>
              <a:t>类型</a:t>
            </a:r>
            <a:endParaRPr lang="en-US" altLang="zh-CN" sz="1800">
              <a:solidFill>
                <a:srgbClr val="AD2A26"/>
              </a:solidFill>
            </a:endParaRP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59EE22A0-14A8-46DB-8965-8DAEC2AF7BC3}"/>
              </a:ext>
            </a:extLst>
          </p:cNvPr>
          <p:cNvSpPr txBox="1">
            <a:spLocks/>
          </p:cNvSpPr>
          <p:nvPr/>
        </p:nvSpPr>
        <p:spPr>
          <a:xfrm>
            <a:off x="5019356" y="4088596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List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0EA9232F-3BDD-44ED-A1F4-12F49B1C2692}"/>
              </a:ext>
            </a:extLst>
          </p:cNvPr>
          <p:cNvSpPr txBox="1">
            <a:spLocks/>
          </p:cNvSpPr>
          <p:nvPr/>
        </p:nvSpPr>
        <p:spPr>
          <a:xfrm>
            <a:off x="5019356" y="462707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254CF329-7C00-40DB-A503-0592A5917EE5}"/>
              </a:ext>
            </a:extLst>
          </p:cNvPr>
          <p:cNvSpPr txBox="1">
            <a:spLocks/>
          </p:cNvSpPr>
          <p:nvPr/>
        </p:nvSpPr>
        <p:spPr>
          <a:xfrm>
            <a:off x="5019356" y="5165558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SortedSet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416494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初识</a:t>
            </a:r>
            <a:r>
              <a:rPr lang="en-US" altLang="zh-CN">
                <a:solidFill>
                  <a:srgbClr val="49504F"/>
                </a:solidFill>
              </a:rPr>
              <a:t>Redis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</a:t>
            </a:r>
            <a:r>
              <a:rPr lang="en-US" altLang="zh-CN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NoSQL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</a:t>
            </a:r>
            <a:r>
              <a:rPr lang="en-US" altLang="zh-CN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安装</a:t>
            </a:r>
            <a:r>
              <a:rPr lang="en-US" altLang="zh-CN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</a:p>
          <a:p>
            <a:r>
              <a:rPr kumimoji="1" lang="en-US" altLang="zh-CN"/>
              <a:t>Redis</a:t>
            </a:r>
            <a:r>
              <a:rPr kumimoji="1" lang="zh-CN" altLang="en-US"/>
              <a:t>常见命令</a:t>
            </a:r>
            <a:endParaRPr kumimoji="1" lang="en-US" altLang="zh-CN"/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altLang="zh-CN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种常见数据结构</a:t>
            </a:r>
            <a:endParaRPr lang="en-US" altLang="zh-CN" sz="1600" b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通用命令</a:t>
            </a:r>
            <a:endParaRPr lang="en-US" altLang="zh-CN" sz="1600" b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kumimoji="1" lang="zh-CN" altLang="en-US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不同数据结构的操作命令</a:t>
            </a:r>
            <a:endParaRPr kumimoji="1" lang="en-US" altLang="zh-CN" sz="1600"/>
          </a:p>
          <a:p>
            <a:r>
              <a:rPr kumimoji="1" lang="en-US" altLang="zh-CN"/>
              <a:t>Redis</a:t>
            </a:r>
            <a:r>
              <a:rPr kumimoji="1" lang="zh-CN" altLang="en-US"/>
              <a:t>的</a:t>
            </a:r>
            <a:r>
              <a:rPr kumimoji="1" lang="en-US" altLang="zh-CN"/>
              <a:t>Java</a:t>
            </a:r>
            <a:r>
              <a:rPr kumimoji="1" lang="zh-CN" altLang="en-US"/>
              <a:t>客户端</a:t>
            </a:r>
            <a:endParaRPr kumimoji="1" lang="en-US" altLang="zh-CN"/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altLang="zh-CN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Jedis</a:t>
            </a:r>
            <a:r>
              <a:rPr lang="zh-CN" altLang="en-US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</a:t>
            </a:r>
            <a:endParaRPr lang="en-US" altLang="zh-CN" sz="1600" b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altLang="zh-CN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SpringDataRedis</a:t>
            </a:r>
            <a:r>
              <a:rPr lang="zh-CN" altLang="en-US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</a:t>
            </a: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Hash</a:t>
            </a:r>
            <a:r>
              <a:rPr lang="zh-CN" altLang="en-US"/>
              <a:t>类型，也叫散列，其</a:t>
            </a:r>
            <a:r>
              <a:rPr lang="en-US" altLang="zh-CN"/>
              <a:t>value</a:t>
            </a:r>
            <a:r>
              <a:rPr lang="zh-CN" altLang="en-US"/>
              <a:t>是一个无序字典，类似于</a:t>
            </a:r>
            <a:r>
              <a:rPr lang="en-US" altLang="zh-CN"/>
              <a:t>Java</a:t>
            </a:r>
            <a:r>
              <a:rPr lang="zh-CN" altLang="en-US"/>
              <a:t>中的</a:t>
            </a:r>
            <a:r>
              <a:rPr lang="en-US" altLang="zh-CN"/>
              <a:t>HashMap</a:t>
            </a:r>
            <a:r>
              <a:rPr lang="zh-CN" altLang="en-US"/>
              <a:t>结构。</a:t>
            </a:r>
            <a:endParaRPr lang="en-US" altLang="zh-CN"/>
          </a:p>
          <a:p>
            <a:r>
              <a:rPr lang="en-US" altLang="zh-CN"/>
              <a:t>String</a:t>
            </a:r>
            <a:r>
              <a:rPr lang="zh-CN" altLang="en-US"/>
              <a:t>结构是将对象序列化为</a:t>
            </a:r>
            <a:r>
              <a:rPr lang="en-US" altLang="zh-CN"/>
              <a:t>JSON</a:t>
            </a:r>
            <a:r>
              <a:rPr lang="zh-CN" altLang="en-US"/>
              <a:t>字符串后存储，当需要修改对象某个字段时很不方便：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Hash</a:t>
            </a:r>
            <a:r>
              <a:rPr lang="zh-CN" altLang="en-US"/>
              <a:t>结构可以将对象中的每个字段独立存储，可以针对单个字段做</a:t>
            </a:r>
            <a:r>
              <a:rPr lang="en-US" altLang="zh-CN"/>
              <a:t>CRUD</a:t>
            </a:r>
            <a:r>
              <a:rPr lang="zh-CN" altLang="en-US"/>
              <a:t>：</a:t>
            </a: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Hash</a:t>
            </a:r>
            <a:r>
              <a:rPr lang="zh-CN" altLang="en-US" sz="2000">
                <a:solidFill>
                  <a:srgbClr val="AD2A26"/>
                </a:solidFill>
              </a:rPr>
              <a:t>类型</a:t>
            </a:r>
            <a:endParaRPr lang="en-US" altLang="zh-CN" sz="2000">
              <a:solidFill>
                <a:srgbClr val="AD2A26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1EDF8E5-8446-4449-A657-A2895E964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891727"/>
              </p:ext>
            </p:extLst>
          </p:nvPr>
        </p:nvGraphicFramePr>
        <p:xfrm>
          <a:off x="1217232" y="2514600"/>
          <a:ext cx="5881657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24478">
                  <a:extLst>
                    <a:ext uri="{9D8B030D-6E8A-4147-A177-3AD203B41FA5}">
                      <a16:colId xmlns:a16="http://schemas.microsoft.com/office/drawing/2014/main" val="459834016"/>
                    </a:ext>
                  </a:extLst>
                </a:gridCol>
                <a:gridCol w="3757179">
                  <a:extLst>
                    <a:ext uri="{9D8B030D-6E8A-4147-A177-3AD203B41FA5}">
                      <a16:colId xmlns:a16="http://schemas.microsoft.com/office/drawing/2014/main" val="3172366834"/>
                    </a:ext>
                  </a:extLst>
                </a:gridCol>
              </a:tblGrid>
              <a:tr h="2890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KEY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671666"/>
                  </a:ext>
                </a:extLst>
              </a:tr>
              <a:tr h="2957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heima:user:1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{name:"Jack", age:21}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498871"/>
                  </a:ext>
                </a:extLst>
              </a:tr>
              <a:tr h="2957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heima:user:2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{name:"Rose", age:18}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02016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E1724B-70A1-468E-A12D-E5917EF69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175312"/>
              </p:ext>
            </p:extLst>
          </p:nvPr>
        </p:nvGraphicFramePr>
        <p:xfrm>
          <a:off x="1217230" y="4133426"/>
          <a:ext cx="5881658" cy="24961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24478">
                  <a:extLst>
                    <a:ext uri="{9D8B030D-6E8A-4147-A177-3AD203B41FA5}">
                      <a16:colId xmlns:a16="http://schemas.microsoft.com/office/drawing/2014/main" val="459834016"/>
                    </a:ext>
                  </a:extLst>
                </a:gridCol>
                <a:gridCol w="1878590">
                  <a:extLst>
                    <a:ext uri="{9D8B030D-6E8A-4147-A177-3AD203B41FA5}">
                      <a16:colId xmlns:a16="http://schemas.microsoft.com/office/drawing/2014/main" val="3172366834"/>
                    </a:ext>
                  </a:extLst>
                </a:gridCol>
                <a:gridCol w="1878590">
                  <a:extLst>
                    <a:ext uri="{9D8B030D-6E8A-4147-A177-3AD203B41FA5}">
                      <a16:colId xmlns:a16="http://schemas.microsoft.com/office/drawing/2014/main" val="1040681073"/>
                    </a:ext>
                  </a:extLst>
                </a:gridCol>
              </a:tblGrid>
              <a:tr h="41603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KEY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VALUE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671666"/>
                  </a:ext>
                </a:extLst>
              </a:tr>
              <a:tr h="416031">
                <a:tc vMerge="1"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field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498871"/>
                  </a:ext>
                </a:extLst>
              </a:tr>
              <a:tr h="41603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heima:user:1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name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Jack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135808"/>
                  </a:ext>
                </a:extLst>
              </a:tr>
              <a:tr h="416031">
                <a:tc vMerge="1"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age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565196"/>
                  </a:ext>
                </a:extLst>
              </a:tr>
              <a:tr h="41603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heima:user:2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name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Rose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778444"/>
                  </a:ext>
                </a:extLst>
              </a:tr>
              <a:tr h="416031">
                <a:tc vMerge="1"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age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18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6061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851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Hash</a:t>
            </a:r>
            <a:r>
              <a:rPr lang="zh-CN" altLang="en-US"/>
              <a:t>的常见命令有：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HSET key field value</a:t>
            </a:r>
            <a:r>
              <a:rPr lang="zh-CN" altLang="en-US"/>
              <a:t>：添加或者修改</a:t>
            </a:r>
            <a:r>
              <a:rPr lang="en-US" altLang="zh-CN"/>
              <a:t>hash</a:t>
            </a:r>
            <a:r>
              <a:rPr lang="zh-CN" altLang="en-US"/>
              <a:t>类型</a:t>
            </a:r>
            <a:r>
              <a:rPr lang="en-US" altLang="zh-CN"/>
              <a:t>key</a:t>
            </a:r>
            <a:r>
              <a:rPr lang="zh-CN" altLang="en-US"/>
              <a:t>的</a:t>
            </a:r>
            <a:r>
              <a:rPr lang="en-US" altLang="zh-CN"/>
              <a:t>field</a:t>
            </a:r>
            <a:r>
              <a:rPr lang="zh-CN" altLang="en-US"/>
              <a:t>的值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HGET key field</a:t>
            </a:r>
            <a:r>
              <a:rPr lang="zh-CN" altLang="en-US"/>
              <a:t>：获取一个</a:t>
            </a:r>
            <a:r>
              <a:rPr lang="en-US" altLang="zh-CN"/>
              <a:t>hash</a:t>
            </a:r>
            <a:r>
              <a:rPr lang="zh-CN" altLang="en-US"/>
              <a:t>类型</a:t>
            </a:r>
            <a:r>
              <a:rPr lang="en-US" altLang="zh-CN"/>
              <a:t>key</a:t>
            </a:r>
            <a:r>
              <a:rPr lang="zh-CN" altLang="en-US"/>
              <a:t>的</a:t>
            </a:r>
            <a:r>
              <a:rPr lang="en-US" altLang="zh-CN"/>
              <a:t>field</a:t>
            </a:r>
            <a:r>
              <a:rPr lang="zh-CN" altLang="en-US"/>
              <a:t>的值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HMSET</a:t>
            </a:r>
            <a:r>
              <a:rPr lang="zh-CN" altLang="en-US"/>
              <a:t>：批量添加多个</a:t>
            </a:r>
            <a:r>
              <a:rPr lang="en-US" altLang="zh-CN"/>
              <a:t>hash</a:t>
            </a:r>
            <a:r>
              <a:rPr lang="zh-CN" altLang="en-US"/>
              <a:t>类型</a:t>
            </a:r>
            <a:r>
              <a:rPr lang="en-US" altLang="zh-CN"/>
              <a:t>key</a:t>
            </a:r>
            <a:r>
              <a:rPr lang="zh-CN" altLang="en-US"/>
              <a:t>的</a:t>
            </a:r>
            <a:r>
              <a:rPr lang="en-US" altLang="zh-CN"/>
              <a:t>field</a:t>
            </a:r>
            <a:r>
              <a:rPr lang="zh-CN" altLang="en-US"/>
              <a:t>的值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HMGET</a:t>
            </a:r>
            <a:r>
              <a:rPr lang="zh-CN" altLang="en-US"/>
              <a:t>：批量获取多个</a:t>
            </a:r>
            <a:r>
              <a:rPr lang="en-US" altLang="zh-CN"/>
              <a:t>hash</a:t>
            </a:r>
            <a:r>
              <a:rPr lang="zh-CN" altLang="en-US"/>
              <a:t>类型</a:t>
            </a:r>
            <a:r>
              <a:rPr lang="en-US" altLang="zh-CN"/>
              <a:t>key</a:t>
            </a:r>
            <a:r>
              <a:rPr lang="zh-CN" altLang="en-US"/>
              <a:t>的</a:t>
            </a:r>
            <a:r>
              <a:rPr lang="en-US" altLang="zh-CN"/>
              <a:t>field</a:t>
            </a:r>
            <a:r>
              <a:rPr lang="zh-CN" altLang="en-US"/>
              <a:t>的值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HGETALL</a:t>
            </a:r>
            <a:r>
              <a:rPr lang="zh-CN" altLang="en-US"/>
              <a:t>：获取一个</a:t>
            </a:r>
            <a:r>
              <a:rPr lang="en-US" altLang="zh-CN"/>
              <a:t>hash</a:t>
            </a:r>
            <a:r>
              <a:rPr lang="zh-CN" altLang="en-US"/>
              <a:t>类型的</a:t>
            </a:r>
            <a:r>
              <a:rPr lang="en-US" altLang="zh-CN"/>
              <a:t>key</a:t>
            </a:r>
            <a:r>
              <a:rPr lang="zh-CN" altLang="en-US"/>
              <a:t>中的所有的</a:t>
            </a:r>
            <a:r>
              <a:rPr lang="en-US" altLang="zh-CN"/>
              <a:t>field</a:t>
            </a:r>
            <a:r>
              <a:rPr lang="zh-CN" altLang="en-US"/>
              <a:t>和</a:t>
            </a:r>
            <a:r>
              <a:rPr lang="en-US" altLang="zh-CN"/>
              <a:t>value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HKEYS</a:t>
            </a:r>
            <a:r>
              <a:rPr lang="zh-CN" altLang="en-US"/>
              <a:t>：获取一个</a:t>
            </a:r>
            <a:r>
              <a:rPr lang="en-US" altLang="zh-CN"/>
              <a:t>hash</a:t>
            </a:r>
            <a:r>
              <a:rPr lang="zh-CN" altLang="en-US"/>
              <a:t>类型的</a:t>
            </a:r>
            <a:r>
              <a:rPr lang="en-US" altLang="zh-CN"/>
              <a:t>key</a:t>
            </a:r>
            <a:r>
              <a:rPr lang="zh-CN" altLang="en-US"/>
              <a:t>中的所有的</a:t>
            </a:r>
            <a:r>
              <a:rPr lang="en-US" altLang="zh-CN"/>
              <a:t>field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HVALS</a:t>
            </a:r>
            <a:r>
              <a:rPr lang="zh-CN" altLang="en-US"/>
              <a:t>：获取一个</a:t>
            </a:r>
            <a:r>
              <a:rPr lang="en-US" altLang="zh-CN"/>
              <a:t>hash</a:t>
            </a:r>
            <a:r>
              <a:rPr lang="zh-CN" altLang="en-US"/>
              <a:t>类型的</a:t>
            </a:r>
            <a:r>
              <a:rPr lang="en-US" altLang="zh-CN"/>
              <a:t>key</a:t>
            </a:r>
            <a:r>
              <a:rPr lang="zh-CN" altLang="en-US"/>
              <a:t>中的所有的</a:t>
            </a:r>
            <a:r>
              <a:rPr lang="en-US" altLang="zh-CN"/>
              <a:t>value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HINCRBY:</a:t>
            </a:r>
            <a:r>
              <a:rPr lang="zh-CN" altLang="en-US"/>
              <a:t>让一个</a:t>
            </a:r>
            <a:r>
              <a:rPr lang="en-US" altLang="zh-CN"/>
              <a:t>hash</a:t>
            </a:r>
            <a:r>
              <a:rPr lang="zh-CN" altLang="en-US"/>
              <a:t>类型</a:t>
            </a:r>
            <a:r>
              <a:rPr lang="en-US" altLang="zh-CN"/>
              <a:t>key</a:t>
            </a:r>
            <a:r>
              <a:rPr lang="zh-CN" altLang="en-US"/>
              <a:t>的字段值自增并指定步长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HSETNX</a:t>
            </a:r>
            <a:r>
              <a:rPr lang="zh-CN" altLang="en-US"/>
              <a:t>：添加一个</a:t>
            </a:r>
            <a:r>
              <a:rPr lang="en-US" altLang="zh-CN"/>
              <a:t>hash</a:t>
            </a:r>
            <a:r>
              <a:rPr lang="zh-CN" altLang="en-US"/>
              <a:t>类型的</a:t>
            </a:r>
            <a:r>
              <a:rPr lang="en-US" altLang="zh-CN"/>
              <a:t>key</a:t>
            </a:r>
            <a:r>
              <a:rPr lang="zh-CN" altLang="en-US"/>
              <a:t>的</a:t>
            </a:r>
            <a:r>
              <a:rPr lang="en-US" altLang="zh-CN"/>
              <a:t>field</a:t>
            </a:r>
            <a:r>
              <a:rPr lang="zh-CN" altLang="en-US"/>
              <a:t>值，前提是这个</a:t>
            </a:r>
            <a:r>
              <a:rPr lang="en-US" altLang="zh-CN"/>
              <a:t>field</a:t>
            </a:r>
            <a:r>
              <a:rPr lang="zh-CN" altLang="en-US"/>
              <a:t>不存在，否则不执行</a:t>
            </a:r>
            <a:endParaRPr lang="en-US" altLang="zh-CN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Hash</a:t>
            </a:r>
            <a:r>
              <a:rPr lang="zh-CN" altLang="en-US" sz="2000">
                <a:solidFill>
                  <a:srgbClr val="AD2A26"/>
                </a:solidFill>
              </a:rPr>
              <a:t>类型的常见命令</a:t>
            </a:r>
            <a:endParaRPr lang="en-US" altLang="zh-CN" sz="2000">
              <a:solidFill>
                <a:srgbClr val="AD2A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30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B015D8D-5A43-4B58-B317-3162A26FCADA}"/>
              </a:ext>
            </a:extLst>
          </p:cNvPr>
          <p:cNvSpPr txBox="1">
            <a:spLocks/>
          </p:cNvSpPr>
          <p:nvPr/>
        </p:nvSpPr>
        <p:spPr>
          <a:xfrm>
            <a:off x="5019358" y="179920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Redis</a:t>
            </a:r>
            <a:r>
              <a:rPr lang="zh-CN" altLang="en-US" sz="1800">
                <a:solidFill>
                  <a:srgbClr val="49504F"/>
                </a:solidFill>
              </a:rPr>
              <a:t>数据结构介绍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5019357" y="239187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Redis</a:t>
            </a:r>
            <a:r>
              <a:rPr lang="zh-CN" altLang="en-US" sz="1800"/>
              <a:t>通用命令</a:t>
            </a:r>
            <a:endParaRPr lang="en-US" altLang="zh-CN" sz="1800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5019356" y="2984541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String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10FA8BD-73E9-4FCF-84B9-AE357A8D1F4F}"/>
              </a:ext>
            </a:extLst>
          </p:cNvPr>
          <p:cNvSpPr txBox="1">
            <a:spLocks/>
          </p:cNvSpPr>
          <p:nvPr/>
        </p:nvSpPr>
        <p:spPr>
          <a:xfrm>
            <a:off x="5019356" y="355011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Hash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59EE22A0-14A8-46DB-8965-8DAEC2AF7BC3}"/>
              </a:ext>
            </a:extLst>
          </p:cNvPr>
          <p:cNvSpPr txBox="1">
            <a:spLocks/>
          </p:cNvSpPr>
          <p:nvPr/>
        </p:nvSpPr>
        <p:spPr>
          <a:xfrm>
            <a:off x="5019356" y="4088596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List</a:t>
            </a:r>
            <a:r>
              <a:rPr lang="zh-CN" altLang="en-US" sz="1800">
                <a:solidFill>
                  <a:srgbClr val="AD2A26"/>
                </a:solidFill>
              </a:rPr>
              <a:t>类型</a:t>
            </a:r>
            <a:endParaRPr lang="en-US" altLang="zh-CN" sz="1800">
              <a:solidFill>
                <a:srgbClr val="AD2A26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0EA9232F-3BDD-44ED-A1F4-12F49B1C2692}"/>
              </a:ext>
            </a:extLst>
          </p:cNvPr>
          <p:cNvSpPr txBox="1">
            <a:spLocks/>
          </p:cNvSpPr>
          <p:nvPr/>
        </p:nvSpPr>
        <p:spPr>
          <a:xfrm>
            <a:off x="5019356" y="462707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254CF329-7C00-40DB-A503-0592A5917EE5}"/>
              </a:ext>
            </a:extLst>
          </p:cNvPr>
          <p:cNvSpPr txBox="1">
            <a:spLocks/>
          </p:cNvSpPr>
          <p:nvPr/>
        </p:nvSpPr>
        <p:spPr>
          <a:xfrm>
            <a:off x="5019356" y="5165558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SortedSet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70820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中的</a:t>
            </a:r>
            <a:r>
              <a:rPr lang="en-US" altLang="zh-CN"/>
              <a:t>List</a:t>
            </a:r>
            <a:r>
              <a:rPr lang="zh-CN" altLang="en-US"/>
              <a:t>类型与</a:t>
            </a:r>
            <a:r>
              <a:rPr lang="en-US" altLang="zh-CN"/>
              <a:t>Java</a:t>
            </a:r>
            <a:r>
              <a:rPr lang="zh-CN" altLang="en-US"/>
              <a:t>中的</a:t>
            </a:r>
            <a:r>
              <a:rPr lang="en-US" altLang="zh-CN"/>
              <a:t>LinkedList</a:t>
            </a:r>
            <a:r>
              <a:rPr lang="zh-CN" altLang="en-US"/>
              <a:t>类似，可以看做是一个双向链表结构。既可以支持正向检索和也可以支持反向检索。</a:t>
            </a:r>
            <a:endParaRPr lang="en-US" altLang="zh-CN"/>
          </a:p>
          <a:p>
            <a:r>
              <a:rPr lang="zh-CN" altLang="en-US"/>
              <a:t>特征也与</a:t>
            </a:r>
            <a:r>
              <a:rPr lang="en-US" altLang="zh-CN"/>
              <a:t>LinkedList</a:t>
            </a:r>
            <a:r>
              <a:rPr lang="zh-CN" altLang="en-US"/>
              <a:t>类似：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有序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元素可以重复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插入和删除快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查询速度一般</a:t>
            </a:r>
          </a:p>
          <a:p>
            <a:r>
              <a:rPr lang="zh-CN" altLang="en-US"/>
              <a:t>常用来存储一个有序数据，例如：朋友圈点赞列表，评论列表等。</a:t>
            </a:r>
            <a:endParaRPr lang="en-US" altLang="zh-CN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List</a:t>
            </a:r>
            <a:r>
              <a:rPr lang="zh-CN" altLang="en-US" sz="2000">
                <a:solidFill>
                  <a:srgbClr val="AD2A26"/>
                </a:solidFill>
              </a:rPr>
              <a:t>类型</a:t>
            </a:r>
            <a:endParaRPr lang="en-US" altLang="zh-CN" sz="2000">
              <a:solidFill>
                <a:srgbClr val="AD2A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37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List</a:t>
            </a:r>
            <a:r>
              <a:rPr lang="zh-CN" altLang="en-US"/>
              <a:t>的常见命令有：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LPUSH key  element ... </a:t>
            </a:r>
            <a:r>
              <a:rPr lang="zh-CN" altLang="en-US"/>
              <a:t>：向列表左侧插入一个或多个元素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LPOP key</a:t>
            </a:r>
            <a:r>
              <a:rPr lang="zh-CN" altLang="en-US"/>
              <a:t>：移除并返回列表左侧的第一个元素，没有则返回</a:t>
            </a:r>
            <a:r>
              <a:rPr lang="en-US" altLang="zh-CN"/>
              <a:t>nil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RPUSH key  element ... </a:t>
            </a:r>
            <a:r>
              <a:rPr lang="zh-CN" altLang="en-US"/>
              <a:t>：向列表右侧插入一个或多个元素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RPOP key</a:t>
            </a:r>
            <a:r>
              <a:rPr lang="zh-CN" altLang="en-US"/>
              <a:t>：移除并返回列表右侧的第一个元素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LRANGE key star end</a:t>
            </a:r>
            <a:r>
              <a:rPr lang="zh-CN" altLang="en-US"/>
              <a:t>：返回一段角标范围内的所有元素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BLPOP</a:t>
            </a:r>
            <a:r>
              <a:rPr lang="zh-CN" altLang="en-US"/>
              <a:t>和</a:t>
            </a:r>
            <a:r>
              <a:rPr lang="en-US" altLang="zh-CN"/>
              <a:t>BRPOP</a:t>
            </a:r>
            <a:r>
              <a:rPr lang="zh-CN" altLang="en-US"/>
              <a:t>：与</a:t>
            </a:r>
            <a:r>
              <a:rPr lang="en-US" altLang="zh-CN"/>
              <a:t>LPOP</a:t>
            </a:r>
            <a:r>
              <a:rPr lang="zh-CN" altLang="en-US"/>
              <a:t>和</a:t>
            </a:r>
            <a:r>
              <a:rPr lang="en-US" altLang="zh-CN"/>
              <a:t>RPOP</a:t>
            </a:r>
            <a:r>
              <a:rPr lang="zh-CN" altLang="en-US"/>
              <a:t>类似，只不过在没有元素时等待指定时间，而不是直接返回</a:t>
            </a:r>
            <a:r>
              <a:rPr lang="en-US" altLang="zh-CN"/>
              <a:t>nil</a:t>
            </a: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List</a:t>
            </a:r>
            <a:r>
              <a:rPr lang="zh-CN" altLang="en-US" sz="2000">
                <a:solidFill>
                  <a:srgbClr val="AD2A26"/>
                </a:solidFill>
              </a:rPr>
              <a:t>类型的常见命令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21" name="箭头: 直角上 20">
            <a:extLst>
              <a:ext uri="{FF2B5EF4-FFF2-40B4-BE49-F238E27FC236}">
                <a16:creationId xmlns:a16="http://schemas.microsoft.com/office/drawing/2014/main" id="{BF14F5CE-63CE-4188-9749-23383FBAA0DE}"/>
              </a:ext>
            </a:extLst>
          </p:cNvPr>
          <p:cNvSpPr/>
          <p:nvPr/>
        </p:nvSpPr>
        <p:spPr>
          <a:xfrm rot="5400000">
            <a:off x="1280160" y="4445000"/>
            <a:ext cx="518160" cy="1046480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直角上 21">
            <a:extLst>
              <a:ext uri="{FF2B5EF4-FFF2-40B4-BE49-F238E27FC236}">
                <a16:creationId xmlns:a16="http://schemas.microsoft.com/office/drawing/2014/main" id="{17F37EAF-2A7D-4543-B191-EEBFACC81C49}"/>
              </a:ext>
            </a:extLst>
          </p:cNvPr>
          <p:cNvSpPr/>
          <p:nvPr/>
        </p:nvSpPr>
        <p:spPr>
          <a:xfrm rot="10800000">
            <a:off x="944880" y="5284596"/>
            <a:ext cx="1117600" cy="518161"/>
          </a:xfrm>
          <a:prstGeom prst="bentUpArrow">
            <a:avLst/>
          </a:prstGeom>
          <a:solidFill>
            <a:srgbClr val="AD2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4B31E75-1AD5-44FC-A2E7-18401B182E6D}"/>
              </a:ext>
            </a:extLst>
          </p:cNvPr>
          <p:cNvSpPr txBox="1"/>
          <p:nvPr/>
        </p:nvSpPr>
        <p:spPr>
          <a:xfrm>
            <a:off x="1239520" y="4709160"/>
            <a:ext cx="822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LPUSH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E60276-B459-478D-A508-38545B8B4CD3}"/>
              </a:ext>
            </a:extLst>
          </p:cNvPr>
          <p:cNvSpPr txBox="1"/>
          <p:nvPr/>
        </p:nvSpPr>
        <p:spPr>
          <a:xfrm>
            <a:off x="1239520" y="5421137"/>
            <a:ext cx="822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LPOP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箭头: 圆角右 31">
            <a:extLst>
              <a:ext uri="{FF2B5EF4-FFF2-40B4-BE49-F238E27FC236}">
                <a16:creationId xmlns:a16="http://schemas.microsoft.com/office/drawing/2014/main" id="{BEAB324E-591B-4370-B232-057A8A019FEE}"/>
              </a:ext>
            </a:extLst>
          </p:cNvPr>
          <p:cNvSpPr/>
          <p:nvPr/>
        </p:nvSpPr>
        <p:spPr>
          <a:xfrm rot="10800000">
            <a:off x="9129904" y="4709161"/>
            <a:ext cx="1168400" cy="518159"/>
          </a:xfrm>
          <a:prstGeom prst="ben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箭头: 圆角右 32">
            <a:extLst>
              <a:ext uri="{FF2B5EF4-FFF2-40B4-BE49-F238E27FC236}">
                <a16:creationId xmlns:a16="http://schemas.microsoft.com/office/drawing/2014/main" id="{9EA71D71-8E4E-4A33-84D9-82A9A958E3E5}"/>
              </a:ext>
            </a:extLst>
          </p:cNvPr>
          <p:cNvSpPr/>
          <p:nvPr/>
        </p:nvSpPr>
        <p:spPr>
          <a:xfrm rot="5400000">
            <a:off x="9495664" y="4928998"/>
            <a:ext cx="518159" cy="1249680"/>
          </a:xfrm>
          <a:prstGeom prst="bentArrow">
            <a:avLst/>
          </a:prstGeom>
          <a:solidFill>
            <a:srgbClr val="AD2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47B934D-1F6B-4074-90A3-F3B5B4DB0DB8}"/>
              </a:ext>
            </a:extLst>
          </p:cNvPr>
          <p:cNvSpPr txBox="1"/>
          <p:nvPr/>
        </p:nvSpPr>
        <p:spPr>
          <a:xfrm>
            <a:off x="9231504" y="4683760"/>
            <a:ext cx="822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RPUSH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BE2ECEE-F518-4070-965C-A0C2EE87C579}"/>
              </a:ext>
            </a:extLst>
          </p:cNvPr>
          <p:cNvSpPr txBox="1"/>
          <p:nvPr/>
        </p:nvSpPr>
        <p:spPr>
          <a:xfrm>
            <a:off x="9231504" y="5459935"/>
            <a:ext cx="822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RPOP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6" name="左大括号 35">
            <a:extLst>
              <a:ext uri="{FF2B5EF4-FFF2-40B4-BE49-F238E27FC236}">
                <a16:creationId xmlns:a16="http://schemas.microsoft.com/office/drawing/2014/main" id="{ABF2D45C-1D44-49F1-AD5A-23BC6E87905C}"/>
              </a:ext>
            </a:extLst>
          </p:cNvPr>
          <p:cNvSpPr/>
          <p:nvPr/>
        </p:nvSpPr>
        <p:spPr>
          <a:xfrm rot="16200000">
            <a:off x="6225858" y="4563558"/>
            <a:ext cx="335280" cy="2232111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7BFAD93-309F-42AF-95C6-BDBFC91934CA}"/>
              </a:ext>
            </a:extLst>
          </p:cNvPr>
          <p:cNvSpPr txBox="1"/>
          <p:nvPr/>
        </p:nvSpPr>
        <p:spPr>
          <a:xfrm>
            <a:off x="5485091" y="5946375"/>
            <a:ext cx="1834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LRANGE key 1, 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DDF46CD-FBC6-4379-8104-809CB24AF021}"/>
              </a:ext>
            </a:extLst>
          </p:cNvPr>
          <p:cNvSpPr/>
          <p:nvPr/>
        </p:nvSpPr>
        <p:spPr>
          <a:xfrm>
            <a:off x="5277442" y="4991537"/>
            <a:ext cx="731520" cy="396240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8A32AEB-15DD-47AD-81CF-89266612B2F0}"/>
              </a:ext>
            </a:extLst>
          </p:cNvPr>
          <p:cNvSpPr/>
          <p:nvPr/>
        </p:nvSpPr>
        <p:spPr>
          <a:xfrm>
            <a:off x="6760802" y="4991537"/>
            <a:ext cx="731520" cy="396240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C977A3C-F326-42A5-A6D7-6BDA42034F81}"/>
              </a:ext>
            </a:extLst>
          </p:cNvPr>
          <p:cNvCxnSpPr>
            <a:stCxn id="31" idx="3"/>
            <a:endCxn id="38" idx="1"/>
          </p:cNvCxnSpPr>
          <p:nvPr/>
        </p:nvCxnSpPr>
        <p:spPr>
          <a:xfrm>
            <a:off x="6008962" y="5189657"/>
            <a:ext cx="751840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3658B03-5A50-43AE-823B-298FEFA4B009}"/>
              </a:ext>
            </a:extLst>
          </p:cNvPr>
          <p:cNvSpPr/>
          <p:nvPr/>
        </p:nvSpPr>
        <p:spPr>
          <a:xfrm>
            <a:off x="3794082" y="4987604"/>
            <a:ext cx="731520" cy="396240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ABE15E83-93A2-4948-A88B-D27F04EBBED4}"/>
              </a:ext>
            </a:extLst>
          </p:cNvPr>
          <p:cNvCxnSpPr>
            <a:cxnSpLocks/>
            <a:stCxn id="40" idx="3"/>
            <a:endCxn id="31" idx="1"/>
          </p:cNvCxnSpPr>
          <p:nvPr/>
        </p:nvCxnSpPr>
        <p:spPr>
          <a:xfrm>
            <a:off x="4525602" y="5185724"/>
            <a:ext cx="751840" cy="3933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036F4CCB-F0FF-4794-9A78-B49BAFEF5F58}"/>
              </a:ext>
            </a:extLst>
          </p:cNvPr>
          <p:cNvSpPr/>
          <p:nvPr/>
        </p:nvSpPr>
        <p:spPr>
          <a:xfrm>
            <a:off x="2310722" y="4987604"/>
            <a:ext cx="731520" cy="396240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712A742-8FBF-4133-8983-D9167F92B055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>
          <a:xfrm>
            <a:off x="3042242" y="5185724"/>
            <a:ext cx="751840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CD4CF92C-7B3D-4631-B093-2B03DF3C80EC}"/>
              </a:ext>
            </a:extLst>
          </p:cNvPr>
          <p:cNvSpPr/>
          <p:nvPr/>
        </p:nvSpPr>
        <p:spPr>
          <a:xfrm>
            <a:off x="8244162" y="5008115"/>
            <a:ext cx="731520" cy="396240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</a:t>
            </a:r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CA77DA0-AF34-4F5F-8A6F-7204F6B81299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7492322" y="5206235"/>
            <a:ext cx="751840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2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.00023 L -0.0681 0.00023 C -0.0987 0.00023 -0.1362 0.05046 -0.1362 0.09143 L -0.1362 0.1831 " pathEditMode="relative" rAng="0" ptsTypes="AAAA">
                                      <p:cBhvr>
                                        <p:cTn id="7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10" y="9144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.00023 L 0.06927 0.00023 C 0.10039 0.00023 0.13854 0.05046 0.13854 0.09143 L 0.13854 0.1831 " pathEditMode="relative" rAng="0" ptsTypes="AAAA">
                                      <p:cBhvr>
                                        <p:cTn id="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9144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4" grpId="0"/>
      <p:bldP spid="32" grpId="0" animBg="1"/>
      <p:bldP spid="33" grpId="0" animBg="1"/>
      <p:bldP spid="34" grpId="0"/>
      <p:bldP spid="35" grpId="0"/>
      <p:bldP spid="36" grpId="0" animBg="1"/>
      <p:bldP spid="37" grpId="0"/>
      <p:bldP spid="31" grpId="0" animBg="1"/>
      <p:bldP spid="38" grpId="0" animBg="1"/>
      <p:bldP spid="40" grpId="0" animBg="1"/>
      <p:bldP spid="42" grpId="0" animBg="1"/>
      <p:bldP spid="42" grpId="1" animBg="1"/>
      <p:bldP spid="42" grpId="2" animBg="1"/>
      <p:bldP spid="44" grpId="1" animBg="1"/>
      <p:bldP spid="44" grpId="2" animBg="1"/>
      <p:bldP spid="44" grpId="3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F2771F5-AB56-43A7-9589-ED8999AF0F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如何利用</a:t>
            </a:r>
            <a:r>
              <a:rPr lang="en-US" altLang="zh-CN"/>
              <a:t>List</a:t>
            </a:r>
            <a:r>
              <a:rPr lang="zh-CN" altLang="en-US"/>
              <a:t>结构模拟一个栈</a:t>
            </a:r>
            <a:r>
              <a:rPr lang="en-US" altLang="zh-CN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入口和出口在同一边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如何利用</a:t>
            </a:r>
            <a:r>
              <a:rPr lang="en-US" altLang="zh-CN"/>
              <a:t>List</a:t>
            </a:r>
            <a:r>
              <a:rPr lang="zh-CN" altLang="en-US"/>
              <a:t>结构模拟一个队列</a:t>
            </a:r>
            <a:r>
              <a:rPr lang="en-US" altLang="zh-CN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入口和出口在不同边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如何利用</a:t>
            </a:r>
            <a:r>
              <a:rPr lang="en-US" altLang="zh-CN"/>
              <a:t>List</a:t>
            </a:r>
            <a:r>
              <a:rPr lang="zh-CN" altLang="en-US"/>
              <a:t>结构模拟一个阻塞队列</a:t>
            </a:r>
            <a:r>
              <a:rPr lang="en-US" altLang="zh-CN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入口和出口在不同边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出队时采用</a:t>
            </a:r>
            <a:r>
              <a:rPr lang="en-US" altLang="zh-CN" sz="1600"/>
              <a:t>BLPOP</a:t>
            </a:r>
            <a:r>
              <a:rPr lang="zh-CN" altLang="en-US" sz="1600"/>
              <a:t>或</a:t>
            </a:r>
            <a:r>
              <a:rPr lang="en-US" altLang="zh-CN" sz="1600"/>
              <a:t>BRPOP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50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B015D8D-5A43-4B58-B317-3162A26FCADA}"/>
              </a:ext>
            </a:extLst>
          </p:cNvPr>
          <p:cNvSpPr txBox="1">
            <a:spLocks/>
          </p:cNvSpPr>
          <p:nvPr/>
        </p:nvSpPr>
        <p:spPr>
          <a:xfrm>
            <a:off x="5019358" y="179920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Redis</a:t>
            </a:r>
            <a:r>
              <a:rPr lang="zh-CN" altLang="en-US" sz="1800">
                <a:solidFill>
                  <a:srgbClr val="49504F"/>
                </a:solidFill>
              </a:rPr>
              <a:t>数据结构介绍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5019357" y="239187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Redis</a:t>
            </a:r>
            <a:r>
              <a:rPr lang="zh-CN" altLang="en-US" sz="1800"/>
              <a:t>通用命令</a:t>
            </a:r>
            <a:endParaRPr lang="en-US" altLang="zh-CN" sz="1800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5019356" y="2984541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String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10FA8BD-73E9-4FCF-84B9-AE357A8D1F4F}"/>
              </a:ext>
            </a:extLst>
          </p:cNvPr>
          <p:cNvSpPr txBox="1">
            <a:spLocks/>
          </p:cNvSpPr>
          <p:nvPr/>
        </p:nvSpPr>
        <p:spPr>
          <a:xfrm>
            <a:off x="5019356" y="355011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Hash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59EE22A0-14A8-46DB-8965-8DAEC2AF7BC3}"/>
              </a:ext>
            </a:extLst>
          </p:cNvPr>
          <p:cNvSpPr txBox="1">
            <a:spLocks/>
          </p:cNvSpPr>
          <p:nvPr/>
        </p:nvSpPr>
        <p:spPr>
          <a:xfrm>
            <a:off x="5019356" y="4088596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List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0EA9232F-3BDD-44ED-A1F4-12F49B1C2692}"/>
              </a:ext>
            </a:extLst>
          </p:cNvPr>
          <p:cNvSpPr txBox="1">
            <a:spLocks/>
          </p:cNvSpPr>
          <p:nvPr/>
        </p:nvSpPr>
        <p:spPr>
          <a:xfrm>
            <a:off x="5019356" y="462707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Set</a:t>
            </a:r>
            <a:r>
              <a:rPr lang="zh-CN" altLang="en-US" sz="1800">
                <a:solidFill>
                  <a:srgbClr val="AD2A26"/>
                </a:solidFill>
              </a:rPr>
              <a:t>类型</a:t>
            </a:r>
            <a:endParaRPr lang="en-US" altLang="zh-CN" sz="1800">
              <a:solidFill>
                <a:srgbClr val="AD2A26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254CF329-7C00-40DB-A503-0592A5917EE5}"/>
              </a:ext>
            </a:extLst>
          </p:cNvPr>
          <p:cNvSpPr txBox="1">
            <a:spLocks/>
          </p:cNvSpPr>
          <p:nvPr/>
        </p:nvSpPr>
        <p:spPr>
          <a:xfrm>
            <a:off x="5019356" y="5165558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SortedSet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53098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Set</a:t>
            </a:r>
            <a:r>
              <a:rPr lang="zh-CN" altLang="en-US"/>
              <a:t>结构与</a:t>
            </a:r>
            <a:r>
              <a:rPr lang="en-US" altLang="zh-CN"/>
              <a:t>Java</a:t>
            </a:r>
            <a:r>
              <a:rPr lang="zh-CN" altLang="en-US"/>
              <a:t>中的</a:t>
            </a:r>
            <a:r>
              <a:rPr lang="en-US" altLang="zh-CN"/>
              <a:t>HashSet</a:t>
            </a:r>
            <a:r>
              <a:rPr lang="zh-CN" altLang="en-US"/>
              <a:t>类似，可以看做是一个</a:t>
            </a:r>
            <a:r>
              <a:rPr lang="en-US" altLang="zh-CN"/>
              <a:t>value</a:t>
            </a:r>
            <a:r>
              <a:rPr lang="zh-CN" altLang="en-US"/>
              <a:t>为</a:t>
            </a:r>
            <a:r>
              <a:rPr lang="en-US" altLang="zh-CN"/>
              <a:t>null</a:t>
            </a:r>
            <a:r>
              <a:rPr lang="zh-CN" altLang="en-US"/>
              <a:t>的</a:t>
            </a:r>
            <a:r>
              <a:rPr lang="en-US" altLang="zh-CN"/>
              <a:t>HashMap</a:t>
            </a:r>
            <a:r>
              <a:rPr lang="zh-CN" altLang="en-US"/>
              <a:t>。因为也是一个</a:t>
            </a:r>
            <a:r>
              <a:rPr lang="en-US" altLang="zh-CN"/>
              <a:t>hash</a:t>
            </a:r>
            <a:r>
              <a:rPr lang="zh-CN" altLang="en-US"/>
              <a:t>表，因此具备与</a:t>
            </a:r>
            <a:r>
              <a:rPr lang="en-US" altLang="zh-CN"/>
              <a:t>HashSet</a:t>
            </a:r>
            <a:r>
              <a:rPr lang="zh-CN" altLang="en-US"/>
              <a:t>类似的特征：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无序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元素不可重复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查找快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支持交集、并集、差集等功能</a:t>
            </a:r>
            <a:endParaRPr lang="en-US" altLang="zh-CN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Set</a:t>
            </a:r>
            <a:r>
              <a:rPr lang="zh-CN" altLang="en-US" sz="2000">
                <a:solidFill>
                  <a:srgbClr val="AD2A26"/>
                </a:solidFill>
              </a:rPr>
              <a:t>类型</a:t>
            </a:r>
            <a:endParaRPr lang="en-US" altLang="zh-CN" sz="2000">
              <a:solidFill>
                <a:srgbClr val="AD2A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90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的常见命令有：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SADD</a:t>
            </a:r>
            <a:r>
              <a:rPr lang="zh-CN" altLang="en-US"/>
              <a:t> </a:t>
            </a:r>
            <a:r>
              <a:rPr lang="en-US" altLang="zh-CN"/>
              <a:t>key member ... </a:t>
            </a:r>
            <a:r>
              <a:rPr lang="zh-CN" altLang="en-US"/>
              <a:t>：向</a:t>
            </a:r>
            <a:r>
              <a:rPr lang="en-US" altLang="zh-CN"/>
              <a:t>set</a:t>
            </a:r>
            <a:r>
              <a:rPr lang="zh-CN" altLang="en-US"/>
              <a:t>中添加一个或多个元素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SREM key member ... : </a:t>
            </a:r>
            <a:r>
              <a:rPr lang="zh-CN" altLang="en-US"/>
              <a:t>移除</a:t>
            </a:r>
            <a:r>
              <a:rPr lang="en-US" altLang="zh-CN"/>
              <a:t>set</a:t>
            </a:r>
            <a:r>
              <a:rPr lang="zh-CN" altLang="en-US"/>
              <a:t>中的指定元素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SCARD key</a:t>
            </a:r>
            <a:r>
              <a:rPr lang="zh-CN" altLang="en-US"/>
              <a:t>： 返回</a:t>
            </a:r>
            <a:r>
              <a:rPr lang="en-US" altLang="zh-CN"/>
              <a:t>set</a:t>
            </a:r>
            <a:r>
              <a:rPr lang="zh-CN" altLang="en-US"/>
              <a:t>中元素的个数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SISMEMBER key member</a:t>
            </a:r>
            <a:r>
              <a:rPr lang="zh-CN" altLang="en-US"/>
              <a:t>：判断一个元素是否存在于</a:t>
            </a:r>
            <a:r>
              <a:rPr lang="en-US" altLang="zh-CN"/>
              <a:t>set</a:t>
            </a:r>
            <a:r>
              <a:rPr lang="zh-CN" altLang="en-US"/>
              <a:t>中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SMEMBERS</a:t>
            </a:r>
            <a:r>
              <a:rPr lang="zh-CN" altLang="en-US"/>
              <a:t>：获取</a:t>
            </a:r>
            <a:r>
              <a:rPr lang="en-US" altLang="zh-CN"/>
              <a:t>set</a:t>
            </a:r>
            <a:r>
              <a:rPr lang="zh-CN" altLang="en-US"/>
              <a:t>中的所有元素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SINTER key1 key2 ... </a:t>
            </a:r>
            <a:r>
              <a:rPr lang="zh-CN" altLang="en-US"/>
              <a:t>：求</a:t>
            </a:r>
            <a:r>
              <a:rPr lang="en-US" altLang="zh-CN"/>
              <a:t>key1</a:t>
            </a:r>
            <a:r>
              <a:rPr lang="zh-CN" altLang="en-US"/>
              <a:t>与</a:t>
            </a:r>
            <a:r>
              <a:rPr lang="en-US" altLang="zh-CN"/>
              <a:t>key2</a:t>
            </a:r>
            <a:r>
              <a:rPr lang="zh-CN" altLang="en-US"/>
              <a:t>的交集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Set</a:t>
            </a:r>
            <a:r>
              <a:rPr lang="zh-CN" altLang="en-US" sz="2000">
                <a:solidFill>
                  <a:srgbClr val="AD2A26"/>
                </a:solidFill>
              </a:rPr>
              <a:t>类型的常见命令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711B81C-823C-4A5F-8C25-1839191021CE}"/>
              </a:ext>
            </a:extLst>
          </p:cNvPr>
          <p:cNvSpPr/>
          <p:nvPr/>
        </p:nvSpPr>
        <p:spPr>
          <a:xfrm>
            <a:off x="7783628" y="1613416"/>
            <a:ext cx="3373120" cy="2381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pPr algn="ctr"/>
            <a:r>
              <a:rPr lang="en-US" altLang="zh-CN">
                <a:solidFill>
                  <a:schemeClr val="accent3">
                    <a:lumMod val="50000"/>
                  </a:schemeClr>
                </a:solidFill>
              </a:rPr>
              <a:t>S1</a:t>
            </a:r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2D3E657-9D3C-4120-BD0D-C076C6271C61}"/>
              </a:ext>
            </a:extLst>
          </p:cNvPr>
          <p:cNvSpPr/>
          <p:nvPr/>
        </p:nvSpPr>
        <p:spPr>
          <a:xfrm>
            <a:off x="7750959" y="4116044"/>
            <a:ext cx="3373120" cy="2384665"/>
          </a:xfrm>
          <a:prstGeom prst="ellipse">
            <a:avLst/>
          </a:prstGeom>
          <a:solidFill>
            <a:schemeClr val="accent5">
              <a:lumMod val="60000"/>
              <a:lumOff val="40000"/>
              <a:alpha val="4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pPr algn="ctr"/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S2</a:t>
            </a: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5C9FC16-6419-4D17-9008-04C58A7FDA18}"/>
              </a:ext>
            </a:extLst>
          </p:cNvPr>
          <p:cNvSpPr/>
          <p:nvPr/>
        </p:nvSpPr>
        <p:spPr>
          <a:xfrm>
            <a:off x="8345479" y="2553463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2DD5F49-0204-4E6F-8B6C-472E6E152111}"/>
              </a:ext>
            </a:extLst>
          </p:cNvPr>
          <p:cNvSpPr/>
          <p:nvPr/>
        </p:nvSpPr>
        <p:spPr>
          <a:xfrm>
            <a:off x="9252259" y="2553463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FC324E7-EB9E-479D-8017-43D0D91BAF1E}"/>
              </a:ext>
            </a:extLst>
          </p:cNvPr>
          <p:cNvSpPr/>
          <p:nvPr/>
        </p:nvSpPr>
        <p:spPr>
          <a:xfrm>
            <a:off x="10159039" y="2553462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A37DCC2-3E53-4DA3-B343-512A8368ED15}"/>
              </a:ext>
            </a:extLst>
          </p:cNvPr>
          <p:cNvSpPr/>
          <p:nvPr/>
        </p:nvSpPr>
        <p:spPr>
          <a:xfrm>
            <a:off x="8345479" y="5060335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8776052-C4C6-427B-9A94-848A7F9BE9E1}"/>
              </a:ext>
            </a:extLst>
          </p:cNvPr>
          <p:cNvSpPr/>
          <p:nvPr/>
        </p:nvSpPr>
        <p:spPr>
          <a:xfrm>
            <a:off x="9252259" y="5060335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19B115D-95C9-41D7-89AF-BAACDFFE7B6C}"/>
              </a:ext>
            </a:extLst>
          </p:cNvPr>
          <p:cNvSpPr/>
          <p:nvPr/>
        </p:nvSpPr>
        <p:spPr>
          <a:xfrm>
            <a:off x="10159039" y="5060334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70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  <p:bldP spid="13" grpId="0" animBg="1"/>
      <p:bldP spid="28" grpId="0" animBg="1"/>
      <p:bldP spid="29" grpId="0" animBg="1"/>
      <p:bldP spid="30" grpId="0" animBg="1"/>
      <p:bldP spid="31" grpId="0" animBg="1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2159024"/>
          </a:xfrm>
        </p:spPr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的常见命令有：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SADD</a:t>
            </a:r>
            <a:r>
              <a:rPr lang="zh-CN" altLang="en-US"/>
              <a:t> </a:t>
            </a:r>
            <a:r>
              <a:rPr lang="en-US" altLang="zh-CN"/>
              <a:t>key member ... </a:t>
            </a:r>
            <a:r>
              <a:rPr lang="zh-CN" altLang="en-US"/>
              <a:t>：向</a:t>
            </a:r>
            <a:r>
              <a:rPr lang="en-US" altLang="zh-CN"/>
              <a:t>set</a:t>
            </a:r>
            <a:r>
              <a:rPr lang="zh-CN" altLang="en-US"/>
              <a:t>中添加一个或多个元素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SREM key member ... : </a:t>
            </a:r>
            <a:r>
              <a:rPr lang="zh-CN" altLang="en-US"/>
              <a:t>移除</a:t>
            </a:r>
            <a:r>
              <a:rPr lang="en-US" altLang="zh-CN"/>
              <a:t>set</a:t>
            </a:r>
            <a:r>
              <a:rPr lang="zh-CN" altLang="en-US"/>
              <a:t>中的指定元素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SCARD key</a:t>
            </a:r>
            <a:r>
              <a:rPr lang="zh-CN" altLang="en-US"/>
              <a:t>： 返回</a:t>
            </a:r>
            <a:r>
              <a:rPr lang="en-US" altLang="zh-CN"/>
              <a:t>set</a:t>
            </a:r>
            <a:r>
              <a:rPr lang="zh-CN" altLang="en-US"/>
              <a:t>中元素的个数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SISMEMBER key member</a:t>
            </a:r>
            <a:r>
              <a:rPr lang="zh-CN" altLang="en-US"/>
              <a:t>：判断一个元素是否存在于</a:t>
            </a:r>
            <a:r>
              <a:rPr lang="en-US" altLang="zh-CN"/>
              <a:t>set</a:t>
            </a:r>
            <a:r>
              <a:rPr lang="zh-CN" altLang="en-US"/>
              <a:t>中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SMEMBERS</a:t>
            </a:r>
            <a:r>
              <a:rPr lang="zh-CN" altLang="en-US"/>
              <a:t>：获取</a:t>
            </a:r>
            <a:r>
              <a:rPr lang="en-US" altLang="zh-CN"/>
              <a:t>set</a:t>
            </a:r>
            <a:r>
              <a:rPr lang="zh-CN" altLang="en-US"/>
              <a:t>中的所有元素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SINTER key1 key2 ... </a:t>
            </a:r>
            <a:r>
              <a:rPr lang="zh-CN" altLang="en-US"/>
              <a:t>：求</a:t>
            </a:r>
            <a:r>
              <a:rPr lang="en-US" altLang="zh-CN"/>
              <a:t>key1</a:t>
            </a:r>
            <a:r>
              <a:rPr lang="zh-CN" altLang="en-US"/>
              <a:t>与</a:t>
            </a:r>
            <a:r>
              <a:rPr lang="en-US" altLang="zh-CN"/>
              <a:t>key2</a:t>
            </a:r>
            <a:r>
              <a:rPr lang="zh-CN" altLang="en-US"/>
              <a:t>的交集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Set</a:t>
            </a:r>
            <a:r>
              <a:rPr lang="zh-CN" altLang="en-US" sz="2000">
                <a:solidFill>
                  <a:srgbClr val="AD2A26"/>
                </a:solidFill>
              </a:rPr>
              <a:t>类型的常见命令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7340C1F-DA23-4210-86F7-F8E2661C2444}"/>
              </a:ext>
            </a:extLst>
          </p:cNvPr>
          <p:cNvSpPr/>
          <p:nvPr/>
        </p:nvSpPr>
        <p:spPr>
          <a:xfrm>
            <a:off x="7783628" y="2038302"/>
            <a:ext cx="3373120" cy="2381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pPr algn="ctr"/>
            <a:r>
              <a:rPr lang="en-US" altLang="zh-CN">
                <a:solidFill>
                  <a:schemeClr val="accent3">
                    <a:lumMod val="50000"/>
                  </a:schemeClr>
                </a:solidFill>
              </a:rPr>
              <a:t>S1</a:t>
            </a:r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F4E7EFF-A1BF-44C4-AEFD-1EBCAF88FC1D}"/>
              </a:ext>
            </a:extLst>
          </p:cNvPr>
          <p:cNvSpPr/>
          <p:nvPr/>
        </p:nvSpPr>
        <p:spPr>
          <a:xfrm>
            <a:off x="7783628" y="3629144"/>
            <a:ext cx="3373120" cy="2384665"/>
          </a:xfrm>
          <a:prstGeom prst="ellipse">
            <a:avLst/>
          </a:prstGeom>
          <a:solidFill>
            <a:schemeClr val="accent5">
              <a:lumMod val="60000"/>
              <a:lumOff val="40000"/>
              <a:alpha val="26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b"/>
          <a:lstStyle/>
          <a:p>
            <a:pPr algn="ctr"/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S2</a:t>
            </a: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EAE04BE-72F6-42B1-BA47-AA15E654C7E2}"/>
              </a:ext>
            </a:extLst>
          </p:cNvPr>
          <p:cNvSpPr/>
          <p:nvPr/>
        </p:nvSpPr>
        <p:spPr>
          <a:xfrm>
            <a:off x="9190788" y="2906056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7FA40DF-169E-4D49-A0DD-DB0FBBCD6ABE}"/>
              </a:ext>
            </a:extLst>
          </p:cNvPr>
          <p:cNvSpPr/>
          <p:nvPr/>
        </p:nvSpPr>
        <p:spPr>
          <a:xfrm>
            <a:off x="8832087" y="3783229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BD0436A-46D8-4366-B871-C2880D2B7F69}"/>
              </a:ext>
            </a:extLst>
          </p:cNvPr>
          <p:cNvSpPr/>
          <p:nvPr/>
        </p:nvSpPr>
        <p:spPr>
          <a:xfrm>
            <a:off x="9593740" y="3783228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633C6C1-CAAE-4ADF-83FE-7F1BDD9EC468}"/>
              </a:ext>
            </a:extLst>
          </p:cNvPr>
          <p:cNvSpPr/>
          <p:nvPr/>
        </p:nvSpPr>
        <p:spPr>
          <a:xfrm>
            <a:off x="9192313" y="4615922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EC03941-30EF-42F3-9B2E-B2F16630CF0D}"/>
              </a:ext>
            </a:extLst>
          </p:cNvPr>
          <p:cNvSpPr/>
          <p:nvPr/>
        </p:nvSpPr>
        <p:spPr>
          <a:xfrm>
            <a:off x="6657688" y="3863712"/>
            <a:ext cx="817075" cy="343604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INTER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B311145-0C23-4D27-BD20-0CCA9D80B69D}"/>
              </a:ext>
            </a:extLst>
          </p:cNvPr>
          <p:cNvCxnSpPr>
            <a:stCxn id="5" idx="3"/>
          </p:cNvCxnSpPr>
          <p:nvPr/>
        </p:nvCxnSpPr>
        <p:spPr>
          <a:xfrm>
            <a:off x="7474763" y="4035514"/>
            <a:ext cx="1114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B97A506-F872-4440-B500-FE3E910D3114}"/>
              </a:ext>
            </a:extLst>
          </p:cNvPr>
          <p:cNvSpPr/>
          <p:nvPr/>
        </p:nvSpPr>
        <p:spPr>
          <a:xfrm>
            <a:off x="6096000" y="2906056"/>
            <a:ext cx="1282351" cy="343603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</a:rPr>
              <a:t>s1 DIFF s2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7E95400-E761-4533-B570-622839BB8C3E}"/>
              </a:ext>
            </a:extLst>
          </p:cNvPr>
          <p:cNvCxnSpPr>
            <a:stCxn id="27" idx="3"/>
          </p:cNvCxnSpPr>
          <p:nvPr/>
        </p:nvCxnSpPr>
        <p:spPr>
          <a:xfrm>
            <a:off x="7378351" y="3077858"/>
            <a:ext cx="1453736" cy="80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占位符 2">
            <a:extLst>
              <a:ext uri="{FF2B5EF4-FFF2-40B4-BE49-F238E27FC236}">
                <a16:creationId xmlns:a16="http://schemas.microsoft.com/office/drawing/2014/main" id="{EF34D488-03C9-44BA-9BF6-4DB0A725B677}"/>
              </a:ext>
            </a:extLst>
          </p:cNvPr>
          <p:cNvSpPr txBox="1">
            <a:spLocks/>
          </p:cNvSpPr>
          <p:nvPr/>
        </p:nvSpPr>
        <p:spPr>
          <a:xfrm>
            <a:off x="710563" y="4505910"/>
            <a:ext cx="10698800" cy="97267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SDIFF key1 key2 ... </a:t>
            </a:r>
            <a:r>
              <a:rPr lang="zh-CN" altLang="en-US"/>
              <a:t>：求</a:t>
            </a:r>
            <a:r>
              <a:rPr lang="en-US" altLang="zh-CN"/>
              <a:t>key1</a:t>
            </a:r>
            <a:r>
              <a:rPr lang="zh-CN" altLang="en-US"/>
              <a:t>与</a:t>
            </a:r>
            <a:r>
              <a:rPr lang="en-US" altLang="zh-CN"/>
              <a:t>key2</a:t>
            </a:r>
            <a:r>
              <a:rPr lang="zh-CN" altLang="en-US"/>
              <a:t>的差集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SUNION key1 key2 ..</a:t>
            </a:r>
            <a:r>
              <a:rPr lang="zh-CN" altLang="en-US"/>
              <a:t>：求</a:t>
            </a:r>
            <a:r>
              <a:rPr lang="en-US" altLang="zh-CN"/>
              <a:t>key1</a:t>
            </a:r>
            <a:r>
              <a:rPr lang="zh-CN" altLang="en-US"/>
              <a:t>和</a:t>
            </a:r>
            <a:r>
              <a:rPr lang="en-US" altLang="zh-CN"/>
              <a:t>key2</a:t>
            </a:r>
            <a:r>
              <a:rPr lang="zh-CN" altLang="en-US"/>
              <a:t>的并集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6155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知道</a:t>
            </a:r>
            <a:r>
              <a:rPr lang="en-US" altLang="zh-CN">
                <a:solidFill>
                  <a:srgbClr val="49504F"/>
                </a:solidFill>
              </a:rPr>
              <a:t>NoSQL</a:t>
            </a:r>
            <a:r>
              <a:rPr lang="zh-CN" altLang="en-US">
                <a:solidFill>
                  <a:srgbClr val="49504F"/>
                </a:solidFill>
              </a:rPr>
              <a:t>与</a:t>
            </a:r>
            <a:r>
              <a:rPr lang="en-US" altLang="zh-CN">
                <a:solidFill>
                  <a:srgbClr val="49504F"/>
                </a:solidFill>
              </a:rPr>
              <a:t>SQL</a:t>
            </a:r>
            <a:r>
              <a:rPr lang="zh-CN" altLang="en-US">
                <a:solidFill>
                  <a:srgbClr val="49504F"/>
                </a:solidFill>
              </a:rPr>
              <a:t>的差别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zh-CN" altLang="en-US">
                <a:solidFill>
                  <a:srgbClr val="49504F"/>
                </a:solidFill>
              </a:rPr>
              <a:t>熟悉</a:t>
            </a:r>
            <a:r>
              <a:rPr lang="en-US" altLang="zh-CN">
                <a:solidFill>
                  <a:srgbClr val="49504F"/>
                </a:solidFill>
              </a:rPr>
              <a:t>Redis</a:t>
            </a:r>
            <a:r>
              <a:rPr lang="zh-CN" altLang="en-US">
                <a:solidFill>
                  <a:srgbClr val="49504F"/>
                </a:solidFill>
              </a:rPr>
              <a:t>的常用</a:t>
            </a:r>
            <a:r>
              <a:rPr lang="en-US" altLang="zh-CN">
                <a:solidFill>
                  <a:srgbClr val="49504F"/>
                </a:solidFill>
              </a:rPr>
              <a:t>5</a:t>
            </a:r>
            <a:r>
              <a:rPr lang="zh-CN" altLang="en-US">
                <a:solidFill>
                  <a:srgbClr val="49504F"/>
                </a:solidFill>
              </a:rPr>
              <a:t>种数据结构</a:t>
            </a:r>
            <a:endParaRPr lang="en-US" altLang="zh-CN" dirty="0">
              <a:solidFill>
                <a:srgbClr val="49504F"/>
              </a:solidFill>
            </a:endParaRPr>
          </a:p>
          <a:p>
            <a:r>
              <a:rPr kumimoji="1" lang="zh-CN" altLang="en-US"/>
              <a:t>熟悉</a:t>
            </a:r>
            <a:r>
              <a:rPr kumimoji="1" lang="en-US" altLang="zh-CN"/>
              <a:t>Redis</a:t>
            </a:r>
            <a:r>
              <a:rPr kumimoji="1" lang="zh-CN" altLang="en-US"/>
              <a:t>的常用命令</a:t>
            </a:r>
            <a:endParaRPr kumimoji="1" lang="en-US" altLang="zh-CN" dirty="0"/>
          </a:p>
          <a:p>
            <a:r>
              <a:rPr kumimoji="1" lang="zh-CN" altLang="en-US"/>
              <a:t>熟练使用</a:t>
            </a:r>
            <a:r>
              <a:rPr kumimoji="1" lang="en-US" altLang="zh-CN"/>
              <a:t>Jedis</a:t>
            </a:r>
            <a:r>
              <a:rPr kumimoji="1" lang="zh-CN" altLang="en-US"/>
              <a:t>或</a:t>
            </a:r>
            <a:r>
              <a:rPr kumimoji="1" lang="en-US" altLang="zh-CN"/>
              <a:t>SpringDataRedis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766C90-D472-4DC7-BE26-F6E072C887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Set</a:t>
            </a:r>
            <a:r>
              <a:rPr lang="zh-CN" altLang="en-US"/>
              <a:t>命令的练习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198A9F-9C32-4E9E-99E5-2C034F668F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将下列数据用</a:t>
            </a:r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Set</a:t>
            </a:r>
            <a:r>
              <a:rPr lang="zh-CN" altLang="en-US"/>
              <a:t>集合来存储：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张三的好友有：李四、王五、赵六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李四的好友有：王五、麻子、二狗</a:t>
            </a:r>
            <a:endParaRPr lang="en-US" altLang="zh-CN"/>
          </a:p>
          <a:p>
            <a:r>
              <a:rPr lang="zh-CN" altLang="en-US"/>
              <a:t>利用</a:t>
            </a:r>
            <a:r>
              <a:rPr lang="en-US" altLang="zh-CN"/>
              <a:t>Set</a:t>
            </a:r>
            <a:r>
              <a:rPr lang="zh-CN" altLang="en-US"/>
              <a:t>的命令实现下列功能：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计算张三的好友有几人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计算张三和李四有哪些共同好友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查询哪些人是张三的好友却不是李四的好友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查询张三和李四的好友总共有哪些人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判断李四是否是张三的好友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判断张三是否是李四的好友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将李四从张三的好友列表中移除</a:t>
            </a:r>
          </a:p>
        </p:txBody>
      </p:sp>
    </p:spTree>
    <p:extLst>
      <p:ext uri="{BB962C8B-B14F-4D97-AF65-F5344CB8AC3E}">
        <p14:creationId xmlns:p14="http://schemas.microsoft.com/office/powerpoint/2010/main" val="112789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B015D8D-5A43-4B58-B317-3162A26FCADA}"/>
              </a:ext>
            </a:extLst>
          </p:cNvPr>
          <p:cNvSpPr txBox="1">
            <a:spLocks/>
          </p:cNvSpPr>
          <p:nvPr/>
        </p:nvSpPr>
        <p:spPr>
          <a:xfrm>
            <a:off x="5019358" y="179920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Redis</a:t>
            </a:r>
            <a:r>
              <a:rPr lang="zh-CN" altLang="en-US" sz="1800">
                <a:solidFill>
                  <a:srgbClr val="49504F"/>
                </a:solidFill>
              </a:rPr>
              <a:t>数据结构介绍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5019357" y="239187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Redis</a:t>
            </a:r>
            <a:r>
              <a:rPr lang="zh-CN" altLang="en-US" sz="1800"/>
              <a:t>通用命令</a:t>
            </a:r>
            <a:endParaRPr lang="en-US" altLang="zh-CN" sz="1800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1077DC3-1466-411A-AA9F-0C11CC2D7906}"/>
              </a:ext>
            </a:extLst>
          </p:cNvPr>
          <p:cNvSpPr txBox="1">
            <a:spLocks/>
          </p:cNvSpPr>
          <p:nvPr/>
        </p:nvSpPr>
        <p:spPr>
          <a:xfrm>
            <a:off x="5019356" y="2984541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String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10FA8BD-73E9-4FCF-84B9-AE357A8D1F4F}"/>
              </a:ext>
            </a:extLst>
          </p:cNvPr>
          <p:cNvSpPr txBox="1">
            <a:spLocks/>
          </p:cNvSpPr>
          <p:nvPr/>
        </p:nvSpPr>
        <p:spPr>
          <a:xfrm>
            <a:off x="5019356" y="355011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Hash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59EE22A0-14A8-46DB-8965-8DAEC2AF7BC3}"/>
              </a:ext>
            </a:extLst>
          </p:cNvPr>
          <p:cNvSpPr txBox="1">
            <a:spLocks/>
          </p:cNvSpPr>
          <p:nvPr/>
        </p:nvSpPr>
        <p:spPr>
          <a:xfrm>
            <a:off x="5019356" y="4088596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List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0EA9232F-3BDD-44ED-A1F4-12F49B1C2692}"/>
              </a:ext>
            </a:extLst>
          </p:cNvPr>
          <p:cNvSpPr txBox="1">
            <a:spLocks/>
          </p:cNvSpPr>
          <p:nvPr/>
        </p:nvSpPr>
        <p:spPr>
          <a:xfrm>
            <a:off x="5019356" y="462707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254CF329-7C00-40DB-A503-0592A5917EE5}"/>
              </a:ext>
            </a:extLst>
          </p:cNvPr>
          <p:cNvSpPr txBox="1">
            <a:spLocks/>
          </p:cNvSpPr>
          <p:nvPr/>
        </p:nvSpPr>
        <p:spPr>
          <a:xfrm>
            <a:off x="5019356" y="5165558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SortedSet</a:t>
            </a:r>
            <a:r>
              <a:rPr lang="zh-CN" altLang="en-US" sz="1800">
                <a:solidFill>
                  <a:srgbClr val="AD2A26"/>
                </a:solidFill>
              </a:rPr>
              <a:t>类型</a:t>
            </a:r>
            <a:endParaRPr lang="en-US" altLang="zh-CN" sz="1800">
              <a:solidFill>
                <a:srgbClr val="AD2A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54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SortedSet</a:t>
            </a:r>
            <a:r>
              <a:rPr lang="zh-CN" altLang="en-US"/>
              <a:t>是一个可排序的</a:t>
            </a:r>
            <a:r>
              <a:rPr lang="en-US" altLang="zh-CN"/>
              <a:t>set</a:t>
            </a:r>
            <a:r>
              <a:rPr lang="zh-CN" altLang="en-US"/>
              <a:t>集合，与</a:t>
            </a:r>
            <a:r>
              <a:rPr lang="en-US" altLang="zh-CN"/>
              <a:t>Java</a:t>
            </a:r>
            <a:r>
              <a:rPr lang="zh-CN" altLang="en-US"/>
              <a:t>中的</a:t>
            </a:r>
            <a:r>
              <a:rPr lang="en-US" altLang="zh-CN"/>
              <a:t>TreeSet</a:t>
            </a:r>
            <a:r>
              <a:rPr lang="zh-CN" altLang="en-US"/>
              <a:t>有些类似，但底层数据结构却差别很大。</a:t>
            </a:r>
            <a:r>
              <a:rPr lang="en-US" altLang="zh-CN"/>
              <a:t>SortedSet</a:t>
            </a:r>
            <a:r>
              <a:rPr lang="zh-CN" altLang="en-US"/>
              <a:t>中的每一个元素都带有一个</a:t>
            </a:r>
            <a:r>
              <a:rPr lang="en-US" altLang="zh-CN"/>
              <a:t>score</a:t>
            </a:r>
            <a:r>
              <a:rPr lang="zh-CN" altLang="en-US"/>
              <a:t>属性，可以基于</a:t>
            </a:r>
            <a:r>
              <a:rPr lang="en-US" altLang="zh-CN"/>
              <a:t>score</a:t>
            </a:r>
            <a:r>
              <a:rPr lang="zh-CN" altLang="en-US"/>
              <a:t>属性对元素排序，底层的实现是一个跳表（</a:t>
            </a:r>
            <a:r>
              <a:rPr lang="en-US" altLang="zh-CN"/>
              <a:t>SkipList</a:t>
            </a:r>
            <a:r>
              <a:rPr lang="zh-CN" altLang="en-US"/>
              <a:t>）加 </a:t>
            </a:r>
            <a:r>
              <a:rPr lang="en-US" altLang="zh-CN"/>
              <a:t>hash</a:t>
            </a:r>
            <a:r>
              <a:rPr lang="zh-CN" altLang="en-US"/>
              <a:t>表。</a:t>
            </a:r>
            <a:endParaRPr lang="en-US" altLang="zh-CN"/>
          </a:p>
          <a:p>
            <a:r>
              <a:rPr lang="en-US" altLang="zh-CN"/>
              <a:t>SortedSet</a:t>
            </a:r>
            <a:r>
              <a:rPr lang="zh-CN" altLang="en-US"/>
              <a:t>具备下列特性：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可排序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元素不重复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查询速度快</a:t>
            </a:r>
            <a:endParaRPr lang="en-US" altLang="zh-CN"/>
          </a:p>
          <a:p>
            <a:r>
              <a:rPr lang="zh-CN" altLang="en-US"/>
              <a:t>因为</a:t>
            </a:r>
            <a:r>
              <a:rPr lang="en-US" altLang="zh-CN"/>
              <a:t>SortedSet</a:t>
            </a:r>
            <a:r>
              <a:rPr lang="zh-CN" altLang="en-US"/>
              <a:t>的可排序特性，经常被用来实现排行榜这样的功能。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SortedSet</a:t>
            </a:r>
            <a:r>
              <a:rPr lang="zh-CN" altLang="en-US" sz="2000">
                <a:solidFill>
                  <a:srgbClr val="AD2A26"/>
                </a:solidFill>
              </a:rPr>
              <a:t>类型</a:t>
            </a:r>
            <a:endParaRPr lang="en-US" altLang="zh-CN" sz="2000">
              <a:solidFill>
                <a:srgbClr val="AD2A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45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SortedSet</a:t>
            </a:r>
            <a:r>
              <a:rPr lang="zh-CN" altLang="en-US"/>
              <a:t>的常见命令有：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ZADD key score member</a:t>
            </a:r>
            <a:r>
              <a:rPr lang="zh-CN" altLang="en-US"/>
              <a:t>：添加一个或多个元素到</a:t>
            </a:r>
            <a:r>
              <a:rPr lang="en-US" altLang="zh-CN"/>
              <a:t>sorted set </a:t>
            </a:r>
            <a:r>
              <a:rPr lang="zh-CN" altLang="en-US"/>
              <a:t>，如果已经存在则更新其</a:t>
            </a:r>
            <a:r>
              <a:rPr lang="en-US" altLang="zh-CN"/>
              <a:t>score</a:t>
            </a:r>
            <a:r>
              <a:rPr lang="zh-CN" altLang="en-US"/>
              <a:t>值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ZREM key member</a:t>
            </a:r>
            <a:r>
              <a:rPr lang="zh-CN" altLang="en-US"/>
              <a:t>：删除</a:t>
            </a:r>
            <a:r>
              <a:rPr lang="en-US" altLang="zh-CN"/>
              <a:t>sorted set</a:t>
            </a:r>
            <a:r>
              <a:rPr lang="zh-CN" altLang="en-US"/>
              <a:t>中的一个指定元素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ZSCORE</a:t>
            </a:r>
            <a:r>
              <a:rPr lang="zh-CN" altLang="en-US"/>
              <a:t> </a:t>
            </a:r>
            <a:r>
              <a:rPr lang="en-US" altLang="zh-CN"/>
              <a:t>key member : </a:t>
            </a:r>
            <a:r>
              <a:rPr lang="zh-CN" altLang="en-US"/>
              <a:t>获取</a:t>
            </a:r>
            <a:r>
              <a:rPr lang="en-US" altLang="zh-CN"/>
              <a:t>sorted set</a:t>
            </a:r>
            <a:r>
              <a:rPr lang="zh-CN" altLang="en-US"/>
              <a:t>中的指定元素的</a:t>
            </a:r>
            <a:r>
              <a:rPr lang="en-US" altLang="zh-CN"/>
              <a:t>score</a:t>
            </a:r>
            <a:r>
              <a:rPr lang="zh-CN" altLang="en-US"/>
              <a:t>值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ZRANK key member</a:t>
            </a:r>
            <a:r>
              <a:rPr lang="zh-CN" altLang="en-US"/>
              <a:t>：获取</a:t>
            </a:r>
            <a:r>
              <a:rPr lang="en-US" altLang="zh-CN"/>
              <a:t>sorted set </a:t>
            </a:r>
            <a:r>
              <a:rPr lang="zh-CN" altLang="en-US"/>
              <a:t>中的指定元素的排名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ZCARD</a:t>
            </a:r>
            <a:r>
              <a:rPr lang="zh-CN" altLang="en-US"/>
              <a:t> </a:t>
            </a:r>
            <a:r>
              <a:rPr lang="en-US" altLang="zh-CN"/>
              <a:t>key</a:t>
            </a:r>
            <a:r>
              <a:rPr lang="zh-CN" altLang="en-US"/>
              <a:t>：获取</a:t>
            </a:r>
            <a:r>
              <a:rPr lang="en-US" altLang="zh-CN"/>
              <a:t>sorted set</a:t>
            </a:r>
            <a:r>
              <a:rPr lang="zh-CN" altLang="en-US"/>
              <a:t>中的元素个数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ZCOUNT key min max</a:t>
            </a:r>
            <a:r>
              <a:rPr lang="zh-CN" altLang="en-US"/>
              <a:t>：统计</a:t>
            </a:r>
            <a:r>
              <a:rPr lang="en-US" altLang="zh-CN"/>
              <a:t>score</a:t>
            </a:r>
            <a:r>
              <a:rPr lang="zh-CN" altLang="en-US"/>
              <a:t>值在给定范围内的所有元素的个数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ZINCRBY key increment member</a:t>
            </a:r>
            <a:r>
              <a:rPr lang="zh-CN" altLang="en-US"/>
              <a:t>：让</a:t>
            </a:r>
            <a:r>
              <a:rPr lang="en-US" altLang="zh-CN"/>
              <a:t>sorted set</a:t>
            </a:r>
            <a:r>
              <a:rPr lang="zh-CN" altLang="en-US"/>
              <a:t>中的指定元素自增，步长为指定的</a:t>
            </a:r>
            <a:r>
              <a:rPr lang="en-US" altLang="zh-CN"/>
              <a:t>increment</a:t>
            </a:r>
            <a:r>
              <a:rPr lang="zh-CN" altLang="en-US"/>
              <a:t>值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ZRANGE key min max</a:t>
            </a:r>
            <a:r>
              <a:rPr lang="zh-CN" altLang="en-US"/>
              <a:t>：按照</a:t>
            </a:r>
            <a:r>
              <a:rPr lang="en-US" altLang="zh-CN"/>
              <a:t>score</a:t>
            </a:r>
            <a:r>
              <a:rPr lang="zh-CN" altLang="en-US"/>
              <a:t>排序后，获取指定排名范围内的元素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ZRANGEBYSCORE key min max</a:t>
            </a:r>
            <a:r>
              <a:rPr lang="zh-CN" altLang="en-US"/>
              <a:t>：按照</a:t>
            </a:r>
            <a:r>
              <a:rPr lang="en-US" altLang="zh-CN"/>
              <a:t>score</a:t>
            </a:r>
            <a:r>
              <a:rPr lang="zh-CN" altLang="en-US"/>
              <a:t>排序后，获取指定</a:t>
            </a:r>
            <a:r>
              <a:rPr lang="en-US" altLang="zh-CN"/>
              <a:t>score</a:t>
            </a:r>
            <a:r>
              <a:rPr lang="zh-CN" altLang="en-US"/>
              <a:t>范围内的元素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ZDIFF</a:t>
            </a:r>
            <a:r>
              <a:rPr lang="zh-CN" altLang="en-US"/>
              <a:t>、</a:t>
            </a:r>
            <a:r>
              <a:rPr lang="en-US" altLang="zh-CN"/>
              <a:t>ZINTER</a:t>
            </a:r>
            <a:r>
              <a:rPr lang="zh-CN" altLang="en-US"/>
              <a:t>、</a:t>
            </a:r>
            <a:r>
              <a:rPr lang="en-US" altLang="zh-CN"/>
              <a:t>ZUNION</a:t>
            </a:r>
            <a:r>
              <a:rPr lang="zh-CN" altLang="en-US"/>
              <a:t>：求差集、交集、并集</a:t>
            </a:r>
            <a:endParaRPr lang="en-US" altLang="zh-CN"/>
          </a:p>
          <a:p>
            <a:r>
              <a:rPr lang="zh-CN" altLang="en-US"/>
              <a:t>注意：所有的排名默认都是升序，如果要降序则在命令的</a:t>
            </a:r>
            <a:r>
              <a:rPr lang="en-US" altLang="zh-CN"/>
              <a:t>Z</a:t>
            </a:r>
            <a:r>
              <a:rPr lang="zh-CN" altLang="en-US"/>
              <a:t>后面添加</a:t>
            </a:r>
            <a:r>
              <a:rPr lang="en-US" altLang="zh-CN"/>
              <a:t>REV</a:t>
            </a:r>
            <a:r>
              <a:rPr lang="zh-CN" altLang="en-US"/>
              <a:t>即可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SortedSet</a:t>
            </a:r>
            <a:r>
              <a:rPr lang="zh-CN" altLang="en-US" sz="2000">
                <a:solidFill>
                  <a:srgbClr val="AD2A26"/>
                </a:solidFill>
              </a:rPr>
              <a:t>类型的常见命令</a:t>
            </a:r>
            <a:endParaRPr lang="en-US" altLang="zh-CN" sz="2000">
              <a:solidFill>
                <a:srgbClr val="AD2A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40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C2BDCC7-2477-4041-8079-E1A73C0AD9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SortedSet</a:t>
            </a:r>
            <a:r>
              <a:rPr lang="zh-CN" altLang="en-US"/>
              <a:t>命令练习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D2F1B3-93F5-42E6-8034-3F8F5E1906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将班级的下列学生得分存入</a:t>
            </a:r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SortedSet</a:t>
            </a:r>
            <a:r>
              <a:rPr lang="zh-CN" altLang="en-US"/>
              <a:t>中：</a:t>
            </a:r>
            <a:endParaRPr lang="en-US" altLang="zh-CN"/>
          </a:p>
          <a:p>
            <a:r>
              <a:rPr lang="en-US" altLang="zh-CN"/>
              <a:t>Jack 85, Lucy 89, Rose 82, Tom 95, Jerry 78, Amy 92, Miles 76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并实现下列功能：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删除</a:t>
            </a:r>
            <a:r>
              <a:rPr lang="en-US" altLang="zh-CN"/>
              <a:t>Tom</a:t>
            </a:r>
            <a:r>
              <a:rPr lang="zh-CN" altLang="en-US"/>
              <a:t>同学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获取</a:t>
            </a:r>
            <a:r>
              <a:rPr lang="en-US" altLang="zh-CN"/>
              <a:t>Amy</a:t>
            </a:r>
            <a:r>
              <a:rPr lang="zh-CN" altLang="en-US"/>
              <a:t>同学的分数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获取</a:t>
            </a:r>
            <a:r>
              <a:rPr lang="en-US" altLang="zh-CN"/>
              <a:t>Rose</a:t>
            </a:r>
            <a:r>
              <a:rPr lang="zh-CN" altLang="en-US"/>
              <a:t>同学的排名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查询</a:t>
            </a:r>
            <a:r>
              <a:rPr lang="en-US" altLang="zh-CN"/>
              <a:t>80</a:t>
            </a:r>
            <a:r>
              <a:rPr lang="zh-CN" altLang="en-US"/>
              <a:t>分以下有几个学生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给</a:t>
            </a:r>
            <a:r>
              <a:rPr lang="en-US" altLang="zh-CN"/>
              <a:t>Amy</a:t>
            </a:r>
            <a:r>
              <a:rPr lang="zh-CN" altLang="en-US"/>
              <a:t>同学加</a:t>
            </a:r>
            <a:r>
              <a:rPr lang="en-US" altLang="zh-CN"/>
              <a:t>2</a:t>
            </a:r>
            <a:r>
              <a:rPr lang="zh-CN" altLang="en-US"/>
              <a:t>分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查出成绩前</a:t>
            </a:r>
            <a:r>
              <a:rPr lang="en-US" altLang="zh-CN"/>
              <a:t>3</a:t>
            </a:r>
            <a:r>
              <a:rPr lang="zh-CN" altLang="en-US"/>
              <a:t>名的同学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查出成绩</a:t>
            </a:r>
            <a:r>
              <a:rPr lang="en-US" altLang="zh-CN"/>
              <a:t>80</a:t>
            </a:r>
            <a:r>
              <a:rPr lang="zh-CN" altLang="en-US"/>
              <a:t>分以下的所有同学</a:t>
            </a:r>
          </a:p>
        </p:txBody>
      </p:sp>
    </p:spTree>
    <p:extLst>
      <p:ext uri="{BB962C8B-B14F-4D97-AF65-F5344CB8AC3E}">
        <p14:creationId xmlns:p14="http://schemas.microsoft.com/office/powerpoint/2010/main" val="869410698"/>
      </p:ext>
    </p:extLst>
  </p:cSld>
  <p:clrMapOvr>
    <a:masterClrMapping/>
  </p:clrMapOvr>
  <p:transition spd="slow">
    <p:comb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4940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Java</a:t>
            </a:r>
            <a:r>
              <a:rPr lang="zh-CN" altLang="en-US"/>
              <a:t>客户端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958259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43FF247-4ABF-47F5-AE59-BB89934A7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40" y="2092282"/>
            <a:ext cx="8354744" cy="439995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95B5347-C7F8-46A2-BC27-A423793D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Java</a:t>
            </a:r>
            <a:r>
              <a:rPr lang="zh-CN" altLang="en-US"/>
              <a:t>客户端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80184F-2F8A-4344-989A-BD58E00DAB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Redis</a:t>
            </a:r>
            <a:r>
              <a:rPr lang="zh-CN" altLang="en-US"/>
              <a:t>官网中提供了各种语言的客户端，地址：</a:t>
            </a:r>
            <a:r>
              <a:rPr lang="en-US" altLang="zh-CN">
                <a:hlinkClick r:id="rId3"/>
              </a:rPr>
              <a:t>https://redis.io/clients</a:t>
            </a:r>
            <a:endParaRPr lang="en-US" altLang="zh-CN"/>
          </a:p>
          <a:p>
            <a:endParaRPr lang="zh-CN" alt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幻灯片缩放定位 6">
                <a:extLst>
                  <a:ext uri="{FF2B5EF4-FFF2-40B4-BE49-F238E27FC236}">
                    <a16:creationId xmlns:a16="http://schemas.microsoft.com/office/drawing/2014/main" id="{7C562766-73F3-4582-AEDF-71B79DEB445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17662965"/>
                  </p:ext>
                </p:extLst>
              </p:nvPr>
            </p:nvGraphicFramePr>
            <p:xfrm>
              <a:off x="9083040" y="3898325"/>
              <a:ext cx="470638" cy="264734"/>
            </p:xfrm>
            <a:graphic>
              <a:graphicData uri="http://schemas.microsoft.com/office/powerpoint/2016/slidezoom">
                <pslz:sldZm>
                  <pslz:sldZmObj sldId="571" cId="2239388738">
                    <pslz:zmPr id="{AED70A52-B171-4D52-B9B1-14B129477EB9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70638" cy="26473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幻灯片缩放定位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C562766-73F3-4582-AEDF-71B79DEB44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83040" y="3898325"/>
                <a:ext cx="470638" cy="26473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7473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F7380-0403-4B04-8F39-92D5BB63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Java</a:t>
            </a:r>
            <a:r>
              <a:rPr lang="zh-CN" altLang="en-US"/>
              <a:t>客户端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104260-0F39-4335-8C98-8BD84B308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1676646"/>
            <a:ext cx="7856537" cy="465290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4B7C83-39C3-49E0-9E71-02B9CE846A56}"/>
              </a:ext>
            </a:extLst>
          </p:cNvPr>
          <p:cNvSpPr/>
          <p:nvPr/>
        </p:nvSpPr>
        <p:spPr>
          <a:xfrm>
            <a:off x="5435600" y="2407920"/>
            <a:ext cx="3810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>
                <a:solidFill>
                  <a:srgbClr val="49504F"/>
                </a:solidFill>
              </a:rPr>
              <a:t>以</a:t>
            </a:r>
            <a:r>
              <a:rPr lang="en-US" altLang="zh-CN" sz="1200">
                <a:solidFill>
                  <a:srgbClr val="49504F"/>
                </a:solidFill>
              </a:rPr>
              <a:t>Redis</a:t>
            </a:r>
            <a:r>
              <a:rPr lang="zh-CN" altLang="en-US" sz="1200">
                <a:solidFill>
                  <a:srgbClr val="49504F"/>
                </a:solidFill>
              </a:rPr>
              <a:t>命令作为方法名称，学习成本低，简单实用。但是</a:t>
            </a:r>
            <a:r>
              <a:rPr lang="en-US" altLang="zh-CN" sz="1200">
                <a:solidFill>
                  <a:srgbClr val="49504F"/>
                </a:solidFill>
              </a:rPr>
              <a:t>Jedis</a:t>
            </a:r>
            <a:r>
              <a:rPr lang="zh-CN" altLang="en-US" sz="1200">
                <a:solidFill>
                  <a:srgbClr val="49504F"/>
                </a:solidFill>
              </a:rPr>
              <a:t>实例是线程不安全的，多线程环境下需要基于连接池来使用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9ACDD8-5F60-473C-995D-A02FFB88FF76}"/>
              </a:ext>
            </a:extLst>
          </p:cNvPr>
          <p:cNvSpPr/>
          <p:nvPr/>
        </p:nvSpPr>
        <p:spPr>
          <a:xfrm>
            <a:off x="5435600" y="3174744"/>
            <a:ext cx="3810000" cy="807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rgbClr val="49504F"/>
                </a:solidFill>
              </a:rPr>
              <a:t>Lettuce</a:t>
            </a:r>
            <a:r>
              <a:rPr lang="zh-CN" altLang="en-US" sz="1200">
                <a:solidFill>
                  <a:srgbClr val="49504F"/>
                </a:solidFill>
              </a:rPr>
              <a:t>是基于</a:t>
            </a:r>
            <a:r>
              <a:rPr lang="en-US" altLang="zh-CN" sz="1200">
                <a:solidFill>
                  <a:srgbClr val="49504F"/>
                </a:solidFill>
              </a:rPr>
              <a:t>Netty</a:t>
            </a:r>
            <a:r>
              <a:rPr lang="zh-CN" altLang="en-US" sz="1200">
                <a:solidFill>
                  <a:srgbClr val="49504F"/>
                </a:solidFill>
              </a:rPr>
              <a:t>实现的，支持同步、异步和响应式编程方式，并且是线程安全的。支持</a:t>
            </a:r>
            <a:r>
              <a:rPr lang="en-US" altLang="zh-CN" sz="1200">
                <a:solidFill>
                  <a:srgbClr val="49504F"/>
                </a:solidFill>
              </a:rPr>
              <a:t>Redis</a:t>
            </a:r>
            <a:r>
              <a:rPr lang="zh-CN" altLang="en-US" sz="1200">
                <a:solidFill>
                  <a:srgbClr val="49504F"/>
                </a:solidFill>
              </a:rPr>
              <a:t>的哨兵模式、集群模式和管道模式。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FBEA04-1079-4AAE-8EFA-1899D3B03ED8}"/>
              </a:ext>
            </a:extLst>
          </p:cNvPr>
          <p:cNvSpPr/>
          <p:nvPr/>
        </p:nvSpPr>
        <p:spPr>
          <a:xfrm>
            <a:off x="5435600" y="4053840"/>
            <a:ext cx="3810000" cy="538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rgbClr val="49504F"/>
                </a:solidFill>
              </a:rPr>
              <a:t>Redisson</a:t>
            </a:r>
            <a:r>
              <a:rPr lang="zh-CN" altLang="en-US" sz="1200">
                <a:solidFill>
                  <a:srgbClr val="49504F"/>
                </a:solidFill>
              </a:rPr>
              <a:t>是一个基于</a:t>
            </a:r>
            <a:r>
              <a:rPr lang="en-US" altLang="zh-CN" sz="1200">
                <a:solidFill>
                  <a:srgbClr val="49504F"/>
                </a:solidFill>
              </a:rPr>
              <a:t>Redis</a:t>
            </a:r>
            <a:r>
              <a:rPr lang="zh-CN" altLang="en-US" sz="1200">
                <a:solidFill>
                  <a:srgbClr val="49504F"/>
                </a:solidFill>
              </a:rPr>
              <a:t>实现的分布式、可伸缩的</a:t>
            </a:r>
            <a:r>
              <a:rPr lang="en-US" altLang="zh-CN" sz="1200">
                <a:solidFill>
                  <a:srgbClr val="49504F"/>
                </a:solidFill>
              </a:rPr>
              <a:t>Java</a:t>
            </a:r>
            <a:r>
              <a:rPr lang="zh-CN" altLang="en-US" sz="1200">
                <a:solidFill>
                  <a:srgbClr val="49504F"/>
                </a:solidFill>
              </a:rPr>
              <a:t>数据结构集合。包含了诸如</a:t>
            </a:r>
            <a:r>
              <a:rPr lang="en-US" altLang="zh-CN" sz="1200">
                <a:solidFill>
                  <a:srgbClr val="49504F"/>
                </a:solidFill>
              </a:rPr>
              <a:t>Map</a:t>
            </a:r>
            <a:r>
              <a:rPr lang="zh-CN" altLang="en-US" sz="1200">
                <a:solidFill>
                  <a:srgbClr val="49504F"/>
                </a:solidFill>
              </a:rPr>
              <a:t>、</a:t>
            </a:r>
            <a:r>
              <a:rPr lang="en-US" altLang="zh-CN" sz="1200">
                <a:solidFill>
                  <a:srgbClr val="49504F"/>
                </a:solidFill>
              </a:rPr>
              <a:t>Queue</a:t>
            </a:r>
            <a:r>
              <a:rPr lang="zh-CN" altLang="en-US" sz="1200">
                <a:solidFill>
                  <a:srgbClr val="49504F"/>
                </a:solidFill>
              </a:rPr>
              <a:t>、</a:t>
            </a:r>
            <a:r>
              <a:rPr lang="en-US" altLang="zh-CN" sz="1200">
                <a:solidFill>
                  <a:srgbClr val="49504F"/>
                </a:solidFill>
              </a:rPr>
              <a:t>Lock</a:t>
            </a:r>
            <a:r>
              <a:rPr lang="zh-CN" altLang="en-US" sz="1200">
                <a:solidFill>
                  <a:srgbClr val="49504F"/>
                </a:solidFill>
              </a:rPr>
              <a:t>、</a:t>
            </a:r>
            <a:r>
              <a:rPr lang="en-US" altLang="zh-CN" sz="1200">
                <a:solidFill>
                  <a:srgbClr val="49504F"/>
                </a:solidFill>
              </a:rPr>
              <a:t> Semaphore</a:t>
            </a:r>
            <a:r>
              <a:rPr lang="zh-CN" altLang="en-US" sz="1200">
                <a:solidFill>
                  <a:srgbClr val="49504F"/>
                </a:solidFill>
              </a:rPr>
              <a:t>、</a:t>
            </a:r>
            <a:r>
              <a:rPr lang="en-US" altLang="zh-CN" sz="1200">
                <a:solidFill>
                  <a:srgbClr val="49504F"/>
                </a:solidFill>
              </a:rPr>
              <a:t>AtomicLong</a:t>
            </a:r>
            <a:r>
              <a:rPr lang="zh-CN" altLang="en-US" sz="1200">
                <a:solidFill>
                  <a:srgbClr val="49504F"/>
                </a:solidFill>
              </a:rPr>
              <a:t>等强大功能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DB1B408-3FBF-4761-BE94-05586495C746}"/>
              </a:ext>
            </a:extLst>
          </p:cNvPr>
          <p:cNvSpPr/>
          <p:nvPr/>
        </p:nvSpPr>
        <p:spPr>
          <a:xfrm>
            <a:off x="1910080" y="2509520"/>
            <a:ext cx="736283" cy="39624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B8644C9-820C-4204-B01D-B060CCC0D767}"/>
              </a:ext>
            </a:extLst>
          </p:cNvPr>
          <p:cNvSpPr/>
          <p:nvPr/>
        </p:nvSpPr>
        <p:spPr>
          <a:xfrm>
            <a:off x="1910080" y="3342394"/>
            <a:ext cx="736283" cy="39624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C343587-E71C-4C90-BF43-06F4DE636E9E}"/>
              </a:ext>
            </a:extLst>
          </p:cNvPr>
          <p:cNvSpPr/>
          <p:nvPr/>
        </p:nvSpPr>
        <p:spPr>
          <a:xfrm>
            <a:off x="285750" y="2905760"/>
            <a:ext cx="1248410" cy="517190"/>
          </a:xfrm>
          <a:prstGeom prst="roundRect">
            <a:avLst/>
          </a:prstGeom>
          <a:noFill/>
          <a:ln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Spring Data Redis</a:t>
            </a:r>
            <a:endParaRPr lang="zh-CN" altLang="en-US" sz="1200">
              <a:solidFill>
                <a:srgbClr val="49504F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DEF19A-D044-4384-BBF3-3E3796C0E3EC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1534160" y="3164355"/>
            <a:ext cx="375920" cy="376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B280CB4-002A-4168-8EB9-0491FC277D52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 flipV="1">
            <a:off x="1534160" y="2707640"/>
            <a:ext cx="375920" cy="45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38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B015D8D-5A43-4B58-B317-3162A26FCADA}"/>
              </a:ext>
            </a:extLst>
          </p:cNvPr>
          <p:cNvSpPr txBox="1">
            <a:spLocks/>
          </p:cNvSpPr>
          <p:nvPr/>
        </p:nvSpPr>
        <p:spPr>
          <a:xfrm>
            <a:off x="4917758" y="2216573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Jedis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4917757" y="2809240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SpringDataRedis</a:t>
            </a:r>
          </a:p>
        </p:txBody>
      </p:sp>
    </p:spTree>
    <p:extLst>
      <p:ext uri="{BB962C8B-B14F-4D97-AF65-F5344CB8AC3E}">
        <p14:creationId xmlns:p14="http://schemas.microsoft.com/office/powerpoint/2010/main" val="42698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Jedis</a:t>
            </a:r>
            <a:r>
              <a:rPr lang="zh-CN" altLang="en-US"/>
              <a:t>的官网地址：</a:t>
            </a:r>
            <a:r>
              <a:rPr lang="en-US" altLang="zh-CN"/>
              <a:t> </a:t>
            </a:r>
            <a:r>
              <a:rPr lang="en-US" altLang="zh-CN">
                <a:hlinkClick r:id="rId2"/>
              </a:rPr>
              <a:t>https://github.com/redis/jedis</a:t>
            </a:r>
            <a:r>
              <a:rPr lang="zh-CN" altLang="en-US"/>
              <a:t>，我们先来个快速入门：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引入依赖：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建立连接</a:t>
            </a:r>
            <a:endParaRPr lang="en-US" altLang="zh-CN"/>
          </a:p>
          <a:p>
            <a:endParaRPr lang="zh-CN" altLang="en-US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Jedis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6BD472-F75B-4B37-8D56-2E6562B60C73}"/>
              </a:ext>
            </a:extLst>
          </p:cNvPr>
          <p:cNvSpPr txBox="1"/>
          <p:nvPr/>
        </p:nvSpPr>
        <p:spPr>
          <a:xfrm>
            <a:off x="853440" y="2509520"/>
            <a:ext cx="8006080" cy="1169551"/>
          </a:xfrm>
          <a:prstGeom prst="rect">
            <a:avLst/>
          </a:prstGeom>
          <a:solidFill>
            <a:srgbClr val="F5FAF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&gt;redis.clients&lt;/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&gt;jedis&lt;/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version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&gt;3.7.0&lt;/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version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F8349F-EA7C-4639-AB67-B8B8B3F67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" y="4104929"/>
            <a:ext cx="8077200" cy="2462213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@BeforeEach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setUp()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建立连接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"192.168.150.101"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6379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设置密码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.auth(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"123321"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选择库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.select(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253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1440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初识</a:t>
            </a:r>
            <a:r>
              <a:rPr lang="en-US" altLang="zh-CN"/>
              <a:t>Redis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416923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测试</a:t>
            </a:r>
            <a:r>
              <a:rPr lang="en-US" altLang="zh-CN"/>
              <a:t>string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释放资源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Jedis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1DB161-3F37-4A30-B022-8C9B2051A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037418"/>
            <a:ext cx="8544560" cy="2031325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@Test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testString()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插入数据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，方法名称就是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命令名称，非常简单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result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.set(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张三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System.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"result = "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result);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获取数据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name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.get(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System.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 = "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name);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D1B75BF-56E8-41D3-848C-FF1579B7B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4565912"/>
            <a:ext cx="8544560" cy="1600438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@AfterEach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tearDown()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释放资源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if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!=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.close();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511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5E5E84D-2949-4C45-9152-3BA59B90E1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Jedis</a:t>
            </a:r>
            <a:r>
              <a:rPr lang="zh-CN" altLang="en-US"/>
              <a:t>使用的基本步骤：</a:t>
            </a:r>
            <a:endParaRPr lang="en-US" altLang="zh-CN"/>
          </a:p>
          <a:p>
            <a:r>
              <a:rPr lang="zh-CN" altLang="en-US"/>
              <a:t>引入依赖</a:t>
            </a:r>
            <a:endParaRPr lang="en-US" altLang="zh-CN"/>
          </a:p>
          <a:p>
            <a:r>
              <a:rPr lang="zh-CN" altLang="en-US"/>
              <a:t>创建</a:t>
            </a:r>
            <a:r>
              <a:rPr lang="en-US" altLang="zh-CN"/>
              <a:t>Jedis</a:t>
            </a:r>
            <a:r>
              <a:rPr lang="zh-CN" altLang="en-US"/>
              <a:t>对象，建立连接</a:t>
            </a:r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Jedis</a:t>
            </a:r>
            <a:r>
              <a:rPr lang="zh-CN" altLang="en-US"/>
              <a:t>，方法名与</a:t>
            </a:r>
            <a:r>
              <a:rPr lang="en-US" altLang="zh-CN"/>
              <a:t>Redis</a:t>
            </a:r>
            <a:r>
              <a:rPr lang="zh-CN" altLang="en-US"/>
              <a:t>命令一致</a:t>
            </a:r>
            <a:endParaRPr lang="en-US" altLang="zh-CN"/>
          </a:p>
          <a:p>
            <a:r>
              <a:rPr lang="zh-CN" altLang="en-US"/>
              <a:t>释放资源</a:t>
            </a:r>
          </a:p>
        </p:txBody>
      </p:sp>
    </p:spTree>
    <p:extLst>
      <p:ext uri="{BB962C8B-B14F-4D97-AF65-F5344CB8AC3E}">
        <p14:creationId xmlns:p14="http://schemas.microsoft.com/office/powerpoint/2010/main" val="88149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Jedis</a:t>
            </a:r>
            <a:r>
              <a:rPr lang="zh-CN" altLang="en-US"/>
              <a:t>本身是线程不安全的，并且频繁的创建和销毁连接会有性能损耗，因此我们推荐大家使用</a:t>
            </a:r>
            <a:r>
              <a:rPr lang="en-US" altLang="zh-CN"/>
              <a:t>Jedis</a:t>
            </a:r>
            <a:r>
              <a:rPr lang="zh-CN" altLang="en-US"/>
              <a:t>连接池代替</a:t>
            </a:r>
            <a:r>
              <a:rPr lang="en-US" altLang="zh-CN"/>
              <a:t>Jedis</a:t>
            </a:r>
            <a:r>
              <a:rPr lang="zh-CN" altLang="en-US"/>
              <a:t>的直连方式。</a:t>
            </a:r>
            <a:endParaRPr lang="en-US" altLang="zh-CN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Jedis</a:t>
            </a:r>
            <a:r>
              <a:rPr lang="zh-CN" altLang="en-US" sz="2000">
                <a:solidFill>
                  <a:srgbClr val="AD2A26"/>
                </a:solidFill>
              </a:rPr>
              <a:t>连接池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3E4AE0-43F7-4B0C-8EE5-DC0149114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760" y="2145859"/>
            <a:ext cx="8260080" cy="4293483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class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JedisConnectionFactory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static final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JedisPool 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jedisPool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static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JedisPoolConfig jedisPoolConfig =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JedisPoolConfig();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最大连接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jedisPoolConfig.setMaxTotal(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8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最大空闲连接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jedisPoolConfig.setMaxIdle(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8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最小空闲连接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jedisPoolConfig.setMinIdle(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设置最长等待时间，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ms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jedisPoolConfig.setMaxWaitMillis(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200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jedisPool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JedisPool(jedisPoolConfig,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"192.168.150.101"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6379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1000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"123321"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Jedis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对象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static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 getJedis(){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jedisPool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.getResource();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64849"/>
      </p:ext>
    </p:extLst>
  </p:cSld>
  <p:clrMapOvr>
    <a:masterClrMapping/>
  </p:clrMapOvr>
  <p:transition spd="slow">
    <p:comb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4F137F7-9EF0-449C-B67E-0692BF708E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基于</a:t>
            </a:r>
            <a:r>
              <a:rPr lang="en-US" altLang="zh-CN"/>
              <a:t>SpringBoot</a:t>
            </a:r>
            <a:r>
              <a:rPr lang="zh-CN" altLang="en-US"/>
              <a:t>整合</a:t>
            </a:r>
            <a:r>
              <a:rPr lang="en-US" altLang="zh-CN"/>
              <a:t>Jedis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3B04D5-EE01-4535-87CB-1C923FA3BC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SpringBoot</a:t>
            </a:r>
            <a:r>
              <a:rPr lang="zh-CN" altLang="en-US"/>
              <a:t>已经成为企业开发的标配，你能不能基于</a:t>
            </a:r>
            <a:r>
              <a:rPr lang="en-US" altLang="zh-CN"/>
              <a:t>SpringBoot</a:t>
            </a:r>
            <a:r>
              <a:rPr lang="zh-CN" altLang="en-US"/>
              <a:t>来整合下</a:t>
            </a:r>
            <a:r>
              <a:rPr lang="en-US" altLang="zh-CN"/>
              <a:t>Jedis</a:t>
            </a:r>
            <a:r>
              <a:rPr lang="zh-CN" altLang="en-US"/>
              <a:t>的连接池呢？</a:t>
            </a:r>
          </a:p>
        </p:txBody>
      </p:sp>
    </p:spTree>
    <p:extLst>
      <p:ext uri="{BB962C8B-B14F-4D97-AF65-F5344CB8AC3E}">
        <p14:creationId xmlns:p14="http://schemas.microsoft.com/office/powerpoint/2010/main" val="15633972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B015D8D-5A43-4B58-B317-3162A26FCADA}"/>
              </a:ext>
            </a:extLst>
          </p:cNvPr>
          <p:cNvSpPr txBox="1">
            <a:spLocks/>
          </p:cNvSpPr>
          <p:nvPr/>
        </p:nvSpPr>
        <p:spPr>
          <a:xfrm>
            <a:off x="4917758" y="2216573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Jedis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A792BE9-3648-4A33-A135-61E1BE78607B}"/>
              </a:ext>
            </a:extLst>
          </p:cNvPr>
          <p:cNvSpPr txBox="1">
            <a:spLocks/>
          </p:cNvSpPr>
          <p:nvPr/>
        </p:nvSpPr>
        <p:spPr>
          <a:xfrm>
            <a:off x="4917757" y="2809240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SpringDataRedis</a:t>
            </a:r>
          </a:p>
        </p:txBody>
      </p:sp>
    </p:spTree>
    <p:extLst>
      <p:ext uri="{BB962C8B-B14F-4D97-AF65-F5344CB8AC3E}">
        <p14:creationId xmlns:p14="http://schemas.microsoft.com/office/powerpoint/2010/main" val="385139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4BC50223-A48B-43E2-92E1-7917EFAE9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0" y="3866034"/>
            <a:ext cx="6296925" cy="2449676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SpringData</a:t>
            </a:r>
            <a:r>
              <a:rPr lang="zh-CN" altLang="en-US"/>
              <a:t>是</a:t>
            </a:r>
            <a:r>
              <a:rPr lang="en-US" altLang="zh-CN"/>
              <a:t>Spring</a:t>
            </a:r>
            <a:r>
              <a:rPr lang="zh-CN" altLang="en-US"/>
              <a:t>中数据操作的模块，包含对各种数据库的集成，其中对</a:t>
            </a:r>
            <a:r>
              <a:rPr lang="en-US" altLang="zh-CN"/>
              <a:t>Redis</a:t>
            </a:r>
            <a:r>
              <a:rPr lang="zh-CN" altLang="en-US"/>
              <a:t>的集成模块就叫做</a:t>
            </a:r>
            <a:r>
              <a:rPr lang="en-US" altLang="zh-CN"/>
              <a:t>SpringDataRedis</a:t>
            </a:r>
            <a:r>
              <a:rPr lang="zh-CN" altLang="en-US"/>
              <a:t>，官网地址：</a:t>
            </a:r>
            <a:r>
              <a:rPr lang="en-US" altLang="zh-CN">
                <a:hlinkClick r:id="rId3"/>
              </a:rPr>
              <a:t>https://spring.io/projects/spring-data-redis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提供了对不同</a:t>
            </a:r>
            <a:r>
              <a:rPr lang="en-US" altLang="zh-CN"/>
              <a:t>Redis</a:t>
            </a:r>
            <a:r>
              <a:rPr lang="zh-CN" altLang="en-US"/>
              <a:t>客户端的整合（</a:t>
            </a:r>
            <a:r>
              <a:rPr lang="en-US" altLang="zh-CN"/>
              <a:t>Lettuce</a:t>
            </a:r>
            <a:r>
              <a:rPr lang="zh-CN" altLang="en-US"/>
              <a:t>和</a:t>
            </a:r>
            <a:r>
              <a:rPr lang="en-US" altLang="zh-CN"/>
              <a:t>Jedis</a:t>
            </a:r>
            <a:r>
              <a:rPr lang="zh-CN" altLang="en-US"/>
              <a:t>）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提供了</a:t>
            </a:r>
            <a:r>
              <a:rPr lang="en-US" altLang="zh-CN"/>
              <a:t>RedisTemplate</a:t>
            </a:r>
            <a:r>
              <a:rPr lang="zh-CN" altLang="en-US"/>
              <a:t>统一</a:t>
            </a:r>
            <a:r>
              <a:rPr lang="en-US" altLang="zh-CN"/>
              <a:t>API</a:t>
            </a:r>
            <a:r>
              <a:rPr lang="zh-CN" altLang="en-US"/>
              <a:t>来操作</a:t>
            </a:r>
            <a:r>
              <a:rPr lang="en-US" altLang="zh-CN"/>
              <a:t>Redis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支持</a:t>
            </a:r>
            <a:r>
              <a:rPr lang="en-US" altLang="zh-CN"/>
              <a:t>Redis</a:t>
            </a:r>
            <a:r>
              <a:rPr lang="zh-CN" altLang="en-US"/>
              <a:t>的发布订阅模型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支持</a:t>
            </a:r>
            <a:r>
              <a:rPr lang="en-US" altLang="zh-CN"/>
              <a:t>Redis</a:t>
            </a:r>
            <a:r>
              <a:rPr lang="zh-CN" altLang="en-US"/>
              <a:t>哨兵和</a:t>
            </a:r>
            <a:r>
              <a:rPr lang="en-US" altLang="zh-CN"/>
              <a:t>Redis</a:t>
            </a:r>
            <a:r>
              <a:rPr lang="zh-CN" altLang="en-US"/>
              <a:t>集群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支持基于</a:t>
            </a:r>
            <a:r>
              <a:rPr lang="en-US" altLang="zh-CN"/>
              <a:t>Lettuce</a:t>
            </a:r>
            <a:r>
              <a:rPr lang="zh-CN" altLang="en-US"/>
              <a:t>的响应式编程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支持基于</a:t>
            </a:r>
            <a:r>
              <a:rPr lang="en-US" altLang="zh-CN"/>
              <a:t>JDK</a:t>
            </a:r>
            <a:r>
              <a:rPr lang="zh-CN" altLang="en-US"/>
              <a:t>、</a:t>
            </a:r>
            <a:r>
              <a:rPr lang="en-US" altLang="zh-CN"/>
              <a:t>JSON</a:t>
            </a:r>
            <a:r>
              <a:rPr lang="zh-CN" altLang="en-US"/>
              <a:t>、字符串、</a:t>
            </a:r>
            <a:r>
              <a:rPr lang="en-US" altLang="zh-CN"/>
              <a:t>Spring</a:t>
            </a:r>
            <a:r>
              <a:rPr lang="zh-CN" altLang="en-US"/>
              <a:t>对象的数据序列化及反序列化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支持基于</a:t>
            </a:r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JDKCollection</a:t>
            </a:r>
            <a:r>
              <a:rPr lang="zh-CN" altLang="en-US"/>
              <a:t>实现</a:t>
            </a: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SpringDataRedis</a:t>
            </a:r>
          </a:p>
        </p:txBody>
      </p:sp>
    </p:spTree>
    <p:extLst>
      <p:ext uri="{BB962C8B-B14F-4D97-AF65-F5344CB8AC3E}">
        <p14:creationId xmlns:p14="http://schemas.microsoft.com/office/powerpoint/2010/main" val="222944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49E57-6EF9-46C9-9C64-90A1B804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SpringDataRedis</a:t>
            </a:r>
            <a:r>
              <a:rPr lang="zh-CN" altLang="en-US"/>
              <a:t>快速入门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SpringDataRedis</a:t>
            </a:r>
            <a:r>
              <a:rPr lang="zh-CN" altLang="en-US"/>
              <a:t>中提供了</a:t>
            </a:r>
            <a:r>
              <a:rPr lang="en-US" altLang="zh-CN"/>
              <a:t>RedisTemplate</a:t>
            </a:r>
            <a:r>
              <a:rPr lang="zh-CN" altLang="en-US"/>
              <a:t>工具类，其中封装了各种对</a:t>
            </a:r>
            <a:r>
              <a:rPr lang="en-US" altLang="zh-CN"/>
              <a:t>Redis</a:t>
            </a:r>
            <a:r>
              <a:rPr lang="zh-CN" altLang="en-US"/>
              <a:t>的操作。并且将不同数据类型的操作</a:t>
            </a:r>
            <a:r>
              <a:rPr lang="en-US" altLang="zh-CN"/>
              <a:t>API</a:t>
            </a:r>
            <a:r>
              <a:rPr lang="zh-CN" altLang="en-US"/>
              <a:t>封装到了不同的类型中：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F0FFE4A8-565D-4C64-8038-D315B1427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55201"/>
              </p:ext>
            </p:extLst>
          </p:nvPr>
        </p:nvGraphicFramePr>
        <p:xfrm>
          <a:off x="883920" y="2528146"/>
          <a:ext cx="10302240" cy="33276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34080">
                  <a:extLst>
                    <a:ext uri="{9D8B030D-6E8A-4147-A177-3AD203B41FA5}">
                      <a16:colId xmlns:a16="http://schemas.microsoft.com/office/drawing/2014/main" val="4074098911"/>
                    </a:ext>
                  </a:extLst>
                </a:gridCol>
                <a:gridCol w="3434080">
                  <a:extLst>
                    <a:ext uri="{9D8B030D-6E8A-4147-A177-3AD203B41FA5}">
                      <a16:colId xmlns:a16="http://schemas.microsoft.com/office/drawing/2014/main" val="2258829708"/>
                    </a:ext>
                  </a:extLst>
                </a:gridCol>
                <a:gridCol w="3434080">
                  <a:extLst>
                    <a:ext uri="{9D8B030D-6E8A-4147-A177-3AD203B41FA5}">
                      <a16:colId xmlns:a16="http://schemas.microsoft.com/office/drawing/2014/main" val="17886322"/>
                    </a:ext>
                  </a:extLst>
                </a:gridCol>
              </a:tblGrid>
              <a:tr h="503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API</a:t>
                      </a:r>
                      <a:endParaRPr lang="zh-CN" altLang="en-US" sz="20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返回值类型</a:t>
                      </a:r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说明</a:t>
                      </a:r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930812"/>
                  </a:ext>
                </a:extLst>
              </a:tr>
              <a:tr h="470768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660E7A"/>
                          </a:solidFill>
                          <a:effectLst/>
                          <a:latin typeface="Source Code Pro" panose="020B0509030403020204" pitchFamily="49" charset="0"/>
                        </a:rPr>
                        <a:t>redisTemplate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.opsForValue()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ValueOperations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操作</a:t>
                      </a:r>
                      <a:r>
                        <a:rPr lang="en-US" altLang="zh-CN" sz="1400">
                          <a:solidFill>
                            <a:srgbClr val="AD2A26"/>
                          </a:solidFill>
                        </a:rPr>
                        <a:t>String</a:t>
                      </a:r>
                      <a:r>
                        <a:rPr lang="zh-CN" altLang="en-US" sz="1400"/>
                        <a:t>类型数据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3113726"/>
                  </a:ext>
                </a:extLst>
              </a:tr>
              <a:tr h="470768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660E7A"/>
                          </a:solidFill>
                          <a:effectLst/>
                          <a:latin typeface="Source Code Pro" panose="020B0509030403020204" pitchFamily="49" charset="0"/>
                        </a:rPr>
                        <a:t>redisTemplate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.opsFor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Hash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()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HashOperations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操作</a:t>
                      </a:r>
                      <a:r>
                        <a:rPr lang="en-US" altLang="zh-CN" sz="1400">
                          <a:solidFill>
                            <a:srgbClr val="AD2A26"/>
                          </a:solidFill>
                        </a:rPr>
                        <a:t>Hash</a:t>
                      </a:r>
                      <a:r>
                        <a:rPr lang="zh-CN" altLang="en-US" sz="1400"/>
                        <a:t>类型数据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911532"/>
                  </a:ext>
                </a:extLst>
              </a:tr>
              <a:tr h="470768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660E7A"/>
                          </a:solidFill>
                          <a:effectLst/>
                          <a:latin typeface="Source Code Pro" panose="020B0509030403020204" pitchFamily="49" charset="0"/>
                        </a:rPr>
                        <a:t>redisTemplate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.opsFor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List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()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ListOperations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操作</a:t>
                      </a:r>
                      <a:r>
                        <a:rPr lang="en-US" altLang="zh-CN" sz="1400">
                          <a:solidFill>
                            <a:srgbClr val="AD2A26"/>
                          </a:solidFill>
                        </a:rPr>
                        <a:t>List</a:t>
                      </a:r>
                      <a:r>
                        <a:rPr lang="zh-CN" altLang="en-US" sz="1400"/>
                        <a:t>类型数据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809852"/>
                  </a:ext>
                </a:extLst>
              </a:tr>
              <a:tr h="470768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660E7A"/>
                          </a:solidFill>
                          <a:effectLst/>
                          <a:latin typeface="Source Code Pro" panose="020B0509030403020204" pitchFamily="49" charset="0"/>
                        </a:rPr>
                        <a:t>redisTemplate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.opsFor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Set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()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SetOperations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操作</a:t>
                      </a:r>
                      <a:r>
                        <a:rPr lang="en-US" altLang="zh-CN" sz="1400">
                          <a:solidFill>
                            <a:srgbClr val="AD2A26"/>
                          </a:solidFill>
                        </a:rPr>
                        <a:t>Set</a:t>
                      </a:r>
                      <a:r>
                        <a:rPr lang="zh-CN" altLang="en-US" sz="1400"/>
                        <a:t>类型数据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779050"/>
                  </a:ext>
                </a:extLst>
              </a:tr>
              <a:tr h="470768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660E7A"/>
                          </a:solidFill>
                          <a:effectLst/>
                          <a:latin typeface="Source Code Pro" panose="020B0509030403020204" pitchFamily="49" charset="0"/>
                        </a:rPr>
                        <a:t>redisTemplate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.opsFor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ZSet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()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ZSetOperations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操作</a:t>
                      </a:r>
                      <a:r>
                        <a:rPr lang="en-US" altLang="zh-CN" sz="1400">
                          <a:solidFill>
                            <a:srgbClr val="AD2A26"/>
                          </a:solidFill>
                        </a:rPr>
                        <a:t>SortedSet</a:t>
                      </a:r>
                      <a:r>
                        <a:rPr lang="zh-CN" altLang="en-US" sz="1400"/>
                        <a:t>类型数据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0754567"/>
                  </a:ext>
                </a:extLst>
              </a:tr>
              <a:tr h="470768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660E7A"/>
                          </a:solidFill>
                          <a:effectLst/>
                          <a:latin typeface="Source Code Pro" panose="020B0509030403020204" pitchFamily="49" charset="0"/>
                        </a:rPr>
                        <a:t>redisTemplate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通用的命令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6706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450245"/>
      </p:ext>
    </p:extLst>
  </p:cSld>
  <p:clrMapOvr>
    <a:masterClrMapping/>
  </p:clrMapOvr>
  <p:transition spd="slow">
    <p:comb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49E57-6EF9-46C9-9C64-90A1B804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SpringDataRedis</a:t>
            </a:r>
            <a:r>
              <a:rPr lang="zh-CN" altLang="en-US"/>
              <a:t>快速入门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SpringBoot</a:t>
            </a:r>
            <a:r>
              <a:rPr lang="zh-CN" altLang="en-US"/>
              <a:t>已经提供了对</a:t>
            </a:r>
            <a:r>
              <a:rPr lang="en-US" altLang="zh-CN"/>
              <a:t>SpringDataRedis</a:t>
            </a:r>
            <a:r>
              <a:rPr lang="zh-CN" altLang="en-US"/>
              <a:t>的支持，使用非常简单：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引入依赖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32E676-86BE-414A-AB3A-9232E8160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040" y="2567047"/>
            <a:ext cx="8757920" cy="3288721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&lt;!--Redis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依赖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--&gt;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&gt;org.springframework.boot&lt;/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&gt;spring-boot-starter-data-redis&lt;/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&lt;!--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连接池依赖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--&gt;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&gt;org.apache.commons&lt;/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&gt;commons-pool2&lt;/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157838"/>
      </p:ext>
    </p:extLst>
  </p:cSld>
  <p:clrMapOvr>
    <a:masterClrMapping/>
  </p:clrMapOvr>
  <p:transition spd="slow">
    <p:comb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49E57-6EF9-46C9-9C64-90A1B804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SpringDataRedis</a:t>
            </a:r>
            <a:r>
              <a:rPr lang="zh-CN" altLang="en-US"/>
              <a:t>快速入门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/>
              <a:t>配置文件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8EDC8A-B453-40DC-9E59-01700A767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114727"/>
            <a:ext cx="8757920" cy="3619452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host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192.168.150.101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port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6379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password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123321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lettuce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pool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max-active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8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最大连接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max-idle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8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最大空闲连接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min-idle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0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最小空闲连接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max-wait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100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连接等待时间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69062"/>
      </p:ext>
    </p:extLst>
  </p:cSld>
  <p:clrMapOvr>
    <a:masterClrMapping/>
  </p:clrMapOvr>
  <p:transition spd="slow">
    <p:comb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49E57-6EF9-46C9-9C64-90A1B804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SpringDataRedis</a:t>
            </a:r>
            <a:r>
              <a:rPr lang="zh-CN" altLang="en-US"/>
              <a:t>快速入门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注入</a:t>
            </a:r>
            <a:r>
              <a:rPr lang="en-US" altLang="zh-CN"/>
              <a:t>RedisTemplate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编写测试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8EDC8A-B453-40DC-9E59-01700A767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189643"/>
            <a:ext cx="8757920" cy="523220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@Autowired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RedisTemplate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redisTemplate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270276B-308F-4F95-A149-D2AA40E03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313584"/>
            <a:ext cx="8757920" cy="3323987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@SpringBootTest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RedisTest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@Autowired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RedisTemplate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redisTemplate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@Test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testString() {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插入一条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string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类型数据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redisTemplate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.opsForValue().set(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李四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读取一条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string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类型数据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Object name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redisTemplate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.opsForValue().get(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System.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 = "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name);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462094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C81845-0FE5-4782-95A2-C69C8F8400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3042920"/>
            <a:ext cx="5973761" cy="1227239"/>
          </a:xfrm>
        </p:spPr>
        <p:txBody>
          <a:bodyPr/>
          <a:lstStyle/>
          <a:p>
            <a:r>
              <a:rPr lang="zh-CN" altLang="en-US"/>
              <a:t>认识</a:t>
            </a:r>
            <a:r>
              <a:rPr lang="en-US" altLang="zh-CN"/>
              <a:t>Redis</a:t>
            </a:r>
          </a:p>
          <a:p>
            <a:r>
              <a:rPr lang="zh-CN" altLang="en-US"/>
              <a:t>安装</a:t>
            </a:r>
            <a:r>
              <a:rPr lang="en-US" altLang="zh-CN"/>
              <a:t>Redis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B015D8D-5A43-4B58-B317-3162A26FCADA}"/>
              </a:ext>
            </a:extLst>
          </p:cNvPr>
          <p:cNvSpPr txBox="1">
            <a:spLocks/>
          </p:cNvSpPr>
          <p:nvPr/>
        </p:nvSpPr>
        <p:spPr>
          <a:xfrm>
            <a:off x="5019358" y="2438400"/>
            <a:ext cx="5973761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A26"/>
                </a:solidFill>
              </a:rPr>
              <a:t>认识</a:t>
            </a:r>
            <a:r>
              <a:rPr lang="en-US" altLang="zh-CN">
                <a:solidFill>
                  <a:srgbClr val="AD2A26"/>
                </a:solidFill>
              </a:rPr>
              <a:t>NoSQL</a:t>
            </a:r>
          </a:p>
        </p:txBody>
      </p:sp>
    </p:spTree>
    <p:extLst>
      <p:ext uri="{BB962C8B-B14F-4D97-AF65-F5344CB8AC3E}">
        <p14:creationId xmlns:p14="http://schemas.microsoft.com/office/powerpoint/2010/main" val="8546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BEDE2DB-0F7F-465C-A052-257BE8AAD1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SpringDataRedis</a:t>
            </a:r>
            <a:r>
              <a:rPr lang="zh-CN" altLang="en-US"/>
              <a:t>的使用步骤：</a:t>
            </a:r>
            <a:endParaRPr lang="en-US" altLang="zh-CN"/>
          </a:p>
          <a:p>
            <a:r>
              <a:rPr lang="zh-CN" altLang="en-US"/>
              <a:t>引入</a:t>
            </a:r>
            <a:r>
              <a:rPr lang="en-US" altLang="zh-CN"/>
              <a:t>spring-boot-starter-data-redis</a:t>
            </a:r>
            <a:r>
              <a:rPr lang="zh-CN" altLang="en-US"/>
              <a:t>依赖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application.yml</a:t>
            </a:r>
            <a:r>
              <a:rPr lang="zh-CN" altLang="en-US"/>
              <a:t>配置</a:t>
            </a:r>
            <a:r>
              <a:rPr lang="en-US" altLang="zh-CN"/>
              <a:t>Redis</a:t>
            </a:r>
            <a:r>
              <a:rPr lang="zh-CN" altLang="en-US"/>
              <a:t>信息</a:t>
            </a:r>
            <a:endParaRPr lang="en-US" altLang="zh-CN"/>
          </a:p>
          <a:p>
            <a:r>
              <a:rPr lang="zh-CN" altLang="en-US"/>
              <a:t>注入</a:t>
            </a:r>
            <a:r>
              <a:rPr lang="en-US" altLang="zh-CN"/>
              <a:t>RedisTemplate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81043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49E57-6EF9-46C9-9C64-90A1B804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SpringDataRedis</a:t>
            </a:r>
            <a:r>
              <a:rPr lang="zh-CN" altLang="en-US"/>
              <a:t>的序列化方式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RedisTemplate</a:t>
            </a:r>
            <a:r>
              <a:rPr lang="zh-CN" altLang="en-US"/>
              <a:t>可以接收任意</a:t>
            </a:r>
            <a:r>
              <a:rPr lang="en-US" altLang="zh-CN"/>
              <a:t>Object</a:t>
            </a:r>
            <a:r>
              <a:rPr lang="zh-CN" altLang="en-US"/>
              <a:t>作为值写入</a:t>
            </a:r>
            <a:r>
              <a:rPr lang="en-US" altLang="zh-CN"/>
              <a:t>Redis</a:t>
            </a:r>
            <a:r>
              <a:rPr lang="zh-CN" altLang="en-US"/>
              <a:t>，只不过写入前会把</a:t>
            </a:r>
            <a:r>
              <a:rPr lang="en-US" altLang="zh-CN"/>
              <a:t>Object</a:t>
            </a:r>
            <a:r>
              <a:rPr lang="zh-CN" altLang="en-US"/>
              <a:t>序列化为字节形式，默认是采用</a:t>
            </a:r>
            <a:r>
              <a:rPr lang="en-US" altLang="zh-CN"/>
              <a:t>JDK</a:t>
            </a:r>
            <a:r>
              <a:rPr lang="zh-CN" altLang="en-US"/>
              <a:t>序列化，得到的结果是这样的：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缺点：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可读性差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内存占用较大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AFCED4-9B02-4057-B5F4-61242056A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2391478"/>
            <a:ext cx="10525760" cy="232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59055"/>
      </p:ext>
    </p:extLst>
  </p:cSld>
  <p:clrMapOvr>
    <a:masterClrMapping/>
  </p:clrMapOvr>
  <p:transition spd="slow">
    <p:comb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49E57-6EF9-46C9-9C64-90A1B804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SpringDataRedis</a:t>
            </a:r>
            <a:r>
              <a:rPr lang="zh-CN" altLang="en-US"/>
              <a:t>的序列化方式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我们可以自定义</a:t>
            </a:r>
            <a:r>
              <a:rPr lang="en-US" altLang="zh-CN"/>
              <a:t>RedisTemplate</a:t>
            </a:r>
            <a:r>
              <a:rPr lang="zh-CN" altLang="en-US"/>
              <a:t>的序列化方式，代码如下：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6E286B-58C1-41E9-BAF5-4BD1B25FD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195682"/>
            <a:ext cx="10536240" cy="3970318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@Bean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RedisTemplate&lt;String, Object&gt; redisTemplate(RedisConnectionFactory redisConnectionFactory)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throws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UnknownHostException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创建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Template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RedisTemplate&lt;String, Object&gt; redisTemplate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RedisTemplate&lt;&gt;();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设置连接工厂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redisTemplate.setConnectionFactory(redisConnectionFactory);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设置序列化工具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GenericJackson2JsonRedisSerializer jsonRedisSerializer = 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					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GenericJackson2JsonRedisSerializer();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key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和 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hashKey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采用 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string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序列化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redisTemplate.setKeySerializer(RedisSerializer.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());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redisTemplate.setHashKeySerializer(RedisSerializer.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());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value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和 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hashValue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采用 </a:t>
            </a:r>
            <a:r>
              <a:rPr lang="en-US" altLang="zh-CN" sz="1400" i="1">
                <a:solidFill>
                  <a:srgbClr val="808080"/>
                </a:solidFill>
                <a:latin typeface="Source Code Pro" panose="020B0509030403020204" pitchFamily="49" charset="0"/>
              </a:rPr>
              <a:t>JSON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序列化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redisTemplate.setValueSerializer(jsonRedisSerializer);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redisTemplate.setHashValueSerializer(jsonRedisSerializer);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redisTemplate;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942680"/>
      </p:ext>
    </p:extLst>
  </p:cSld>
  <p:clrMapOvr>
    <a:masterClrMapping/>
  </p:clrMapOvr>
  <p:transition spd="slow">
    <p:comb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49E57-6EF9-46C9-9C64-90A1B804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StringRedisTemplate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尽管</a:t>
            </a:r>
            <a:r>
              <a:rPr lang="en-US" altLang="zh-CN"/>
              <a:t>JSON</a:t>
            </a:r>
            <a:r>
              <a:rPr lang="zh-CN" altLang="en-US"/>
              <a:t>的序列化方式可以满足我们的需求，但依然存在一些问题，如图：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为了在反序列化时知道对象的类型，</a:t>
            </a:r>
            <a:r>
              <a:rPr lang="en-US" altLang="zh-CN"/>
              <a:t>JSON</a:t>
            </a:r>
            <a:r>
              <a:rPr lang="zh-CN" altLang="en-US"/>
              <a:t>序列化器会将类的</a:t>
            </a:r>
            <a:r>
              <a:rPr lang="en-US" altLang="zh-CN"/>
              <a:t>class</a:t>
            </a:r>
            <a:r>
              <a:rPr lang="zh-CN" altLang="en-US"/>
              <a:t>类型写入</a:t>
            </a:r>
            <a:r>
              <a:rPr lang="en-US" altLang="zh-CN"/>
              <a:t>json</a:t>
            </a:r>
            <a:r>
              <a:rPr lang="zh-CN" altLang="en-US"/>
              <a:t>结果中，存入</a:t>
            </a:r>
            <a:r>
              <a:rPr lang="en-US" altLang="zh-CN"/>
              <a:t>Redis</a:t>
            </a:r>
            <a:r>
              <a:rPr lang="zh-CN" altLang="en-US"/>
              <a:t>，会带来额外的内存开销。</a:t>
            </a:r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2E74E12-C09D-4AD4-95F1-6E6909A9F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109941"/>
            <a:ext cx="67913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78508"/>
      </p:ext>
    </p:extLst>
  </p:cSld>
  <p:clrMapOvr>
    <a:masterClrMapping/>
  </p:clrMapOvr>
  <p:transition spd="slow">
    <p:comb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49E57-6EF9-46C9-9C64-90A1B804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StringRedisTemplate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809196"/>
          </a:xfrm>
        </p:spPr>
        <p:txBody>
          <a:bodyPr/>
          <a:lstStyle/>
          <a:p>
            <a:r>
              <a:rPr lang="zh-CN" altLang="en-US"/>
              <a:t>为了节省内存空间，我们并不会使用</a:t>
            </a:r>
            <a:r>
              <a:rPr lang="en-US" altLang="zh-CN"/>
              <a:t>JSON</a:t>
            </a:r>
            <a:r>
              <a:rPr lang="zh-CN" altLang="en-US"/>
              <a:t>序列化器来处理</a:t>
            </a:r>
            <a:r>
              <a:rPr lang="en-US" altLang="zh-CN"/>
              <a:t>value</a:t>
            </a:r>
            <a:r>
              <a:rPr lang="zh-CN" altLang="en-US"/>
              <a:t>，而是统一使用</a:t>
            </a:r>
            <a:r>
              <a:rPr lang="en-US" altLang="zh-CN"/>
              <a:t>String</a:t>
            </a:r>
            <a:r>
              <a:rPr lang="zh-CN" altLang="en-US"/>
              <a:t>序列化器，要求只能存储</a:t>
            </a:r>
            <a:r>
              <a:rPr lang="en-US" altLang="zh-CN"/>
              <a:t>String</a:t>
            </a:r>
            <a:r>
              <a:rPr lang="zh-CN" altLang="en-US"/>
              <a:t>类型的</a:t>
            </a:r>
            <a:r>
              <a:rPr lang="en-US" altLang="zh-CN"/>
              <a:t>key</a:t>
            </a:r>
            <a:r>
              <a:rPr lang="zh-CN" altLang="en-US"/>
              <a:t>和</a:t>
            </a:r>
            <a:r>
              <a:rPr lang="en-US" altLang="zh-CN"/>
              <a:t>value</a:t>
            </a:r>
            <a:r>
              <a:rPr lang="zh-CN" altLang="en-US"/>
              <a:t>。当需要存储</a:t>
            </a:r>
            <a:r>
              <a:rPr lang="en-US" altLang="zh-CN"/>
              <a:t>Java</a:t>
            </a:r>
            <a:r>
              <a:rPr lang="zh-CN" altLang="en-US"/>
              <a:t>对象时，手动完成对象的序列化和反序列化。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36183F-01A7-4DD6-B414-1B50C9E38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667199"/>
            <a:ext cx="2773920" cy="10516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F8D32B7-E075-4B78-A834-FF5FD241AD73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3484800" y="3193024"/>
            <a:ext cx="1224851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68AB3FB-7674-4737-868C-244D3424180D}"/>
              </a:ext>
            </a:extLst>
          </p:cNvPr>
          <p:cNvSpPr txBox="1"/>
          <p:nvPr/>
        </p:nvSpPr>
        <p:spPr>
          <a:xfrm>
            <a:off x="4709651" y="2715970"/>
            <a:ext cx="2939845" cy="954107"/>
          </a:xfrm>
          <a:prstGeom prst="rect">
            <a:avLst/>
          </a:prstGeom>
          <a:solidFill>
            <a:srgbClr val="F5FA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name:"Jack",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age: 21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}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4FF997C-0832-4DD2-80B1-88B5D4568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0" y="3429000"/>
            <a:ext cx="1683980" cy="1634933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D45AA6F-668C-4E2E-B370-EBBCC16C8E5A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7649496" y="3193024"/>
            <a:ext cx="2147644" cy="105344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481986B-006C-40D0-A160-B47E177450F4}"/>
              </a:ext>
            </a:extLst>
          </p:cNvPr>
          <p:cNvSpPr txBox="1"/>
          <p:nvPr/>
        </p:nvSpPr>
        <p:spPr>
          <a:xfrm>
            <a:off x="7947182" y="3142455"/>
            <a:ext cx="29097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redisTemplate.opsForValue()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.set("user", jsonStr)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C21C070-E46A-4206-963C-51EC0D08EB02}"/>
              </a:ext>
            </a:extLst>
          </p:cNvPr>
          <p:cNvSpPr txBox="1"/>
          <p:nvPr/>
        </p:nvSpPr>
        <p:spPr>
          <a:xfrm>
            <a:off x="4709651" y="5063933"/>
            <a:ext cx="2939845" cy="954107"/>
          </a:xfrm>
          <a:prstGeom prst="rect">
            <a:avLst/>
          </a:prstGeom>
          <a:solidFill>
            <a:srgbClr val="F5FA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name:"Jack",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age: 21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}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E22FA17-1380-4AE8-96C9-E96B2074A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5014773"/>
            <a:ext cx="2773920" cy="10516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CDF62C5-93C1-42A5-A17C-150E07D2F02B}"/>
              </a:ext>
            </a:extLst>
          </p:cNvPr>
          <p:cNvCxnSpPr>
            <a:stCxn id="11" idx="1"/>
            <a:endCxn id="17" idx="3"/>
          </p:cNvCxnSpPr>
          <p:nvPr/>
        </p:nvCxnSpPr>
        <p:spPr>
          <a:xfrm flipH="1">
            <a:off x="7649496" y="4246467"/>
            <a:ext cx="2147644" cy="12945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6F8B5AD-5ACB-4B32-8C62-A87FA1785E6D}"/>
              </a:ext>
            </a:extLst>
          </p:cNvPr>
          <p:cNvCxnSpPr>
            <a:stCxn id="17" idx="1"/>
            <a:endCxn id="19" idx="3"/>
          </p:cNvCxnSpPr>
          <p:nvPr/>
        </p:nvCxnSpPr>
        <p:spPr>
          <a:xfrm flipH="1" flipV="1">
            <a:off x="3484800" y="5540599"/>
            <a:ext cx="1224851" cy="3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76EBE65-ACB7-4095-B09C-53A016B8DFDF}"/>
              </a:ext>
            </a:extLst>
          </p:cNvPr>
          <p:cNvSpPr txBox="1"/>
          <p:nvPr/>
        </p:nvSpPr>
        <p:spPr>
          <a:xfrm>
            <a:off x="6772822" y="4487543"/>
            <a:ext cx="23487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redisTemplate.opsForValue()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.get("user")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06A33C4-D805-4205-919D-9C5E4BA210C1}"/>
              </a:ext>
            </a:extLst>
          </p:cNvPr>
          <p:cNvSpPr txBox="1"/>
          <p:nvPr/>
        </p:nvSpPr>
        <p:spPr>
          <a:xfrm>
            <a:off x="3672268" y="2954907"/>
            <a:ext cx="8499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手动序列化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EEA89DC-FA4C-49D3-A723-4EC0AB0B5CF7}"/>
              </a:ext>
            </a:extLst>
          </p:cNvPr>
          <p:cNvSpPr txBox="1"/>
          <p:nvPr/>
        </p:nvSpPr>
        <p:spPr>
          <a:xfrm>
            <a:off x="3672268" y="5219263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手动反序列化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240736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7" grpId="0" animBg="1"/>
      <p:bldP spid="25" grpId="0"/>
      <p:bldP spid="26" grpId="0"/>
      <p:bldP spid="2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49E57-6EF9-46C9-9C64-90A1B804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StringRedisTemplate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809196"/>
          </a:xfrm>
        </p:spPr>
        <p:txBody>
          <a:bodyPr/>
          <a:lstStyle/>
          <a:p>
            <a:r>
              <a:rPr lang="en-US" altLang="zh-CN"/>
              <a:t>Spring</a:t>
            </a:r>
            <a:r>
              <a:rPr lang="zh-CN" altLang="en-US"/>
              <a:t>默认提供了一个</a:t>
            </a:r>
            <a:r>
              <a:rPr lang="en-US" altLang="zh-CN"/>
              <a:t>StringRedisTemplate</a:t>
            </a:r>
            <a:r>
              <a:rPr lang="zh-CN" altLang="en-US"/>
              <a:t>类，它的</a:t>
            </a:r>
            <a:r>
              <a:rPr lang="en-US" altLang="zh-CN"/>
              <a:t>key</a:t>
            </a:r>
            <a:r>
              <a:rPr lang="zh-CN" altLang="en-US"/>
              <a:t>和</a:t>
            </a:r>
            <a:r>
              <a:rPr lang="en-US" altLang="zh-CN"/>
              <a:t>value</a:t>
            </a:r>
            <a:r>
              <a:rPr lang="zh-CN" altLang="en-US"/>
              <a:t>的序列化方式默认就是</a:t>
            </a:r>
            <a:r>
              <a:rPr lang="en-US" altLang="zh-CN"/>
              <a:t>String</a:t>
            </a:r>
            <a:r>
              <a:rPr lang="zh-CN" altLang="en-US"/>
              <a:t>方式。省去了我们自定义</a:t>
            </a:r>
            <a:r>
              <a:rPr lang="en-US" altLang="zh-CN"/>
              <a:t>RedisTemplate</a:t>
            </a:r>
            <a:r>
              <a:rPr lang="zh-CN" altLang="en-US"/>
              <a:t>的过程：</a:t>
            </a:r>
            <a:endParaRPr lang="en-US" altLang="zh-C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5E65EE-3665-4A67-9728-9F12BA4DE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643" y="2433401"/>
            <a:ext cx="8829040" cy="4185761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@Autowired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StringRedisTemplate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stringRedisTemplate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JSON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工具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static final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ObjectMapper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mapper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ObjectMapper();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@Test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testStringTemplate()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throws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JsonProcessingException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准备对象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User user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User(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虎哥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18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手动序列化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json =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mapper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.writeValueAsString(user);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写入一条数据到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redis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stringRedisTemplate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.opsForValue().set(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"user:20</a:t>
            </a: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json);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读取数据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val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stringRedisTemplate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.opsForValue().get(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"user:20</a:t>
            </a: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反序列化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User user1 =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mapper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.readValue(val, User.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class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System.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"user1 = "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user1);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167589"/>
      </p:ext>
    </p:extLst>
  </p:cSld>
  <p:clrMapOvr>
    <a:masterClrMapping/>
  </p:clrMapOvr>
  <p:transition spd="slow">
    <p:comb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CEB71DA-01A2-48D8-88AA-00FACC8441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5520" y="1463040"/>
            <a:ext cx="6817360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RedisTemplate</a:t>
            </a:r>
            <a:r>
              <a:rPr lang="zh-CN" altLang="en-US"/>
              <a:t>的两种序列化实践方案：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方案一：</a:t>
            </a:r>
            <a:endParaRPr lang="en-US" altLang="zh-CN"/>
          </a:p>
          <a:p>
            <a:r>
              <a:rPr lang="zh-CN" altLang="en-US" sz="1400"/>
              <a:t>自定义</a:t>
            </a:r>
            <a:r>
              <a:rPr lang="en-US" altLang="zh-CN" sz="1400"/>
              <a:t>RedisTemplate</a:t>
            </a:r>
          </a:p>
          <a:p>
            <a:r>
              <a:rPr lang="zh-CN" altLang="en-US" sz="1400"/>
              <a:t>修改</a:t>
            </a:r>
            <a:r>
              <a:rPr lang="en-US" altLang="zh-CN" sz="1400"/>
              <a:t>RedisTemplate</a:t>
            </a:r>
            <a:r>
              <a:rPr lang="zh-CN" altLang="en-US" sz="1400"/>
              <a:t>的序列化器为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GenericJackson2JsonRedisSerializer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/>
              <a:t>方案二：</a:t>
            </a:r>
            <a:endParaRPr lang="en-US" altLang="zh-CN"/>
          </a:p>
          <a:p>
            <a:r>
              <a:rPr lang="zh-CN" altLang="en-US" sz="1400"/>
              <a:t>使用</a:t>
            </a:r>
            <a:r>
              <a:rPr lang="en-US" altLang="zh-CN" sz="1400"/>
              <a:t>StringRedisTemplate</a:t>
            </a:r>
          </a:p>
          <a:p>
            <a:r>
              <a:rPr lang="zh-CN" altLang="en-US" sz="1400"/>
              <a:t>写入</a:t>
            </a:r>
            <a:r>
              <a:rPr lang="en-US" altLang="zh-CN" sz="1400"/>
              <a:t>Redis</a:t>
            </a:r>
            <a:r>
              <a:rPr lang="zh-CN" altLang="en-US" sz="1400"/>
              <a:t>时，手动把对象序列化为</a:t>
            </a:r>
            <a:r>
              <a:rPr lang="en-US" altLang="zh-CN" sz="1400"/>
              <a:t>JSON</a:t>
            </a:r>
          </a:p>
          <a:p>
            <a:r>
              <a:rPr lang="zh-CN" altLang="en-US" sz="1400"/>
              <a:t>读取</a:t>
            </a:r>
            <a:r>
              <a:rPr lang="en-US" altLang="zh-CN" sz="1400"/>
              <a:t>Redis</a:t>
            </a:r>
            <a:r>
              <a:rPr lang="zh-CN" altLang="en-US" sz="1400"/>
              <a:t>时，手动把读取到的</a:t>
            </a:r>
            <a:r>
              <a:rPr lang="en-US" altLang="zh-CN" sz="1400"/>
              <a:t>JSON</a:t>
            </a:r>
            <a:r>
              <a:rPr lang="zh-CN" altLang="en-US" sz="1400"/>
              <a:t>反序列化为对象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67154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4B7B8E72-3CC2-496A-87AC-49A167164B64}"/>
              </a:ext>
            </a:extLst>
          </p:cNvPr>
          <p:cNvSpPr/>
          <p:nvPr/>
        </p:nvSpPr>
        <p:spPr>
          <a:xfrm rot="2480907">
            <a:off x="6082223" y="2577137"/>
            <a:ext cx="199815" cy="1658007"/>
          </a:xfrm>
          <a:custGeom>
            <a:avLst/>
            <a:gdLst>
              <a:gd name="connsiteX0" fmla="*/ 0 w 429710"/>
              <a:gd name="connsiteY0" fmla="*/ 0 h 2997974"/>
              <a:gd name="connsiteX1" fmla="*/ 429710 w 429710"/>
              <a:gd name="connsiteY1" fmla="*/ 1505337 h 2997974"/>
              <a:gd name="connsiteX2" fmla="*/ 283086 w 429710"/>
              <a:gd name="connsiteY2" fmla="*/ 1505337 h 2997974"/>
              <a:gd name="connsiteX3" fmla="*/ 429710 w 429710"/>
              <a:gd name="connsiteY3" fmla="*/ 2952885 h 2997974"/>
              <a:gd name="connsiteX4" fmla="*/ 429710 w 429710"/>
              <a:gd name="connsiteY4" fmla="*/ 2997974 h 2997974"/>
              <a:gd name="connsiteX5" fmla="*/ 0 w 429710"/>
              <a:gd name="connsiteY5" fmla="*/ 1492637 h 2997974"/>
              <a:gd name="connsiteX6" fmla="*/ 146624 w 429710"/>
              <a:gd name="connsiteY6" fmla="*/ 1492637 h 2997974"/>
              <a:gd name="connsiteX7" fmla="*/ 0 w 429710"/>
              <a:gd name="connsiteY7" fmla="*/ 45089 h 299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710" h="2997974">
                <a:moveTo>
                  <a:pt x="0" y="0"/>
                </a:moveTo>
                <a:lnTo>
                  <a:pt x="429710" y="1505337"/>
                </a:lnTo>
                <a:lnTo>
                  <a:pt x="283086" y="1505337"/>
                </a:lnTo>
                <a:lnTo>
                  <a:pt x="429710" y="2952885"/>
                </a:lnTo>
                <a:lnTo>
                  <a:pt x="429710" y="2997974"/>
                </a:lnTo>
                <a:lnTo>
                  <a:pt x="0" y="1492637"/>
                </a:lnTo>
                <a:lnTo>
                  <a:pt x="146624" y="1492637"/>
                </a:lnTo>
                <a:lnTo>
                  <a:pt x="0" y="45089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18352020-B63C-4AA4-9C23-F17F1D0D69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01713"/>
            <a:ext cx="10698163" cy="51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认识</a:t>
            </a:r>
            <a:r>
              <a:rPr lang="en-US" altLang="zh-CN"/>
              <a:t>NoSQL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EC5E45F-1BC9-4F21-BCB8-A773EE66C772}"/>
              </a:ext>
            </a:extLst>
          </p:cNvPr>
          <p:cNvSpPr/>
          <p:nvPr/>
        </p:nvSpPr>
        <p:spPr>
          <a:xfrm>
            <a:off x="2438400" y="2834640"/>
            <a:ext cx="2184400" cy="1016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AA38EB2-86C8-48A2-BAD3-0158241FDCFB}"/>
              </a:ext>
            </a:extLst>
          </p:cNvPr>
          <p:cNvSpPr/>
          <p:nvPr/>
        </p:nvSpPr>
        <p:spPr>
          <a:xfrm>
            <a:off x="7264400" y="2834640"/>
            <a:ext cx="2184400" cy="1016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NoSQL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ABD2FB-7DB0-444A-A6A9-B5E87BC24229}"/>
              </a:ext>
            </a:extLst>
          </p:cNvPr>
          <p:cNvSpPr txBox="1"/>
          <p:nvPr/>
        </p:nvSpPr>
        <p:spPr>
          <a:xfrm>
            <a:off x="2832332" y="4094480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关系型数据库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706470-6D41-4819-8729-04FAC3C6B150}"/>
              </a:ext>
            </a:extLst>
          </p:cNvPr>
          <p:cNvSpPr txBox="1"/>
          <p:nvPr/>
        </p:nvSpPr>
        <p:spPr>
          <a:xfrm>
            <a:off x="7557342" y="4094480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非关系型数据库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ACCA3-E8F3-4C82-B4E7-619CECCB18BA}"/>
              </a:ext>
            </a:extLst>
          </p:cNvPr>
          <p:cNvSpPr txBox="1"/>
          <p:nvPr/>
        </p:nvSpPr>
        <p:spPr>
          <a:xfrm>
            <a:off x="5728924" y="2976438"/>
            <a:ext cx="448933" cy="7324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chemeClr val="tx2"/>
                </a:solidFill>
                <a:latin typeface="+mn-lt"/>
                <a:ea typeface="+mn-ea"/>
              </a:rPr>
              <a:t>V</a:t>
            </a:r>
            <a:endParaRPr lang="zh-CN" altLang="en-US" sz="4000" b="1" i="1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337B96-7EC3-4EF5-B670-B275A85A8553}"/>
              </a:ext>
            </a:extLst>
          </p:cNvPr>
          <p:cNvSpPr txBox="1"/>
          <p:nvPr/>
        </p:nvSpPr>
        <p:spPr>
          <a:xfrm>
            <a:off x="6054188" y="3226572"/>
            <a:ext cx="329597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rgbClr val="AD2A26"/>
                </a:solidFill>
                <a:latin typeface="+mn-lt"/>
                <a:ea typeface="+mn-ea"/>
              </a:rPr>
              <a:t>S</a:t>
            </a:r>
            <a:endParaRPr lang="zh-CN" altLang="en-US" sz="4000" b="1" i="1" dirty="0">
              <a:solidFill>
                <a:srgbClr val="AD2A2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2383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 animBg="1"/>
      <p:bldP spid="5" grpId="0" animBg="1"/>
      <p:bldP spid="4" grpId="0"/>
      <p:bldP spid="7" grpId="0"/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矩形 156">
            <a:extLst>
              <a:ext uri="{FF2B5EF4-FFF2-40B4-BE49-F238E27FC236}">
                <a16:creationId xmlns:a16="http://schemas.microsoft.com/office/drawing/2014/main" id="{7DCAD015-716B-48CA-8228-FBF7365A6E3F}"/>
              </a:ext>
            </a:extLst>
          </p:cNvPr>
          <p:cNvSpPr/>
          <p:nvPr/>
        </p:nvSpPr>
        <p:spPr>
          <a:xfrm>
            <a:off x="8933255" y="4084970"/>
            <a:ext cx="2578025" cy="2125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F96E2E4C-363D-4D05-9FC5-4D0937C76983}"/>
              </a:ext>
            </a:extLst>
          </p:cNvPr>
          <p:cNvSpPr/>
          <p:nvPr/>
        </p:nvSpPr>
        <p:spPr>
          <a:xfrm>
            <a:off x="6671967" y="2822821"/>
            <a:ext cx="1845765" cy="16448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11728F7D-AD6C-42E2-8B2B-E3D2D022AEBD}"/>
              </a:ext>
            </a:extLst>
          </p:cNvPr>
          <p:cNvSpPr/>
          <p:nvPr/>
        </p:nvSpPr>
        <p:spPr>
          <a:xfrm>
            <a:off x="6677970" y="4626715"/>
            <a:ext cx="1845765" cy="1601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4B7B8E72-3CC2-496A-87AC-49A167164B64}"/>
              </a:ext>
            </a:extLst>
          </p:cNvPr>
          <p:cNvSpPr/>
          <p:nvPr/>
        </p:nvSpPr>
        <p:spPr>
          <a:xfrm rot="2480907">
            <a:off x="6000366" y="1142672"/>
            <a:ext cx="199815" cy="1658007"/>
          </a:xfrm>
          <a:custGeom>
            <a:avLst/>
            <a:gdLst>
              <a:gd name="connsiteX0" fmla="*/ 0 w 429710"/>
              <a:gd name="connsiteY0" fmla="*/ 0 h 2997974"/>
              <a:gd name="connsiteX1" fmla="*/ 429710 w 429710"/>
              <a:gd name="connsiteY1" fmla="*/ 1505337 h 2997974"/>
              <a:gd name="connsiteX2" fmla="*/ 283086 w 429710"/>
              <a:gd name="connsiteY2" fmla="*/ 1505337 h 2997974"/>
              <a:gd name="connsiteX3" fmla="*/ 429710 w 429710"/>
              <a:gd name="connsiteY3" fmla="*/ 2952885 h 2997974"/>
              <a:gd name="connsiteX4" fmla="*/ 429710 w 429710"/>
              <a:gd name="connsiteY4" fmla="*/ 2997974 h 2997974"/>
              <a:gd name="connsiteX5" fmla="*/ 0 w 429710"/>
              <a:gd name="connsiteY5" fmla="*/ 1492637 h 2997974"/>
              <a:gd name="connsiteX6" fmla="*/ 146624 w 429710"/>
              <a:gd name="connsiteY6" fmla="*/ 1492637 h 2997974"/>
              <a:gd name="connsiteX7" fmla="*/ 0 w 429710"/>
              <a:gd name="connsiteY7" fmla="*/ 45089 h 299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710" h="2997974">
                <a:moveTo>
                  <a:pt x="0" y="0"/>
                </a:moveTo>
                <a:lnTo>
                  <a:pt x="429710" y="1505337"/>
                </a:lnTo>
                <a:lnTo>
                  <a:pt x="283086" y="1505337"/>
                </a:lnTo>
                <a:lnTo>
                  <a:pt x="429710" y="2952885"/>
                </a:lnTo>
                <a:lnTo>
                  <a:pt x="429710" y="2997974"/>
                </a:lnTo>
                <a:lnTo>
                  <a:pt x="0" y="1492637"/>
                </a:lnTo>
                <a:lnTo>
                  <a:pt x="146624" y="1492637"/>
                </a:lnTo>
                <a:lnTo>
                  <a:pt x="0" y="45089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18352020-B63C-4AA4-9C23-F17F1D0D69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01713"/>
            <a:ext cx="10698163" cy="51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认识</a:t>
            </a:r>
            <a:r>
              <a:rPr lang="en-US" altLang="zh-CN"/>
              <a:t>NoSQL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EC5E45F-1BC9-4F21-BCB8-A773EE66C772}"/>
              </a:ext>
            </a:extLst>
          </p:cNvPr>
          <p:cNvSpPr/>
          <p:nvPr/>
        </p:nvSpPr>
        <p:spPr>
          <a:xfrm>
            <a:off x="1244601" y="1519238"/>
            <a:ext cx="2184400" cy="1016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AA38EB2-86C8-48A2-BAD3-0158241FDCFB}"/>
              </a:ext>
            </a:extLst>
          </p:cNvPr>
          <p:cNvSpPr/>
          <p:nvPr/>
        </p:nvSpPr>
        <p:spPr>
          <a:xfrm>
            <a:off x="8762999" y="1509713"/>
            <a:ext cx="2184400" cy="1016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NoSQL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ACCA3-E8F3-4C82-B4E7-619CECCB18BA}"/>
              </a:ext>
            </a:extLst>
          </p:cNvPr>
          <p:cNvSpPr txBox="1"/>
          <p:nvPr/>
        </p:nvSpPr>
        <p:spPr>
          <a:xfrm>
            <a:off x="5647067" y="1541973"/>
            <a:ext cx="448933" cy="7324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chemeClr val="tx2"/>
                </a:solidFill>
                <a:latin typeface="+mn-lt"/>
                <a:ea typeface="+mn-ea"/>
              </a:rPr>
              <a:t>V</a:t>
            </a:r>
            <a:endParaRPr lang="zh-CN" altLang="en-US" sz="4000" b="1" i="1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337B96-7EC3-4EF5-B670-B275A85A8553}"/>
              </a:ext>
            </a:extLst>
          </p:cNvPr>
          <p:cNvSpPr txBox="1"/>
          <p:nvPr/>
        </p:nvSpPr>
        <p:spPr>
          <a:xfrm>
            <a:off x="5972331" y="1792107"/>
            <a:ext cx="329597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rgbClr val="AD2A26"/>
                </a:solidFill>
                <a:latin typeface="+mn-lt"/>
                <a:ea typeface="+mn-ea"/>
              </a:rPr>
              <a:t>S</a:t>
            </a:r>
            <a:endParaRPr lang="zh-CN" altLang="en-US" sz="4000" b="1" i="1" dirty="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ACFEFD-44D3-401A-B228-959DF3FB6296}"/>
              </a:ext>
            </a:extLst>
          </p:cNvPr>
          <p:cNvSpPr txBox="1"/>
          <p:nvPr/>
        </p:nvSpPr>
        <p:spPr>
          <a:xfrm>
            <a:off x="1244601" y="3429538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结构化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(Structured)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B016EF-1DAD-4F2B-9146-9F1AF5AB5DF7}"/>
              </a:ext>
            </a:extLst>
          </p:cNvPr>
          <p:cNvSpPr txBox="1"/>
          <p:nvPr/>
        </p:nvSpPr>
        <p:spPr>
          <a:xfrm>
            <a:off x="813073" y="342953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835609-01CD-4266-8CBC-6B09B5CE0961}"/>
              </a:ext>
            </a:extLst>
          </p:cNvPr>
          <p:cNvSpPr txBox="1"/>
          <p:nvPr/>
        </p:nvSpPr>
        <p:spPr>
          <a:xfrm>
            <a:off x="9904332" y="3429000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非结构化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B82900E-7470-4EFB-BAD5-CDC56393CC79}"/>
              </a:ext>
            </a:extLst>
          </p:cNvPr>
          <p:cNvSpPr txBox="1"/>
          <p:nvPr/>
        </p:nvSpPr>
        <p:spPr>
          <a:xfrm>
            <a:off x="10947399" y="342900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32" name="表格 32">
            <a:extLst>
              <a:ext uri="{FF2B5EF4-FFF2-40B4-BE49-F238E27FC236}">
                <a16:creationId xmlns:a16="http://schemas.microsoft.com/office/drawing/2014/main" id="{46B64EE3-678B-4701-B09E-B714F1178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068644"/>
              </p:ext>
            </p:extLst>
          </p:nvPr>
        </p:nvGraphicFramePr>
        <p:xfrm>
          <a:off x="2186262" y="4858827"/>
          <a:ext cx="3622894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8271">
                  <a:extLst>
                    <a:ext uri="{9D8B030D-6E8A-4147-A177-3AD203B41FA5}">
                      <a16:colId xmlns:a16="http://schemas.microsoft.com/office/drawing/2014/main" val="1382908194"/>
                    </a:ext>
                  </a:extLst>
                </a:gridCol>
                <a:gridCol w="1327881">
                  <a:extLst>
                    <a:ext uri="{9D8B030D-6E8A-4147-A177-3AD203B41FA5}">
                      <a16:colId xmlns:a16="http://schemas.microsoft.com/office/drawing/2014/main" val="3381411545"/>
                    </a:ext>
                  </a:extLst>
                </a:gridCol>
                <a:gridCol w="1176742">
                  <a:extLst>
                    <a:ext uri="{9D8B030D-6E8A-4147-A177-3AD203B41FA5}">
                      <a16:colId xmlns:a16="http://schemas.microsoft.com/office/drawing/2014/main" val="1290624697"/>
                    </a:ext>
                  </a:extLst>
                </a:gridCol>
              </a:tblGrid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id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name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age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992884"/>
                  </a:ext>
                </a:extLst>
              </a:tr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张三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18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51531"/>
                  </a:ext>
                </a:extLst>
              </a:tr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李四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20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451542"/>
                  </a:ext>
                </a:extLst>
              </a:tr>
            </a:tbl>
          </a:graphicData>
        </a:graphic>
      </p:graphicFrame>
      <p:sp>
        <p:nvSpPr>
          <p:cNvPr id="50" name="文本框 49">
            <a:extLst>
              <a:ext uri="{FF2B5EF4-FFF2-40B4-BE49-F238E27FC236}">
                <a16:creationId xmlns:a16="http://schemas.microsoft.com/office/drawing/2014/main" id="{2E0282D2-C4FB-43C6-8738-236C904D7862}"/>
              </a:ext>
            </a:extLst>
          </p:cNvPr>
          <p:cNvSpPr txBox="1"/>
          <p:nvPr/>
        </p:nvSpPr>
        <p:spPr>
          <a:xfrm>
            <a:off x="2160956" y="4173425"/>
            <a:ext cx="1114408" cy="276999"/>
          </a:xfrm>
          <a:prstGeom prst="rect">
            <a:avLst/>
          </a:prstGeom>
          <a:noFill/>
          <a:ln>
            <a:solidFill>
              <a:srgbClr val="AD2A26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49504F"/>
                </a:solidFill>
                <a:latin typeface="+mn-lt"/>
                <a:ea typeface="+mn-ea"/>
              </a:rPr>
              <a:t>PrimaryKey</a:t>
            </a:r>
            <a:endParaRPr lang="zh-CN" altLang="en-US" sz="120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1A1683B-D987-4642-AC0F-3C4D76FE6491}"/>
              </a:ext>
            </a:extLst>
          </p:cNvPr>
          <p:cNvSpPr txBox="1"/>
          <p:nvPr/>
        </p:nvSpPr>
        <p:spPr>
          <a:xfrm>
            <a:off x="3620815" y="4173425"/>
            <a:ext cx="742511" cy="276999"/>
          </a:xfrm>
          <a:prstGeom prst="rect">
            <a:avLst/>
          </a:prstGeom>
          <a:noFill/>
          <a:ln>
            <a:solidFill>
              <a:srgbClr val="AD2A26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49504F"/>
                </a:solidFill>
                <a:latin typeface="+mn-lt"/>
                <a:ea typeface="+mn-ea"/>
              </a:rPr>
              <a:t>Unique</a:t>
            </a:r>
            <a:endParaRPr lang="zh-CN" altLang="en-US" sz="120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40AB5F3-6A8F-46BE-91C7-EFC6602EFB9C}"/>
              </a:ext>
            </a:extLst>
          </p:cNvPr>
          <p:cNvSpPr txBox="1"/>
          <p:nvPr/>
        </p:nvSpPr>
        <p:spPr>
          <a:xfrm>
            <a:off x="4708776" y="4173425"/>
            <a:ext cx="928459" cy="276999"/>
          </a:xfrm>
          <a:prstGeom prst="rect">
            <a:avLst/>
          </a:prstGeom>
          <a:noFill/>
          <a:ln>
            <a:solidFill>
              <a:srgbClr val="AD2A26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49504F"/>
                </a:solidFill>
                <a:latin typeface="+mn-lt"/>
                <a:ea typeface="+mn-ea"/>
              </a:rPr>
              <a:t>unsigned</a:t>
            </a:r>
            <a:endParaRPr lang="zh-CN" altLang="en-US" sz="120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6E3AD96-4BD3-4922-A8B9-37635E18C63C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2718160" y="4450424"/>
            <a:ext cx="0" cy="40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CCF9C9F-5FA2-47AD-ACF2-1427F47C5C89}"/>
              </a:ext>
            </a:extLst>
          </p:cNvPr>
          <p:cNvCxnSpPr>
            <a:cxnSpLocks/>
            <a:stCxn id="51" idx="2"/>
            <a:endCxn id="32" idx="0"/>
          </p:cNvCxnSpPr>
          <p:nvPr/>
        </p:nvCxnSpPr>
        <p:spPr>
          <a:xfrm>
            <a:off x="3992071" y="4450424"/>
            <a:ext cx="5638" cy="40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5F627D7-60BD-469E-B3B8-15903250C880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5172308" y="4450424"/>
            <a:ext cx="698" cy="40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DF248D33-5811-4F81-96D2-E9010D83C756}"/>
              </a:ext>
            </a:extLst>
          </p:cNvPr>
          <p:cNvSpPr txBox="1"/>
          <p:nvPr/>
        </p:nvSpPr>
        <p:spPr>
          <a:xfrm>
            <a:off x="2254155" y="6105233"/>
            <a:ext cx="986167" cy="2539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bigint(20)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D93D5DC-8C43-496B-9D27-920EE1821D45}"/>
              </a:ext>
            </a:extLst>
          </p:cNvPr>
          <p:cNvSpPr txBox="1"/>
          <p:nvPr/>
        </p:nvSpPr>
        <p:spPr>
          <a:xfrm>
            <a:off x="3522037" y="6105233"/>
            <a:ext cx="1066318" cy="2539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varchar(32)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E74EAE4-8B09-4D46-A920-0D8F12CC4C35}"/>
              </a:ext>
            </a:extLst>
          </p:cNvPr>
          <p:cNvSpPr txBox="1"/>
          <p:nvPr/>
        </p:nvSpPr>
        <p:spPr>
          <a:xfrm>
            <a:off x="4891343" y="6105233"/>
            <a:ext cx="665567" cy="2539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int(3)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4C49263E-5CE8-44E6-BEF5-8F10ABEC92CF}"/>
              </a:ext>
            </a:extLst>
          </p:cNvPr>
          <p:cNvCxnSpPr>
            <a:cxnSpLocks/>
            <a:stCxn id="62" idx="0"/>
            <a:endCxn id="112" idx="2"/>
          </p:cNvCxnSpPr>
          <p:nvPr/>
        </p:nvCxnSpPr>
        <p:spPr>
          <a:xfrm flipH="1" flipV="1">
            <a:off x="2746511" y="5773668"/>
            <a:ext cx="728" cy="33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FB8C03F-6C91-428E-AE22-14F566BC5A5B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4050552" y="5774109"/>
            <a:ext cx="4644" cy="33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F15BAA31-5090-4FC3-8FDD-09E8D2A95EE5}"/>
              </a:ext>
            </a:extLst>
          </p:cNvPr>
          <p:cNvCxnSpPr>
            <a:cxnSpLocks/>
            <a:stCxn id="64" idx="0"/>
            <a:endCxn id="124" idx="2"/>
          </p:cNvCxnSpPr>
          <p:nvPr/>
        </p:nvCxnSpPr>
        <p:spPr>
          <a:xfrm flipH="1" flipV="1">
            <a:off x="5222896" y="5773083"/>
            <a:ext cx="1231" cy="33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E7BACD5-27BD-42FF-AD70-08D4E274A64C}"/>
              </a:ext>
            </a:extLst>
          </p:cNvPr>
          <p:cNvCxnSpPr>
            <a:cxnSpLocks/>
          </p:cNvCxnSpPr>
          <p:nvPr/>
        </p:nvCxnSpPr>
        <p:spPr>
          <a:xfrm>
            <a:off x="6671967" y="3371438"/>
            <a:ext cx="18016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C55ECBD1-A0CE-478D-9C05-1E61EB6374A8}"/>
              </a:ext>
            </a:extLst>
          </p:cNvPr>
          <p:cNvCxnSpPr>
            <a:cxnSpLocks/>
          </p:cNvCxnSpPr>
          <p:nvPr/>
        </p:nvCxnSpPr>
        <p:spPr>
          <a:xfrm>
            <a:off x="7555193" y="2844965"/>
            <a:ext cx="0" cy="1600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0C6958ED-E768-4F85-BE39-F56E36F4F6F7}"/>
              </a:ext>
            </a:extLst>
          </p:cNvPr>
          <p:cNvSpPr txBox="1"/>
          <p:nvPr/>
        </p:nvSpPr>
        <p:spPr>
          <a:xfrm>
            <a:off x="6898283" y="2969714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Key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31FB46E2-C002-4B9D-B95D-89A29532103F}"/>
              </a:ext>
            </a:extLst>
          </p:cNvPr>
          <p:cNvSpPr txBox="1"/>
          <p:nvPr/>
        </p:nvSpPr>
        <p:spPr>
          <a:xfrm>
            <a:off x="7620628" y="2981879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Value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87248FFA-F16B-45E7-8F65-9A5008680BA9}"/>
              </a:ext>
            </a:extLst>
          </p:cNvPr>
          <p:cNvSpPr txBox="1"/>
          <p:nvPr/>
        </p:nvSpPr>
        <p:spPr>
          <a:xfrm>
            <a:off x="6677970" y="4970290"/>
            <a:ext cx="17956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id: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name: "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",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age: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508B7277-4F89-4276-9832-8AD68678A278}"/>
              </a:ext>
            </a:extLst>
          </p:cNvPr>
          <p:cNvSpPr txBox="1"/>
          <p:nvPr/>
        </p:nvSpPr>
        <p:spPr>
          <a:xfrm>
            <a:off x="2600477" y="515796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FA98B86E-920D-43CF-A9B7-69E2D912A827}"/>
              </a:ext>
            </a:extLst>
          </p:cNvPr>
          <p:cNvSpPr txBox="1"/>
          <p:nvPr/>
        </p:nvSpPr>
        <p:spPr>
          <a:xfrm>
            <a:off x="3700358" y="5157961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张三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57722950-98D6-479B-8BBA-4EFB561AAAEC}"/>
              </a:ext>
            </a:extLst>
          </p:cNvPr>
          <p:cNvSpPr txBox="1"/>
          <p:nvPr/>
        </p:nvSpPr>
        <p:spPr>
          <a:xfrm>
            <a:off x="5024567" y="515796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6EE883D2-40B4-49D4-A623-EAC491AEDF3F}"/>
              </a:ext>
            </a:extLst>
          </p:cNvPr>
          <p:cNvSpPr txBox="1"/>
          <p:nvPr/>
        </p:nvSpPr>
        <p:spPr>
          <a:xfrm>
            <a:off x="2600477" y="546589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5C3B7E1E-88D2-441B-9527-618138943EFD}"/>
              </a:ext>
            </a:extLst>
          </p:cNvPr>
          <p:cNvSpPr txBox="1"/>
          <p:nvPr/>
        </p:nvSpPr>
        <p:spPr>
          <a:xfrm>
            <a:off x="3700358" y="546589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李四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37077B1-FD8B-4EEB-8308-426879C88FC3}"/>
              </a:ext>
            </a:extLst>
          </p:cNvPr>
          <p:cNvSpPr txBox="1"/>
          <p:nvPr/>
        </p:nvSpPr>
        <p:spPr>
          <a:xfrm>
            <a:off x="6954011" y="3463079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id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AD38EF1D-705F-40BB-8B81-2262C4012FBA}"/>
              </a:ext>
            </a:extLst>
          </p:cNvPr>
          <p:cNvSpPr txBox="1"/>
          <p:nvPr/>
        </p:nvSpPr>
        <p:spPr>
          <a:xfrm>
            <a:off x="6873380" y="380256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name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C741237-9160-4B44-9810-6D7A21123221}"/>
              </a:ext>
            </a:extLst>
          </p:cNvPr>
          <p:cNvSpPr txBox="1"/>
          <p:nvPr/>
        </p:nvSpPr>
        <p:spPr>
          <a:xfrm>
            <a:off x="6927080" y="413015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age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5ED01621-1BD8-4297-9BBA-8220F754AE96}"/>
              </a:ext>
            </a:extLst>
          </p:cNvPr>
          <p:cNvSpPr txBox="1"/>
          <p:nvPr/>
        </p:nvSpPr>
        <p:spPr>
          <a:xfrm>
            <a:off x="5023162" y="5465306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FFA9962E-C6CA-49A9-87E5-4F316C8254FD}"/>
              </a:ext>
            </a:extLst>
          </p:cNvPr>
          <p:cNvSpPr txBox="1"/>
          <p:nvPr/>
        </p:nvSpPr>
        <p:spPr>
          <a:xfrm>
            <a:off x="7147740" y="4583320"/>
            <a:ext cx="1242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Document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225CE9CA-BDCE-453F-AFED-AA59B54111EB}"/>
              </a:ext>
            </a:extLst>
          </p:cNvPr>
          <p:cNvSpPr/>
          <p:nvPr/>
        </p:nvSpPr>
        <p:spPr>
          <a:xfrm>
            <a:off x="10148244" y="4546025"/>
            <a:ext cx="333445" cy="3334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62D2CED4-9B17-4B1C-AACB-254921EFE7A3}"/>
              </a:ext>
            </a:extLst>
          </p:cNvPr>
          <p:cNvSpPr/>
          <p:nvPr/>
        </p:nvSpPr>
        <p:spPr>
          <a:xfrm>
            <a:off x="9283091" y="4480249"/>
            <a:ext cx="333445" cy="3334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A81721A1-1678-44DD-AA44-8DB4BCA8F433}"/>
              </a:ext>
            </a:extLst>
          </p:cNvPr>
          <p:cNvSpPr/>
          <p:nvPr/>
        </p:nvSpPr>
        <p:spPr>
          <a:xfrm>
            <a:off x="10996440" y="5522842"/>
            <a:ext cx="333445" cy="3334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4D6C202A-7EFB-4608-953F-57D18BCBB02D}"/>
              </a:ext>
            </a:extLst>
          </p:cNvPr>
          <p:cNvSpPr/>
          <p:nvPr/>
        </p:nvSpPr>
        <p:spPr>
          <a:xfrm>
            <a:off x="10819577" y="4890569"/>
            <a:ext cx="333445" cy="3334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DD33E38F-F263-42F4-B281-180B1537FFCB}"/>
              </a:ext>
            </a:extLst>
          </p:cNvPr>
          <p:cNvSpPr/>
          <p:nvPr/>
        </p:nvSpPr>
        <p:spPr>
          <a:xfrm>
            <a:off x="10039185" y="5189397"/>
            <a:ext cx="333445" cy="3334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C107BDF1-875D-4D1D-B7CC-D62E752F843C}"/>
              </a:ext>
            </a:extLst>
          </p:cNvPr>
          <p:cNvSpPr/>
          <p:nvPr/>
        </p:nvSpPr>
        <p:spPr>
          <a:xfrm>
            <a:off x="10260437" y="5746400"/>
            <a:ext cx="333445" cy="3334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A9BF5096-11F2-4A8F-802F-CB44D38622B9}"/>
              </a:ext>
            </a:extLst>
          </p:cNvPr>
          <p:cNvSpPr/>
          <p:nvPr/>
        </p:nvSpPr>
        <p:spPr>
          <a:xfrm>
            <a:off x="9250132" y="5443791"/>
            <a:ext cx="333445" cy="3334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3EF43957-FF03-46AD-AF7A-CEA43C813867}"/>
              </a:ext>
            </a:extLst>
          </p:cNvPr>
          <p:cNvCxnSpPr>
            <a:stCxn id="132" idx="2"/>
            <a:endCxn id="133" idx="6"/>
          </p:cNvCxnSpPr>
          <p:nvPr/>
        </p:nvCxnSpPr>
        <p:spPr>
          <a:xfrm flipH="1" flipV="1">
            <a:off x="9616536" y="4646972"/>
            <a:ext cx="531708" cy="65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636A0EFB-85B5-4A53-AB1F-AADD6BB798FE}"/>
              </a:ext>
            </a:extLst>
          </p:cNvPr>
          <p:cNvCxnSpPr>
            <a:cxnSpLocks/>
            <a:stCxn id="132" idx="4"/>
            <a:endCxn id="136" idx="0"/>
          </p:cNvCxnSpPr>
          <p:nvPr/>
        </p:nvCxnSpPr>
        <p:spPr>
          <a:xfrm flipH="1">
            <a:off x="10205908" y="4879470"/>
            <a:ext cx="109059" cy="309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3CE438EC-3D0F-4AC3-A9E2-B1EDBDF384D8}"/>
              </a:ext>
            </a:extLst>
          </p:cNvPr>
          <p:cNvCxnSpPr>
            <a:cxnSpLocks/>
            <a:stCxn id="136" idx="4"/>
            <a:endCxn id="137" idx="0"/>
          </p:cNvCxnSpPr>
          <p:nvPr/>
        </p:nvCxnSpPr>
        <p:spPr>
          <a:xfrm>
            <a:off x="10205908" y="5522842"/>
            <a:ext cx="221252" cy="223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8F84EF79-F011-43D5-91A3-A1DE5D85AEAC}"/>
              </a:ext>
            </a:extLst>
          </p:cNvPr>
          <p:cNvCxnSpPr>
            <a:stCxn id="136" idx="2"/>
            <a:endCxn id="138" idx="7"/>
          </p:cNvCxnSpPr>
          <p:nvPr/>
        </p:nvCxnSpPr>
        <p:spPr>
          <a:xfrm flipH="1">
            <a:off x="9534745" y="5356120"/>
            <a:ext cx="504440" cy="13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026D6522-94E5-419A-840B-719D065BE253}"/>
              </a:ext>
            </a:extLst>
          </p:cNvPr>
          <p:cNvCxnSpPr>
            <a:stCxn id="137" idx="6"/>
            <a:endCxn id="134" idx="3"/>
          </p:cNvCxnSpPr>
          <p:nvPr/>
        </p:nvCxnSpPr>
        <p:spPr>
          <a:xfrm flipV="1">
            <a:off x="10593882" y="5807455"/>
            <a:ext cx="451390" cy="105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00CD8BDA-1D94-44B5-8433-08DDA5138B96}"/>
              </a:ext>
            </a:extLst>
          </p:cNvPr>
          <p:cNvCxnSpPr>
            <a:stCxn id="132" idx="6"/>
            <a:endCxn id="135" idx="2"/>
          </p:cNvCxnSpPr>
          <p:nvPr/>
        </p:nvCxnSpPr>
        <p:spPr>
          <a:xfrm>
            <a:off x="10481689" y="4712748"/>
            <a:ext cx="337888" cy="344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FAF01187-F434-498D-9259-08C230758A99}"/>
              </a:ext>
            </a:extLst>
          </p:cNvPr>
          <p:cNvSpPr txBox="1"/>
          <p:nvPr/>
        </p:nvSpPr>
        <p:spPr>
          <a:xfrm>
            <a:off x="9865040" y="4060406"/>
            <a:ext cx="1553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Graph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6103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2" presetClass="path" presetSubtype="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7 2.96296E-6 L 0.4237 -0.25278 " pathEditMode="relative" rAng="0" ptsTypes="AA">
                                      <p:cBhvr>
                                        <p:cTn id="15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5" y="-12639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2" presetClass="path" presetSubtype="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2.96296E-6 L 0.32344 -0.19653 " pathEditMode="relative" rAng="0" ptsTypes="AA">
                                      <p:cBhvr>
                                        <p:cTn id="16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72" y="-9838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42" presetClass="path" presetSubtype="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2.96296E-6 L 0.21966 -0.14792 " pathEditMode="relative" rAng="0" ptsTypes="AA">
                                      <p:cBhvr>
                                        <p:cTn id="16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77" y="-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42" presetClass="path" presetSubtype="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7 -4.44444E-6 L 0.38893 -0.04097 " pathEditMode="relative" rAng="0" ptsTypes="AA">
                                      <p:cBhvr>
                                        <p:cTn id="17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0" y="-2060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42" presetClass="path" presetSubtype="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-4.44444E-6 L 0.32695 -0.00717 " pathEditMode="relative" rAng="0" ptsTypes="AA">
                                      <p:cBhvr>
                                        <p:cTn id="18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41" y="-370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42" presetClass="path" presetSubtype="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58333E-6 -4.44444E-6 L 0.19661 0.022 " pathEditMode="relative" rAng="0" ptsTypes="AA">
                                      <p:cBhvr>
                                        <p:cTn id="18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31" y="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250"/>
                            </p:stCondLst>
                            <p:childTnLst>
                              <p:par>
                                <p:cTn id="19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6" presetClass="entr" presetSubtype="4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6" presetClass="entr" presetSubtype="4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6" presetClass="entr" presetSubtype="4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6" presetClass="entr" presetSubtype="4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28" grpId="0" animBg="1"/>
      <p:bldP spid="127" grpId="0" animBg="1"/>
      <p:bldP spid="10" grpId="0"/>
      <p:bldP spid="11" grpId="0" animBg="1"/>
      <p:bldP spid="21" grpId="0"/>
      <p:bldP spid="22" grpId="0" animBg="1"/>
      <p:bldP spid="50" grpId="0" animBg="1"/>
      <p:bldP spid="51" grpId="0" animBg="1"/>
      <p:bldP spid="52" grpId="0" animBg="1"/>
      <p:bldP spid="62" grpId="0" animBg="1"/>
      <p:bldP spid="63" grpId="0" animBg="1"/>
      <p:bldP spid="64" grpId="0" animBg="1"/>
      <p:bldP spid="85" grpId="0"/>
      <p:bldP spid="86" grpId="0"/>
      <p:bldP spid="107" grpId="0"/>
      <p:bldP spid="108" grpId="0"/>
      <p:bldP spid="108" grpId="1"/>
      <p:bldP spid="110" grpId="0"/>
      <p:bldP spid="110" grpId="1"/>
      <p:bldP spid="111" grpId="0"/>
      <p:bldP spid="111" grpId="1"/>
      <p:bldP spid="112" grpId="0"/>
      <p:bldP spid="112" grpId="1"/>
      <p:bldP spid="113" grpId="0"/>
      <p:bldP spid="113" grpId="1"/>
      <p:bldP spid="118" grpId="0"/>
      <p:bldP spid="121" grpId="0"/>
      <p:bldP spid="122" grpId="0"/>
      <p:bldP spid="124" grpId="0"/>
      <p:bldP spid="124" grpId="1"/>
      <p:bldP spid="131" grpId="0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表格 32">
            <a:extLst>
              <a:ext uri="{FF2B5EF4-FFF2-40B4-BE49-F238E27FC236}">
                <a16:creationId xmlns:a16="http://schemas.microsoft.com/office/drawing/2014/main" id="{125A4C7F-07F3-458F-A0C0-9C7D364E6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33645"/>
              </p:ext>
            </p:extLst>
          </p:nvPr>
        </p:nvGraphicFramePr>
        <p:xfrm>
          <a:off x="3707066" y="3264150"/>
          <a:ext cx="2135243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9081">
                  <a:extLst>
                    <a:ext uri="{9D8B030D-6E8A-4147-A177-3AD203B41FA5}">
                      <a16:colId xmlns:a16="http://schemas.microsoft.com/office/drawing/2014/main" val="1382908194"/>
                    </a:ext>
                  </a:extLst>
                </a:gridCol>
                <a:gridCol w="782621">
                  <a:extLst>
                    <a:ext uri="{9D8B030D-6E8A-4147-A177-3AD203B41FA5}">
                      <a16:colId xmlns:a16="http://schemas.microsoft.com/office/drawing/2014/main" val="3381411545"/>
                    </a:ext>
                  </a:extLst>
                </a:gridCol>
                <a:gridCol w="693541">
                  <a:extLst>
                    <a:ext uri="{9D8B030D-6E8A-4147-A177-3AD203B41FA5}">
                      <a16:colId xmlns:a16="http://schemas.microsoft.com/office/drawing/2014/main" val="1290624697"/>
                    </a:ext>
                  </a:extLst>
                </a:gridCol>
              </a:tblGrid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id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name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age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992884"/>
                  </a:ext>
                </a:extLst>
              </a:tr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张三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18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51531"/>
                  </a:ext>
                </a:extLst>
              </a:tr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李四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20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451542"/>
                  </a:ext>
                </a:extLst>
              </a:tr>
            </a:tbl>
          </a:graphicData>
        </a:graphic>
      </p:graphicFrame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4B7B8E72-3CC2-496A-87AC-49A167164B64}"/>
              </a:ext>
            </a:extLst>
          </p:cNvPr>
          <p:cNvSpPr/>
          <p:nvPr/>
        </p:nvSpPr>
        <p:spPr>
          <a:xfrm rot="2480907">
            <a:off x="6000366" y="1142672"/>
            <a:ext cx="199815" cy="1658007"/>
          </a:xfrm>
          <a:custGeom>
            <a:avLst/>
            <a:gdLst>
              <a:gd name="connsiteX0" fmla="*/ 0 w 429710"/>
              <a:gd name="connsiteY0" fmla="*/ 0 h 2997974"/>
              <a:gd name="connsiteX1" fmla="*/ 429710 w 429710"/>
              <a:gd name="connsiteY1" fmla="*/ 1505337 h 2997974"/>
              <a:gd name="connsiteX2" fmla="*/ 283086 w 429710"/>
              <a:gd name="connsiteY2" fmla="*/ 1505337 h 2997974"/>
              <a:gd name="connsiteX3" fmla="*/ 429710 w 429710"/>
              <a:gd name="connsiteY3" fmla="*/ 2952885 h 2997974"/>
              <a:gd name="connsiteX4" fmla="*/ 429710 w 429710"/>
              <a:gd name="connsiteY4" fmla="*/ 2997974 h 2997974"/>
              <a:gd name="connsiteX5" fmla="*/ 0 w 429710"/>
              <a:gd name="connsiteY5" fmla="*/ 1492637 h 2997974"/>
              <a:gd name="connsiteX6" fmla="*/ 146624 w 429710"/>
              <a:gd name="connsiteY6" fmla="*/ 1492637 h 2997974"/>
              <a:gd name="connsiteX7" fmla="*/ 0 w 429710"/>
              <a:gd name="connsiteY7" fmla="*/ 45089 h 299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710" h="2997974">
                <a:moveTo>
                  <a:pt x="0" y="0"/>
                </a:moveTo>
                <a:lnTo>
                  <a:pt x="429710" y="1505337"/>
                </a:lnTo>
                <a:lnTo>
                  <a:pt x="283086" y="1505337"/>
                </a:lnTo>
                <a:lnTo>
                  <a:pt x="429710" y="2952885"/>
                </a:lnTo>
                <a:lnTo>
                  <a:pt x="429710" y="2997974"/>
                </a:lnTo>
                <a:lnTo>
                  <a:pt x="0" y="1492637"/>
                </a:lnTo>
                <a:lnTo>
                  <a:pt x="146624" y="1492637"/>
                </a:lnTo>
                <a:lnTo>
                  <a:pt x="0" y="45089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18352020-B63C-4AA4-9C23-F17F1D0D69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01713"/>
            <a:ext cx="10698163" cy="51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认识</a:t>
            </a:r>
            <a:r>
              <a:rPr lang="en-US" altLang="zh-CN"/>
              <a:t>NoSQL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EC5E45F-1BC9-4F21-BCB8-A773EE66C772}"/>
              </a:ext>
            </a:extLst>
          </p:cNvPr>
          <p:cNvSpPr/>
          <p:nvPr/>
        </p:nvSpPr>
        <p:spPr>
          <a:xfrm>
            <a:off x="1244601" y="1519238"/>
            <a:ext cx="2184400" cy="1016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AA38EB2-86C8-48A2-BAD3-0158241FDCFB}"/>
              </a:ext>
            </a:extLst>
          </p:cNvPr>
          <p:cNvSpPr/>
          <p:nvPr/>
        </p:nvSpPr>
        <p:spPr>
          <a:xfrm>
            <a:off x="8762999" y="1509713"/>
            <a:ext cx="2184400" cy="1016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NoSQL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ACCA3-E8F3-4C82-B4E7-619CECCB18BA}"/>
              </a:ext>
            </a:extLst>
          </p:cNvPr>
          <p:cNvSpPr txBox="1"/>
          <p:nvPr/>
        </p:nvSpPr>
        <p:spPr>
          <a:xfrm>
            <a:off x="5647067" y="1541973"/>
            <a:ext cx="448933" cy="7324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chemeClr val="tx2"/>
                </a:solidFill>
                <a:latin typeface="+mn-lt"/>
                <a:ea typeface="+mn-ea"/>
              </a:rPr>
              <a:t>V</a:t>
            </a:r>
            <a:endParaRPr lang="zh-CN" altLang="en-US" sz="4000" b="1" i="1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337B96-7EC3-4EF5-B670-B275A85A8553}"/>
              </a:ext>
            </a:extLst>
          </p:cNvPr>
          <p:cNvSpPr txBox="1"/>
          <p:nvPr/>
        </p:nvSpPr>
        <p:spPr>
          <a:xfrm>
            <a:off x="5972331" y="1792107"/>
            <a:ext cx="329597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rgbClr val="AD2A26"/>
                </a:solidFill>
                <a:latin typeface="+mn-lt"/>
                <a:ea typeface="+mn-ea"/>
              </a:rPr>
              <a:t>S</a:t>
            </a:r>
            <a:endParaRPr lang="zh-CN" altLang="en-US" sz="4000" b="1" i="1" dirty="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ACFEFD-44D3-401A-B228-959DF3FB6296}"/>
              </a:ext>
            </a:extLst>
          </p:cNvPr>
          <p:cNvSpPr txBox="1"/>
          <p:nvPr/>
        </p:nvSpPr>
        <p:spPr>
          <a:xfrm>
            <a:off x="1244601" y="3442238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结构化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(Structured)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B016EF-1DAD-4F2B-9146-9F1AF5AB5DF7}"/>
              </a:ext>
            </a:extLst>
          </p:cNvPr>
          <p:cNvSpPr txBox="1"/>
          <p:nvPr/>
        </p:nvSpPr>
        <p:spPr>
          <a:xfrm>
            <a:off x="813073" y="344223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A7A52E-B9DD-459C-B074-EC0F70F9B16B}"/>
              </a:ext>
            </a:extLst>
          </p:cNvPr>
          <p:cNvSpPr txBox="1"/>
          <p:nvPr/>
        </p:nvSpPr>
        <p:spPr>
          <a:xfrm>
            <a:off x="1244601" y="3970558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关联的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(Relational)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E94B1C-CE96-4DEC-8366-C038803F6D1E}"/>
              </a:ext>
            </a:extLst>
          </p:cNvPr>
          <p:cNvSpPr txBox="1"/>
          <p:nvPr/>
        </p:nvSpPr>
        <p:spPr>
          <a:xfrm>
            <a:off x="813073" y="397055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835609-01CD-4266-8CBC-6B09B5CE0961}"/>
              </a:ext>
            </a:extLst>
          </p:cNvPr>
          <p:cNvSpPr txBox="1"/>
          <p:nvPr/>
        </p:nvSpPr>
        <p:spPr>
          <a:xfrm>
            <a:off x="9904332" y="3429000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非结构化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B82900E-7470-4EFB-BAD5-CDC56393CC79}"/>
              </a:ext>
            </a:extLst>
          </p:cNvPr>
          <p:cNvSpPr txBox="1"/>
          <p:nvPr/>
        </p:nvSpPr>
        <p:spPr>
          <a:xfrm>
            <a:off x="10947399" y="342900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6B8A5A6-BCE9-4A81-8AC3-66AABA9FF872}"/>
              </a:ext>
            </a:extLst>
          </p:cNvPr>
          <p:cNvSpPr txBox="1"/>
          <p:nvPr/>
        </p:nvSpPr>
        <p:spPr>
          <a:xfrm>
            <a:off x="9882232" y="3957320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无关联的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718DB38-4A3C-4980-B3C6-B7725563FD7D}"/>
              </a:ext>
            </a:extLst>
          </p:cNvPr>
          <p:cNvSpPr txBox="1"/>
          <p:nvPr/>
        </p:nvSpPr>
        <p:spPr>
          <a:xfrm>
            <a:off x="10947399" y="395732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A5575339-B334-42A2-B217-CD44B5B76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559820"/>
              </p:ext>
            </p:extLst>
          </p:nvPr>
        </p:nvGraphicFramePr>
        <p:xfrm>
          <a:off x="6425618" y="3241409"/>
          <a:ext cx="2053306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7546">
                  <a:extLst>
                    <a:ext uri="{9D8B030D-6E8A-4147-A177-3AD203B41FA5}">
                      <a16:colId xmlns:a16="http://schemas.microsoft.com/office/drawing/2014/main" val="1382908194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3381411545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1290624697"/>
                    </a:ext>
                  </a:extLst>
                </a:gridCol>
              </a:tblGrid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id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title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price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992884"/>
                  </a:ext>
                </a:extLst>
              </a:tr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荣耀</a:t>
                      </a:r>
                      <a:r>
                        <a:rPr lang="en-US" altLang="zh-CN" sz="1400"/>
                        <a:t>6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4999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51531"/>
                  </a:ext>
                </a:extLst>
              </a:tr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小米</a:t>
                      </a:r>
                      <a:r>
                        <a:rPr lang="en-US" altLang="zh-CN" sz="1400"/>
                        <a:t>11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3999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451542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FBBFF770-695F-43BE-89B6-F3424F95A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834505"/>
              </p:ext>
            </p:extLst>
          </p:nvPr>
        </p:nvGraphicFramePr>
        <p:xfrm>
          <a:off x="4840797" y="4709698"/>
          <a:ext cx="2442010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6590">
                  <a:extLst>
                    <a:ext uri="{9D8B030D-6E8A-4147-A177-3AD203B41FA5}">
                      <a16:colId xmlns:a16="http://schemas.microsoft.com/office/drawing/2014/main" val="1382908194"/>
                    </a:ext>
                  </a:extLst>
                </a:gridCol>
                <a:gridCol w="978504">
                  <a:extLst>
                    <a:ext uri="{9D8B030D-6E8A-4147-A177-3AD203B41FA5}">
                      <a16:colId xmlns:a16="http://schemas.microsoft.com/office/drawing/2014/main" val="3381411545"/>
                    </a:ext>
                  </a:extLst>
                </a:gridCol>
                <a:gridCol w="966916">
                  <a:extLst>
                    <a:ext uri="{9D8B030D-6E8A-4147-A177-3AD203B41FA5}">
                      <a16:colId xmlns:a16="http://schemas.microsoft.com/office/drawing/2014/main" val="1290624697"/>
                    </a:ext>
                  </a:extLst>
                </a:gridCol>
              </a:tblGrid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id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user_id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item_id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992884"/>
                  </a:ext>
                </a:extLst>
              </a:tr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10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51531"/>
                  </a:ext>
                </a:extLst>
              </a:tr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20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451542"/>
                  </a:ext>
                </a:extLst>
              </a:tr>
            </a:tbl>
          </a:graphicData>
        </a:graphic>
      </p:graphicFrame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C2686222-3E6F-4C2C-B2F3-293ADD791E44}"/>
              </a:ext>
            </a:extLst>
          </p:cNvPr>
          <p:cNvSpPr/>
          <p:nvPr/>
        </p:nvSpPr>
        <p:spPr>
          <a:xfrm>
            <a:off x="3890507" y="3599400"/>
            <a:ext cx="280173" cy="210600"/>
          </a:xfrm>
          <a:prstGeom prst="roundRect">
            <a:avLst/>
          </a:prstGeom>
          <a:noFill/>
          <a:ln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F97DB8A-EDF4-49F1-9F82-CD79F5BF11D6}"/>
              </a:ext>
            </a:extLst>
          </p:cNvPr>
          <p:cNvSpPr/>
          <p:nvPr/>
        </p:nvSpPr>
        <p:spPr>
          <a:xfrm>
            <a:off x="5686157" y="5054600"/>
            <a:ext cx="280173" cy="210600"/>
          </a:xfrm>
          <a:prstGeom prst="roundRect">
            <a:avLst/>
          </a:prstGeom>
          <a:noFill/>
          <a:ln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A3213FE3-446E-465A-A361-9A3278745FC0}"/>
              </a:ext>
            </a:extLst>
          </p:cNvPr>
          <p:cNvSpPr/>
          <p:nvPr/>
        </p:nvSpPr>
        <p:spPr>
          <a:xfrm>
            <a:off x="6671603" y="5054600"/>
            <a:ext cx="280173" cy="210600"/>
          </a:xfrm>
          <a:prstGeom prst="roundRect">
            <a:avLst/>
          </a:prstGeom>
          <a:noFill/>
          <a:ln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E95C8F3-B2A8-4806-A8FB-EB50643FE3EF}"/>
              </a:ext>
            </a:extLst>
          </p:cNvPr>
          <p:cNvSpPr/>
          <p:nvPr/>
        </p:nvSpPr>
        <p:spPr>
          <a:xfrm>
            <a:off x="6504394" y="3593309"/>
            <a:ext cx="280173" cy="210600"/>
          </a:xfrm>
          <a:prstGeom prst="roundRect">
            <a:avLst/>
          </a:prstGeom>
          <a:noFill/>
          <a:ln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9340022C-5711-4499-BD71-ECD9A45B319E}"/>
              </a:ext>
            </a:extLst>
          </p:cNvPr>
          <p:cNvCxnSpPr>
            <a:stCxn id="35" idx="2"/>
            <a:endCxn id="36" idx="1"/>
          </p:cNvCxnSpPr>
          <p:nvPr/>
        </p:nvCxnSpPr>
        <p:spPr>
          <a:xfrm rot="16200000" flipH="1">
            <a:off x="4183425" y="3657168"/>
            <a:ext cx="1349900" cy="1655563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18C3EF77-E128-4028-A67F-EE2CD192349E}"/>
              </a:ext>
            </a:extLst>
          </p:cNvPr>
          <p:cNvCxnSpPr>
            <a:cxnSpLocks/>
            <a:stCxn id="37" idx="3"/>
            <a:endCxn id="33" idx="1"/>
          </p:cNvCxnSpPr>
          <p:nvPr/>
        </p:nvCxnSpPr>
        <p:spPr>
          <a:xfrm flipH="1" flipV="1">
            <a:off x="6425618" y="3698609"/>
            <a:ext cx="526158" cy="1461291"/>
          </a:xfrm>
          <a:prstGeom prst="bentConnector5">
            <a:avLst>
              <a:gd name="adj1" fmla="val -103307"/>
              <a:gd name="adj2" fmla="val 37959"/>
              <a:gd name="adj3" fmla="val 14344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7178314E-F9A9-4739-9614-FF4A5263568F}"/>
              </a:ext>
            </a:extLst>
          </p:cNvPr>
          <p:cNvSpPr txBox="1"/>
          <p:nvPr/>
        </p:nvSpPr>
        <p:spPr>
          <a:xfrm>
            <a:off x="3707066" y="2964410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tb_user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7A8E625-CBFD-419C-9FAA-9A92A9839BEB}"/>
              </a:ext>
            </a:extLst>
          </p:cNvPr>
          <p:cNvSpPr txBox="1"/>
          <p:nvPr/>
        </p:nvSpPr>
        <p:spPr>
          <a:xfrm>
            <a:off x="6425618" y="2937711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tb_item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078F157-572B-4CC2-BE39-7F62D47257C6}"/>
              </a:ext>
            </a:extLst>
          </p:cNvPr>
          <p:cNvSpPr txBox="1"/>
          <p:nvPr/>
        </p:nvSpPr>
        <p:spPr>
          <a:xfrm>
            <a:off x="4840797" y="4448812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tb_order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A13B14F-A0D6-4891-B1BB-FC5B207A3BF4}"/>
              </a:ext>
            </a:extLst>
          </p:cNvPr>
          <p:cNvSpPr txBox="1"/>
          <p:nvPr/>
        </p:nvSpPr>
        <p:spPr>
          <a:xfrm>
            <a:off x="3344934" y="2660016"/>
            <a:ext cx="500489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id: 1,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name: "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张三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",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orders: [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   id: 1,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   item: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	 id: 10, title: "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荣耀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6", price: 4999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},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   id: 2,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   item: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	 id: 20, title: "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小米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11", price: 3999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CBE63246-8E24-4BF9-8E3D-F53D2BC5A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263" y="2990040"/>
            <a:ext cx="4969237" cy="272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34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22222E-6 L -0.37709 0.00046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5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0.39127 -0.07546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57" y="-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24" grpId="0"/>
      <p:bldP spid="25" grpId="0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2" grpId="0"/>
      <p:bldP spid="43" grpId="0"/>
      <p:bldP spid="43" grpId="1"/>
      <p:bldP spid="44" grpId="0"/>
      <p:bldP spid="44" grpId="1"/>
      <p:bldP spid="45" grpId="0"/>
      <p:bldP spid="45" grpId="1"/>
      <p:bldP spid="45" grpId="2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ptx" id="{DC7F38FB-FBE7-4D32-8565-94D698D50F50}" vid="{1F5BD3F0-5D87-4861-BA51-3465342CB7DB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v2.0.pptx" id="{DC7F38FB-FBE7-4D32-8565-94D698D50F50}" vid="{02ED3621-AAF2-4677-93EB-131C0264839D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v2.0.pptx" id="{DC7F38FB-FBE7-4D32-8565-94D698D50F50}" vid="{EE698A5F-5C47-43D8-A95C-489FFF6D1CA9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ptx" id="{DC7F38FB-FBE7-4D32-8565-94D698D50F50}" vid="{B97C2B19-A81A-493C-A8D2-6F038CBC31C0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ptx" id="{DC7F38FB-FBE7-4D32-8565-94D698D50F50}" vid="{B6E5A816-875F-4124-8444-9D338F39792E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v2.0.pptx" id="{DC7F38FB-FBE7-4D32-8565-94D698D50F50}" vid="{79A79308-BD75-458E-99DD-327D7206FC63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ptx" id="{DC7F38FB-FBE7-4D32-8565-94D698D50F50}" vid="{F01EB967-73BC-4A21-8224-D9A1CCB47B8F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编程学科双元产品模板v2.0</Template>
  <TotalTime>9749</TotalTime>
  <Words>4490</Words>
  <Application>Microsoft Office PowerPoint</Application>
  <PresentationFormat>宽屏</PresentationFormat>
  <Paragraphs>694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67</vt:i4>
      </vt:variant>
    </vt:vector>
  </HeadingPairs>
  <TitlesOfParts>
    <vt:vector size="91" baseType="lpstr">
      <vt:lpstr>Alibaba PuHuiTi B</vt:lpstr>
      <vt:lpstr>Alibaba PuHuiTi Medium</vt:lpstr>
      <vt:lpstr>Alibaba PuHuiTi R</vt:lpstr>
      <vt:lpstr>阿里巴巴普惠体</vt:lpstr>
      <vt:lpstr>等线</vt:lpstr>
      <vt:lpstr>黑体</vt:lpstr>
      <vt:lpstr>华文楷体</vt:lpstr>
      <vt:lpstr>华文楷体</vt:lpstr>
      <vt:lpstr>Arial</vt:lpstr>
      <vt:lpstr>Arial Black</vt:lpstr>
      <vt:lpstr>Bauhaus 93</vt:lpstr>
      <vt:lpstr>Calibri</vt:lpstr>
      <vt:lpstr>Courier New</vt:lpstr>
      <vt:lpstr>Segoe UI</vt:lpstr>
      <vt:lpstr>Source Code Pro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Redis快速入门</vt:lpstr>
      <vt:lpstr>今日课程介绍</vt:lpstr>
      <vt:lpstr>PowerPoint 演示文稿</vt:lpstr>
      <vt:lpstr>PowerPoint 演示文稿</vt:lpstr>
      <vt:lpstr>初识Redis</vt:lpstr>
      <vt:lpstr>PowerPoint 演示文稿</vt:lpstr>
      <vt:lpstr>认识NoSQL</vt:lpstr>
      <vt:lpstr>认识NoSQL</vt:lpstr>
      <vt:lpstr>认识NoSQL</vt:lpstr>
      <vt:lpstr>认识NoSQL</vt:lpstr>
      <vt:lpstr>认识NoSQL</vt:lpstr>
      <vt:lpstr>认识NoSQL</vt:lpstr>
      <vt:lpstr>PowerPoint 演示文稿</vt:lpstr>
      <vt:lpstr>认识Redis</vt:lpstr>
      <vt:lpstr>PowerPoint 演示文稿</vt:lpstr>
      <vt:lpstr>安装Redis</vt:lpstr>
      <vt:lpstr>Redis常见命令</vt:lpstr>
      <vt:lpstr>PowerPoint 演示文稿</vt:lpstr>
      <vt:lpstr>Redis数据结构介绍</vt:lpstr>
      <vt:lpstr>Redis数据结构介绍</vt:lpstr>
      <vt:lpstr>PowerPoint 演示文稿</vt:lpstr>
      <vt:lpstr>Redis通用命令</vt:lpstr>
      <vt:lpstr>PowerPoint 演示文稿</vt:lpstr>
      <vt:lpstr>String类型</vt:lpstr>
      <vt:lpstr>String类型的常见命令</vt:lpstr>
      <vt:lpstr>PowerPoint 演示文稿</vt:lpstr>
      <vt:lpstr>key的结构</vt:lpstr>
      <vt:lpstr>PowerPoint 演示文稿</vt:lpstr>
      <vt:lpstr>PowerPoint 演示文稿</vt:lpstr>
      <vt:lpstr>Hash类型</vt:lpstr>
      <vt:lpstr>Hash类型的常见命令</vt:lpstr>
      <vt:lpstr>PowerPoint 演示文稿</vt:lpstr>
      <vt:lpstr>List类型</vt:lpstr>
      <vt:lpstr>List类型的常见命令</vt:lpstr>
      <vt:lpstr>PowerPoint 演示文稿</vt:lpstr>
      <vt:lpstr>PowerPoint 演示文稿</vt:lpstr>
      <vt:lpstr>Set类型</vt:lpstr>
      <vt:lpstr>Set类型的常见命令</vt:lpstr>
      <vt:lpstr>Set类型的常见命令</vt:lpstr>
      <vt:lpstr>PowerPoint 演示文稿</vt:lpstr>
      <vt:lpstr>PowerPoint 演示文稿</vt:lpstr>
      <vt:lpstr>SortedSet类型</vt:lpstr>
      <vt:lpstr>SortedSet类型的常见命令</vt:lpstr>
      <vt:lpstr>PowerPoint 演示文稿</vt:lpstr>
      <vt:lpstr>Redis的Java客户端</vt:lpstr>
      <vt:lpstr>Redis的Java客户端</vt:lpstr>
      <vt:lpstr>Redis的Java客户端</vt:lpstr>
      <vt:lpstr>PowerPoint 演示文稿</vt:lpstr>
      <vt:lpstr>Jedis</vt:lpstr>
      <vt:lpstr>Jedis</vt:lpstr>
      <vt:lpstr>PowerPoint 演示文稿</vt:lpstr>
      <vt:lpstr>Jedis连接池</vt:lpstr>
      <vt:lpstr>PowerPoint 演示文稿</vt:lpstr>
      <vt:lpstr>PowerPoint 演示文稿</vt:lpstr>
      <vt:lpstr>SpringDataRedis</vt:lpstr>
      <vt:lpstr>SpringDataRedis快速入门</vt:lpstr>
      <vt:lpstr>SpringDataRedis快速入门</vt:lpstr>
      <vt:lpstr>SpringDataRedis快速入门</vt:lpstr>
      <vt:lpstr>SpringDataRedis快速入门</vt:lpstr>
      <vt:lpstr>PowerPoint 演示文稿</vt:lpstr>
      <vt:lpstr>SpringDataRedis的序列化方式</vt:lpstr>
      <vt:lpstr>SpringDataRedis的序列化方式</vt:lpstr>
      <vt:lpstr>StringRedisTemplate</vt:lpstr>
      <vt:lpstr>StringRedisTemplate</vt:lpstr>
      <vt:lpstr>StringRedisTemplate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Redis快速入门</dc:title>
  <dc:creator>zhang huyi</dc:creator>
  <cp:lastModifiedBy>zhang huyi</cp:lastModifiedBy>
  <cp:revision>233</cp:revision>
  <dcterms:created xsi:type="dcterms:W3CDTF">2021-12-07T01:20:23Z</dcterms:created>
  <dcterms:modified xsi:type="dcterms:W3CDTF">2022-02-21T02:55:54Z</dcterms:modified>
</cp:coreProperties>
</file>