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5"/>
  </p:notesMasterIdLst>
  <p:handoutMasterIdLst>
    <p:handoutMasterId r:id="rId56"/>
  </p:handoutMasterIdLst>
  <p:sldIdLst>
    <p:sldId id="462" r:id="rId8"/>
    <p:sldId id="464" r:id="rId9"/>
    <p:sldId id="465" r:id="rId10"/>
    <p:sldId id="466" r:id="rId11"/>
    <p:sldId id="467" r:id="rId12"/>
    <p:sldId id="468" r:id="rId13"/>
    <p:sldId id="469" r:id="rId14"/>
    <p:sldId id="474" r:id="rId15"/>
    <p:sldId id="475" r:id="rId16"/>
    <p:sldId id="476" r:id="rId17"/>
    <p:sldId id="470" r:id="rId18"/>
    <p:sldId id="471" r:id="rId19"/>
    <p:sldId id="477" r:id="rId20"/>
    <p:sldId id="479" r:id="rId21"/>
    <p:sldId id="478" r:id="rId22"/>
    <p:sldId id="480" r:id="rId23"/>
    <p:sldId id="481" r:id="rId24"/>
    <p:sldId id="482" r:id="rId25"/>
    <p:sldId id="488" r:id="rId26"/>
    <p:sldId id="483" r:id="rId27"/>
    <p:sldId id="486" r:id="rId28"/>
    <p:sldId id="487" r:id="rId29"/>
    <p:sldId id="489" r:id="rId30"/>
    <p:sldId id="490" r:id="rId31"/>
    <p:sldId id="491" r:id="rId32"/>
    <p:sldId id="484" r:id="rId33"/>
    <p:sldId id="492" r:id="rId34"/>
    <p:sldId id="493" r:id="rId35"/>
    <p:sldId id="495" r:id="rId36"/>
    <p:sldId id="494" r:id="rId37"/>
    <p:sldId id="496" r:id="rId38"/>
    <p:sldId id="497" r:id="rId39"/>
    <p:sldId id="502" r:id="rId40"/>
    <p:sldId id="503" r:id="rId41"/>
    <p:sldId id="498" r:id="rId42"/>
    <p:sldId id="499" r:id="rId43"/>
    <p:sldId id="504" r:id="rId44"/>
    <p:sldId id="500" r:id="rId45"/>
    <p:sldId id="501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264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7FBF4"/>
    <a:srgbClr val="49504F"/>
    <a:srgbClr val="6FB76E"/>
    <a:srgbClr val="F3F3F3"/>
    <a:srgbClr val="FDFDFD"/>
    <a:srgbClr val="48504F"/>
    <a:srgbClr val="F01CDC"/>
    <a:srgbClr val="0E870D"/>
    <a:srgbClr val="009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7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2022-03-23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2022-03-23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举例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AF13E49-CA66-4683-920E-7874368CB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27004"/>
            <a:ext cx="10749598" cy="38505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</a:t>
            </a:r>
            <a:r>
              <a:rPr lang="zh-CN" altLang="en-US">
                <a:solidFill>
                  <a:srgbClr val="262626"/>
                </a:solidFill>
              </a:rPr>
              <a:t>表达式。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5B3E5D2C-1B7F-401B-9868-32ED44228C85}"/>
              </a:ext>
            </a:extLst>
          </p:cNvPr>
          <p:cNvSpPr txBox="1">
            <a:spLocks/>
          </p:cNvSpPr>
          <p:nvPr userDrawn="1"/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z="2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运算符和表达式</a:t>
            </a:r>
            <a:endParaRPr kumimoji="1" lang="zh-CN" altLang="en-US" sz="2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393648-B1DD-48CF-8310-8929E6A87BC3}"/>
              </a:ext>
            </a:extLst>
          </p:cNvPr>
          <p:cNvSpPr/>
          <p:nvPr userDrawn="1"/>
        </p:nvSpPr>
        <p:spPr>
          <a:xfrm>
            <a:off x="2950464" y="3813472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75A4B1F5-E6C0-4EAF-8D8D-14FDA69E9926}"/>
              </a:ext>
            </a:extLst>
          </p:cNvPr>
          <p:cNvSpPr/>
          <p:nvPr userDrawn="1"/>
        </p:nvSpPr>
        <p:spPr>
          <a:xfrm rot="2651319">
            <a:off x="851567" y="36917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DDCD6-ACC6-4261-BD07-38DA96BF5EB9}"/>
              </a:ext>
            </a:extLst>
          </p:cNvPr>
          <p:cNvSpPr/>
          <p:nvPr userDrawn="1"/>
        </p:nvSpPr>
        <p:spPr>
          <a:xfrm>
            <a:off x="944880" y="33358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AE8CE5-F5EC-4FEB-A3FA-235D85C69749}"/>
              </a:ext>
            </a:extLst>
          </p:cNvPr>
          <p:cNvSpPr/>
          <p:nvPr userDrawn="1"/>
        </p:nvSpPr>
        <p:spPr>
          <a:xfrm>
            <a:off x="844952" y="34083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2100D51-562F-4099-99A9-60517F618F43}"/>
              </a:ext>
            </a:extLst>
          </p:cNvPr>
          <p:cNvSpPr txBox="1">
            <a:spLocks/>
          </p:cNvSpPr>
          <p:nvPr userDrawn="1"/>
        </p:nvSpPr>
        <p:spPr>
          <a:xfrm>
            <a:off x="1141908" y="3781757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572D2F-6D92-4C2A-82F5-249B8B0A1CB8}"/>
              </a:ext>
            </a:extLst>
          </p:cNvPr>
          <p:cNvSpPr/>
          <p:nvPr userDrawn="1"/>
        </p:nvSpPr>
        <p:spPr>
          <a:xfrm>
            <a:off x="3209542" y="4136592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0493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CA308208-5033-4A65-8A52-4FF5EC03A673}"/>
              </a:ext>
            </a:extLst>
          </p:cNvPr>
          <p:cNvSpPr/>
          <p:nvPr userDrawn="1"/>
        </p:nvSpPr>
        <p:spPr>
          <a:xfrm>
            <a:off x="9590666" y="6582370"/>
            <a:ext cx="1533203" cy="270519"/>
          </a:xfrm>
          <a:prstGeom prst="parallelogram">
            <a:avLst>
              <a:gd name="adj" fmla="val 79569"/>
            </a:avLst>
          </a:pr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2">
            <a:extLst>
              <a:ext uri="{FF2B5EF4-FFF2-40B4-BE49-F238E27FC236}">
                <a16:creationId xmlns:a16="http://schemas.microsoft.com/office/drawing/2014/main" id="{E8B57117-D962-4A6A-B038-6987D68A23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87663"/>
            <a:ext cx="12187759" cy="1024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99927"/>
            <a:ext cx="10047353" cy="83354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tencent.com/developer/article/1039000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ripathikrishnan/redis-rdb-tools?spm=a2c4g.11186623.0.0.14073c9cldKVDv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最佳实践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使用的经验总结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如何删除</a:t>
            </a:r>
            <a:r>
              <a:rPr lang="en-US" altLang="zh-CN" sz="2400" b="1">
                <a:solidFill>
                  <a:srgbClr val="AD2B26"/>
                </a:solidFill>
              </a:rPr>
              <a:t>BigKey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D8E64-85B8-46F8-A865-8484896A3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49504F"/>
                </a:solidFill>
              </a:rPr>
              <a:t>BigKey</a:t>
            </a:r>
            <a:r>
              <a:rPr lang="zh-CN" altLang="en-US">
                <a:solidFill>
                  <a:srgbClr val="49504F"/>
                </a:solidFill>
              </a:rPr>
              <a:t>内存占用较多，即便时删除这样的</a:t>
            </a:r>
            <a:r>
              <a:rPr lang="en-US" altLang="zh-CN">
                <a:solidFill>
                  <a:srgbClr val="49504F"/>
                </a:solidFill>
              </a:rPr>
              <a:t>key</a:t>
            </a:r>
            <a:r>
              <a:rPr lang="zh-CN" altLang="en-US">
                <a:solidFill>
                  <a:srgbClr val="49504F"/>
                </a:solidFill>
              </a:rPr>
              <a:t>也需要耗费很长时间，导致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主线程阻塞，引发一系列问题。</a:t>
            </a:r>
            <a:endParaRPr lang="en-US" altLang="zh-CN">
              <a:solidFill>
                <a:srgbClr val="AD2B2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AD2B26"/>
                </a:solidFill>
              </a:rPr>
              <a:t> </a:t>
            </a:r>
            <a:r>
              <a:rPr lang="en-US" altLang="zh-CN" b="1">
                <a:solidFill>
                  <a:srgbClr val="49504F"/>
                </a:solidFill>
              </a:rPr>
              <a:t>redis 3.0 </a:t>
            </a:r>
            <a:r>
              <a:rPr lang="zh-CN" altLang="en-US" b="1">
                <a:solidFill>
                  <a:srgbClr val="49504F"/>
                </a:solidFill>
              </a:rPr>
              <a:t>及以下版本</a:t>
            </a:r>
            <a:endParaRPr lang="en-US" altLang="zh-CN" b="1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333333"/>
                </a:solidFill>
                <a:latin typeface="pingfang SC"/>
              </a:rPr>
              <a:t>如果是集合类型，则遍历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BigKey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的元素，先逐个删除子元素，最后删除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BigKey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AD2B26"/>
                </a:solidFill>
              </a:rPr>
              <a:t> </a:t>
            </a:r>
            <a:r>
              <a:rPr lang="en-US" altLang="zh-CN" b="1">
                <a:solidFill>
                  <a:srgbClr val="49504F"/>
                </a:solidFill>
              </a:rPr>
              <a:t>Redis 4.0</a:t>
            </a:r>
            <a:r>
              <a:rPr lang="zh-CN" altLang="en-US" b="1">
                <a:solidFill>
                  <a:srgbClr val="49504F"/>
                </a:solidFill>
              </a:rPr>
              <a:t>以后</a:t>
            </a:r>
            <a:endParaRPr lang="en-US" altLang="zh-CN" b="1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 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在</a:t>
            </a:r>
            <a:r>
              <a:rPr lang="en-US" altLang="zh-CN">
                <a:solidFill>
                  <a:srgbClr val="49504F"/>
                </a:solidFill>
              </a:rPr>
              <a:t>4.0</a:t>
            </a:r>
            <a:r>
              <a:rPr lang="zh-CN" altLang="en-US">
                <a:solidFill>
                  <a:srgbClr val="49504F"/>
                </a:solidFill>
              </a:rPr>
              <a:t>后提供了异步删除的命令：</a:t>
            </a:r>
            <a:r>
              <a:rPr lang="en-US" altLang="zh-CN">
                <a:solidFill>
                  <a:srgbClr val="49504F"/>
                </a:solidFill>
              </a:rPr>
              <a:t>unlink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11354A-9CD5-4789-BC7D-29459A94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75" y="3750362"/>
            <a:ext cx="8306520" cy="27663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0547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A31B25B9-C0DF-4F88-B068-2AA0DA8CF59F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优雅的</a:t>
            </a:r>
            <a:r>
              <a:rPr lang="en-US" altLang="zh-CN">
                <a:solidFill>
                  <a:srgbClr val="49504F"/>
                </a:solidFill>
              </a:rPr>
              <a:t>key</a:t>
            </a:r>
            <a:r>
              <a:rPr lang="zh-CN" altLang="en-US">
                <a:solidFill>
                  <a:srgbClr val="49504F"/>
                </a:solidFill>
              </a:rPr>
              <a:t>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882DBA7A-0FB2-4BAC-BE77-94E3D2433884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拒绝</a:t>
            </a:r>
            <a:r>
              <a:rPr lang="en-US" altLang="zh-CN" sz="1800">
                <a:solidFill>
                  <a:srgbClr val="49504F"/>
                </a:solidFill>
              </a:rPr>
              <a:t>BigKey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841A4CBE-A7C0-4B76-9D1F-9CADB23604B8}"/>
              </a:ext>
            </a:extLst>
          </p:cNvPr>
          <p:cNvSpPr txBox="1">
            <a:spLocks/>
          </p:cNvSpPr>
          <p:nvPr/>
        </p:nvSpPr>
        <p:spPr>
          <a:xfrm>
            <a:off x="4699761" y="334910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恰当</a:t>
            </a:r>
            <a:r>
              <a:rPr lang="zh-CN" altLang="en-US" sz="1800">
                <a:solidFill>
                  <a:srgbClr val="AD2B26"/>
                </a:solidFill>
              </a:rPr>
              <a:t>的数据类型</a:t>
            </a:r>
            <a:endParaRPr lang="en-US" altLang="zh-CN" sz="18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698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：比如存储一个</a:t>
            </a:r>
            <a:r>
              <a:rPr lang="en-US" altLang="zh-CN"/>
              <a:t>User</a:t>
            </a:r>
            <a:r>
              <a:rPr lang="zh-CN" altLang="en-US"/>
              <a:t>对象，我们有三种存储方式：</a:t>
            </a:r>
            <a:endParaRPr lang="en-US" altLang="zh-CN"/>
          </a:p>
          <a:p>
            <a:r>
              <a:rPr lang="zh-CN" altLang="en-US"/>
              <a:t>方式一：</a:t>
            </a:r>
            <a:r>
              <a:rPr lang="en-US" altLang="zh-CN"/>
              <a:t>json</a:t>
            </a:r>
            <a:r>
              <a:rPr lang="zh-CN" altLang="en-US"/>
              <a:t>字符串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方式二：字段打散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方式三：</a:t>
            </a:r>
            <a:r>
              <a:rPr lang="en-US" altLang="zh-CN"/>
              <a:t>hash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 b="1">
                <a:solidFill>
                  <a:srgbClr val="AD2B26"/>
                </a:solidFill>
              </a:rPr>
              <a:t>恰当的数据类型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D70D64E1-E744-4BE1-8443-154496C03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10756"/>
              </p:ext>
            </p:extLst>
          </p:nvPr>
        </p:nvGraphicFramePr>
        <p:xfrm>
          <a:off x="1589103" y="2486323"/>
          <a:ext cx="5099728" cy="37084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60629">
                  <a:extLst>
                    <a:ext uri="{9D8B030D-6E8A-4147-A177-3AD203B41FA5}">
                      <a16:colId xmlns:a16="http://schemas.microsoft.com/office/drawing/2014/main" val="1248112001"/>
                    </a:ext>
                  </a:extLst>
                </a:gridCol>
                <a:gridCol w="3839099">
                  <a:extLst>
                    <a:ext uri="{9D8B030D-6E8A-4147-A177-3AD203B41FA5}">
                      <a16:colId xmlns:a16="http://schemas.microsoft.com/office/drawing/2014/main" val="3020444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user:1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{"name": "Jack", "age": 21}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344217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119B125D-5757-4B58-8BB9-1DF75CB2C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71820"/>
              </p:ext>
            </p:extLst>
          </p:nvPr>
        </p:nvGraphicFramePr>
        <p:xfrm>
          <a:off x="1589103" y="3800696"/>
          <a:ext cx="5099728" cy="74168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36828">
                  <a:extLst>
                    <a:ext uri="{9D8B030D-6E8A-4147-A177-3AD203B41FA5}">
                      <a16:colId xmlns:a16="http://schemas.microsoft.com/office/drawing/2014/main" val="1959559032"/>
                    </a:ext>
                  </a:extLst>
                </a:gridCol>
                <a:gridCol w="2362900">
                  <a:extLst>
                    <a:ext uri="{9D8B030D-6E8A-4147-A177-3AD203B41FA5}">
                      <a16:colId xmlns:a16="http://schemas.microsoft.com/office/drawing/2014/main" val="3300962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user:1:name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Jack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user:1:age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83798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A89A9931-4B7A-47B9-9CA6-3C2415A37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95862"/>
              </p:ext>
            </p:extLst>
          </p:nvPr>
        </p:nvGraphicFramePr>
        <p:xfrm>
          <a:off x="1589103" y="5605866"/>
          <a:ext cx="5099728" cy="74168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1959559032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300962898"/>
                    </a:ext>
                  </a:extLst>
                </a:gridCol>
                <a:gridCol w="1522027">
                  <a:extLst>
                    <a:ext uri="{9D8B030D-6E8A-4147-A177-3AD203B41FA5}">
                      <a16:colId xmlns:a16="http://schemas.microsoft.com/office/drawing/2014/main" val="19817447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user:1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Jack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1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user:1:age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jack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zh-CN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83798"/>
                  </a:ext>
                </a:extLst>
              </a:tr>
            </a:tbl>
          </a:graphicData>
        </a:graphic>
      </p:graphicFrame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00461432-0AE1-441B-9744-8157FE62A469}"/>
              </a:ext>
            </a:extLst>
          </p:cNvPr>
          <p:cNvSpPr/>
          <p:nvPr/>
        </p:nvSpPr>
        <p:spPr>
          <a:xfrm rot="14406085">
            <a:off x="2524948" y="4681433"/>
            <a:ext cx="344523" cy="747392"/>
          </a:xfrm>
          <a:custGeom>
            <a:avLst/>
            <a:gdLst>
              <a:gd name="connsiteX0" fmla="*/ 691607 w 889019"/>
              <a:gd name="connsiteY0" fmla="*/ 1472960 h 1632353"/>
              <a:gd name="connsiteX1" fmla="*/ 603198 w 889019"/>
              <a:gd name="connsiteY1" fmla="*/ 1626716 h 1632353"/>
              <a:gd name="connsiteX2" fmla="*/ 590527 w 889019"/>
              <a:gd name="connsiteY2" fmla="*/ 1632353 h 1632353"/>
              <a:gd name="connsiteX3" fmla="*/ 0 w 889019"/>
              <a:gd name="connsiteY3" fmla="*/ 304932 h 1632353"/>
              <a:gd name="connsiteX4" fmla="*/ 75476 w 889019"/>
              <a:gd name="connsiteY4" fmla="*/ 173668 h 1632353"/>
              <a:gd name="connsiteX5" fmla="*/ 107296 w 889019"/>
              <a:gd name="connsiteY5" fmla="*/ 159512 h 1632353"/>
              <a:gd name="connsiteX6" fmla="*/ 109558 w 889019"/>
              <a:gd name="connsiteY6" fmla="*/ 164597 h 1632353"/>
              <a:gd name="connsiteX7" fmla="*/ 109560 w 889019"/>
              <a:gd name="connsiteY7" fmla="*/ 163366 h 1632353"/>
              <a:gd name="connsiteX8" fmla="*/ 769256 w 889019"/>
              <a:gd name="connsiteY8" fmla="*/ 164379 h 1632353"/>
              <a:gd name="connsiteX9" fmla="*/ 769256 w 889019"/>
              <a:gd name="connsiteY9" fmla="*/ 153141 h 1632353"/>
              <a:gd name="connsiteX10" fmla="*/ 780995 w 889019"/>
              <a:gd name="connsiteY10" fmla="*/ 159891 h 1632353"/>
              <a:gd name="connsiteX11" fmla="*/ 872931 w 889019"/>
              <a:gd name="connsiteY11" fmla="*/ 0 h 1632353"/>
              <a:gd name="connsiteX12" fmla="*/ 889019 w 889019"/>
              <a:gd name="connsiteY12" fmla="*/ 0 h 1632353"/>
              <a:gd name="connsiteX13" fmla="*/ 889019 w 889019"/>
              <a:gd name="connsiteY13" fmla="*/ 342398 h 1632353"/>
              <a:gd name="connsiteX14" fmla="*/ 769256 w 889019"/>
              <a:gd name="connsiteY14" fmla="*/ 342398 h 1632353"/>
              <a:gd name="connsiteX15" fmla="*/ 769256 w 889019"/>
              <a:gd name="connsiteY15" fmla="*/ 341295 h 1632353"/>
              <a:gd name="connsiteX16" fmla="*/ 187768 w 889019"/>
              <a:gd name="connsiteY16" fmla="*/ 340402 h 163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89019" h="1632353">
                <a:moveTo>
                  <a:pt x="691607" y="1472960"/>
                </a:moveTo>
                <a:lnTo>
                  <a:pt x="603198" y="1626716"/>
                </a:lnTo>
                <a:lnTo>
                  <a:pt x="590527" y="1632353"/>
                </a:lnTo>
                <a:lnTo>
                  <a:pt x="0" y="304932"/>
                </a:lnTo>
                <a:lnTo>
                  <a:pt x="75476" y="173668"/>
                </a:lnTo>
                <a:lnTo>
                  <a:pt x="107296" y="159512"/>
                </a:lnTo>
                <a:lnTo>
                  <a:pt x="109558" y="164597"/>
                </a:lnTo>
                <a:lnTo>
                  <a:pt x="109560" y="163366"/>
                </a:lnTo>
                <a:lnTo>
                  <a:pt x="769256" y="164379"/>
                </a:lnTo>
                <a:lnTo>
                  <a:pt x="769256" y="153141"/>
                </a:lnTo>
                <a:lnTo>
                  <a:pt x="780995" y="159891"/>
                </a:lnTo>
                <a:lnTo>
                  <a:pt x="872931" y="0"/>
                </a:lnTo>
                <a:lnTo>
                  <a:pt x="889019" y="0"/>
                </a:lnTo>
                <a:lnTo>
                  <a:pt x="889019" y="342398"/>
                </a:lnTo>
                <a:lnTo>
                  <a:pt x="769256" y="342398"/>
                </a:lnTo>
                <a:lnTo>
                  <a:pt x="769256" y="341295"/>
                </a:lnTo>
                <a:lnTo>
                  <a:pt x="187768" y="34040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0A55CD-82EC-47BE-8E02-31AD0856AA73}"/>
              </a:ext>
            </a:extLst>
          </p:cNvPr>
          <p:cNvSpPr txBox="1"/>
          <p:nvPr/>
        </p:nvSpPr>
        <p:spPr>
          <a:xfrm>
            <a:off x="6951214" y="239549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优点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：实现简单粗暴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缺点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：数据耦合，不够灵活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7FAB8E-2281-457A-BC0A-FDF47A4B4C70}"/>
              </a:ext>
            </a:extLst>
          </p:cNvPr>
          <p:cNvSpPr txBox="1"/>
          <p:nvPr/>
        </p:nvSpPr>
        <p:spPr>
          <a:xfrm>
            <a:off x="6951214" y="394046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优点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：可以灵活访问对象任意字段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缺点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：占用空间大、没办法做统一控制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252E32-9FB7-4AE4-8C17-F31CF98DF5BD}"/>
              </a:ext>
            </a:extLst>
          </p:cNvPr>
          <p:cNvSpPr txBox="1"/>
          <p:nvPr/>
        </p:nvSpPr>
        <p:spPr>
          <a:xfrm>
            <a:off x="6951214" y="5605866"/>
            <a:ext cx="487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优点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：底层使用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ziplist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，空间占用小，可以灵活访问对象的任意字段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缺点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：代码相对复杂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13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804796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：假如有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，其中有</a:t>
            </a:r>
            <a:r>
              <a:rPr lang="en-US" altLang="zh-CN"/>
              <a:t>100</a:t>
            </a:r>
            <a:r>
              <a:rPr lang="zh-CN" altLang="en-US"/>
              <a:t>万对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，</a:t>
            </a:r>
            <a:r>
              <a:rPr lang="en-US" altLang="zh-CN"/>
              <a:t>field</a:t>
            </a:r>
            <a:r>
              <a:rPr lang="zh-CN" altLang="en-US"/>
              <a:t>是自增</a:t>
            </a:r>
            <a:r>
              <a:rPr lang="en-US" altLang="zh-CN"/>
              <a:t>id</a:t>
            </a:r>
            <a:r>
              <a:rPr lang="zh-CN" altLang="en-US"/>
              <a:t>，这个</a:t>
            </a:r>
            <a:r>
              <a:rPr lang="en-US" altLang="zh-CN"/>
              <a:t>key</a:t>
            </a:r>
            <a:r>
              <a:rPr lang="zh-CN" altLang="en-US"/>
              <a:t>存在什么问题？如何优化？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 b="1">
                <a:solidFill>
                  <a:srgbClr val="AD2B26"/>
                </a:solidFill>
              </a:rPr>
              <a:t>恰当的数据类型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FA6A16-31C2-4817-AE1D-953D8160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173" y="4388168"/>
            <a:ext cx="4275190" cy="15546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C2214CC-4B5F-416E-80EA-FA402777D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34939"/>
              </p:ext>
            </p:extLst>
          </p:nvPr>
        </p:nvGraphicFramePr>
        <p:xfrm>
          <a:off x="1355654" y="2295173"/>
          <a:ext cx="2709333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77968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205044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someKey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3317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15ADADE-C931-4DE1-A03F-3B20D3673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88316"/>
              </p:ext>
            </p:extLst>
          </p:nvPr>
        </p:nvGraphicFramePr>
        <p:xfrm>
          <a:off x="4064987" y="2295173"/>
          <a:ext cx="5445957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736624">
                  <a:extLst>
                    <a:ext uri="{9D8B030D-6E8A-4147-A177-3AD203B41FA5}">
                      <a16:colId xmlns:a16="http://schemas.microsoft.com/office/drawing/2014/main" val="32868207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4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id:0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9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.....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.....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id:999999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value999999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59398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1BC3A9C-DB90-48A8-B7BB-4A9240AF221F}"/>
              </a:ext>
            </a:extLst>
          </p:cNvPr>
          <p:cNvSpPr txBox="1"/>
          <p:nvPr/>
        </p:nvSpPr>
        <p:spPr>
          <a:xfrm>
            <a:off x="5089863" y="2304051"/>
            <a:ext cx="103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/>
                </a:solidFill>
                <a:latin typeface="+mn-lt"/>
                <a:ea typeface="+mn-ea"/>
              </a:rPr>
              <a:t>field</a:t>
            </a:r>
            <a:endParaRPr lang="zh-CN" altLang="en-US" sz="1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C94758-C627-42A8-9B4F-F64DD5C80CEF}"/>
              </a:ext>
            </a:extLst>
          </p:cNvPr>
          <p:cNvSpPr txBox="1"/>
          <p:nvPr/>
        </p:nvSpPr>
        <p:spPr>
          <a:xfrm>
            <a:off x="1209675" y="4029075"/>
            <a:ext cx="5445956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存在的问题：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entry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数量超过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时，会使用哈希表而不是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ZipList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，内存占用较多。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6C51CC-618E-4CE2-833B-6AC985F35C01}"/>
              </a:ext>
            </a:extLst>
          </p:cNvPr>
          <p:cNvSpPr txBox="1"/>
          <p:nvPr/>
        </p:nvSpPr>
        <p:spPr>
          <a:xfrm>
            <a:off x="1209675" y="5165475"/>
            <a:ext cx="5445956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可以通过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hash-max-ziplist-entries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配置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entry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上限。但是如果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entry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过多就会导致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BigKey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63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：假如有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，其中有</a:t>
            </a:r>
            <a:r>
              <a:rPr lang="en-US" altLang="zh-CN"/>
              <a:t>100</a:t>
            </a:r>
            <a:r>
              <a:rPr lang="zh-CN" altLang="en-US"/>
              <a:t>万对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，</a:t>
            </a:r>
            <a:r>
              <a:rPr lang="en-US" altLang="zh-CN"/>
              <a:t>field</a:t>
            </a:r>
            <a:r>
              <a:rPr lang="zh-CN" altLang="en-US"/>
              <a:t>是自增</a:t>
            </a:r>
            <a:r>
              <a:rPr lang="en-US" altLang="zh-CN"/>
              <a:t>id</a:t>
            </a:r>
            <a:r>
              <a:rPr lang="zh-CN" altLang="en-US"/>
              <a:t>，这个</a:t>
            </a:r>
            <a:r>
              <a:rPr lang="en-US" altLang="zh-CN"/>
              <a:t>key</a:t>
            </a:r>
            <a:r>
              <a:rPr lang="zh-CN" altLang="en-US"/>
              <a:t>存在什么问题？如何优化？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 b="1">
                <a:solidFill>
                  <a:srgbClr val="AD2B26"/>
                </a:solidFill>
              </a:rPr>
              <a:t>恰当的数据类型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F37D830-9013-4D0A-B56E-69E7216D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0729"/>
              </p:ext>
            </p:extLst>
          </p:nvPr>
        </p:nvGraphicFramePr>
        <p:xfrm>
          <a:off x="1367177" y="2723918"/>
          <a:ext cx="5445957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736624">
                  <a:extLst>
                    <a:ext uri="{9D8B030D-6E8A-4147-A177-3AD203B41FA5}">
                      <a16:colId xmlns:a16="http://schemas.microsoft.com/office/drawing/2014/main" val="32868207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4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id:0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9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.....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.....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id:999999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value999999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59398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52399D3-3CB3-4EE4-8575-2281B944E0E3}"/>
              </a:ext>
            </a:extLst>
          </p:cNvPr>
          <p:cNvSpPr txBox="1"/>
          <p:nvPr/>
        </p:nvSpPr>
        <p:spPr>
          <a:xfrm>
            <a:off x="2392053" y="2732796"/>
            <a:ext cx="103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/>
                </a:solidFill>
                <a:latin typeface="+mn-lt"/>
                <a:ea typeface="+mn-ea"/>
              </a:rPr>
              <a:t>key</a:t>
            </a:r>
            <a:endParaRPr lang="zh-CN" altLang="en-US" sz="1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9E80586-9049-48E7-9833-546790EF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21" y="4375538"/>
            <a:ext cx="4816257" cy="18137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8DFB8E-4A60-420D-BA36-74CC9949BD1E}"/>
              </a:ext>
            </a:extLst>
          </p:cNvPr>
          <p:cNvSpPr txBox="1"/>
          <p:nvPr/>
        </p:nvSpPr>
        <p:spPr>
          <a:xfrm>
            <a:off x="1222569" y="2199621"/>
            <a:ext cx="294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方案二：拆分为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类型：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A3C365-CD1A-4AE2-A9ED-791B3278D5B1}"/>
              </a:ext>
            </a:extLst>
          </p:cNvPr>
          <p:cNvSpPr txBox="1"/>
          <p:nvPr/>
        </p:nvSpPr>
        <p:spPr>
          <a:xfrm>
            <a:off x="1222569" y="4319826"/>
            <a:ext cx="5124450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存在的问题：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结构底层没有太多内存优化，内存占用较多。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想要批量获取这些数据比较麻烦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5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D968C191-5B79-4CBA-84A6-5134C26D9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46465"/>
              </p:ext>
            </p:extLst>
          </p:nvPr>
        </p:nvGraphicFramePr>
        <p:xfrm>
          <a:off x="1301729" y="4162855"/>
          <a:ext cx="2736624" cy="111252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736624">
                  <a:extLst>
                    <a:ext uri="{9D8B030D-6E8A-4147-A177-3AD203B41FA5}">
                      <a16:colId xmlns:a16="http://schemas.microsoft.com/office/drawing/2014/main" val="4142533188"/>
                    </a:ext>
                  </a:extLst>
                </a:gridCol>
              </a:tblGrid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key:1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9211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7188380-D09D-4791-A8CF-F03350F0F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00930"/>
              </p:ext>
            </p:extLst>
          </p:nvPr>
        </p:nvGraphicFramePr>
        <p:xfrm>
          <a:off x="1292851" y="5551417"/>
          <a:ext cx="2736624" cy="111252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736624">
                  <a:extLst>
                    <a:ext uri="{9D8B030D-6E8A-4147-A177-3AD203B41FA5}">
                      <a16:colId xmlns:a16="http://schemas.microsoft.com/office/drawing/2014/main" val="4142533188"/>
                    </a:ext>
                  </a:extLst>
                </a:gridCol>
              </a:tblGrid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key:9999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92115"/>
                  </a:ext>
                </a:extLst>
              </a:tr>
            </a:tbl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61795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：假如有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，其中有</a:t>
            </a:r>
            <a:r>
              <a:rPr lang="en-US" altLang="zh-CN"/>
              <a:t>100</a:t>
            </a:r>
            <a:r>
              <a:rPr lang="zh-CN" altLang="en-US"/>
              <a:t>万对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，</a:t>
            </a:r>
            <a:r>
              <a:rPr lang="en-US" altLang="zh-CN"/>
              <a:t>field</a:t>
            </a:r>
            <a:r>
              <a:rPr lang="zh-CN" altLang="en-US"/>
              <a:t>是自增</a:t>
            </a:r>
            <a:r>
              <a:rPr lang="en-US" altLang="zh-CN"/>
              <a:t>id</a:t>
            </a:r>
            <a:r>
              <a:rPr lang="zh-CN" altLang="en-US"/>
              <a:t>，这个</a:t>
            </a:r>
            <a:r>
              <a:rPr lang="en-US" altLang="zh-CN"/>
              <a:t>key</a:t>
            </a:r>
            <a:r>
              <a:rPr lang="zh-CN" altLang="en-US"/>
              <a:t>存在什么问题？如何优化？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 b="1">
                <a:solidFill>
                  <a:srgbClr val="AD2B26"/>
                </a:solidFill>
              </a:rPr>
              <a:t>恰当的数据类型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B2E0093-E0A4-488D-A65E-33C60E7C8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85893"/>
              </p:ext>
            </p:extLst>
          </p:nvPr>
        </p:nvGraphicFramePr>
        <p:xfrm>
          <a:off x="1320143" y="2573019"/>
          <a:ext cx="2709333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77968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205044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key:0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3317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AB540A3-FA0C-453E-B81C-4FDE9C658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37734"/>
              </p:ext>
            </p:extLst>
          </p:nvPr>
        </p:nvGraphicFramePr>
        <p:xfrm>
          <a:off x="4029476" y="2573019"/>
          <a:ext cx="5445957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736624">
                  <a:extLst>
                    <a:ext uri="{9D8B030D-6E8A-4147-A177-3AD203B41FA5}">
                      <a16:colId xmlns:a16="http://schemas.microsoft.com/office/drawing/2014/main" val="32868207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4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id:00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9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.....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.....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id:99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59398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CE4AB1A2-C024-4438-8E8A-FBE30B0215F0}"/>
              </a:ext>
            </a:extLst>
          </p:cNvPr>
          <p:cNvSpPr txBox="1"/>
          <p:nvPr/>
        </p:nvSpPr>
        <p:spPr>
          <a:xfrm>
            <a:off x="5054352" y="2581897"/>
            <a:ext cx="103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/>
                </a:solidFill>
                <a:latin typeface="+mn-lt"/>
                <a:ea typeface="+mn-ea"/>
              </a:rPr>
              <a:t>field</a:t>
            </a:r>
            <a:endParaRPr lang="zh-CN" altLang="en-US" sz="1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1CDEC6-4C4B-43F0-B126-C7E9777FC4E2}"/>
              </a:ext>
            </a:extLst>
          </p:cNvPr>
          <p:cNvSpPr txBox="1"/>
          <p:nvPr/>
        </p:nvSpPr>
        <p:spPr>
          <a:xfrm>
            <a:off x="1187706" y="2199069"/>
            <a:ext cx="104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方案三：拆分为小的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，将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id / 100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， 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id % 100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field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，这样每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个元素为一个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F295A21-4C85-4E0B-B11C-032C8C379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04072"/>
              </p:ext>
            </p:extLst>
          </p:nvPr>
        </p:nvGraphicFramePr>
        <p:xfrm>
          <a:off x="4038353" y="4156519"/>
          <a:ext cx="5445957" cy="111252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736624">
                  <a:extLst>
                    <a:ext uri="{9D8B030D-6E8A-4147-A177-3AD203B41FA5}">
                      <a16:colId xmlns:a16="http://schemas.microsoft.com/office/drawing/2014/main" val="39953435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2381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id:00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value100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5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.....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.....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31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id:99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value199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045324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32E83D0-702C-48C5-B3B1-A8B0CB15A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34679"/>
              </p:ext>
            </p:extLst>
          </p:nvPr>
        </p:nvGraphicFramePr>
        <p:xfrm>
          <a:off x="4029475" y="5545081"/>
          <a:ext cx="5445957" cy="111252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736624">
                  <a:extLst>
                    <a:ext uri="{9D8B030D-6E8A-4147-A177-3AD203B41FA5}">
                      <a16:colId xmlns:a16="http://schemas.microsoft.com/office/drawing/2014/main" val="39953435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2381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id:00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value999900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5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.....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.....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31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id:99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value999999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045324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B7D4028-5DFD-4B4B-8B68-6966B85A8E3A}"/>
              </a:ext>
            </a:extLst>
          </p:cNvPr>
          <p:cNvSpPr txBox="1"/>
          <p:nvPr/>
        </p:nvSpPr>
        <p:spPr>
          <a:xfrm>
            <a:off x="1188204" y="5299794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455DE32-3E54-492A-B97C-1CE85657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931" y="4332421"/>
            <a:ext cx="4290432" cy="1623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17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377636-6CF4-4FF6-A7D3-E0121FE17D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Key</a:t>
            </a:r>
            <a:r>
              <a:rPr lang="zh-CN" altLang="en-US"/>
              <a:t>的最佳实践：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固定格式：</a:t>
            </a:r>
            <a:r>
              <a:rPr lang="en-US" altLang="zh-CN" sz="1600"/>
              <a:t>[</a:t>
            </a:r>
            <a:r>
              <a:rPr lang="zh-CN" altLang="en-US" sz="1600"/>
              <a:t>业务名</a:t>
            </a:r>
            <a:r>
              <a:rPr lang="en-US" altLang="zh-CN" sz="1600"/>
              <a:t>]:[</a:t>
            </a:r>
            <a:r>
              <a:rPr lang="zh-CN" altLang="en-US" sz="1600"/>
              <a:t>数据名</a:t>
            </a:r>
            <a:r>
              <a:rPr lang="en-US" altLang="zh-CN" sz="1600"/>
              <a:t>]:[id]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足够简短：不超过</a:t>
            </a:r>
            <a:r>
              <a:rPr lang="en-US" altLang="zh-CN" sz="1600"/>
              <a:t>44</a:t>
            </a:r>
            <a:r>
              <a:rPr lang="zh-CN" altLang="en-US" sz="1600"/>
              <a:t>字节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不包含特殊字符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/>
              <a:t>Value</a:t>
            </a:r>
            <a:r>
              <a:rPr lang="zh-CN" altLang="en-US"/>
              <a:t>的最佳实践：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合理的拆分数据，拒绝</a:t>
            </a:r>
            <a:r>
              <a:rPr lang="en-US" altLang="zh-CN" sz="1600"/>
              <a:t>BigKey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选择合适数据结构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Hash</a:t>
            </a:r>
            <a:r>
              <a:rPr lang="zh-CN" altLang="en-US" sz="1600"/>
              <a:t>结构的</a:t>
            </a:r>
            <a:r>
              <a:rPr lang="en-US" altLang="zh-CN" sz="1600"/>
              <a:t>entry</a:t>
            </a:r>
            <a:r>
              <a:rPr lang="zh-CN" altLang="en-US" sz="1600"/>
              <a:t>数量不要超过</a:t>
            </a:r>
            <a:r>
              <a:rPr lang="en-US" altLang="zh-CN" sz="1600"/>
              <a:t>1000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设置合理的超时时间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7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批处理优化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637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Pipeline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集群下的批处理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6859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一堆粮食要搬运到仓库，有几种办法？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大量数据导入的方式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157E6232-D739-469B-A738-5B7F2A83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0" b="98532" l="4262" r="90000">
                        <a14:foregroundMark x1="49508" y1="31866" x2="49508" y2="31866"/>
                        <a14:foregroundMark x1="51311" y1="31237" x2="51639" y2="32495"/>
                        <a14:foregroundMark x1="51803" y1="29979" x2="54262" y2="35639"/>
                        <a14:foregroundMark x1="61639" y1="40252" x2="62459" y2="39203"/>
                        <a14:foregroundMark x1="70164" y1="8595" x2="76230" y2="6289"/>
                        <a14:foregroundMark x1="42131" y1="91824" x2="42951" y2="96436"/>
                        <a14:foregroundMark x1="18197" y1="97694" x2="12787" y2="98742"/>
                        <a14:foregroundMark x1="4262" y1="87841" x2="4590" y2="84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71" y="2738394"/>
            <a:ext cx="1469107" cy="1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22DA1B-2889-499E-88CE-381393D01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9" y="2738394"/>
            <a:ext cx="2264790" cy="2264790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D4CEBBB-F008-4D1F-A946-169340C07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87" y="2870335"/>
            <a:ext cx="2264790" cy="22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47593315-D6EB-4C4F-AC27-A6364062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556" b="98333" l="10000" r="90000">
                        <a14:foregroundMark x1="36800" y1="5556" x2="36800" y2="5556"/>
                        <a14:foregroundMark x1="71600" y1="61111" x2="71600" y2="61111"/>
                        <a14:foregroundMark x1="31200" y1="96111" x2="31200" y2="96111"/>
                        <a14:foregroundMark x1="50400" y1="98333" x2="50400" y2="98333"/>
                        <a14:foregroundMark x1="42000" y1="98333" x2="42000" y2="9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41" y="3887187"/>
            <a:ext cx="2074768" cy="149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1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54218 0.0074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9" y="37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52031 0.004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键值设计</a:t>
            </a:r>
            <a:endParaRPr lang="en-US" altLang="zh-CN"/>
          </a:p>
          <a:p>
            <a:r>
              <a:rPr lang="zh-CN" altLang="en-US"/>
              <a:t>批处理优化</a:t>
            </a:r>
            <a:endParaRPr lang="en-US" altLang="zh-CN"/>
          </a:p>
          <a:p>
            <a:r>
              <a:rPr lang="zh-CN" altLang="en-US"/>
              <a:t>服务端优化</a:t>
            </a:r>
            <a:endParaRPr lang="en-US" altLang="zh-CN"/>
          </a:p>
          <a:p>
            <a:r>
              <a:rPr lang="zh-CN" altLang="en-US"/>
              <a:t>集群最佳实践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24403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一次命令的响应时间 </a:t>
            </a:r>
            <a:r>
              <a:rPr lang="en-US" altLang="zh-CN"/>
              <a:t>= </a:t>
            </a:r>
            <a:r>
              <a:rPr lang="en-US" altLang="zh-CN" b="1">
                <a:solidFill>
                  <a:srgbClr val="AD2B26"/>
                </a:solidFill>
              </a:rPr>
              <a:t>1</a:t>
            </a:r>
            <a:r>
              <a:rPr lang="zh-CN" altLang="en-US"/>
              <a:t>次往返的网络传输耗时 </a:t>
            </a:r>
            <a:r>
              <a:rPr lang="en-US" altLang="zh-CN"/>
              <a:t>+ </a:t>
            </a:r>
            <a:r>
              <a:rPr lang="en-US" altLang="zh-CN" b="1">
                <a:solidFill>
                  <a:srgbClr val="AD2B26"/>
                </a:solidFill>
              </a:rPr>
              <a:t>1</a:t>
            </a:r>
            <a:r>
              <a:rPr lang="zh-CN" altLang="en-US"/>
              <a:t>次</a:t>
            </a:r>
            <a:r>
              <a:rPr lang="en-US" altLang="zh-CN"/>
              <a:t>Redis</a:t>
            </a:r>
            <a:r>
              <a:rPr lang="zh-CN" altLang="en-US"/>
              <a:t>执行命令耗时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单个命令的执行流程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67C3EE3-C142-49FC-9C51-A5BDEE3D89CF}"/>
              </a:ext>
            </a:extLst>
          </p:cNvPr>
          <p:cNvSpPr/>
          <p:nvPr/>
        </p:nvSpPr>
        <p:spPr>
          <a:xfrm>
            <a:off x="1693718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4B73E0E-EB95-44D9-A1B8-2F19BE0D74C9}"/>
              </a:ext>
            </a:extLst>
          </p:cNvPr>
          <p:cNvSpPr/>
          <p:nvPr/>
        </p:nvSpPr>
        <p:spPr>
          <a:xfrm>
            <a:off x="8652163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</a:p>
          <a:p>
            <a:pPr algn="ctr"/>
            <a:r>
              <a:rPr lang="zh-CN" altLang="en-US"/>
              <a:t>服务端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401489-6EB3-471C-9296-D8BE1F7A66F4}"/>
              </a:ext>
            </a:extLst>
          </p:cNvPr>
          <p:cNvCxnSpPr/>
          <p:nvPr/>
        </p:nvCxnSpPr>
        <p:spPr>
          <a:xfrm>
            <a:off x="3273136" y="2847105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525A984-F9AF-4027-AF0A-B7FFDA4BCB35}"/>
              </a:ext>
            </a:extLst>
          </p:cNvPr>
          <p:cNvSpPr txBox="1"/>
          <p:nvPr/>
        </p:nvSpPr>
        <p:spPr>
          <a:xfrm>
            <a:off x="5255605" y="2475961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发送命令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8CEC52-3004-4C0C-B7D2-163F5D26F1E0}"/>
              </a:ext>
            </a:extLst>
          </p:cNvPr>
          <p:cNvSpPr txBox="1"/>
          <p:nvPr/>
        </p:nvSpPr>
        <p:spPr>
          <a:xfrm>
            <a:off x="8955200" y="3139175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72FD1D-6352-4913-AD16-34B7ADB3B8D5}"/>
              </a:ext>
            </a:extLst>
          </p:cNvPr>
          <p:cNvCxnSpPr>
            <a:cxnSpLocks/>
          </p:cNvCxnSpPr>
          <p:nvPr/>
        </p:nvCxnSpPr>
        <p:spPr>
          <a:xfrm flipH="1">
            <a:off x="3273136" y="4426524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1B58798-2CA2-4F55-AC54-33A595319F78}"/>
              </a:ext>
            </a:extLst>
          </p:cNvPr>
          <p:cNvSpPr txBox="1"/>
          <p:nvPr/>
        </p:nvSpPr>
        <p:spPr>
          <a:xfrm>
            <a:off x="5255606" y="4084036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27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11" grpId="0" animBg="1"/>
      <p:bldP spid="12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次命令的响应时间 </a:t>
            </a:r>
            <a:r>
              <a:rPr lang="en-US" altLang="zh-CN"/>
              <a:t>= </a:t>
            </a:r>
            <a:r>
              <a:rPr lang="en-US" altLang="zh-CN" b="1">
                <a:solidFill>
                  <a:srgbClr val="AD2B26"/>
                </a:solidFill>
              </a:rPr>
              <a:t>N</a:t>
            </a:r>
            <a:r>
              <a:rPr lang="zh-CN" altLang="en-US"/>
              <a:t>次往返的网络传输耗时 </a:t>
            </a:r>
            <a:r>
              <a:rPr lang="en-US" altLang="zh-CN"/>
              <a:t>+ </a:t>
            </a:r>
            <a:r>
              <a:rPr lang="en-US" altLang="zh-CN" b="1">
                <a:solidFill>
                  <a:srgbClr val="AD2B26"/>
                </a:solidFill>
              </a:rPr>
              <a:t>N</a:t>
            </a:r>
            <a:r>
              <a:rPr lang="zh-CN" altLang="en-US"/>
              <a:t>次</a:t>
            </a:r>
            <a:r>
              <a:rPr lang="en-US" altLang="zh-CN"/>
              <a:t>Redis</a:t>
            </a:r>
            <a:r>
              <a:rPr lang="zh-CN" altLang="en-US"/>
              <a:t>执行命令耗时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N</a:t>
            </a:r>
            <a:r>
              <a:rPr lang="zh-CN" altLang="en-US" sz="2400" b="1">
                <a:solidFill>
                  <a:srgbClr val="AD2B26"/>
                </a:solidFill>
              </a:rPr>
              <a:t>条命令依次执行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67C3EE3-C142-49FC-9C51-A5BDEE3D89CF}"/>
              </a:ext>
            </a:extLst>
          </p:cNvPr>
          <p:cNvSpPr/>
          <p:nvPr/>
        </p:nvSpPr>
        <p:spPr>
          <a:xfrm>
            <a:off x="1693718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4B73E0E-EB95-44D9-A1B8-2F19BE0D74C9}"/>
              </a:ext>
            </a:extLst>
          </p:cNvPr>
          <p:cNvSpPr/>
          <p:nvPr/>
        </p:nvSpPr>
        <p:spPr>
          <a:xfrm>
            <a:off x="8652163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</a:p>
          <a:p>
            <a:pPr algn="ctr"/>
            <a:r>
              <a:rPr lang="zh-CN" altLang="en-US"/>
              <a:t>服务端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45E310-41AC-4BFD-84A0-6A1716EF5440}"/>
              </a:ext>
            </a:extLst>
          </p:cNvPr>
          <p:cNvSpPr txBox="1"/>
          <p:nvPr/>
        </p:nvSpPr>
        <p:spPr>
          <a:xfrm>
            <a:off x="5512186" y="345286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。。。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583995-975D-4AF6-BBFD-0150044064B3}"/>
              </a:ext>
            </a:extLst>
          </p:cNvPr>
          <p:cNvCxnSpPr/>
          <p:nvPr/>
        </p:nvCxnSpPr>
        <p:spPr>
          <a:xfrm>
            <a:off x="3273136" y="2680849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31A99-D5F9-4BAF-B630-216F31B6AC93}"/>
              </a:ext>
            </a:extLst>
          </p:cNvPr>
          <p:cNvSpPr txBox="1"/>
          <p:nvPr/>
        </p:nvSpPr>
        <p:spPr>
          <a:xfrm>
            <a:off x="5255605" y="2309705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发送命令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0F3CC0-9753-4F8D-88F5-DA9357377045}"/>
              </a:ext>
            </a:extLst>
          </p:cNvPr>
          <p:cNvSpPr txBox="1"/>
          <p:nvPr/>
        </p:nvSpPr>
        <p:spPr>
          <a:xfrm>
            <a:off x="8955200" y="2768930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71F4DAC-4040-4108-8800-20CE7877B4B3}"/>
              </a:ext>
            </a:extLst>
          </p:cNvPr>
          <p:cNvCxnSpPr>
            <a:cxnSpLocks/>
          </p:cNvCxnSpPr>
          <p:nvPr/>
        </p:nvCxnSpPr>
        <p:spPr>
          <a:xfrm flipH="1">
            <a:off x="3273135" y="3249918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3644096-E185-4886-9A8A-5B0D0CCDE5F6}"/>
              </a:ext>
            </a:extLst>
          </p:cNvPr>
          <p:cNvSpPr txBox="1"/>
          <p:nvPr/>
        </p:nvSpPr>
        <p:spPr>
          <a:xfrm>
            <a:off x="5255605" y="2907430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888F96-CF70-4D82-8691-B02310C3B387}"/>
              </a:ext>
            </a:extLst>
          </p:cNvPr>
          <p:cNvCxnSpPr/>
          <p:nvPr/>
        </p:nvCxnSpPr>
        <p:spPr>
          <a:xfrm>
            <a:off x="3273136" y="4230319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C46BB11-DA08-4CC3-9261-4A11660C1D64}"/>
              </a:ext>
            </a:extLst>
          </p:cNvPr>
          <p:cNvSpPr txBox="1"/>
          <p:nvPr/>
        </p:nvSpPr>
        <p:spPr>
          <a:xfrm>
            <a:off x="5209118" y="3859175"/>
            <a:ext cx="106631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发送命令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35D343-F0BA-466D-9EE7-7753B692256E}"/>
              </a:ext>
            </a:extLst>
          </p:cNvPr>
          <p:cNvSpPr txBox="1"/>
          <p:nvPr/>
        </p:nvSpPr>
        <p:spPr>
          <a:xfrm>
            <a:off x="8908713" y="4318400"/>
            <a:ext cx="106631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执行命令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20289B-366F-45A1-AD1A-58E84C9F7E47}"/>
              </a:ext>
            </a:extLst>
          </p:cNvPr>
          <p:cNvCxnSpPr>
            <a:cxnSpLocks/>
          </p:cNvCxnSpPr>
          <p:nvPr/>
        </p:nvCxnSpPr>
        <p:spPr>
          <a:xfrm flipH="1">
            <a:off x="3273135" y="4799388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2298ED2-4EFC-4C1E-BE53-19E6ECCC6966}"/>
              </a:ext>
            </a:extLst>
          </p:cNvPr>
          <p:cNvSpPr txBox="1"/>
          <p:nvPr/>
        </p:nvSpPr>
        <p:spPr>
          <a:xfrm>
            <a:off x="5209118" y="4456900"/>
            <a:ext cx="106631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34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34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次命令的响应时间 </a:t>
            </a:r>
            <a:r>
              <a:rPr lang="en-US" altLang="zh-CN"/>
              <a:t>= </a:t>
            </a:r>
            <a:r>
              <a:rPr lang="en-US" altLang="zh-CN" b="1">
                <a:solidFill>
                  <a:srgbClr val="AD2B26"/>
                </a:solidFill>
              </a:rPr>
              <a:t>1</a:t>
            </a:r>
            <a:r>
              <a:rPr lang="zh-CN" altLang="en-US"/>
              <a:t>次往返的网络传输耗时 </a:t>
            </a:r>
            <a:r>
              <a:rPr lang="en-US" altLang="zh-CN"/>
              <a:t>+ </a:t>
            </a:r>
            <a:r>
              <a:rPr lang="en-US" altLang="zh-CN" b="1">
                <a:solidFill>
                  <a:srgbClr val="AD2B26"/>
                </a:solidFill>
              </a:rPr>
              <a:t>N</a:t>
            </a:r>
            <a:r>
              <a:rPr lang="zh-CN" altLang="en-US"/>
              <a:t>次</a:t>
            </a:r>
            <a:r>
              <a:rPr lang="en-US" altLang="zh-CN"/>
              <a:t>Redis</a:t>
            </a:r>
            <a:r>
              <a:rPr lang="zh-CN" altLang="en-US"/>
              <a:t>执行命令耗时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N</a:t>
            </a:r>
            <a:r>
              <a:rPr lang="zh-CN" altLang="en-US" sz="2400" b="1">
                <a:solidFill>
                  <a:srgbClr val="AD2B26"/>
                </a:solidFill>
              </a:rPr>
              <a:t>条命令批量执行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3A9BD4-30C9-48AE-97E3-9E0E590FB341}"/>
              </a:ext>
            </a:extLst>
          </p:cNvPr>
          <p:cNvSpPr/>
          <p:nvPr/>
        </p:nvSpPr>
        <p:spPr>
          <a:xfrm>
            <a:off x="1693718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6171B49-A7A2-4517-8B68-9851E6FFE5CB}"/>
              </a:ext>
            </a:extLst>
          </p:cNvPr>
          <p:cNvSpPr/>
          <p:nvPr/>
        </p:nvSpPr>
        <p:spPr>
          <a:xfrm>
            <a:off x="8652163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</a:p>
          <a:p>
            <a:pPr algn="ctr"/>
            <a:r>
              <a:rPr lang="zh-CN" altLang="en-US"/>
              <a:t>服务端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9F12C06-83BE-45AB-B766-992E0F5BE5D1}"/>
              </a:ext>
            </a:extLst>
          </p:cNvPr>
          <p:cNvCxnSpPr/>
          <p:nvPr/>
        </p:nvCxnSpPr>
        <p:spPr>
          <a:xfrm>
            <a:off x="3273136" y="2847105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710ED1-6991-482A-8E8C-920A24602317}"/>
              </a:ext>
            </a:extLst>
          </p:cNvPr>
          <p:cNvSpPr txBox="1"/>
          <p:nvPr/>
        </p:nvSpPr>
        <p:spPr>
          <a:xfrm>
            <a:off x="4983095" y="2475961"/>
            <a:ext cx="151836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批量发送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条命令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D7D282-017B-47E5-B0A2-53868CD6B003}"/>
              </a:ext>
            </a:extLst>
          </p:cNvPr>
          <p:cNvSpPr txBox="1"/>
          <p:nvPr/>
        </p:nvSpPr>
        <p:spPr>
          <a:xfrm>
            <a:off x="8833372" y="3139175"/>
            <a:ext cx="12170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758D96A-D202-49A6-B90A-F0613F1CEA05}"/>
              </a:ext>
            </a:extLst>
          </p:cNvPr>
          <p:cNvCxnSpPr>
            <a:cxnSpLocks/>
          </p:cNvCxnSpPr>
          <p:nvPr/>
        </p:nvCxnSpPr>
        <p:spPr>
          <a:xfrm flipH="1">
            <a:off x="3273136" y="4499261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F23D9A0-7E88-48DC-B860-16328EAEEAED}"/>
              </a:ext>
            </a:extLst>
          </p:cNvPr>
          <p:cNvSpPr txBox="1"/>
          <p:nvPr/>
        </p:nvSpPr>
        <p:spPr>
          <a:xfrm>
            <a:off x="5133778" y="4156773"/>
            <a:ext cx="12170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个结果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26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6" grpId="0" animBg="1"/>
      <p:bldP spid="27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提供了很多</a:t>
            </a:r>
            <a:r>
              <a:rPr lang="en-US" altLang="zh-CN"/>
              <a:t>Mxxx</a:t>
            </a:r>
            <a:r>
              <a:rPr lang="zh-CN" altLang="en-US"/>
              <a:t>这样的命令，可以实现批量插入数据，例如：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hmset</a:t>
            </a:r>
          </a:p>
          <a:p>
            <a:r>
              <a:rPr lang="zh-CN" altLang="en-US"/>
              <a:t>利用</a:t>
            </a:r>
            <a:r>
              <a:rPr lang="en-US" altLang="zh-CN"/>
              <a:t>mset</a:t>
            </a:r>
            <a:r>
              <a:rPr lang="zh-CN" altLang="en-US"/>
              <a:t>批量插入</a:t>
            </a:r>
            <a:r>
              <a:rPr lang="en-US" altLang="zh-CN"/>
              <a:t>10</a:t>
            </a:r>
            <a:r>
              <a:rPr lang="zh-CN" altLang="en-US"/>
              <a:t>万条数据：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MSET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D6613-4DE4-4E07-AB23-6CA15106B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79" y="3429000"/>
            <a:ext cx="8551719" cy="2693045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testMxx()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String[] arr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2000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i &lt;=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100000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i++)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j = (i %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&lt;&lt;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arr[j]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"test:key_"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i;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arr[j +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"value_"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i;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(j ==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.mset(arr);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28AF63-663D-486A-88FB-B3E4060A571A}"/>
              </a:ext>
            </a:extLst>
          </p:cNvPr>
          <p:cNvGrpSpPr/>
          <p:nvPr/>
        </p:nvGrpSpPr>
        <p:grpSpPr>
          <a:xfrm>
            <a:off x="3969087" y="2165170"/>
            <a:ext cx="7228457" cy="627212"/>
            <a:chOff x="1227114" y="5640632"/>
            <a:chExt cx="7228457" cy="62721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E937D5A9-73B3-4DD2-962D-BD1C001C8683}"/>
                </a:ext>
              </a:extLst>
            </p:cNvPr>
            <p:cNvSpPr/>
            <p:nvPr/>
          </p:nvSpPr>
          <p:spPr>
            <a:xfrm rot="16200000">
              <a:off x="1271781" y="5860479"/>
              <a:ext cx="85078" cy="174411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84000">
                  <a:schemeClr val="bg1">
                    <a:lumMod val="50000"/>
                  </a:schemeClr>
                </a:gs>
                <a:gs pos="0">
                  <a:srgbClr val="49504F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DC429C-59ED-4301-918F-D52C3677FA74}"/>
                </a:ext>
              </a:extLst>
            </p:cNvPr>
            <p:cNvSpPr/>
            <p:nvPr/>
          </p:nvSpPr>
          <p:spPr>
            <a:xfrm>
              <a:off x="1401524" y="5640632"/>
              <a:ext cx="7054047" cy="627212"/>
            </a:xfrm>
            <a:prstGeom prst="rect">
              <a:avLst/>
            </a:prstGeom>
            <a:noFill/>
            <a:ln w="9525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08B4050-3B09-4244-8614-1FAF2FB9139B}"/>
                </a:ext>
              </a:extLst>
            </p:cNvPr>
            <p:cNvSpPr/>
            <p:nvPr/>
          </p:nvSpPr>
          <p:spPr>
            <a:xfrm>
              <a:off x="1230923" y="5681103"/>
              <a:ext cx="492370" cy="232953"/>
            </a:xfrm>
            <a:prstGeom prst="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注意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33B47B-17AB-4975-A43E-52CD69107908}"/>
                </a:ext>
              </a:extLst>
            </p:cNvPr>
            <p:cNvSpPr/>
            <p:nvPr/>
          </p:nvSpPr>
          <p:spPr>
            <a:xfrm>
              <a:off x="1807535" y="5640632"/>
              <a:ext cx="6509988" cy="627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>
                  <a:solidFill>
                    <a:sysClr val="windowText" lastClr="000000"/>
                  </a:solidFill>
                </a:rPr>
                <a:t>不要在一次批处理中传输太多命令，否则单次命令占用带宽过多，会导致网络阻塞</a:t>
              </a:r>
              <a:endParaRPr lang="en-US" altLang="zh-CN" sz="140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48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MSET</a:t>
            </a:r>
            <a:r>
              <a:rPr lang="zh-CN" altLang="en-US"/>
              <a:t>虽然可以批处理，但是却只能操作部分数据类型，因此如果有对复杂数据类型的批处理需要，建议使用</a:t>
            </a:r>
            <a:r>
              <a:rPr lang="en-US" altLang="zh-CN"/>
              <a:t>Pipeline</a:t>
            </a:r>
            <a:r>
              <a:rPr lang="zh-CN" altLang="en-US"/>
              <a:t>功能：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Pipeline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6651A4-9F22-453A-8BC1-61BBD0FF8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53" y="2376884"/>
            <a:ext cx="9310254" cy="3108543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testPipeline()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创建管道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Pipeline pipeline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.pipelined();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i &lt;=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100000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i++)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放入命令到管道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pipeline.set(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"test:key_"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i,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"value_"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i);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(i %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1000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每放入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条命令，批量执行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pipeline.sync();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43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E8C41B2-7BF1-4D59-B2BD-39F6CAE0B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批量处理的方案：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原生的</a:t>
            </a:r>
            <a:r>
              <a:rPr lang="en-US" altLang="zh-CN" sz="1600"/>
              <a:t>M</a:t>
            </a:r>
            <a:r>
              <a:rPr lang="zh-CN" altLang="en-US" sz="1600"/>
              <a:t>操作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Pipeline</a:t>
            </a:r>
            <a:r>
              <a:rPr lang="zh-CN" altLang="en-US" sz="1600"/>
              <a:t>批处理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注意事项：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批处理时不建议一次携带太多命令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Pipeline</a:t>
            </a:r>
            <a:r>
              <a:rPr lang="zh-CN" altLang="en-US" sz="1600"/>
              <a:t>的多个命令之间不具备原子性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91355349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Pipeline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集群下的批处理</a:t>
            </a:r>
            <a:endParaRPr lang="en-US" altLang="zh-CN" sz="18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3329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如</a:t>
            </a:r>
            <a:r>
              <a:rPr lang="en-US" altLang="zh-CN"/>
              <a:t>MSET</a:t>
            </a:r>
            <a:r>
              <a:rPr lang="zh-CN" altLang="en-US"/>
              <a:t>或</a:t>
            </a:r>
            <a:r>
              <a:rPr lang="en-US" altLang="zh-CN"/>
              <a:t>Pipeline</a:t>
            </a:r>
            <a:r>
              <a:rPr lang="zh-CN" altLang="en-US"/>
              <a:t>这样的批处理需要在一次请求中携带多条命令，而此时如果</a:t>
            </a:r>
            <a:r>
              <a:rPr lang="en-US" altLang="zh-CN"/>
              <a:t>Redis</a:t>
            </a:r>
            <a:r>
              <a:rPr lang="zh-CN" altLang="en-US"/>
              <a:t>是一个集群，那批处理命令的多个</a:t>
            </a:r>
            <a:r>
              <a:rPr lang="en-US" altLang="zh-CN"/>
              <a:t>key</a:t>
            </a:r>
            <a:r>
              <a:rPr lang="zh-CN" altLang="en-US"/>
              <a:t>必须落在一个插槽中，否则就会导致执行失败。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集群下的批处理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710B5B0D-7D3B-44B8-B471-CFB73F117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33222"/>
              </p:ext>
            </p:extLst>
          </p:nvPr>
        </p:nvGraphicFramePr>
        <p:xfrm>
          <a:off x="916780" y="2527685"/>
          <a:ext cx="10287000" cy="41351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787236">
                  <a:extLst>
                    <a:ext uri="{9D8B030D-6E8A-4147-A177-3AD203B41FA5}">
                      <a16:colId xmlns:a16="http://schemas.microsoft.com/office/drawing/2014/main" val="187784247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90102815"/>
                    </a:ext>
                  </a:extLst>
                </a:gridCol>
                <a:gridCol w="2306782">
                  <a:extLst>
                    <a:ext uri="{9D8B030D-6E8A-4147-A177-3AD203B41FA5}">
                      <a16:colId xmlns:a16="http://schemas.microsoft.com/office/drawing/2014/main" val="873239635"/>
                    </a:ext>
                  </a:extLst>
                </a:gridCol>
                <a:gridCol w="2306782">
                  <a:extLst>
                    <a:ext uri="{9D8B030D-6E8A-4147-A177-3AD203B41FA5}">
                      <a16:colId xmlns:a16="http://schemas.microsoft.com/office/drawing/2014/main" val="41948671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53682402"/>
                    </a:ext>
                  </a:extLst>
                </a:gridCol>
              </a:tblGrid>
              <a:tr h="623922"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串行命令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串行</a:t>
                      </a:r>
                      <a:r>
                        <a:rPr lang="en-US" altLang="zh-CN" sz="1800"/>
                        <a:t>slot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并行</a:t>
                      </a:r>
                      <a:r>
                        <a:rPr lang="en-US" altLang="zh-CN" sz="1800"/>
                        <a:t>slot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hash_tag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536757"/>
                  </a:ext>
                </a:extLst>
              </a:tr>
              <a:tr h="1513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实现思路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/>
                        <a:t>for</a:t>
                      </a:r>
                      <a:r>
                        <a:rPr lang="zh-CN" altLang="en-US" sz="1400"/>
                        <a:t>循环遍历，依次执行每个命令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在客户端计算每个</a:t>
                      </a:r>
                      <a:r>
                        <a:rPr lang="en-US" altLang="zh-CN" sz="1400"/>
                        <a:t>key</a:t>
                      </a:r>
                      <a:r>
                        <a:rPr lang="zh-CN" altLang="en-US" sz="1400"/>
                        <a:t>的</a:t>
                      </a:r>
                      <a:r>
                        <a:rPr lang="en-US" altLang="zh-CN" sz="1400"/>
                        <a:t>slot</a:t>
                      </a:r>
                      <a:r>
                        <a:rPr lang="zh-CN" altLang="en-US" sz="1400"/>
                        <a:t>，将</a:t>
                      </a:r>
                      <a:r>
                        <a:rPr lang="en-US" altLang="zh-CN" sz="1400"/>
                        <a:t>slot</a:t>
                      </a:r>
                      <a:r>
                        <a:rPr lang="zh-CN" altLang="en-US" sz="1400"/>
                        <a:t>一致分为一组，每组都利用</a:t>
                      </a:r>
                      <a:r>
                        <a:rPr lang="en-US" altLang="zh-CN" sz="1400"/>
                        <a:t>Pipeline</a:t>
                      </a:r>
                      <a:r>
                        <a:rPr lang="zh-CN" altLang="en-US" sz="1400"/>
                        <a:t>批处理。</a:t>
                      </a:r>
                      <a:endParaRPr lang="en-US" altLang="zh-CN" sz="1400"/>
                    </a:p>
                    <a:p>
                      <a:pPr algn="l"/>
                      <a:r>
                        <a:rPr lang="zh-CN" altLang="en-US" sz="1400">
                          <a:solidFill>
                            <a:srgbClr val="AD2B26"/>
                          </a:solidFill>
                        </a:rPr>
                        <a:t>串行</a:t>
                      </a:r>
                      <a:r>
                        <a:rPr lang="zh-CN" altLang="en-US" sz="1400"/>
                        <a:t>执行各组命令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在客户端计算每个</a:t>
                      </a:r>
                      <a:r>
                        <a:rPr lang="en-US" altLang="zh-CN" sz="1400"/>
                        <a:t>key</a:t>
                      </a:r>
                      <a:r>
                        <a:rPr lang="zh-CN" altLang="en-US" sz="1400"/>
                        <a:t>的</a:t>
                      </a:r>
                      <a:r>
                        <a:rPr lang="en-US" altLang="zh-CN" sz="1400"/>
                        <a:t>slot</a:t>
                      </a:r>
                      <a:r>
                        <a:rPr lang="zh-CN" altLang="en-US" sz="1400"/>
                        <a:t>，将</a:t>
                      </a:r>
                      <a:r>
                        <a:rPr lang="en-US" altLang="zh-CN" sz="1400"/>
                        <a:t>slot</a:t>
                      </a:r>
                      <a:r>
                        <a:rPr lang="zh-CN" altLang="en-US" sz="1400"/>
                        <a:t>一致分为一组，每组都利用</a:t>
                      </a:r>
                      <a:r>
                        <a:rPr lang="en-US" altLang="zh-CN" sz="1400"/>
                        <a:t>Pipeline</a:t>
                      </a:r>
                      <a:r>
                        <a:rPr lang="zh-CN" altLang="en-US" sz="1400"/>
                        <a:t>批处理。</a:t>
                      </a:r>
                      <a:endParaRPr lang="en-US" altLang="zh-CN" sz="1400"/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AD2B26"/>
                          </a:solidFill>
                        </a:rPr>
                        <a:t>并行</a:t>
                      </a:r>
                      <a:r>
                        <a:rPr lang="zh-CN" altLang="en-US" sz="1400"/>
                        <a:t>执行各组命令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将所有</a:t>
                      </a:r>
                      <a:r>
                        <a:rPr lang="en-US" altLang="zh-CN" sz="1400"/>
                        <a:t>key</a:t>
                      </a:r>
                      <a:r>
                        <a:rPr lang="zh-CN" altLang="en-US" sz="1400"/>
                        <a:t>设置相同的</a:t>
                      </a:r>
                      <a:r>
                        <a:rPr lang="en-US" altLang="zh-CN" sz="1400"/>
                        <a:t>hash_tag</a:t>
                      </a:r>
                      <a:r>
                        <a:rPr lang="zh-CN" altLang="en-US" sz="1400"/>
                        <a:t>，则所有</a:t>
                      </a:r>
                      <a:r>
                        <a:rPr lang="en-US" altLang="zh-CN" sz="1400"/>
                        <a:t>key</a:t>
                      </a:r>
                      <a:r>
                        <a:rPr lang="zh-CN" altLang="en-US" sz="1400"/>
                        <a:t>的</a:t>
                      </a:r>
                      <a:r>
                        <a:rPr lang="en-US" altLang="zh-CN" sz="1400"/>
                        <a:t>slot</a:t>
                      </a:r>
                      <a:r>
                        <a:rPr lang="zh-CN" altLang="en-US" sz="1400"/>
                        <a:t>一定相同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455079"/>
                  </a:ext>
                </a:extLst>
              </a:tr>
              <a:tr h="9860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耗时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/>
                        <a:t>N</a:t>
                      </a:r>
                      <a:r>
                        <a:rPr lang="zh-CN" altLang="en-US" sz="1400"/>
                        <a:t>次网络耗时 </a:t>
                      </a:r>
                      <a:r>
                        <a:rPr lang="en-US" altLang="zh-CN" sz="1400"/>
                        <a:t>+ N</a:t>
                      </a:r>
                      <a:r>
                        <a:rPr lang="zh-CN" altLang="en-US" sz="1400"/>
                        <a:t>次命令耗时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/>
                        <a:t>m</a:t>
                      </a:r>
                      <a:r>
                        <a:rPr lang="zh-CN" altLang="en-US" sz="1400"/>
                        <a:t>次网络耗时 </a:t>
                      </a:r>
                      <a:r>
                        <a:rPr lang="en-US" altLang="zh-CN" sz="1400"/>
                        <a:t>+ N</a:t>
                      </a:r>
                      <a:r>
                        <a:rPr lang="zh-CN" altLang="en-US" sz="1400"/>
                        <a:t>次命令耗时</a:t>
                      </a:r>
                      <a:endParaRPr lang="en-US" altLang="zh-CN" sz="1400"/>
                    </a:p>
                    <a:p>
                      <a:pPr algn="l"/>
                      <a:r>
                        <a:rPr lang="en-US" altLang="zh-CN" sz="1400"/>
                        <a:t>m = key</a:t>
                      </a:r>
                      <a:r>
                        <a:rPr lang="zh-CN" altLang="en-US" sz="1400"/>
                        <a:t>的</a:t>
                      </a:r>
                      <a:r>
                        <a:rPr lang="en-US" altLang="zh-CN" sz="1400"/>
                        <a:t>slot</a:t>
                      </a:r>
                      <a:r>
                        <a:rPr lang="zh-CN" altLang="en-US" sz="1400"/>
                        <a:t>个数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次网络耗时 </a:t>
                      </a:r>
                      <a:r>
                        <a:rPr lang="en-US" altLang="zh-CN" sz="1400"/>
                        <a:t>+ N</a:t>
                      </a:r>
                      <a:r>
                        <a:rPr lang="zh-CN" altLang="en-US" sz="1400"/>
                        <a:t>次命令耗时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次网络耗时 </a:t>
                      </a:r>
                      <a:r>
                        <a:rPr lang="en-US" altLang="zh-CN" sz="1400"/>
                        <a:t>+ N</a:t>
                      </a:r>
                      <a:r>
                        <a:rPr lang="zh-CN" altLang="en-US" sz="1400"/>
                        <a:t>次命令耗时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813073"/>
                  </a:ext>
                </a:extLst>
              </a:tr>
              <a:tr h="4930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实现简单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耗时较短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耗时非常短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耗时非常短、实现简单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12499"/>
                  </a:ext>
                </a:extLst>
              </a:tr>
              <a:tr h="4930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缺点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耗时非常久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实现稍复杂</a:t>
                      </a:r>
                      <a:endParaRPr lang="en-US" altLang="zh-CN" sz="1400"/>
                    </a:p>
                    <a:p>
                      <a:pPr algn="l"/>
                      <a:r>
                        <a:rPr lang="en-US" altLang="zh-CN" sz="1400"/>
                        <a:t>slot</a:t>
                      </a:r>
                      <a:r>
                        <a:rPr lang="zh-CN" altLang="en-US" sz="1400"/>
                        <a:t>越多，耗时越久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实现复杂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容易出现数据倾斜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44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021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服务端优化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4727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持久化配置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慢查询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508133D-CCBE-400A-83DC-E63F979E14F4}"/>
              </a:ext>
            </a:extLst>
          </p:cNvPr>
          <p:cNvSpPr txBox="1">
            <a:spLocks/>
          </p:cNvSpPr>
          <p:nvPr/>
        </p:nvSpPr>
        <p:spPr>
          <a:xfrm>
            <a:off x="4699761" y="334910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命令及安全配置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A0FBB85-C76B-4331-9286-7E5248781DAC}"/>
              </a:ext>
            </a:extLst>
          </p:cNvPr>
          <p:cNvSpPr txBox="1">
            <a:spLocks/>
          </p:cNvSpPr>
          <p:nvPr/>
        </p:nvSpPr>
        <p:spPr>
          <a:xfrm>
            <a:off x="4699761" y="396886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内存配置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752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键值设计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8935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的持久化虽然可以保证数据安全，但也会带来很多额外的开销，因此持久化请遵循下列建议：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用来做缓存的</a:t>
            </a:r>
            <a:r>
              <a:rPr lang="en-US" altLang="zh-CN"/>
              <a:t>Redis</a:t>
            </a:r>
            <a:r>
              <a:rPr lang="zh-CN" altLang="en-US"/>
              <a:t>实例尽量不要开启持久化功能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建议关闭</a:t>
            </a:r>
            <a:r>
              <a:rPr lang="en-US" altLang="zh-CN"/>
              <a:t>RDB</a:t>
            </a:r>
            <a:r>
              <a:rPr lang="zh-CN" altLang="en-US"/>
              <a:t>持久化功能，使用</a:t>
            </a:r>
            <a:r>
              <a:rPr lang="en-US" altLang="zh-CN"/>
              <a:t>AOF</a:t>
            </a:r>
            <a:r>
              <a:rPr lang="zh-CN" altLang="en-US"/>
              <a:t>持久化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利用脚本定期在</a:t>
            </a:r>
            <a:r>
              <a:rPr lang="en-US" altLang="zh-CN"/>
              <a:t>slave</a:t>
            </a:r>
            <a:r>
              <a:rPr lang="zh-CN" altLang="en-US"/>
              <a:t>节点做</a:t>
            </a:r>
            <a:r>
              <a:rPr lang="en-US" altLang="zh-CN"/>
              <a:t>RDB</a:t>
            </a:r>
            <a:r>
              <a:rPr lang="zh-CN" altLang="en-US"/>
              <a:t>，实现数据备份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设置合理的</a:t>
            </a:r>
            <a:r>
              <a:rPr lang="en-US" altLang="zh-CN"/>
              <a:t>rewrite</a:t>
            </a:r>
            <a:r>
              <a:rPr lang="zh-CN" altLang="en-US"/>
              <a:t>阈值，避免频繁的</a:t>
            </a:r>
            <a:r>
              <a:rPr lang="en-US" altLang="zh-CN"/>
              <a:t>bgrewrite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配置</a:t>
            </a:r>
            <a:r>
              <a:rPr lang="en-US" altLang="zh-CN"/>
              <a:t>no-appendfsync-on-rewrite = yes</a:t>
            </a:r>
            <a:r>
              <a:rPr lang="zh-CN" altLang="en-US"/>
              <a:t>，禁止在</a:t>
            </a:r>
            <a:r>
              <a:rPr lang="en-US" altLang="zh-CN"/>
              <a:t>rewrite</a:t>
            </a:r>
            <a:r>
              <a:rPr lang="zh-CN" altLang="en-US"/>
              <a:t>期间做</a:t>
            </a:r>
            <a:r>
              <a:rPr lang="en-US" altLang="zh-CN"/>
              <a:t>aof</a:t>
            </a:r>
            <a:r>
              <a:rPr lang="zh-CN" altLang="en-US"/>
              <a:t>，避免因</a:t>
            </a:r>
            <a:r>
              <a:rPr lang="en-US" altLang="zh-CN"/>
              <a:t>AOF</a:t>
            </a:r>
            <a:r>
              <a:rPr lang="zh-CN" altLang="en-US"/>
              <a:t>引起的阻塞</a:t>
            </a:r>
            <a:endParaRPr lang="en-US" altLang="zh-CN"/>
          </a:p>
          <a:p>
            <a:r>
              <a:rPr lang="zh-CN" altLang="en-US"/>
              <a:t>部署有关建议：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实例的物理机要预留足够内存，应对</a:t>
            </a:r>
            <a:r>
              <a:rPr lang="en-US" altLang="zh-CN"/>
              <a:t>fork</a:t>
            </a:r>
            <a:r>
              <a:rPr lang="zh-CN" altLang="en-US"/>
              <a:t>和</a:t>
            </a:r>
            <a:r>
              <a:rPr lang="en-US" altLang="zh-CN"/>
              <a:t>rewrite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单个</a:t>
            </a:r>
            <a:r>
              <a:rPr lang="en-US" altLang="zh-CN"/>
              <a:t>Redis</a:t>
            </a:r>
            <a:r>
              <a:rPr lang="zh-CN" altLang="en-US"/>
              <a:t>实例内存上限不要太大，例如</a:t>
            </a:r>
            <a:r>
              <a:rPr lang="en-US" altLang="zh-CN"/>
              <a:t>4G</a:t>
            </a:r>
            <a:r>
              <a:rPr lang="zh-CN" altLang="en-US"/>
              <a:t>或</a:t>
            </a:r>
            <a:r>
              <a:rPr lang="en-US" altLang="zh-CN"/>
              <a:t>8G</a:t>
            </a:r>
            <a:r>
              <a:rPr lang="zh-CN" altLang="en-US"/>
              <a:t>。可以加快</a:t>
            </a:r>
            <a:r>
              <a:rPr lang="en-US" altLang="zh-CN"/>
              <a:t>fork</a:t>
            </a:r>
            <a:r>
              <a:rPr lang="zh-CN" altLang="en-US"/>
              <a:t>的速度、减少主从同步、数据迁移压力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不要与</a:t>
            </a:r>
            <a:r>
              <a:rPr lang="en-US" altLang="zh-CN"/>
              <a:t>CPU</a:t>
            </a:r>
            <a:r>
              <a:rPr lang="zh-CN" altLang="en-US"/>
              <a:t>密集型应用部署在一起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不要与高硬盘负载应用一起部署。例如：数据库、消息队列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持久化配置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93B27CF-3473-442B-ABBC-B431E93C02AC}"/>
              </a:ext>
            </a:extLst>
          </p:cNvPr>
          <p:cNvGrpSpPr/>
          <p:nvPr/>
        </p:nvGrpSpPr>
        <p:grpSpPr>
          <a:xfrm>
            <a:off x="7501631" y="2041865"/>
            <a:ext cx="4554245" cy="4207017"/>
            <a:chOff x="2272683" y="2059620"/>
            <a:chExt cx="4554245" cy="420701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45544FA-01E0-429F-AC57-8DAC288F2B28}"/>
                </a:ext>
              </a:extLst>
            </p:cNvPr>
            <p:cNvSpPr/>
            <p:nvPr/>
          </p:nvSpPr>
          <p:spPr>
            <a:xfrm>
              <a:off x="2272683" y="2059620"/>
              <a:ext cx="4554245" cy="4207017"/>
            </a:xfrm>
            <a:prstGeom prst="roundRect">
              <a:avLst>
                <a:gd name="adj" fmla="val 208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569FE33-5526-429B-BE80-5E75A5D09FE1}"/>
                </a:ext>
              </a:extLst>
            </p:cNvPr>
            <p:cNvSpPr/>
            <p:nvPr/>
          </p:nvSpPr>
          <p:spPr>
            <a:xfrm>
              <a:off x="3116063" y="2219416"/>
              <a:ext cx="1358284" cy="479395"/>
            </a:xfrm>
            <a:prstGeom prst="roundRect">
              <a:avLst/>
            </a:prstGeom>
            <a:ln w="12700">
              <a:solidFill>
                <a:srgbClr val="AD2B2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主线程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C2C55EF-7FC7-40DA-BC18-93845C6E9558}"/>
                </a:ext>
              </a:extLst>
            </p:cNvPr>
            <p:cNvSpPr/>
            <p:nvPr/>
          </p:nvSpPr>
          <p:spPr>
            <a:xfrm>
              <a:off x="3116062" y="3313414"/>
              <a:ext cx="1358284" cy="479395"/>
            </a:xfrm>
            <a:prstGeom prst="roundRect">
              <a:avLst/>
            </a:prstGeom>
            <a:ln w="12700">
              <a:solidFill>
                <a:srgbClr val="AD2B2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AOF</a:t>
              </a:r>
              <a:r>
                <a:rPr lang="zh-CN" altLang="en-US" sz="1400"/>
                <a:t>缓冲区</a:t>
              </a:r>
            </a:p>
          </p:txBody>
        </p: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2A979D89-E281-4A96-A96F-CD9B890F1E5D}"/>
                </a:ext>
              </a:extLst>
            </p:cNvPr>
            <p:cNvSpPr/>
            <p:nvPr/>
          </p:nvSpPr>
          <p:spPr>
            <a:xfrm>
              <a:off x="3036162" y="4330612"/>
              <a:ext cx="1518083" cy="617011"/>
            </a:xfrm>
            <a:prstGeom prst="flowChartDecision">
              <a:avLst/>
            </a:prstGeom>
            <a:solidFill>
              <a:srgbClr val="AD2B26"/>
            </a:solidFill>
            <a:ln w="12700">
              <a:solidFill>
                <a:srgbClr val="AD2B2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对比上次</a:t>
              </a:r>
              <a:r>
                <a:rPr lang="en-US" altLang="zh-CN" sz="1200">
                  <a:solidFill>
                    <a:schemeClr val="bg1"/>
                  </a:solidFill>
                </a:rPr>
                <a:t>fsync</a:t>
              </a:r>
              <a:r>
                <a:rPr lang="zh-CN" altLang="en-US" sz="1200">
                  <a:solidFill>
                    <a:schemeClr val="bg1"/>
                  </a:solidFill>
                </a:rPr>
                <a:t>时间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1CA5F62-BD29-40B1-83EF-7C3806A83AC1}"/>
                </a:ext>
              </a:extLst>
            </p:cNvPr>
            <p:cNvSpPr/>
            <p:nvPr/>
          </p:nvSpPr>
          <p:spPr>
            <a:xfrm>
              <a:off x="2371850" y="5557852"/>
              <a:ext cx="850779" cy="479395"/>
            </a:xfrm>
            <a:prstGeom prst="roundRect">
              <a:avLst/>
            </a:prstGeom>
            <a:ln w="12700">
              <a:solidFill>
                <a:srgbClr val="AD2B2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阻塞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4240456-92B5-4D96-BAC7-DA9CD46C98CE}"/>
                </a:ext>
              </a:extLst>
            </p:cNvPr>
            <p:cNvSpPr/>
            <p:nvPr/>
          </p:nvSpPr>
          <p:spPr>
            <a:xfrm>
              <a:off x="4359042" y="5544188"/>
              <a:ext cx="850779" cy="479395"/>
            </a:xfrm>
            <a:prstGeom prst="roundRect">
              <a:avLst/>
            </a:prstGeom>
            <a:ln w="12700">
              <a:solidFill>
                <a:srgbClr val="AD2B2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通过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2C30452-4A8E-4FC4-B0F6-189DADA524C4}"/>
                </a:ext>
              </a:extLst>
            </p:cNvPr>
            <p:cNvSpPr/>
            <p:nvPr/>
          </p:nvSpPr>
          <p:spPr>
            <a:xfrm>
              <a:off x="5495278" y="3313413"/>
              <a:ext cx="1033580" cy="479395"/>
            </a:xfrm>
            <a:prstGeom prst="roundRect">
              <a:avLst/>
            </a:prstGeom>
            <a:ln w="12700">
              <a:solidFill>
                <a:srgbClr val="AD2B2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同步线程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6157AF6-5602-4EB7-AD89-59F06B21616D}"/>
                </a:ext>
              </a:extLst>
            </p:cNvPr>
            <p:cNvSpPr/>
            <p:nvPr/>
          </p:nvSpPr>
          <p:spPr>
            <a:xfrm>
              <a:off x="5495278" y="4330612"/>
              <a:ext cx="1033580" cy="479395"/>
            </a:xfrm>
            <a:prstGeom prst="roundRect">
              <a:avLst/>
            </a:prstGeom>
            <a:ln w="12700">
              <a:solidFill>
                <a:srgbClr val="AD2B2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同步磁盘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DD09E6A-03C5-40BF-80FF-C51996897D1B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3795204" y="2698811"/>
              <a:ext cx="1" cy="614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D19257D-C6C6-4251-BCD4-42A9AFCD9A0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3795204" y="3792809"/>
              <a:ext cx="0" cy="537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0D1F517-4893-44AD-98E9-35A0FE33F8A2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4474346" y="3553111"/>
              <a:ext cx="10209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3C0F455-AFC9-4603-BD61-FFC22C28034E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6012068" y="3792808"/>
              <a:ext cx="0" cy="537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523B39D4-89D2-4CFA-95CE-5A1213F85A6C}"/>
                </a:ext>
              </a:extLst>
            </p:cNvPr>
            <p:cNvCxnSpPr>
              <a:stCxn id="9" idx="1"/>
              <a:endCxn id="10" idx="0"/>
            </p:cNvCxnSpPr>
            <p:nvPr/>
          </p:nvCxnSpPr>
          <p:spPr>
            <a:xfrm rot="10800000" flipV="1">
              <a:off x="2797240" y="4639118"/>
              <a:ext cx="238922" cy="9187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1542D8FC-24A2-42FA-9C10-BBA9080C96E7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>
              <a:off x="4554245" y="4639118"/>
              <a:ext cx="230187" cy="9050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47C9F36-FDEC-4361-94A4-2032D6702D1A}"/>
                </a:ext>
              </a:extLst>
            </p:cNvPr>
            <p:cNvSpPr txBox="1"/>
            <p:nvPr/>
          </p:nvSpPr>
          <p:spPr>
            <a:xfrm>
              <a:off x="3808670" y="2875955"/>
              <a:ext cx="350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）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18AF64-BD0C-4C2D-BDDA-394A1BC90247}"/>
                </a:ext>
              </a:extLst>
            </p:cNvPr>
            <p:cNvSpPr txBox="1"/>
            <p:nvPr/>
          </p:nvSpPr>
          <p:spPr>
            <a:xfrm>
              <a:off x="4549805" y="3235267"/>
              <a:ext cx="1033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）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fsync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326CCA8-3C33-4BD9-84D8-9C378527ABD8}"/>
                </a:ext>
              </a:extLst>
            </p:cNvPr>
            <p:cNvSpPr txBox="1"/>
            <p:nvPr/>
          </p:nvSpPr>
          <p:spPr>
            <a:xfrm>
              <a:off x="3824371" y="3937191"/>
              <a:ext cx="350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）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0F3681A-818E-4A19-906D-0FAB9154E5B8}"/>
                </a:ext>
              </a:extLst>
            </p:cNvPr>
            <p:cNvSpPr txBox="1"/>
            <p:nvPr/>
          </p:nvSpPr>
          <p:spPr>
            <a:xfrm>
              <a:off x="2795176" y="5044731"/>
              <a:ext cx="850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大于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秒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9EBD331-559D-4B03-B4E4-514D40A704CE}"/>
                </a:ext>
              </a:extLst>
            </p:cNvPr>
            <p:cNvSpPr txBox="1"/>
            <p:nvPr/>
          </p:nvSpPr>
          <p:spPr>
            <a:xfrm>
              <a:off x="4071344" y="5044731"/>
              <a:ext cx="850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小于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秒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811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持久化配置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慢查询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508133D-CCBE-400A-83DC-E63F979E14F4}"/>
              </a:ext>
            </a:extLst>
          </p:cNvPr>
          <p:cNvSpPr txBox="1">
            <a:spLocks/>
          </p:cNvSpPr>
          <p:nvPr/>
        </p:nvSpPr>
        <p:spPr>
          <a:xfrm>
            <a:off x="4699761" y="334910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命令及安全配置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A0FBB85-C76B-4331-9286-7E5248781DAC}"/>
              </a:ext>
            </a:extLst>
          </p:cNvPr>
          <p:cNvSpPr txBox="1">
            <a:spLocks/>
          </p:cNvSpPr>
          <p:nvPr/>
        </p:nvSpPr>
        <p:spPr>
          <a:xfrm>
            <a:off x="4699761" y="396886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内存配置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1281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慢查询</a:t>
            </a:r>
            <a:r>
              <a:rPr lang="zh-CN" altLang="en-US"/>
              <a:t>：在</a:t>
            </a:r>
            <a:r>
              <a:rPr lang="en-US" altLang="zh-CN"/>
              <a:t>Redis</a:t>
            </a:r>
            <a:r>
              <a:rPr lang="zh-CN" altLang="en-US"/>
              <a:t>执行时耗时超过某个阈值的命令，称为慢查询。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慢查询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663D10-B49C-4AD0-91EB-EE5373C1FD87}"/>
              </a:ext>
            </a:extLst>
          </p:cNvPr>
          <p:cNvSpPr/>
          <p:nvPr/>
        </p:nvSpPr>
        <p:spPr>
          <a:xfrm>
            <a:off x="1693718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136C5C4-B079-470F-AED4-C45132177D58}"/>
              </a:ext>
            </a:extLst>
          </p:cNvPr>
          <p:cNvSpPr/>
          <p:nvPr/>
        </p:nvSpPr>
        <p:spPr>
          <a:xfrm>
            <a:off x="8652163" y="2358733"/>
            <a:ext cx="1579418" cy="271105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</a:p>
          <a:p>
            <a:pPr algn="ctr"/>
            <a:r>
              <a:rPr lang="zh-CN" altLang="en-US"/>
              <a:t>服务端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6597802-2F6F-43F6-A12A-AB42D3CD6B5E}"/>
              </a:ext>
            </a:extLst>
          </p:cNvPr>
          <p:cNvCxnSpPr/>
          <p:nvPr/>
        </p:nvCxnSpPr>
        <p:spPr>
          <a:xfrm>
            <a:off x="3273136" y="2847105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58FC174-E71D-49DD-81D6-EA1D8DE371AE}"/>
              </a:ext>
            </a:extLst>
          </p:cNvPr>
          <p:cNvSpPr txBox="1"/>
          <p:nvPr/>
        </p:nvSpPr>
        <p:spPr>
          <a:xfrm>
            <a:off x="5255605" y="2475961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发送命令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D90A7F-98DD-4823-894F-B93B72BEBDEE}"/>
              </a:ext>
            </a:extLst>
          </p:cNvPr>
          <p:cNvSpPr txBox="1"/>
          <p:nvPr/>
        </p:nvSpPr>
        <p:spPr>
          <a:xfrm>
            <a:off x="8955200" y="3139175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04F659-A840-4EBC-B4F7-67E181A579B2}"/>
              </a:ext>
            </a:extLst>
          </p:cNvPr>
          <p:cNvCxnSpPr>
            <a:cxnSpLocks/>
          </p:cNvCxnSpPr>
          <p:nvPr/>
        </p:nvCxnSpPr>
        <p:spPr>
          <a:xfrm flipH="1">
            <a:off x="3273136" y="4426524"/>
            <a:ext cx="537902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85373C9-8EB8-40AD-9869-887EFCAE6DAB}"/>
              </a:ext>
            </a:extLst>
          </p:cNvPr>
          <p:cNvSpPr txBox="1"/>
          <p:nvPr/>
        </p:nvSpPr>
        <p:spPr>
          <a:xfrm>
            <a:off x="5255606" y="4084036"/>
            <a:ext cx="9733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764987-A689-45ED-8A89-4C913330DC02}"/>
              </a:ext>
            </a:extLst>
          </p:cNvPr>
          <p:cNvSpPr txBox="1"/>
          <p:nvPr/>
        </p:nvSpPr>
        <p:spPr>
          <a:xfrm>
            <a:off x="9198855" y="2752960"/>
            <a:ext cx="48603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入队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7299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慢查询的阈值可以通过配置指定：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slowlog-log-slower-than</a:t>
            </a:r>
            <a:r>
              <a:rPr lang="zh-CN" altLang="en-US"/>
              <a:t>：慢查询阈值，单位是微秒。默认是</a:t>
            </a:r>
            <a:r>
              <a:rPr lang="en-US" altLang="zh-CN"/>
              <a:t>10000</a:t>
            </a:r>
            <a:r>
              <a:rPr lang="zh-CN" altLang="en-US"/>
              <a:t>，建议</a:t>
            </a:r>
            <a:r>
              <a:rPr lang="en-US" altLang="zh-CN"/>
              <a:t>1000</a:t>
            </a:r>
          </a:p>
          <a:p>
            <a:r>
              <a:rPr lang="zh-CN" altLang="en-US"/>
              <a:t>慢查询会被放入慢查询日志中，日志的长度有上限，可以通过配置指定：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slowlog-max-len</a:t>
            </a:r>
            <a:r>
              <a:rPr lang="zh-CN" altLang="en-US"/>
              <a:t>：慢查询日志（本质是一个队列）的长度。默认是</a:t>
            </a:r>
            <a:r>
              <a:rPr lang="en-US" altLang="zh-CN"/>
              <a:t>128</a:t>
            </a:r>
            <a:r>
              <a:rPr lang="zh-CN" altLang="en-US"/>
              <a:t>，建议</a:t>
            </a:r>
            <a:r>
              <a:rPr lang="en-US" altLang="zh-CN"/>
              <a:t>1000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修改这两个配置可以使用：</a:t>
            </a:r>
            <a:r>
              <a:rPr lang="en-US" altLang="zh-CN"/>
              <a:t>config set</a:t>
            </a:r>
            <a:r>
              <a:rPr lang="zh-CN" altLang="en-US"/>
              <a:t>命令：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solidFill>
                  <a:srgbClr val="AD2B26"/>
                </a:solidFill>
              </a:rPr>
              <a:t>慢查询</a:t>
            </a:r>
            <a:endParaRPr lang="en-US" altLang="zh-CN" sz="3200" b="1">
              <a:solidFill>
                <a:srgbClr val="AD2B26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CAB93F-394D-4E45-B41F-50ADDA3B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96" y="3359262"/>
            <a:ext cx="6485182" cy="15546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786F296-F626-406D-B929-318E71A74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96" y="5393718"/>
            <a:ext cx="7026249" cy="13488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3965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查看慢查询日志列表：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slowlog len</a:t>
            </a:r>
            <a:r>
              <a:rPr lang="zh-CN" altLang="en-US"/>
              <a:t>：查询慢查询日志长度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slowlog get [n]</a:t>
            </a:r>
            <a:r>
              <a:rPr lang="zh-CN" altLang="en-US"/>
              <a:t>：读取</a:t>
            </a:r>
            <a:r>
              <a:rPr lang="en-US" altLang="zh-CN"/>
              <a:t>n</a:t>
            </a:r>
            <a:r>
              <a:rPr lang="zh-CN" altLang="en-US"/>
              <a:t>条慢查询日志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slowlog reset</a:t>
            </a:r>
            <a:r>
              <a:rPr lang="zh-CN" altLang="en-US"/>
              <a:t>：清空慢查询列表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solidFill>
                  <a:srgbClr val="AD2B26"/>
                </a:solidFill>
              </a:rPr>
              <a:t>慢查询</a:t>
            </a:r>
            <a:endParaRPr lang="en-US" altLang="zh-CN" sz="3200" b="1">
              <a:solidFill>
                <a:srgbClr val="AD2B2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AAC99E-0EA7-4BC7-BCF2-85D30B1D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17" y="3500763"/>
            <a:ext cx="7056732" cy="2095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480438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持久化配置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慢查询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508133D-CCBE-400A-83DC-E63F979E14F4}"/>
              </a:ext>
            </a:extLst>
          </p:cNvPr>
          <p:cNvSpPr txBox="1">
            <a:spLocks/>
          </p:cNvSpPr>
          <p:nvPr/>
        </p:nvSpPr>
        <p:spPr>
          <a:xfrm>
            <a:off x="4699761" y="334910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命令及安全配置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A0FBB85-C76B-4331-9286-7E5248781DAC}"/>
              </a:ext>
            </a:extLst>
          </p:cNvPr>
          <p:cNvSpPr txBox="1">
            <a:spLocks/>
          </p:cNvSpPr>
          <p:nvPr/>
        </p:nvSpPr>
        <p:spPr>
          <a:xfrm>
            <a:off x="4699761" y="396886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内存配置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3648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会绑定在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0.0.0.0:6379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，这样将会将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Redis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服务暴露到公网上，而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Redis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如果没有做身份认证，会出现严重的安全漏洞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.</a:t>
            </a:r>
          </a:p>
          <a:p>
            <a:r>
              <a:rPr lang="zh-CN" altLang="en-US">
                <a:solidFill>
                  <a:srgbClr val="333333"/>
                </a:solidFill>
                <a:latin typeface="pingfang SC"/>
              </a:rPr>
              <a:t>漏洞重现方式：</a:t>
            </a:r>
            <a:r>
              <a:rPr lang="en-US" altLang="zh-CN">
                <a:solidFill>
                  <a:srgbClr val="333333"/>
                </a:solidFill>
                <a:latin typeface="pingfang SC"/>
                <a:hlinkClick r:id="rId2"/>
              </a:rPr>
              <a:t>https://cloud.tencent.com/developer/article/1039000</a:t>
            </a:r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r>
              <a:rPr lang="zh-CN" altLang="en-US"/>
              <a:t>漏洞出现的核心的原因有以下几点：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Redis</a:t>
            </a:r>
            <a:r>
              <a:rPr lang="zh-CN" altLang="en-US"/>
              <a:t>未设置密码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利用了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config set</a:t>
            </a:r>
            <a:r>
              <a:rPr lang="zh-CN" altLang="en-US"/>
              <a:t>命令动态修改</a:t>
            </a:r>
            <a:r>
              <a:rPr lang="en-US" altLang="zh-CN"/>
              <a:t>Redis</a:t>
            </a:r>
            <a:r>
              <a:rPr lang="zh-CN" altLang="en-US"/>
              <a:t>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使用了</a:t>
            </a:r>
            <a:r>
              <a:rPr lang="en-US" altLang="zh-CN"/>
              <a:t>Root</a:t>
            </a:r>
            <a:r>
              <a:rPr lang="zh-CN" altLang="en-US"/>
              <a:t>账号权限启动</a:t>
            </a:r>
            <a:r>
              <a:rPr lang="en-US" altLang="zh-CN"/>
              <a:t>Redis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命令及安全配置</a:t>
            </a:r>
          </a:p>
        </p:txBody>
      </p:sp>
    </p:spTree>
    <p:extLst>
      <p:ext uri="{BB962C8B-B14F-4D97-AF65-F5344CB8AC3E}">
        <p14:creationId xmlns:p14="http://schemas.microsoft.com/office/powerpoint/2010/main" val="2511297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为了避免这样的漏洞，这里给出一些建议：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一定要设置密码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禁止线上使用下面命令：</a:t>
            </a:r>
            <a:r>
              <a:rPr lang="en-US" altLang="zh-CN"/>
              <a:t>keys</a:t>
            </a:r>
            <a:r>
              <a:rPr lang="zh-CN" altLang="en-US"/>
              <a:t>、</a:t>
            </a:r>
            <a:r>
              <a:rPr lang="en-US" altLang="zh-CN"/>
              <a:t>flushall</a:t>
            </a:r>
            <a:r>
              <a:rPr lang="zh-CN" altLang="en-US"/>
              <a:t>、</a:t>
            </a:r>
            <a:r>
              <a:rPr lang="en-US" altLang="zh-CN"/>
              <a:t>flushdb</a:t>
            </a:r>
            <a:r>
              <a:rPr lang="zh-CN" altLang="en-US"/>
              <a:t>、</a:t>
            </a:r>
            <a:r>
              <a:rPr lang="en-US" altLang="zh-CN"/>
              <a:t>config set</a:t>
            </a:r>
            <a:r>
              <a:rPr lang="zh-CN" altLang="en-US"/>
              <a:t>等命令。可以利用</a:t>
            </a:r>
            <a:r>
              <a:rPr lang="en-US" altLang="zh-CN"/>
              <a:t>rename-command</a:t>
            </a:r>
            <a:r>
              <a:rPr lang="zh-CN" altLang="en-US"/>
              <a:t>禁用。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bind</a:t>
            </a:r>
            <a:r>
              <a:rPr lang="zh-CN" altLang="en-US"/>
              <a:t>：限制网卡，禁止外网网卡访问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开启防火墙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不要使用</a:t>
            </a:r>
            <a:r>
              <a:rPr lang="en-US" altLang="zh-CN"/>
              <a:t>Root</a:t>
            </a:r>
            <a:r>
              <a:rPr lang="zh-CN" altLang="en-US"/>
              <a:t>账户启动</a:t>
            </a:r>
            <a:r>
              <a:rPr lang="en-US" altLang="zh-CN"/>
              <a:t>Redis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尽量不是有默认的端口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命令及安全配置</a:t>
            </a:r>
          </a:p>
        </p:txBody>
      </p:sp>
    </p:spTree>
    <p:extLst>
      <p:ext uri="{BB962C8B-B14F-4D97-AF65-F5344CB8AC3E}">
        <p14:creationId xmlns:p14="http://schemas.microsoft.com/office/powerpoint/2010/main" val="726144235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持久化配置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慢查询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508133D-CCBE-400A-83DC-E63F979E14F4}"/>
              </a:ext>
            </a:extLst>
          </p:cNvPr>
          <p:cNvSpPr txBox="1">
            <a:spLocks/>
          </p:cNvSpPr>
          <p:nvPr/>
        </p:nvSpPr>
        <p:spPr>
          <a:xfrm>
            <a:off x="4699761" y="334910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命令及安全配置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A0FBB85-C76B-4331-9286-7E5248781DAC}"/>
              </a:ext>
            </a:extLst>
          </p:cNvPr>
          <p:cNvSpPr txBox="1">
            <a:spLocks/>
          </p:cNvSpPr>
          <p:nvPr/>
        </p:nvSpPr>
        <p:spPr>
          <a:xfrm>
            <a:off x="4699761" y="396886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内存配置</a:t>
            </a:r>
            <a:endParaRPr lang="en-US" altLang="zh-CN" sz="18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09308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</a:t>
            </a:r>
            <a:r>
              <a:rPr lang="en-US" altLang="zh-CN"/>
              <a:t>Redis</a:t>
            </a:r>
            <a:r>
              <a:rPr lang="zh-CN" altLang="en-US"/>
              <a:t>内存不足时，可能导致</a:t>
            </a:r>
            <a:r>
              <a:rPr lang="en-US" altLang="zh-CN"/>
              <a:t>Key</a:t>
            </a:r>
            <a:r>
              <a:rPr lang="zh-CN" altLang="en-US"/>
              <a:t>频繁被删除、响应时间变长、</a:t>
            </a:r>
            <a:r>
              <a:rPr lang="en-US" altLang="zh-CN"/>
              <a:t>QPS</a:t>
            </a:r>
            <a:r>
              <a:rPr lang="zh-CN" altLang="en-US"/>
              <a:t>不稳定等问题。当内存使用率达到</a:t>
            </a:r>
            <a:r>
              <a:rPr lang="en-US" altLang="zh-CN"/>
              <a:t>90%</a:t>
            </a:r>
            <a:r>
              <a:rPr lang="zh-CN" altLang="en-US"/>
              <a:t>以上时就需要我们警惕，并快速定位到内存占用的原因。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内存配置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10A578D-BFFA-4C6E-BA95-FA31F0944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71257"/>
              </p:ext>
            </p:extLst>
          </p:nvPr>
        </p:nvGraphicFramePr>
        <p:xfrm>
          <a:off x="1103168" y="2545773"/>
          <a:ext cx="9985664" cy="3171174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6793">
                  <a:extLst>
                    <a:ext uri="{9D8B030D-6E8A-4147-A177-3AD203B41FA5}">
                      <a16:colId xmlns:a16="http://schemas.microsoft.com/office/drawing/2014/main" val="614424147"/>
                    </a:ext>
                  </a:extLst>
                </a:gridCol>
                <a:gridCol w="7698871">
                  <a:extLst>
                    <a:ext uri="{9D8B030D-6E8A-4147-A177-3AD203B41FA5}">
                      <a16:colId xmlns:a16="http://schemas.microsoft.com/office/drawing/2014/main" val="2753720198"/>
                    </a:ext>
                  </a:extLst>
                </a:gridCol>
              </a:tblGrid>
              <a:tr h="5728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</a:rPr>
                        <a:t>内存占用</a:t>
                      </a:r>
                      <a:endParaRPr lang="zh-CN" altLang="en-US" sz="1600" b="1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5005" marR="35005" marT="26927" marB="26927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altLang="en-US" sz="1600" b="1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5005" marR="35005" marT="26927" marB="26927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80928"/>
                  </a:ext>
                </a:extLst>
              </a:tr>
              <a:tr h="7468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数据内存</a:t>
                      </a:r>
                    </a:p>
                  </a:txBody>
                  <a:tcPr marL="35005" marR="35005" marT="26927" marB="2692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73777A"/>
                          </a:solidFill>
                          <a:effectLst/>
                        </a:rPr>
                        <a:t> 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是</a:t>
                      </a: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Redis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最主要的部分，存储</a:t>
                      </a: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Redis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的键值信息。主要问题是</a:t>
                      </a: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BigKey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问题、内存碎片问题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35005" marR="35005" marT="26927" marB="2692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740694"/>
                  </a:ext>
                </a:extLst>
              </a:tr>
              <a:tr h="831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进程内存</a:t>
                      </a:r>
                    </a:p>
                  </a:txBody>
                  <a:tcPr marL="35005" marR="35005" marT="26927" marB="269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>
                          <a:effectLst/>
                        </a:rPr>
                        <a:t> Redis</a:t>
                      </a:r>
                      <a:r>
                        <a:rPr lang="zh-CN" altLang="en-US" sz="1400">
                          <a:effectLst/>
                        </a:rPr>
                        <a:t>主进程本身运⾏肯定需要占⽤内存，如代码、常量池等等；这部分内存⼤约⼏兆，在⼤多数⽣产环境中与</a:t>
                      </a:r>
                      <a:r>
                        <a:rPr lang="en-US" altLang="zh-CN" sz="1400">
                          <a:effectLst/>
                        </a:rPr>
                        <a:t>Redis</a:t>
                      </a:r>
                      <a:r>
                        <a:rPr lang="zh-CN" altLang="en-US" sz="1400">
                          <a:effectLst/>
                        </a:rPr>
                        <a:t>数据占⽤的内存相⽐可以忽略。</a:t>
                      </a:r>
                    </a:p>
                  </a:txBody>
                  <a:tcPr marL="35005" marR="35005" marT="26927" marB="2692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65491"/>
                  </a:ext>
                </a:extLst>
              </a:tr>
              <a:tr h="1020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缓冲区内存</a:t>
                      </a:r>
                    </a:p>
                  </a:txBody>
                  <a:tcPr marL="35005" marR="35005" marT="26927" marB="2692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一般包括客户端缓冲区、</a:t>
                      </a: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AOF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缓冲区、复制缓冲区等。客户端缓冲区又包括输入缓冲区和输出缓冲区两种。这部分内存占用波动较大，不当使用</a:t>
                      </a: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BigKey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，可能导致内存溢出。</a:t>
                      </a:r>
                    </a:p>
                  </a:txBody>
                  <a:tcPr marL="35005" marR="35005" marT="26927" marB="2692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3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836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优雅的</a:t>
            </a:r>
            <a:r>
              <a:rPr lang="en-US" altLang="zh-CN">
                <a:solidFill>
                  <a:srgbClr val="AD2B26"/>
                </a:solidFill>
              </a:rPr>
              <a:t>key</a:t>
            </a:r>
            <a:r>
              <a:rPr lang="zh-CN" altLang="en-US">
                <a:solidFill>
                  <a:srgbClr val="AD2B26"/>
                </a:solidFill>
              </a:rPr>
              <a:t>结构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拒绝</a:t>
            </a:r>
            <a:r>
              <a:rPr lang="en-US" altLang="zh-CN" sz="1800">
                <a:solidFill>
                  <a:srgbClr val="49504F"/>
                </a:solidFill>
              </a:rPr>
              <a:t>BigKey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699761" y="334910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恰当</a:t>
            </a:r>
            <a:r>
              <a:rPr lang="zh-CN" altLang="en-US" sz="1800">
                <a:solidFill>
                  <a:srgbClr val="49504F"/>
                </a:solidFill>
              </a:rPr>
              <a:t>的数据类型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76248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提供了一些命令，可以查看到</a:t>
            </a:r>
            <a:r>
              <a:rPr lang="en-US" altLang="zh-CN"/>
              <a:t>Redis</a:t>
            </a:r>
            <a:r>
              <a:rPr lang="zh-CN" altLang="en-US"/>
              <a:t>目前的内存分配状态：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info memory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memory xxx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数据内存的问题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AA7CA9-2000-4998-B150-62A6E0DD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96" y="2367908"/>
            <a:ext cx="4221846" cy="4138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340564-1326-42D3-880E-E229E0FF0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137" y="2357517"/>
            <a:ext cx="3993226" cy="41685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1149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内存缓冲区常见的有三种：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/>
              <a:t>复制缓冲区</a:t>
            </a:r>
            <a:r>
              <a:rPr lang="zh-CN" altLang="en-US"/>
              <a:t>：主从复制的</a:t>
            </a:r>
            <a:r>
              <a:rPr lang="en-US" altLang="zh-CN"/>
              <a:t>repl_backlog_buf</a:t>
            </a:r>
            <a:r>
              <a:rPr lang="zh-CN" altLang="en-US"/>
              <a:t>，如果太小可能导致频繁的全量复制，影响性能。通过</a:t>
            </a:r>
            <a:r>
              <a:rPr lang="en-US" altLang="zh-CN"/>
              <a:t>repl-backlog-size</a:t>
            </a:r>
            <a:r>
              <a:rPr lang="zh-CN" altLang="en-US"/>
              <a:t>来设置，默认</a:t>
            </a:r>
            <a:r>
              <a:rPr lang="en-US" altLang="zh-CN"/>
              <a:t>1mb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/>
              <a:t>AOF</a:t>
            </a:r>
            <a:r>
              <a:rPr lang="zh-CN" altLang="en-US" b="1"/>
              <a:t>缓冲区</a:t>
            </a:r>
            <a:r>
              <a:rPr lang="zh-CN" altLang="en-US"/>
              <a:t>：</a:t>
            </a:r>
            <a:r>
              <a:rPr lang="en-US" altLang="zh-CN"/>
              <a:t>AOF</a:t>
            </a:r>
            <a:r>
              <a:rPr lang="zh-CN" altLang="en-US"/>
              <a:t>刷盘之前的缓存区域，</a:t>
            </a:r>
            <a:r>
              <a:rPr lang="en-US" altLang="zh-CN"/>
              <a:t>AOF</a:t>
            </a:r>
            <a:r>
              <a:rPr lang="zh-CN" altLang="en-US"/>
              <a:t>执行</a:t>
            </a:r>
            <a:r>
              <a:rPr lang="en-US" altLang="zh-CN"/>
              <a:t>rewrite</a:t>
            </a:r>
            <a:r>
              <a:rPr lang="zh-CN" altLang="en-US"/>
              <a:t>的缓冲区。无法设置容量上限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/>
              <a:t>客户端缓冲区：</a:t>
            </a:r>
            <a:r>
              <a:rPr lang="zh-CN" altLang="en-US"/>
              <a:t>分为输入缓冲区和输出缓冲区，输入缓冲区最大</a:t>
            </a:r>
            <a:r>
              <a:rPr lang="en-US" altLang="zh-CN"/>
              <a:t>1G</a:t>
            </a:r>
            <a:r>
              <a:rPr lang="zh-CN" altLang="en-US"/>
              <a:t>且不能设置。输出缓冲区可以设置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默认的配置如下：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内存缓冲区配置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210678-4C8A-4404-8E1B-487C67314254}"/>
              </a:ext>
            </a:extLst>
          </p:cNvPr>
          <p:cNvSpPr txBox="1"/>
          <p:nvPr/>
        </p:nvSpPr>
        <p:spPr>
          <a:xfrm>
            <a:off x="1129442" y="3927763"/>
            <a:ext cx="8478982" cy="30777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client-output-buffer-limit &lt;class&gt; &lt;hard limit&gt; &lt;soft limit&gt; &lt;soft seconds&gt;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F2685E-B527-4682-90EB-46F50136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42" y="5479827"/>
            <a:ext cx="9129551" cy="10592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F403DC-9E12-4867-9F99-652D53CA1D3B}"/>
              </a:ext>
            </a:extLst>
          </p:cNvPr>
          <p:cNvCxnSpPr>
            <a:cxnSpLocks/>
          </p:cNvCxnSpPr>
          <p:nvPr/>
        </p:nvCxnSpPr>
        <p:spPr>
          <a:xfrm>
            <a:off x="4135258" y="4209728"/>
            <a:ext cx="6576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B5C02A-D59F-41C9-B485-0F7725496BD2}"/>
              </a:ext>
            </a:extLst>
          </p:cNvPr>
          <p:cNvCxnSpPr>
            <a:cxnSpLocks/>
          </p:cNvCxnSpPr>
          <p:nvPr/>
        </p:nvCxnSpPr>
        <p:spPr>
          <a:xfrm>
            <a:off x="5177154" y="4208960"/>
            <a:ext cx="85521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CC241EB-6637-4574-A8E7-E2166F221AE9}"/>
              </a:ext>
            </a:extLst>
          </p:cNvPr>
          <p:cNvCxnSpPr>
            <a:cxnSpLocks/>
          </p:cNvCxnSpPr>
          <p:nvPr/>
        </p:nvCxnSpPr>
        <p:spPr>
          <a:xfrm>
            <a:off x="6383045" y="4208960"/>
            <a:ext cx="269861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0399374-25A8-4A2E-A1DA-827471CB279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894942" y="4245010"/>
            <a:ext cx="533409" cy="24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93B6E82-CAB6-4C6B-B06B-F0C32E88C0B4}"/>
              </a:ext>
            </a:extLst>
          </p:cNvPr>
          <p:cNvSpPr txBox="1"/>
          <p:nvPr/>
        </p:nvSpPr>
        <p:spPr>
          <a:xfrm>
            <a:off x="2932795" y="4491737"/>
            <a:ext cx="192429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</a:rPr>
              <a:t>客户端类型</a:t>
            </a:r>
            <a:endParaRPr lang="en-US" altLang="zh-CN" sz="105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normal</a:t>
            </a: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：普通客户端</a:t>
            </a:r>
            <a:endParaRPr lang="en-US" altLang="zh-CN" sz="105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2">
                    <a:lumMod val="60000"/>
                    <a:lumOff val="40000"/>
                  </a:schemeClr>
                </a:solidFill>
              </a:rPr>
              <a:t>replica</a:t>
            </a: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</a:rPr>
              <a:t>：主从复制客户端</a:t>
            </a:r>
            <a:endParaRPr lang="en-US" altLang="zh-CN" sz="105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pubsub</a:t>
            </a: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105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PubSub</a:t>
            </a: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客户端</a:t>
            </a:r>
            <a:endParaRPr lang="zh-CN" altLang="en-US" sz="105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29AA155-90C6-4324-A630-DD5D9B6574C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66756" y="4208960"/>
            <a:ext cx="175348" cy="41084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9EFC174-6B16-4852-BA4B-C1932463E647}"/>
              </a:ext>
            </a:extLst>
          </p:cNvPr>
          <p:cNvSpPr txBox="1"/>
          <p:nvPr/>
        </p:nvSpPr>
        <p:spPr>
          <a:xfrm>
            <a:off x="5174302" y="4619806"/>
            <a:ext cx="1135603" cy="577081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B26"/>
                </a:solidFill>
              </a:rPr>
              <a:t>缓冲区上限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在超过</a:t>
            </a: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limit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后断开客户端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8823E0-DE5F-4AA9-9A65-EDA59C9018F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762722" y="4234772"/>
            <a:ext cx="529936" cy="401713"/>
          </a:xfrm>
          <a:prstGeom prst="straightConnector1">
            <a:avLst/>
          </a:prstGeom>
          <a:ln>
            <a:solidFill>
              <a:srgbClr val="6FB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BBBE3A7-74CD-478B-8033-D348A29647FE}"/>
              </a:ext>
            </a:extLst>
          </p:cNvPr>
          <p:cNvSpPr txBox="1"/>
          <p:nvPr/>
        </p:nvSpPr>
        <p:spPr>
          <a:xfrm>
            <a:off x="7188281" y="4636485"/>
            <a:ext cx="2208754" cy="57708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6FB76E"/>
                </a:solidFill>
              </a:rPr>
              <a:t>缓冲区上限，在超过</a:t>
            </a:r>
            <a:r>
              <a:rPr lang="en-US" altLang="zh-CN" sz="1050">
                <a:solidFill>
                  <a:srgbClr val="6FB76E"/>
                </a:solidFill>
              </a:rPr>
              <a:t>soft limit </a:t>
            </a:r>
            <a:r>
              <a:rPr lang="zh-CN" altLang="en-US" sz="1050">
                <a:solidFill>
                  <a:srgbClr val="6FB76E"/>
                </a:solidFill>
              </a:rPr>
              <a:t>并且持续了 </a:t>
            </a:r>
            <a:r>
              <a:rPr lang="en-US" altLang="zh-CN" sz="1050">
                <a:solidFill>
                  <a:srgbClr val="6FB76E"/>
                </a:solidFill>
              </a:rPr>
              <a:t>soft seconds</a:t>
            </a:r>
            <a:r>
              <a:rPr lang="zh-CN" altLang="en-US" sz="1050">
                <a:solidFill>
                  <a:srgbClr val="6FB76E"/>
                </a:solidFill>
              </a:rPr>
              <a:t>秒后断开客户端 </a:t>
            </a:r>
            <a:endParaRPr lang="zh-CN" altLang="en-US" sz="1050" dirty="0">
              <a:solidFill>
                <a:srgbClr val="6FB76E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9405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7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DBC41-9694-4013-9E99-838777A3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集群最佳实践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BDB88-1227-4E87-8436-65C0DE8CB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51486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集群虽然具备高可用特性，能实现自动故障恢复，但是如果使用不当，也会存在一些问题：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集群完整性问题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集群带宽问题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数据倾斜问题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客户端性能问题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命令的集群兼容性问题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lua</a:t>
            </a:r>
            <a:r>
              <a:rPr lang="zh-CN" altLang="en-US"/>
              <a:t>和事务问题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集群最佳实践</a:t>
            </a:r>
          </a:p>
        </p:txBody>
      </p:sp>
    </p:spTree>
    <p:extLst>
      <p:ext uri="{BB962C8B-B14F-4D97-AF65-F5344CB8AC3E}">
        <p14:creationId xmlns:p14="http://schemas.microsoft.com/office/powerpoint/2010/main" val="2528268271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Redis</a:t>
            </a:r>
            <a:r>
              <a:rPr lang="zh-CN" altLang="en-US"/>
              <a:t>的默认配置中，如果发现任意一个插槽不可用，则整个集群都会停止对外服务：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为了保证高可用特性，这里建议将 </a:t>
            </a:r>
            <a:r>
              <a:rPr lang="en-US" altLang="zh-CN"/>
              <a:t>cluster-require-full-coverage</a:t>
            </a:r>
            <a:r>
              <a:rPr lang="zh-CN" altLang="en-US"/>
              <a:t>配置为</a:t>
            </a:r>
            <a:r>
              <a:rPr lang="en-US" altLang="zh-CN"/>
              <a:t>false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集群完整性问题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7E6BC6-FAE6-475A-A259-44AD7724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2256337"/>
            <a:ext cx="9762066" cy="33226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415981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集群节点之间会不断的互相</a:t>
            </a:r>
            <a:r>
              <a:rPr lang="en-US" altLang="zh-CN"/>
              <a:t>Ping</a:t>
            </a:r>
            <a:r>
              <a:rPr lang="zh-CN" altLang="en-US"/>
              <a:t>来确定集群中其它节点的状态。每次</a:t>
            </a:r>
            <a:r>
              <a:rPr lang="en-US" altLang="zh-CN"/>
              <a:t>Ping</a:t>
            </a:r>
            <a:r>
              <a:rPr lang="zh-CN" altLang="en-US"/>
              <a:t>携带的信息至少包括：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插槽信息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集群状态信息</a:t>
            </a:r>
            <a:endParaRPr lang="en-US" altLang="zh-CN"/>
          </a:p>
          <a:p>
            <a:r>
              <a:rPr lang="zh-CN" altLang="en-US"/>
              <a:t>集群中节点越多，集群状态信息数据量也越大，</a:t>
            </a:r>
            <a:r>
              <a:rPr lang="en-US" altLang="zh-CN"/>
              <a:t>10</a:t>
            </a:r>
            <a:r>
              <a:rPr lang="zh-CN" altLang="en-US"/>
              <a:t>个节点的相关信息可能达到</a:t>
            </a:r>
            <a:r>
              <a:rPr lang="en-US" altLang="zh-CN"/>
              <a:t>1kb</a:t>
            </a:r>
            <a:r>
              <a:rPr lang="zh-CN" altLang="en-US"/>
              <a:t>，此时每次集群互通需要的带宽会非常高。</a:t>
            </a:r>
            <a:endParaRPr lang="en-US" altLang="zh-CN"/>
          </a:p>
          <a:p>
            <a:r>
              <a:rPr lang="zh-CN" altLang="en-US"/>
              <a:t>解决途径：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避免大集群，集群节点数不要太多，最好少于</a:t>
            </a:r>
            <a:r>
              <a:rPr lang="en-US" altLang="zh-CN"/>
              <a:t>1000</a:t>
            </a:r>
            <a:r>
              <a:rPr lang="zh-CN" altLang="en-US"/>
              <a:t>，如果业务庞大，则建立多个集群。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避免在单个物理机中运行太多</a:t>
            </a:r>
            <a:r>
              <a:rPr lang="en-US" altLang="zh-CN"/>
              <a:t>Redis</a:t>
            </a:r>
            <a:r>
              <a:rPr lang="zh-CN" altLang="en-US"/>
              <a:t>实例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配置合适的</a:t>
            </a:r>
            <a:r>
              <a:rPr lang="en-US" altLang="zh-CN"/>
              <a:t>cluster-node-timeout</a:t>
            </a:r>
            <a:r>
              <a:rPr lang="zh-CN" altLang="en-US"/>
              <a:t>值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集群带宽问题</a:t>
            </a:r>
          </a:p>
        </p:txBody>
      </p:sp>
    </p:spTree>
    <p:extLst>
      <p:ext uri="{BB962C8B-B14F-4D97-AF65-F5344CB8AC3E}">
        <p14:creationId xmlns:p14="http://schemas.microsoft.com/office/powerpoint/2010/main" val="32440928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集群虽然具备高可用特性，能实现自动故障恢复，但是如果使用不当，也会存在一些问题：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集群完整性问题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集群带宽问题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数据倾斜问题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客户端性能问题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命令的集群兼容性问题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lua</a:t>
            </a:r>
            <a:r>
              <a:rPr lang="zh-CN" altLang="en-US"/>
              <a:t>和事务问题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集群还是主从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28FA9A6-5CA7-4CBE-A62A-8CE5D880959D}"/>
              </a:ext>
            </a:extLst>
          </p:cNvPr>
          <p:cNvGrpSpPr/>
          <p:nvPr/>
        </p:nvGrpSpPr>
        <p:grpSpPr>
          <a:xfrm>
            <a:off x="1282380" y="5035359"/>
            <a:ext cx="9623431" cy="1147232"/>
            <a:chOff x="1227114" y="5640632"/>
            <a:chExt cx="9623431" cy="114723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ECB42592-98BA-4289-AE1D-3613E99D3FD1}"/>
                </a:ext>
              </a:extLst>
            </p:cNvPr>
            <p:cNvSpPr/>
            <p:nvPr/>
          </p:nvSpPr>
          <p:spPr>
            <a:xfrm rot="16200000">
              <a:off x="1271781" y="5860479"/>
              <a:ext cx="85078" cy="174411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84000">
                  <a:schemeClr val="bg1">
                    <a:lumMod val="50000"/>
                  </a:schemeClr>
                </a:gs>
                <a:gs pos="0">
                  <a:srgbClr val="49504F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C81626-C4A7-4B28-8FB9-17CD7D9D7D8D}"/>
                </a:ext>
              </a:extLst>
            </p:cNvPr>
            <p:cNvSpPr/>
            <p:nvPr/>
          </p:nvSpPr>
          <p:spPr>
            <a:xfrm>
              <a:off x="1401524" y="5640632"/>
              <a:ext cx="9449021" cy="1147232"/>
            </a:xfrm>
            <a:prstGeom prst="rect">
              <a:avLst/>
            </a:prstGeom>
            <a:noFill/>
            <a:ln w="9525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AF35EB7-A5E7-49E6-A71A-FA24D8FA876F}"/>
                </a:ext>
              </a:extLst>
            </p:cNvPr>
            <p:cNvSpPr/>
            <p:nvPr/>
          </p:nvSpPr>
          <p:spPr>
            <a:xfrm>
              <a:off x="1230923" y="5681103"/>
              <a:ext cx="492370" cy="232953"/>
            </a:xfrm>
            <a:prstGeom prst="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注意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C974631-685C-45C5-B09E-77E94A4299CA}"/>
                </a:ext>
              </a:extLst>
            </p:cNvPr>
            <p:cNvSpPr/>
            <p:nvPr/>
          </p:nvSpPr>
          <p:spPr>
            <a:xfrm>
              <a:off x="1807534" y="5640632"/>
              <a:ext cx="8872409" cy="11472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ysClr val="windowText" lastClr="000000"/>
                  </a:solidFill>
                </a:rPr>
                <a:t>单体</a:t>
              </a:r>
              <a:r>
                <a:rPr lang="en-US" altLang="zh-CN" sz="1600">
                  <a:solidFill>
                    <a:sysClr val="windowText" lastClr="000000"/>
                  </a:solidFill>
                </a:rPr>
                <a:t>Redis</a:t>
              </a:r>
              <a:r>
                <a:rPr lang="zh-CN" altLang="en-US" sz="1600">
                  <a:solidFill>
                    <a:sysClr val="windowText" lastClr="000000"/>
                  </a:solidFill>
                </a:rPr>
                <a:t>（主从</a:t>
              </a:r>
              <a:r>
                <a:rPr lang="en-US" altLang="zh-CN" sz="1600">
                  <a:solidFill>
                    <a:sysClr val="windowText" lastClr="000000"/>
                  </a:solidFill>
                </a:rPr>
                <a:t>Redis</a:t>
              </a:r>
              <a:r>
                <a:rPr lang="zh-CN" altLang="en-US" sz="1600">
                  <a:solidFill>
                    <a:sysClr val="windowText" lastClr="000000"/>
                  </a:solidFill>
                </a:rPr>
                <a:t>）已经能达到万级别的</a:t>
              </a:r>
              <a:r>
                <a:rPr lang="en-US" altLang="zh-CN" sz="1600">
                  <a:solidFill>
                    <a:sysClr val="windowText" lastClr="000000"/>
                  </a:solidFill>
                </a:rPr>
                <a:t>QPS</a:t>
              </a:r>
              <a:r>
                <a:rPr lang="zh-CN" altLang="en-US" sz="1600">
                  <a:solidFill>
                    <a:sysClr val="windowText" lastClr="000000"/>
                  </a:solidFill>
                </a:rPr>
                <a:t>，并且也具备很强的高可用特性。如果主从能满足业务需求的情况下，尽量不搭建</a:t>
              </a:r>
              <a:r>
                <a:rPr lang="en-US" altLang="zh-CN" sz="1600">
                  <a:solidFill>
                    <a:sysClr val="windowText" lastClr="000000"/>
                  </a:solidFill>
                </a:rPr>
                <a:t>Redis</a:t>
              </a:r>
              <a:r>
                <a:rPr lang="zh-CN" altLang="en-US" sz="1600">
                  <a:solidFill>
                    <a:sysClr val="windowText" lastClr="000000"/>
                  </a:solidFill>
                </a:rPr>
                <a:t>集群。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0304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虽然可以自定义，但最好遵循下面的几个最佳实践约定：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遵循基本格式：</a:t>
            </a:r>
            <a:r>
              <a:rPr lang="en-US" altLang="zh-CN"/>
              <a:t>[</a:t>
            </a:r>
            <a:r>
              <a:rPr lang="zh-CN" altLang="en-US"/>
              <a:t>业务名称</a:t>
            </a:r>
            <a:r>
              <a:rPr lang="en-US" altLang="zh-CN"/>
              <a:t>]:[</a:t>
            </a:r>
            <a:r>
              <a:rPr lang="zh-CN" altLang="en-US"/>
              <a:t>数据名</a:t>
            </a:r>
            <a:r>
              <a:rPr lang="en-US" altLang="zh-CN"/>
              <a:t>]:[id]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长度不超过</a:t>
            </a:r>
            <a:r>
              <a:rPr lang="en-US" altLang="zh-CN"/>
              <a:t>44</a:t>
            </a:r>
            <a:r>
              <a:rPr lang="zh-CN" altLang="en-US"/>
              <a:t>字节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不包含特殊字符</a:t>
            </a:r>
            <a:endParaRPr lang="en-US" altLang="zh-CN"/>
          </a:p>
          <a:p>
            <a:r>
              <a:rPr lang="zh-CN" altLang="en-US"/>
              <a:t>例如：我们的登录业务，保存用户信息，其</a:t>
            </a:r>
            <a:r>
              <a:rPr lang="en-US" altLang="zh-CN"/>
              <a:t>key</a:t>
            </a:r>
            <a:r>
              <a:rPr lang="zh-CN" altLang="en-US"/>
              <a:t>是这样的：</a:t>
            </a:r>
            <a:endParaRPr lang="en-US" altLang="zh-CN"/>
          </a:p>
          <a:p>
            <a:r>
              <a:rPr lang="zh-CN" altLang="en-US"/>
              <a:t>优点：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可读性强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避免</a:t>
            </a:r>
            <a:r>
              <a:rPr lang="en-US" altLang="zh-CN"/>
              <a:t>key</a:t>
            </a:r>
            <a:r>
              <a:rPr lang="zh-CN" altLang="en-US"/>
              <a:t>冲突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方便管理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更节省内存：</a:t>
            </a:r>
            <a:r>
              <a:rPr lang="en-US" altLang="zh-CN"/>
              <a:t> key</a:t>
            </a:r>
            <a:r>
              <a:rPr lang="zh-CN" altLang="en-US"/>
              <a:t>是</a:t>
            </a:r>
            <a:r>
              <a:rPr lang="en-US" altLang="zh-CN"/>
              <a:t>string</a:t>
            </a:r>
            <a:r>
              <a:rPr lang="zh-CN" altLang="en-US"/>
              <a:t>类型，底层编码包含</a:t>
            </a:r>
            <a:r>
              <a:rPr lang="en-US" altLang="zh-CN"/>
              <a:t>int</a:t>
            </a:r>
            <a:r>
              <a:rPr lang="zh-CN" altLang="en-US"/>
              <a:t>、</a:t>
            </a:r>
            <a:r>
              <a:rPr lang="en-US" altLang="zh-CN"/>
              <a:t>embstr</a:t>
            </a:r>
            <a:r>
              <a:rPr lang="zh-CN" altLang="en-US"/>
              <a:t>和</a:t>
            </a:r>
            <a:r>
              <a:rPr lang="en-US" altLang="zh-CN"/>
              <a:t>raw</a:t>
            </a:r>
            <a:r>
              <a:rPr lang="zh-CN" altLang="en-US"/>
              <a:t>三种。</a:t>
            </a:r>
            <a:r>
              <a:rPr lang="en-US" altLang="zh-CN"/>
              <a:t>embstr</a:t>
            </a:r>
            <a:r>
              <a:rPr lang="zh-CN" altLang="en-US"/>
              <a:t>在小于</a:t>
            </a:r>
            <a:r>
              <a:rPr lang="en-US" altLang="zh-CN"/>
              <a:t>44</a:t>
            </a:r>
            <a:r>
              <a:rPr lang="zh-CN" altLang="en-US"/>
              <a:t>字节使用，采用连续内存空间，内存占用更小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优雅的</a:t>
            </a:r>
            <a:r>
              <a:rPr lang="en-US" altLang="zh-CN" sz="2400" b="1">
                <a:solidFill>
                  <a:srgbClr val="AD2B26"/>
                </a:solidFill>
              </a:rPr>
              <a:t>key</a:t>
            </a:r>
            <a:r>
              <a:rPr lang="zh-CN" altLang="en-US" sz="2400" b="1">
                <a:solidFill>
                  <a:srgbClr val="AD2B26"/>
                </a:solidFill>
              </a:rPr>
              <a:t>结构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D16AEB-62B6-4324-BB55-A1DA3017C63D}"/>
              </a:ext>
            </a:extLst>
          </p:cNvPr>
          <p:cNvSpPr txBox="1"/>
          <p:nvPr/>
        </p:nvSpPr>
        <p:spPr>
          <a:xfrm>
            <a:off x="6500538" y="3192453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login:user:10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A844C04-820A-4887-9109-3679387B5446}"/>
              </a:ext>
            </a:extLst>
          </p:cNvPr>
          <p:cNvCxnSpPr>
            <a:cxnSpLocks/>
          </p:cNvCxnSpPr>
          <p:nvPr/>
        </p:nvCxnSpPr>
        <p:spPr>
          <a:xfrm>
            <a:off x="6615947" y="3777228"/>
            <a:ext cx="11540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7D1C00-8F5B-45E9-A337-7BDA89FBB1DD}"/>
              </a:ext>
            </a:extLst>
          </p:cNvPr>
          <p:cNvCxnSpPr>
            <a:cxnSpLocks/>
          </p:cNvCxnSpPr>
          <p:nvPr/>
        </p:nvCxnSpPr>
        <p:spPr>
          <a:xfrm>
            <a:off x="8068926" y="3777228"/>
            <a:ext cx="85521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D1FD26-9C50-422A-BD1D-E64AB34CEB6D}"/>
              </a:ext>
            </a:extLst>
          </p:cNvPr>
          <p:cNvCxnSpPr>
            <a:cxnSpLocks/>
          </p:cNvCxnSpPr>
          <p:nvPr/>
        </p:nvCxnSpPr>
        <p:spPr>
          <a:xfrm>
            <a:off x="9313280" y="3777228"/>
            <a:ext cx="4808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F3DF53A-1E45-4369-8412-74344FC8E973}"/>
              </a:ext>
            </a:extLst>
          </p:cNvPr>
          <p:cNvCxnSpPr/>
          <p:nvPr/>
        </p:nvCxnSpPr>
        <p:spPr>
          <a:xfrm>
            <a:off x="7192995" y="3777228"/>
            <a:ext cx="0" cy="40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0F2754B-853B-4B26-B3B0-3265AD3780E6}"/>
              </a:ext>
            </a:extLst>
          </p:cNvPr>
          <p:cNvSpPr txBox="1"/>
          <p:nvPr/>
        </p:nvSpPr>
        <p:spPr>
          <a:xfrm>
            <a:off x="6863782" y="4203686"/>
            <a:ext cx="737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业务名称</a:t>
            </a:r>
            <a:endParaRPr lang="zh-CN" altLang="en-US" sz="105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C393D3-906C-4631-811F-2CE0DC78C3F3}"/>
              </a:ext>
            </a:extLst>
          </p:cNvPr>
          <p:cNvCxnSpPr/>
          <p:nvPr/>
        </p:nvCxnSpPr>
        <p:spPr>
          <a:xfrm>
            <a:off x="8458528" y="3777228"/>
            <a:ext cx="0" cy="40064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9FBB918-F15D-45A8-A325-DD6C7DA20110}"/>
              </a:ext>
            </a:extLst>
          </p:cNvPr>
          <p:cNvSpPr txBox="1"/>
          <p:nvPr/>
        </p:nvSpPr>
        <p:spPr>
          <a:xfrm>
            <a:off x="8129315" y="4203686"/>
            <a:ext cx="737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B26"/>
                </a:solidFill>
              </a:rPr>
              <a:t>数据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名称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CAD9DF-4CAD-4742-9BA0-FC9E90BB01AB}"/>
              </a:ext>
            </a:extLst>
          </p:cNvPr>
          <p:cNvCxnSpPr/>
          <p:nvPr/>
        </p:nvCxnSpPr>
        <p:spPr>
          <a:xfrm>
            <a:off x="9539567" y="3777228"/>
            <a:ext cx="0" cy="400646"/>
          </a:xfrm>
          <a:prstGeom prst="straightConnector1">
            <a:avLst/>
          </a:prstGeom>
          <a:ln>
            <a:solidFill>
              <a:srgbClr val="6FB7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2F2AADE-423C-483C-954C-52233E8229CD}"/>
              </a:ext>
            </a:extLst>
          </p:cNvPr>
          <p:cNvSpPr txBox="1"/>
          <p:nvPr/>
        </p:nvSpPr>
        <p:spPr>
          <a:xfrm>
            <a:off x="9210354" y="4203686"/>
            <a:ext cx="737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6FB76E"/>
                </a:solidFill>
                <a:latin typeface="+mn-lt"/>
                <a:ea typeface="+mn-ea"/>
              </a:rPr>
              <a:t>数据</a:t>
            </a:r>
            <a:r>
              <a:rPr lang="en-US" altLang="zh-CN" sz="1050">
                <a:solidFill>
                  <a:srgbClr val="6FB76E"/>
                </a:solidFill>
                <a:latin typeface="+mn-lt"/>
                <a:ea typeface="+mn-ea"/>
              </a:rPr>
              <a:t>id</a:t>
            </a:r>
            <a:endParaRPr lang="zh-CN" altLang="en-US" sz="1050" dirty="0">
              <a:solidFill>
                <a:srgbClr val="6FB76E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51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4EE37A9F-71BF-42C0-B02A-BCC67700D903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优雅的</a:t>
            </a:r>
            <a:r>
              <a:rPr lang="en-US" altLang="zh-CN">
                <a:solidFill>
                  <a:srgbClr val="49504F"/>
                </a:solidFill>
              </a:rPr>
              <a:t>key</a:t>
            </a:r>
            <a:r>
              <a:rPr lang="zh-CN" altLang="en-US">
                <a:solidFill>
                  <a:srgbClr val="49504F"/>
                </a:solidFill>
              </a:rPr>
              <a:t>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13617AFB-31DE-458C-88F9-27A686412972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B26"/>
                </a:solidFill>
              </a:rPr>
              <a:t>拒绝</a:t>
            </a:r>
            <a:r>
              <a:rPr lang="en-US" altLang="zh-CN" sz="1800">
                <a:solidFill>
                  <a:srgbClr val="AD2B26"/>
                </a:solidFill>
              </a:rPr>
              <a:t>BigKey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A9F51A6-0968-4397-A57A-87CCCA9175F4}"/>
              </a:ext>
            </a:extLst>
          </p:cNvPr>
          <p:cNvSpPr txBox="1">
            <a:spLocks/>
          </p:cNvSpPr>
          <p:nvPr/>
        </p:nvSpPr>
        <p:spPr>
          <a:xfrm>
            <a:off x="4699761" y="334910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恰当</a:t>
            </a:r>
            <a:r>
              <a:rPr lang="zh-CN" altLang="en-US" sz="1800">
                <a:solidFill>
                  <a:srgbClr val="49504F"/>
                </a:solidFill>
              </a:rPr>
              <a:t>的数据类型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397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BigKey</a:t>
            </a:r>
            <a:r>
              <a:rPr lang="zh-CN" altLang="en-US"/>
              <a:t>通常以</a:t>
            </a:r>
            <a:r>
              <a:rPr lang="en-US" altLang="zh-CN"/>
              <a:t>Key</a:t>
            </a:r>
            <a:r>
              <a:rPr lang="zh-CN" altLang="en-US"/>
              <a:t>的大小和</a:t>
            </a:r>
            <a:r>
              <a:rPr lang="en-US" altLang="zh-CN"/>
              <a:t>Key</a:t>
            </a:r>
            <a:r>
              <a:rPr lang="zh-CN" altLang="en-US"/>
              <a:t>中成员的数量来综合判定，例如：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Key</a:t>
            </a:r>
            <a:r>
              <a:rPr lang="zh-CN" altLang="en-US"/>
              <a:t>本身的数据量过大：一个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，它的值为</a:t>
            </a:r>
            <a:r>
              <a:rPr lang="en-US" altLang="zh-CN"/>
              <a:t>5 MB</a:t>
            </a:r>
            <a:r>
              <a:rPr lang="zh-CN" altLang="en-US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Key</a:t>
            </a:r>
            <a:r>
              <a:rPr lang="zh-CN" altLang="en-US"/>
              <a:t>中的成员数过多：一个</a:t>
            </a:r>
            <a:r>
              <a:rPr lang="en-US" altLang="zh-CN"/>
              <a:t>ZSET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，它的成员数量为</a:t>
            </a:r>
            <a:r>
              <a:rPr lang="en-US" altLang="zh-CN"/>
              <a:t>10,000</a:t>
            </a:r>
            <a:r>
              <a:rPr lang="zh-CN" altLang="en-US"/>
              <a:t>个。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Key</a:t>
            </a:r>
            <a:r>
              <a:rPr lang="zh-CN" altLang="en-US"/>
              <a:t>中成员的数据量过大：一个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，它的成员数量虽然只有</a:t>
            </a:r>
            <a:r>
              <a:rPr lang="en-US" altLang="zh-CN"/>
              <a:t>1,000</a:t>
            </a:r>
            <a:r>
              <a:rPr lang="zh-CN" altLang="en-US"/>
              <a:t>个但这些成员的</a:t>
            </a:r>
            <a:r>
              <a:rPr lang="en-US" altLang="zh-CN"/>
              <a:t>Value</a:t>
            </a:r>
            <a:r>
              <a:rPr lang="zh-CN" altLang="en-US"/>
              <a:t>（值）总大小为</a:t>
            </a:r>
            <a:r>
              <a:rPr lang="en-US" altLang="zh-CN"/>
              <a:t>100 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推荐值：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单个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value</a:t>
            </a:r>
            <a:r>
              <a:rPr lang="zh-CN" altLang="en-US"/>
              <a:t>小于</a:t>
            </a:r>
            <a:r>
              <a:rPr lang="en-US" altLang="zh-CN"/>
              <a:t>10KB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对于集合类型的</a:t>
            </a:r>
            <a:r>
              <a:rPr lang="en-US" altLang="zh-CN"/>
              <a:t>key</a:t>
            </a:r>
            <a:r>
              <a:rPr lang="zh-CN" altLang="en-US"/>
              <a:t>，建议元素数量小于</a:t>
            </a:r>
            <a:r>
              <a:rPr lang="en-US" altLang="zh-CN"/>
              <a:t>1000</a:t>
            </a:r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什么是</a:t>
            </a:r>
            <a:r>
              <a:rPr lang="en-US" altLang="zh-CN" sz="2400" b="1">
                <a:solidFill>
                  <a:srgbClr val="AD2B26"/>
                </a:solidFill>
              </a:rPr>
              <a:t>BigKey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5585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BigKey</a:t>
            </a:r>
            <a:r>
              <a:rPr lang="zh-CN" altLang="en-US" sz="2400" b="1">
                <a:solidFill>
                  <a:srgbClr val="AD2B26"/>
                </a:solidFill>
              </a:rPr>
              <a:t>的危害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D8E64-85B8-46F8-A865-8484896A3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AD2B26"/>
                </a:solidFill>
              </a:rPr>
              <a:t> </a:t>
            </a:r>
            <a:r>
              <a:rPr lang="zh-CN" altLang="en-US" b="1"/>
              <a:t>网络阻塞</a:t>
            </a:r>
            <a:endParaRPr lang="en-US" altLang="zh-CN" b="1"/>
          </a:p>
          <a:p>
            <a:r>
              <a:rPr lang="zh-CN" altLang="en-US"/>
              <a:t>对</a:t>
            </a:r>
            <a:r>
              <a:rPr lang="en-US" altLang="zh-CN"/>
              <a:t>BigKey</a:t>
            </a:r>
            <a:r>
              <a:rPr lang="zh-CN" altLang="en-US"/>
              <a:t>执行读请求时，少量的</a:t>
            </a:r>
            <a:r>
              <a:rPr lang="en-US" altLang="zh-CN"/>
              <a:t>QPS</a:t>
            </a:r>
            <a:r>
              <a:rPr lang="zh-CN" altLang="en-US"/>
              <a:t>就可能导致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带宽使用率被占满，导致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Redis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实例，乃至所在物理机变慢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AD2B26"/>
                </a:solidFill>
              </a:rPr>
              <a:t> </a:t>
            </a:r>
            <a:r>
              <a:rPr lang="zh-CN" altLang="en-US" b="1">
                <a:solidFill>
                  <a:srgbClr val="49504F"/>
                </a:solidFill>
              </a:rPr>
              <a:t>数据倾斜</a:t>
            </a:r>
            <a:endParaRPr lang="en-US" altLang="zh-CN" b="1">
              <a:solidFill>
                <a:srgbClr val="49504F"/>
              </a:solidFill>
            </a:endParaRPr>
          </a:p>
          <a:p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BigKey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所在的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Redis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实例内存使用率远超其他实例，无法使数据分片的内存资源达到均衡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AD2B26"/>
                </a:solidFill>
              </a:rPr>
              <a:t> </a:t>
            </a:r>
            <a:r>
              <a:rPr lang="en-US" altLang="zh-CN" b="1">
                <a:solidFill>
                  <a:srgbClr val="49504F"/>
                </a:solidFill>
              </a:rPr>
              <a:t>Redis</a:t>
            </a:r>
            <a:r>
              <a:rPr lang="zh-CN" altLang="en-US" b="1">
                <a:solidFill>
                  <a:srgbClr val="49504F"/>
                </a:solidFill>
              </a:rPr>
              <a:t>阻塞</a:t>
            </a:r>
            <a:endParaRPr lang="en-US" altLang="zh-CN" b="1">
              <a:solidFill>
                <a:srgbClr val="49504F"/>
              </a:solidFill>
            </a:endParaRPr>
          </a:p>
          <a:p>
            <a:r>
              <a:rPr lang="zh-CN" altLang="en-US"/>
              <a:t>对元素较多的</a:t>
            </a:r>
            <a:r>
              <a:rPr lang="en-US" altLang="zh-CN"/>
              <a:t>hash</a:t>
            </a:r>
            <a:r>
              <a:rPr lang="zh-CN" altLang="en-US"/>
              <a:t>、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zset</a:t>
            </a:r>
            <a:r>
              <a:rPr lang="zh-CN" altLang="en-US"/>
              <a:t>等做运算会耗时较旧，使主线程被阻塞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AD2B26"/>
                </a:solidFill>
              </a:rPr>
              <a:t> </a:t>
            </a:r>
            <a:r>
              <a:rPr lang="en-US" altLang="zh-CN" b="1">
                <a:solidFill>
                  <a:srgbClr val="49504F"/>
                </a:solidFill>
              </a:rPr>
              <a:t>CPU</a:t>
            </a:r>
            <a:r>
              <a:rPr lang="zh-CN" altLang="en-US" b="1">
                <a:solidFill>
                  <a:srgbClr val="49504F"/>
                </a:solidFill>
              </a:rPr>
              <a:t>压力</a:t>
            </a:r>
            <a:endParaRPr lang="en-US" altLang="zh-CN" b="1">
              <a:solidFill>
                <a:srgbClr val="49504F"/>
              </a:solidFill>
            </a:endParaRPr>
          </a:p>
          <a:p>
            <a:r>
              <a:rPr lang="zh-CN" altLang="en-US"/>
              <a:t>对</a:t>
            </a:r>
            <a:r>
              <a:rPr lang="en-US" altLang="zh-CN"/>
              <a:t>BigKey</a:t>
            </a:r>
            <a:r>
              <a:rPr lang="zh-CN" altLang="en-US"/>
              <a:t>的数据序列化和反序列化会导致</a:t>
            </a:r>
            <a:r>
              <a:rPr lang="en-US" altLang="zh-CN"/>
              <a:t>CPU</a:t>
            </a:r>
            <a:r>
              <a:rPr lang="zh-CN" altLang="en-US"/>
              <a:t>的使用率飙升，影响</a:t>
            </a:r>
            <a:r>
              <a:rPr lang="en-US" altLang="zh-CN"/>
              <a:t>Redis</a:t>
            </a:r>
            <a:r>
              <a:rPr lang="zh-CN" altLang="en-US"/>
              <a:t>实例和本机其它应用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0052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如何发现</a:t>
            </a:r>
            <a:r>
              <a:rPr lang="en-US" altLang="zh-CN" sz="2400" b="1">
                <a:solidFill>
                  <a:srgbClr val="AD2B26"/>
                </a:solidFill>
              </a:rPr>
              <a:t>BigKey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D8E64-85B8-46F8-A865-8484896A3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AD2B26"/>
                </a:solidFill>
              </a:rPr>
              <a:t> </a:t>
            </a:r>
            <a:r>
              <a:rPr lang="en-US" altLang="zh-CN" b="1">
                <a:solidFill>
                  <a:srgbClr val="49504F"/>
                </a:solidFill>
              </a:rPr>
              <a:t>redis-cli --bigkeys</a:t>
            </a:r>
          </a:p>
          <a:p>
            <a:r>
              <a:rPr lang="zh-CN" altLang="en-US">
                <a:solidFill>
                  <a:srgbClr val="333333"/>
                </a:solidFill>
                <a:latin typeface="pingfang SC"/>
              </a:rPr>
              <a:t>利用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redis-cli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提供的</a:t>
            </a:r>
            <a:r>
              <a:rPr lang="en-US" altLang="zh-CN">
                <a:solidFill>
                  <a:srgbClr val="49504F"/>
                </a:solidFill>
              </a:rPr>
              <a:t>--bigkeys</a:t>
            </a:r>
            <a:r>
              <a:rPr lang="zh-CN" altLang="en-US">
                <a:solidFill>
                  <a:srgbClr val="49504F"/>
                </a:solidFill>
              </a:rPr>
              <a:t>参数，可以遍历分析所有</a:t>
            </a:r>
            <a:r>
              <a:rPr lang="en-US" altLang="zh-CN">
                <a:solidFill>
                  <a:srgbClr val="49504F"/>
                </a:solidFill>
              </a:rPr>
              <a:t>key</a:t>
            </a:r>
            <a:r>
              <a:rPr lang="zh-CN" altLang="en-US">
                <a:solidFill>
                  <a:srgbClr val="49504F"/>
                </a:solidFill>
              </a:rPr>
              <a:t>，并返回</a:t>
            </a:r>
            <a:r>
              <a:rPr lang="en-US" altLang="zh-CN">
                <a:solidFill>
                  <a:srgbClr val="49504F"/>
                </a:solidFill>
              </a:rPr>
              <a:t>Key</a:t>
            </a:r>
            <a:r>
              <a:rPr lang="zh-CN" altLang="en-US">
                <a:solidFill>
                  <a:srgbClr val="49504F"/>
                </a:solidFill>
              </a:rPr>
              <a:t>的整体统计信息与每个数据的</a:t>
            </a:r>
            <a:r>
              <a:rPr lang="en-US" altLang="zh-CN">
                <a:solidFill>
                  <a:srgbClr val="49504F"/>
                </a:solidFill>
              </a:rPr>
              <a:t>Top1</a:t>
            </a:r>
            <a:r>
              <a:rPr lang="zh-CN" altLang="en-US">
                <a:solidFill>
                  <a:srgbClr val="49504F"/>
                </a:solidFill>
              </a:rPr>
              <a:t>的</a:t>
            </a:r>
            <a:r>
              <a:rPr lang="en-US" altLang="zh-CN">
                <a:solidFill>
                  <a:srgbClr val="49504F"/>
                </a:solidFill>
              </a:rPr>
              <a:t>big key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AD2B26"/>
                </a:solidFill>
              </a:rPr>
              <a:t> </a:t>
            </a:r>
            <a:r>
              <a:rPr lang="en-US" altLang="zh-CN" b="1">
                <a:solidFill>
                  <a:srgbClr val="49504F"/>
                </a:solidFill>
              </a:rPr>
              <a:t>scan</a:t>
            </a:r>
            <a:r>
              <a:rPr lang="zh-CN" altLang="en-US" b="1">
                <a:solidFill>
                  <a:srgbClr val="49504F"/>
                </a:solidFill>
              </a:rPr>
              <a:t>扫描</a:t>
            </a:r>
            <a:endParaRPr lang="en-US" altLang="zh-CN" b="1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333333"/>
                </a:solidFill>
                <a:latin typeface="pingfang SC"/>
              </a:rPr>
              <a:t>自己编程，利用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scan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扫描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Redis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中的所有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key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，利用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strlen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hlen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等命令判断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key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的长度（此处不建议使用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MEMORY USAGE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AD2B26"/>
                </a:solidFill>
              </a:rPr>
              <a:t> </a:t>
            </a:r>
            <a:r>
              <a:rPr lang="zh-CN" altLang="en-US" b="1">
                <a:solidFill>
                  <a:srgbClr val="49504F"/>
                </a:solidFill>
              </a:rPr>
              <a:t>第三方工具</a:t>
            </a:r>
            <a:endParaRPr lang="en-US" altLang="zh-CN" b="1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333333"/>
                </a:solidFill>
                <a:latin typeface="pingfang SC"/>
              </a:rPr>
              <a:t>利用第三方工具，如 </a:t>
            </a:r>
            <a:r>
              <a:rPr lang="en-US" altLang="zh-CN">
                <a:solidFill>
                  <a:srgbClr val="333333"/>
                </a:solidFill>
                <a:latin typeface="pingfang SC"/>
                <a:hlinkClick r:id="rId2"/>
              </a:rPr>
              <a:t>Redis-Rdb-Tools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 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分析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RDB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快照文件，全面分析内存使用情况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AD2B26"/>
                </a:solidFill>
              </a:rPr>
              <a:t> </a:t>
            </a:r>
            <a:r>
              <a:rPr lang="zh-CN" altLang="en-US" b="1">
                <a:solidFill>
                  <a:srgbClr val="49504F"/>
                </a:solidFill>
              </a:rPr>
              <a:t>网络监控</a:t>
            </a:r>
            <a:endParaRPr lang="en-US" altLang="zh-CN" b="1">
              <a:solidFill>
                <a:srgbClr val="49504F"/>
              </a:solidFill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自定义工具，监控进出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Redis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的网络数据，超出预警值时主动告警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C8BA22-2543-4014-B6FB-42E04134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95" y="4372213"/>
            <a:ext cx="8963025" cy="19645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9999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DFE0FFB9-6DCF-4B03-88F4-A52044C996DC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A7D9172-5786-4523-8A4C-C1D681F77454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C8B381FD-557E-4BEC-8C48-0327F542CA9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F2B1BEA5-AA98-439F-AC7E-8A851E242414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DDBE170-1095-444C-A2EB-5D69D04DC558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7BE3B40-5523-492C-B047-7CCBB5A3715B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6087E657-D25C-4775-BD52-9704B7EC8EA8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43201</TotalTime>
  <Words>2939</Words>
  <Application>Microsoft Office PowerPoint</Application>
  <PresentationFormat>宽屏</PresentationFormat>
  <Paragraphs>401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47</vt:i4>
      </vt:variant>
    </vt:vector>
  </HeadingPairs>
  <TitlesOfParts>
    <vt:vector size="70" baseType="lpstr">
      <vt:lpstr>Alibaba PuHuiTi B</vt:lpstr>
      <vt:lpstr>Alibaba PuHuiTi Medium</vt:lpstr>
      <vt:lpstr>Alibaba PuHuiTi R</vt:lpstr>
      <vt:lpstr>pingfang SC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Courier New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Redis最佳实践</vt:lpstr>
      <vt:lpstr>PowerPoint 演示文稿</vt:lpstr>
      <vt:lpstr>Redis键值设计</vt:lpstr>
      <vt:lpstr>PowerPoint 演示文稿</vt:lpstr>
      <vt:lpstr>优雅的key结构</vt:lpstr>
      <vt:lpstr>PowerPoint 演示文稿</vt:lpstr>
      <vt:lpstr>什么是BigKey</vt:lpstr>
      <vt:lpstr>BigKey的危害</vt:lpstr>
      <vt:lpstr>如何发现BigKey</vt:lpstr>
      <vt:lpstr>如何删除BigKey</vt:lpstr>
      <vt:lpstr>PowerPoint 演示文稿</vt:lpstr>
      <vt:lpstr>恰当的数据类型</vt:lpstr>
      <vt:lpstr>恰当的数据类型</vt:lpstr>
      <vt:lpstr>恰当的数据类型</vt:lpstr>
      <vt:lpstr>恰当的数据类型</vt:lpstr>
      <vt:lpstr>PowerPoint 演示文稿</vt:lpstr>
      <vt:lpstr>批处理优化</vt:lpstr>
      <vt:lpstr>PowerPoint 演示文稿</vt:lpstr>
      <vt:lpstr>大量数据导入的方式</vt:lpstr>
      <vt:lpstr>单个命令的执行流程</vt:lpstr>
      <vt:lpstr>N条命令依次执行</vt:lpstr>
      <vt:lpstr>N条命令批量执行</vt:lpstr>
      <vt:lpstr>MSET</vt:lpstr>
      <vt:lpstr>Pipeline</vt:lpstr>
      <vt:lpstr>PowerPoint 演示文稿</vt:lpstr>
      <vt:lpstr>PowerPoint 演示文稿</vt:lpstr>
      <vt:lpstr>集群下的批处理</vt:lpstr>
      <vt:lpstr>服务端优化</vt:lpstr>
      <vt:lpstr>PowerPoint 演示文稿</vt:lpstr>
      <vt:lpstr>持久化配置</vt:lpstr>
      <vt:lpstr>PowerPoint 演示文稿</vt:lpstr>
      <vt:lpstr>慢查询</vt:lpstr>
      <vt:lpstr>慢查询</vt:lpstr>
      <vt:lpstr>慢查询</vt:lpstr>
      <vt:lpstr>PowerPoint 演示文稿</vt:lpstr>
      <vt:lpstr>命令及安全配置</vt:lpstr>
      <vt:lpstr>命令及安全配置</vt:lpstr>
      <vt:lpstr>PowerPoint 演示文稿</vt:lpstr>
      <vt:lpstr>内存配置</vt:lpstr>
      <vt:lpstr>数据内存的问题</vt:lpstr>
      <vt:lpstr>内存缓冲区配置</vt:lpstr>
      <vt:lpstr>集群最佳实践</vt:lpstr>
      <vt:lpstr>集群最佳实践</vt:lpstr>
      <vt:lpstr>集群完整性问题</vt:lpstr>
      <vt:lpstr>集群带宽问题</vt:lpstr>
      <vt:lpstr>集群还是主从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zhang huyi</cp:lastModifiedBy>
  <cp:revision>2139</cp:revision>
  <dcterms:created xsi:type="dcterms:W3CDTF">2021-06-08T03:05:23Z</dcterms:created>
  <dcterms:modified xsi:type="dcterms:W3CDTF">2022-03-23T14:09:28Z</dcterms:modified>
</cp:coreProperties>
</file>