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  <p:sldId id="277" r:id="rId10"/>
    <p:sldId id="268" r:id="rId11"/>
    <p:sldId id="265" r:id="rId12"/>
    <p:sldId id="269" r:id="rId13"/>
    <p:sldId id="270" r:id="rId14"/>
    <p:sldId id="271" r:id="rId15"/>
    <p:sldId id="267" r:id="rId16"/>
    <p:sldId id="272" r:id="rId17"/>
    <p:sldId id="273" r:id="rId18"/>
    <p:sldId id="274" r:id="rId19"/>
    <p:sldId id="275" r:id="rId20"/>
    <p:sldId id="276" r:id="rId21"/>
    <p:sldId id="26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413-E7D5-E64E-90A5-7080C36992DB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E70-30FC-7941-AAC4-70F9F61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413-E7D5-E64E-90A5-7080C36992DB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E70-30FC-7941-AAC4-70F9F61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413-E7D5-E64E-90A5-7080C36992DB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E70-30FC-7941-AAC4-70F9F61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413-E7D5-E64E-90A5-7080C36992DB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E70-30FC-7941-AAC4-70F9F61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413-E7D5-E64E-90A5-7080C36992DB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E70-30FC-7941-AAC4-70F9F61E2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413-E7D5-E64E-90A5-7080C36992DB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E70-30FC-7941-AAC4-70F9F61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413-E7D5-E64E-90A5-7080C36992DB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E70-30FC-7941-AAC4-70F9F61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413-E7D5-E64E-90A5-7080C36992DB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E70-30FC-7941-AAC4-70F9F61E2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413-E7D5-E64E-90A5-7080C36992DB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E70-30FC-7941-AAC4-70F9F61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69D7413-E7D5-E64E-90A5-7080C36992DB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0CB3E70-30FC-7941-AAC4-70F9F61E29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doc/contrib/Short-refcard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urbhiraj18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using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Intensive</a:t>
            </a:r>
          </a:p>
          <a:p>
            <a:r>
              <a:rPr lang="en-US" smtClean="0"/>
              <a:t>Class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8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structure in R is called a </a:t>
            </a:r>
            <a:r>
              <a:rPr lang="en-US" b="1" dirty="0" smtClean="0"/>
              <a:t>Vector</a:t>
            </a:r>
          </a:p>
          <a:p>
            <a:r>
              <a:rPr lang="en-US" dirty="0" smtClean="0"/>
              <a:t>Vector are made of of </a:t>
            </a:r>
            <a:r>
              <a:rPr lang="en-US" b="1" dirty="0" smtClean="0"/>
              <a:t>Elements</a:t>
            </a:r>
          </a:p>
          <a:p>
            <a:r>
              <a:rPr lang="en-US" dirty="0"/>
              <a:t>V</a:t>
            </a:r>
            <a:r>
              <a:rPr lang="en-US" dirty="0" smtClean="0"/>
              <a:t>ector requires </a:t>
            </a:r>
            <a:r>
              <a:rPr lang="en-US" dirty="0"/>
              <a:t>all </a:t>
            </a:r>
            <a:r>
              <a:rPr lang="en-US" dirty="0" smtClean="0"/>
              <a:t>Elements </a:t>
            </a:r>
            <a:r>
              <a:rPr lang="en-US" dirty="0"/>
              <a:t>to be the same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Vector Types:</a:t>
            </a:r>
          </a:p>
          <a:p>
            <a:pPr lvl="1"/>
            <a:r>
              <a:rPr lang="en-US" dirty="0" smtClean="0"/>
              <a:t>Integer (numbers without decimals)</a:t>
            </a:r>
          </a:p>
          <a:p>
            <a:pPr lvl="1"/>
            <a:r>
              <a:rPr lang="en-US" dirty="0" smtClean="0"/>
              <a:t>Numeric (numbers with decimals)</a:t>
            </a:r>
          </a:p>
          <a:p>
            <a:pPr lvl="1"/>
            <a:r>
              <a:rPr lang="en-US" dirty="0" smtClean="0"/>
              <a:t>Character (text data)</a:t>
            </a:r>
          </a:p>
          <a:p>
            <a:pPr lvl="1"/>
            <a:r>
              <a:rPr lang="en-US" dirty="0" smtClean="0"/>
              <a:t>Logical (TRUE or FALSE values)</a:t>
            </a:r>
          </a:p>
          <a:p>
            <a:r>
              <a:rPr lang="en-US" dirty="0" smtClean="0"/>
              <a:t>Special values within a vector</a:t>
            </a:r>
          </a:p>
          <a:p>
            <a:pPr lvl="1"/>
            <a:r>
              <a:rPr lang="en-US" dirty="0" smtClean="0"/>
              <a:t>NA (missing value)</a:t>
            </a:r>
          </a:p>
          <a:p>
            <a:pPr lvl="1"/>
            <a:r>
              <a:rPr lang="en-US" dirty="0" smtClean="0"/>
              <a:t>Null (absence of a value)</a:t>
            </a:r>
          </a:p>
        </p:txBody>
      </p:sp>
    </p:spTree>
    <p:extLst>
      <p:ext uri="{BB962C8B-B14F-4D97-AF65-F5344CB8AC3E}">
        <p14:creationId xmlns:p14="http://schemas.microsoft.com/office/powerpoint/2010/main" val="396777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elements into a vector using combine: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c(1,3,5)</a:t>
            </a:r>
          </a:p>
          <a:p>
            <a:r>
              <a:rPr lang="en-US" dirty="0" smtClean="0"/>
              <a:t>Vector with integer sequence: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1:5</a:t>
            </a:r>
          </a:p>
          <a:p>
            <a:r>
              <a:rPr lang="en-US" dirty="0" smtClean="0"/>
              <a:t>Vector with complex sequence: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seq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(1,5, by=0.5)</a:t>
            </a:r>
          </a:p>
          <a:p>
            <a:r>
              <a:rPr lang="en-US" dirty="0" smtClean="0"/>
              <a:t>Repeating a vector: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rep(1:5, times = 3) </a:t>
            </a:r>
          </a:p>
          <a:p>
            <a:r>
              <a:rPr lang="en-US" dirty="0"/>
              <a:t>Repeating elements of a vector</a:t>
            </a:r>
            <a:r>
              <a:rPr lang="en-US" dirty="0" smtClean="0"/>
              <a:t>: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rep(1:5,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each=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3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/>
              <a:t>Vector can be assigned a name using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&lt;- </a:t>
            </a:r>
            <a:r>
              <a:rPr lang="en-US" dirty="0" smtClean="0"/>
              <a:t>operator: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	x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&lt;-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rep(1:5, times = 3) </a:t>
            </a:r>
          </a:p>
          <a:p>
            <a:r>
              <a:rPr lang="en-US" dirty="0" smtClean="0"/>
              <a:t>Return sorted values of x: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sort(x)</a:t>
            </a:r>
          </a:p>
          <a:p>
            <a:r>
              <a:rPr lang="en-US" dirty="0" smtClean="0"/>
              <a:t>Return </a:t>
            </a:r>
            <a:r>
              <a:rPr lang="en-US" dirty="0"/>
              <a:t>reversed values of x: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rev(x)</a:t>
            </a:r>
          </a:p>
          <a:p>
            <a:r>
              <a:rPr lang="en-US" dirty="0"/>
              <a:t>See counts of values: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table(x)</a:t>
            </a:r>
          </a:p>
          <a:p>
            <a:r>
              <a:rPr lang="en-US" dirty="0"/>
              <a:t>See unique values: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unique(x)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2406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ategories of value for data are know as Nominal.</a:t>
            </a:r>
          </a:p>
          <a:p>
            <a:r>
              <a:rPr lang="en-US" b="1" dirty="0" smtClean="0"/>
              <a:t>Factor</a:t>
            </a:r>
            <a:r>
              <a:rPr lang="en-US" dirty="0" smtClean="0"/>
              <a:t> is a special vector that is used for representing nominal variables.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blood&lt;-factor(c(“A”, “B”, “AB”))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blood&lt;-factor(c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(“A”, “B”, “AB”), levels = c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(“A”, “B”, “AB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”, “O”))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464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List</a:t>
            </a:r>
            <a:r>
              <a:rPr lang="en-US" dirty="0" smtClean="0"/>
              <a:t> </a:t>
            </a:r>
            <a:r>
              <a:rPr lang="en-US" dirty="0"/>
              <a:t>is used for storing an ordered set of values and allows different types of values to be collected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List are special type of vector.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person1&lt;-list (name = “Person1”, blood = “A”, gender = “MALE”)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u="sng" dirty="0" smtClean="0"/>
              <a:t>Question:</a:t>
            </a:r>
          </a:p>
          <a:p>
            <a:pPr marL="0" indent="0">
              <a:buNone/>
            </a:pPr>
            <a:r>
              <a:rPr lang="en-US" dirty="0" smtClean="0"/>
              <a:t>Can you correct the list so that blood has categories for A, B, AB and O and gender has categories for MALE and FEMALE?</a:t>
            </a:r>
          </a:p>
        </p:txBody>
      </p:sp>
    </p:spTree>
    <p:extLst>
      <p:ext uri="{BB962C8B-B14F-4D97-AF65-F5344CB8AC3E}">
        <p14:creationId xmlns:p14="http://schemas.microsoft.com/office/powerpoint/2010/main" val="177870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Answer: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Can you correct the list so that blood has categories for A, B, AB and O and gender has categories for MALE and FEMALE?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person1&lt;-list(name="Person1", blood=factor("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AB",levels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=c("A", "B", "AB", "O")), gender=factor("MALE", levels=c("MALE", "FEMALE")))</a:t>
            </a:r>
          </a:p>
        </p:txBody>
      </p:sp>
    </p:spTree>
    <p:extLst>
      <p:ext uri="{BB962C8B-B14F-4D97-AF65-F5344CB8AC3E}">
        <p14:creationId xmlns:p14="http://schemas.microsoft.com/office/powerpoint/2010/main" val="159031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vector Elements</a:t>
            </a:r>
            <a:endParaRPr lang="en-US" dirty="0" smtClean="0">
              <a:solidFill>
                <a:srgbClr val="0000FF"/>
              </a:solidFill>
              <a:latin typeface="Coure"/>
              <a:cs typeface="Coure"/>
            </a:endParaRPr>
          </a:p>
          <a:p>
            <a:r>
              <a:rPr lang="en-US" dirty="0" smtClean="0"/>
              <a:t>Select 2</a:t>
            </a:r>
            <a:r>
              <a:rPr lang="en-US" baseline="30000" dirty="0" smtClean="0"/>
              <a:t>nd</a:t>
            </a:r>
            <a:r>
              <a:rPr lang="en-US" dirty="0" smtClean="0"/>
              <a:t> element: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person1[2]</a:t>
            </a:r>
          </a:p>
          <a:p>
            <a:r>
              <a:rPr lang="en-US" dirty="0" smtClean="0"/>
              <a:t>Select all but 2</a:t>
            </a:r>
            <a:r>
              <a:rPr lang="en-US" baseline="30000" dirty="0" smtClean="0"/>
              <a:t>nd</a:t>
            </a:r>
            <a:r>
              <a:rPr lang="en-US" dirty="0" smtClean="0"/>
              <a:t> element: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person1[-2]</a:t>
            </a:r>
          </a:p>
          <a:p>
            <a:r>
              <a:rPr lang="en-US" dirty="0" smtClean="0"/>
              <a:t>Select elements 1 to 2: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person1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[1:2]</a:t>
            </a:r>
          </a:p>
          <a:p>
            <a:r>
              <a:rPr lang="en-US" dirty="0"/>
              <a:t>Select </a:t>
            </a:r>
            <a:r>
              <a:rPr lang="en-US" dirty="0" smtClean="0"/>
              <a:t>all but elements </a:t>
            </a:r>
            <a:r>
              <a:rPr lang="en-US" dirty="0"/>
              <a:t>1 to 2</a:t>
            </a:r>
            <a:r>
              <a:rPr lang="en-US" dirty="0" smtClean="0"/>
              <a:t>: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person1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[-(1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2)]</a:t>
            </a:r>
          </a:p>
          <a:p>
            <a:r>
              <a:rPr lang="en-US" dirty="0" smtClean="0"/>
              <a:t>Select element by name: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person1[‘name’]</a:t>
            </a:r>
          </a:p>
          <a:p>
            <a:r>
              <a:rPr lang="en-US" dirty="0" smtClean="0"/>
              <a:t>Select elements 1 and 3: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person1[c(1,3)]</a:t>
            </a:r>
          </a:p>
          <a:p>
            <a:r>
              <a:rPr lang="en-US" dirty="0" smtClean="0"/>
              <a:t>By value: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x[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x =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3]</a:t>
            </a:r>
          </a:p>
          <a:p>
            <a:r>
              <a:rPr lang="en-US" dirty="0"/>
              <a:t>All elements </a:t>
            </a:r>
            <a:r>
              <a:rPr lang="en-US" dirty="0" smtClean="0"/>
              <a:t>greater than 3</a:t>
            </a:r>
            <a:r>
              <a:rPr lang="en-US" dirty="0"/>
              <a:t>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x[x &gt; 3]</a:t>
            </a:r>
          </a:p>
          <a:p>
            <a:r>
              <a:rPr lang="en-US" dirty="0" smtClean="0"/>
              <a:t>Elements in set 1, 2 and 5: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x[x %in% c(1, 2, 5)]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4904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el"/>
                <a:cs typeface="Ariel"/>
              </a:rPr>
              <a:t>Conditional operators</a:t>
            </a:r>
          </a:p>
          <a:p>
            <a:r>
              <a:rPr lang="en-US" dirty="0">
                <a:latin typeface="Ariel"/>
                <a:cs typeface="Ariel"/>
              </a:rPr>
              <a:t>Are equal: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 == b</a:t>
            </a:r>
          </a:p>
          <a:p>
            <a:r>
              <a:rPr lang="en-US" dirty="0">
                <a:latin typeface="Ariel"/>
                <a:cs typeface="Ariel"/>
              </a:rPr>
              <a:t>Not equal: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 != b</a:t>
            </a:r>
          </a:p>
          <a:p>
            <a:r>
              <a:rPr lang="en-US" dirty="0">
                <a:latin typeface="Ariel"/>
                <a:cs typeface="Ariel"/>
              </a:rPr>
              <a:t>Greater than: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 &gt; b</a:t>
            </a:r>
          </a:p>
          <a:p>
            <a:r>
              <a:rPr lang="en-US" dirty="0">
                <a:latin typeface="Ariel"/>
                <a:cs typeface="Ariel"/>
              </a:rPr>
              <a:t>Greater than or equal to: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 &gt;= b</a:t>
            </a:r>
          </a:p>
          <a:p>
            <a:r>
              <a:rPr lang="en-US" dirty="0">
                <a:latin typeface="Ariel"/>
                <a:cs typeface="Ariel"/>
              </a:rPr>
              <a:t>Less than: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 &lt; b</a:t>
            </a:r>
          </a:p>
          <a:p>
            <a:r>
              <a:rPr lang="en-US" dirty="0">
                <a:latin typeface="Ariel"/>
                <a:cs typeface="Ariel"/>
              </a:rPr>
              <a:t>Less than or equal to: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&lt;= b</a:t>
            </a:r>
          </a:p>
          <a:p>
            <a:r>
              <a:rPr lang="en-US" dirty="0">
                <a:latin typeface="Ariel"/>
                <a:cs typeface="Ariel"/>
              </a:rPr>
              <a:t>Is missing: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is.na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(a)</a:t>
            </a:r>
          </a:p>
          <a:p>
            <a:r>
              <a:rPr lang="en-US" dirty="0">
                <a:latin typeface="Ariel"/>
                <a:cs typeface="Ariel"/>
              </a:rPr>
              <a:t>Is null: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is.null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(a)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0078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Basics: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frame </a:t>
            </a:r>
            <a:r>
              <a:rPr lang="en-US" dirty="0" smtClean="0"/>
              <a:t>is the most important data structure used in Machine Learning.</a:t>
            </a:r>
          </a:p>
          <a:p>
            <a:r>
              <a:rPr lang="en-US" dirty="0" smtClean="0"/>
              <a:t>It is analogous to spreadsheet or database.</a:t>
            </a:r>
          </a:p>
          <a:p>
            <a:r>
              <a:rPr lang="en-US" dirty="0" smtClean="0"/>
              <a:t>It is a List of Vectors.</a:t>
            </a:r>
          </a:p>
        </p:txBody>
      </p:sp>
    </p:spTree>
    <p:extLst>
      <p:ext uri="{BB962C8B-B14F-4D97-AF65-F5344CB8AC3E}">
        <p14:creationId xmlns:p14="http://schemas.microsoft.com/office/powerpoint/2010/main" val="144870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Basics: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Question:</a:t>
            </a:r>
          </a:p>
          <a:p>
            <a:pPr marL="0" indent="0">
              <a:buNone/>
            </a:pPr>
            <a:r>
              <a:rPr lang="en-US" dirty="0" smtClean="0"/>
              <a:t>Create the following vectors: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Vector: student = A, B, C, D, E, F</a:t>
            </a:r>
          </a:p>
          <a:p>
            <a:r>
              <a:rPr lang="en-US" dirty="0" smtClean="0"/>
              <a:t>Factor: </a:t>
            </a:r>
            <a:r>
              <a:rPr lang="en-US" dirty="0" err="1" smtClean="0"/>
              <a:t>english</a:t>
            </a:r>
            <a:r>
              <a:rPr lang="en-US" dirty="0" smtClean="0"/>
              <a:t> =  PASS, FAIL, PASS, PASS, FAIL, PASS</a:t>
            </a:r>
          </a:p>
          <a:p>
            <a:r>
              <a:rPr lang="en-US" dirty="0"/>
              <a:t>F</a:t>
            </a:r>
            <a:r>
              <a:rPr lang="en-US" dirty="0" smtClean="0"/>
              <a:t>actor: </a:t>
            </a:r>
            <a:r>
              <a:rPr lang="en-US" dirty="0" err="1" smtClean="0"/>
              <a:t>maths</a:t>
            </a:r>
            <a:r>
              <a:rPr lang="en-US" dirty="0" smtClean="0"/>
              <a:t> =  PASS, FAIL, PASS, FAIL, PASS, PASS</a:t>
            </a:r>
          </a:p>
          <a:p>
            <a:r>
              <a:rPr lang="en-US" dirty="0"/>
              <a:t>Factor: </a:t>
            </a:r>
            <a:r>
              <a:rPr lang="en-US" dirty="0" smtClean="0"/>
              <a:t>gender = FEMALE, FEMALE, MALE, MALE, MALE, FEMALE</a:t>
            </a:r>
          </a:p>
          <a:p>
            <a:r>
              <a:rPr lang="en-US" dirty="0" smtClean="0"/>
              <a:t>Vector: rank = 2, 6, 3, 5, 4, 1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Create a data frame </a:t>
            </a:r>
            <a:r>
              <a:rPr lang="en-US" dirty="0" smtClean="0"/>
              <a:t>called </a:t>
            </a:r>
            <a:r>
              <a:rPr lang="en-US" dirty="0" err="1" smtClean="0"/>
              <a:t>ourclass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the above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HINT: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dataframe_name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data.frame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(vector1, vector2</a:t>
            </a:r>
            <a:r>
              <a:rPr lang="mr-IN" dirty="0">
                <a:solidFill>
                  <a:srgbClr val="0000FF"/>
                </a:solidFill>
                <a:latin typeface="Courier"/>
                <a:cs typeface="Courier"/>
              </a:rPr>
              <a:t>…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.,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stringsAsFactors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FALSE)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7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Basics: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Extract entire column: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ourclass$student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/>
              <a:t>Extract </a:t>
            </a:r>
            <a:r>
              <a:rPr lang="en-US" dirty="0" smtClean="0"/>
              <a:t>multiple columns: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ourclass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[c(“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student”,”rank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”)]</a:t>
            </a:r>
          </a:p>
          <a:p>
            <a:r>
              <a:rPr lang="en-US" dirty="0"/>
              <a:t>Extract specific column: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vector[row, column]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ourclass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[2,1]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ourclass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[2,1:5]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ourclass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[2, 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ourclass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[,1]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u="sng" dirty="0" smtClean="0"/>
              <a:t>Question:</a:t>
            </a:r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you tell me another way to retrieve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ourclass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[c(“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student”,”rank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”)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] </a:t>
            </a:r>
            <a:r>
              <a:rPr lang="en-US" dirty="0" smtClean="0"/>
              <a:t>information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834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name and current profession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did you enroll in the course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your expectation at the end of the course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familiar are you with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0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Basics: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Question:</a:t>
            </a:r>
          </a:p>
          <a:p>
            <a:pPr marL="0" indent="0">
              <a:buNone/>
            </a:pPr>
            <a:r>
              <a:rPr lang="en-US" dirty="0"/>
              <a:t>Can you tell me another way to retrieve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ourclass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[c(“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student”,”rank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”)] </a:t>
            </a:r>
            <a:r>
              <a:rPr lang="en-US" dirty="0"/>
              <a:t>information?</a:t>
            </a:r>
          </a:p>
          <a:p>
            <a:endParaRPr lang="pt-BR" dirty="0" smtClean="0"/>
          </a:p>
          <a:p>
            <a:r>
              <a:rPr lang="pt-BR" dirty="0"/>
              <a:t>Best: </a:t>
            </a:r>
            <a:r>
              <a:rPr lang="pt-BR" dirty="0" err="1" smtClean="0">
                <a:solidFill>
                  <a:srgbClr val="0000FF"/>
                </a:solidFill>
                <a:latin typeface="Courier"/>
                <a:cs typeface="Courier"/>
              </a:rPr>
              <a:t>ourclass</a:t>
            </a:r>
            <a:r>
              <a:rPr lang="pt-BR" dirty="0" smtClean="0">
                <a:solidFill>
                  <a:srgbClr val="0000FF"/>
                </a:solidFill>
                <a:latin typeface="Courier"/>
                <a:cs typeface="Courier"/>
              </a:rPr>
              <a:t>[,</a:t>
            </a:r>
            <a:r>
              <a:rPr lang="pt-BR" dirty="0" err="1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pt-BR" dirty="0" smtClean="0">
                <a:solidFill>
                  <a:srgbClr val="0000FF"/>
                </a:solidFill>
                <a:latin typeface="Courier"/>
                <a:cs typeface="Courier"/>
              </a:rPr>
              <a:t>(1,5</a:t>
            </a:r>
            <a:r>
              <a:rPr lang="pt-BR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pt-BR" dirty="0" smtClean="0">
                <a:solidFill>
                  <a:srgbClr val="0000FF"/>
                </a:solidFill>
                <a:latin typeface="Courier"/>
                <a:cs typeface="Courier"/>
              </a:rPr>
              <a:t>]</a:t>
            </a:r>
          </a:p>
          <a:p>
            <a:r>
              <a:rPr lang="pt-BR" dirty="0" err="1"/>
              <a:t>Also</a:t>
            </a:r>
            <a:r>
              <a:rPr lang="pt-BR" dirty="0"/>
              <a:t>: </a:t>
            </a:r>
            <a:r>
              <a:rPr lang="pt-BR" dirty="0" err="1">
                <a:solidFill>
                  <a:srgbClr val="0000FF"/>
                </a:solidFill>
                <a:latin typeface="Courier"/>
                <a:cs typeface="Courier"/>
              </a:rPr>
              <a:t>ourclass</a:t>
            </a:r>
            <a:r>
              <a:rPr lang="pt-BR" dirty="0" smtClean="0">
                <a:solidFill>
                  <a:srgbClr val="0000FF"/>
                </a:solidFill>
                <a:latin typeface="Courier"/>
                <a:cs typeface="Courier"/>
              </a:rPr>
              <a:t>[1:6,</a:t>
            </a:r>
            <a:r>
              <a:rPr lang="pt-BR" dirty="0">
                <a:solidFill>
                  <a:srgbClr val="0000FF"/>
                </a:solidFill>
                <a:latin typeface="Courier"/>
                <a:cs typeface="Courier"/>
              </a:rPr>
              <a:t>c(1,5)]</a:t>
            </a:r>
          </a:p>
          <a:p>
            <a:endParaRPr lang="pt-BR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2419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Cheat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https://cran.r-project.org/doc/contrib/Short-</a:t>
            </a:r>
            <a:r>
              <a:rPr lang="en-US" dirty="0" smtClean="0">
                <a:hlinkClick r:id="rId2"/>
              </a:rPr>
              <a:t>refcard.pdf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0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surbhiraj18</a:t>
            </a:r>
            <a:r>
              <a:rPr lang="en-US" dirty="0">
                <a:hlinkClick r:id="rId2"/>
              </a:rPr>
              <a:t>@gmail.com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18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</a:p>
          <a:p>
            <a:r>
              <a:rPr lang="en-US" dirty="0" smtClean="0"/>
              <a:t>Data Collection, Input and Output</a:t>
            </a:r>
          </a:p>
          <a:p>
            <a:r>
              <a:rPr lang="en-US" dirty="0" smtClean="0"/>
              <a:t>Data Exploration, Data Visualization and Data Manipulation</a:t>
            </a:r>
          </a:p>
          <a:p>
            <a:r>
              <a:rPr lang="en-US" dirty="0" smtClean="0"/>
              <a:t>Introduction to Machine Learning</a:t>
            </a:r>
          </a:p>
          <a:p>
            <a:r>
              <a:rPr lang="en-US" dirty="0" smtClean="0"/>
              <a:t>Machine Learning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1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 smtClean="0">
                <a:solidFill>
                  <a:srgbClr val="FF0000"/>
                </a:solidFill>
              </a:rPr>
              <a:t>Mandatory </a:t>
            </a:r>
            <a:r>
              <a:rPr lang="en-US" dirty="0" smtClean="0"/>
              <a:t>Machine </a:t>
            </a:r>
            <a:r>
              <a:rPr lang="en-US" dirty="0"/>
              <a:t>Learning with </a:t>
            </a:r>
            <a:r>
              <a:rPr lang="en-US" dirty="0" smtClean="0"/>
              <a:t>R</a:t>
            </a:r>
            <a:r>
              <a:rPr lang="en-US" dirty="0"/>
              <a:t> by Brett Lantz © 2015 </a:t>
            </a:r>
            <a:r>
              <a:rPr lang="en-US" dirty="0" err="1"/>
              <a:t>Packt</a:t>
            </a:r>
            <a:r>
              <a:rPr lang="en-US" dirty="0"/>
              <a:t> </a:t>
            </a:r>
            <a:r>
              <a:rPr lang="en-US" dirty="0" smtClean="0"/>
              <a:t>Publishing 2nd</a:t>
            </a:r>
            <a:r>
              <a:rPr lang="en-US" dirty="0"/>
              <a:t> </a:t>
            </a:r>
            <a:r>
              <a:rPr lang="en-US" dirty="0" smtClean="0"/>
              <a:t>edition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aseline="30000" dirty="0" smtClean="0">
                <a:solidFill>
                  <a:srgbClr val="FF0000"/>
                </a:solidFill>
              </a:rPr>
              <a:t>Optional </a:t>
            </a:r>
            <a:r>
              <a:rPr lang="en-US" dirty="0" smtClean="0"/>
              <a:t>R </a:t>
            </a:r>
            <a:r>
              <a:rPr lang="en-US" dirty="0"/>
              <a:t>for Everyone: Advanced Analytics and Graphics (Addison-Wesley Data &amp; Analytics Series) by Jared Lander © 2013 Addison-Wesley Professional 1st edition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0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and 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and RStudio are free and open-source.</a:t>
            </a:r>
          </a:p>
          <a:p>
            <a:r>
              <a:rPr lang="en-US" dirty="0" smtClean="0"/>
              <a:t>R and RStudio can be installed on most operating systems like Windows, Mac OS X, Linux.</a:t>
            </a:r>
          </a:p>
        </p:txBody>
      </p:sp>
    </p:spTree>
    <p:extLst>
      <p:ext uri="{BB962C8B-B14F-4D97-AF65-F5344CB8AC3E}">
        <p14:creationId xmlns:p14="http://schemas.microsoft.com/office/powerpoint/2010/main" val="123824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Comprehensive R Archive </a:t>
            </a:r>
            <a:r>
              <a:rPr lang="en-US" dirty="0" err="1" smtClean="0"/>
              <a:t>Network</a:t>
            </a:r>
            <a:r>
              <a:rPr lang="en-US" dirty="0" err="1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://cran.r-project.org/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2249"/>
            <a:ext cx="9144000" cy="22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RStudio website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://www.rstudio.com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Select Download RStudio</a:t>
            </a:r>
          </a:p>
          <a:p>
            <a:r>
              <a:rPr lang="en-US" dirty="0" smtClean="0"/>
              <a:t>Download RStudio Desktop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481" t="6777" r="13532" b="40495"/>
          <a:stretch/>
        </p:blipFill>
        <p:spPr>
          <a:xfrm>
            <a:off x="809342" y="3055935"/>
            <a:ext cx="6873174" cy="31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1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RStudio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186" r="-51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020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help on a particular function: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?mean</a:t>
            </a:r>
          </a:p>
          <a:p>
            <a:r>
              <a:rPr lang="en-US" dirty="0" smtClean="0"/>
              <a:t>Search help files for a word or phrase: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help.search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(‘weighted mean’)</a:t>
            </a:r>
          </a:p>
          <a:p>
            <a:r>
              <a:rPr lang="en-US" dirty="0"/>
              <a:t>Install package: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install.packages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(‘datasets’)</a:t>
            </a:r>
          </a:p>
          <a:p>
            <a:r>
              <a:rPr lang="en-US" dirty="0"/>
              <a:t>Load the package into the </a:t>
            </a:r>
            <a:r>
              <a:rPr lang="en-US" dirty="0" err="1"/>
              <a:t>session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library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(datasets)</a:t>
            </a:r>
          </a:p>
          <a:p>
            <a:r>
              <a:rPr lang="en-US" dirty="0" smtClean="0"/>
              <a:t>Load </a:t>
            </a:r>
            <a:r>
              <a:rPr lang="en-US" dirty="0"/>
              <a:t>a built-in dataset: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data(iris)</a:t>
            </a:r>
          </a:p>
          <a:p>
            <a:r>
              <a:rPr lang="en-US" dirty="0" smtClean="0"/>
              <a:t>Get </a:t>
            </a:r>
            <a:r>
              <a:rPr lang="en-US" dirty="0"/>
              <a:t>summary of object: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summary(iris)</a:t>
            </a:r>
          </a:p>
          <a:p>
            <a:r>
              <a:rPr lang="en-US" dirty="0"/>
              <a:t>Get summary of object’s structure: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str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(iris)</a:t>
            </a:r>
          </a:p>
          <a:p>
            <a:r>
              <a:rPr lang="en-US" dirty="0"/>
              <a:t>View first 6 rows of data: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head(iris)</a:t>
            </a:r>
          </a:p>
          <a:p>
            <a:r>
              <a:rPr lang="en-US" dirty="0"/>
              <a:t>View last 6 rows of data: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tail(iris)</a:t>
            </a:r>
          </a:p>
          <a:p>
            <a:r>
              <a:rPr lang="en-US" dirty="0" smtClean="0"/>
              <a:t>Find </a:t>
            </a:r>
            <a:r>
              <a:rPr lang="en-US" dirty="0"/>
              <a:t>the class of an object: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class(iris)</a:t>
            </a:r>
          </a:p>
        </p:txBody>
      </p:sp>
    </p:spTree>
    <p:extLst>
      <p:ext uri="{BB962C8B-B14F-4D97-AF65-F5344CB8AC3E}">
        <p14:creationId xmlns:p14="http://schemas.microsoft.com/office/powerpoint/2010/main" val="411244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1871</TotalTime>
  <Words>1149</Words>
  <Application>Microsoft Macintosh PowerPoint</Application>
  <PresentationFormat>On-screen Show (4:3)</PresentationFormat>
  <Paragraphs>146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Machine Learning using R</vt:lpstr>
      <vt:lpstr>Introduction</vt:lpstr>
      <vt:lpstr>Course Objectives</vt:lpstr>
      <vt:lpstr>Course Reading</vt:lpstr>
      <vt:lpstr>R and RStudio</vt:lpstr>
      <vt:lpstr>Installing R</vt:lpstr>
      <vt:lpstr>Installing RStudio</vt:lpstr>
      <vt:lpstr>Installing RStudio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Basics: Data Frame</vt:lpstr>
      <vt:lpstr>R Basics: Data Frame</vt:lpstr>
      <vt:lpstr>R Basics: Data Frame</vt:lpstr>
      <vt:lpstr>R Basics: Data Frame</vt:lpstr>
      <vt:lpstr>R Cheat Sheets</vt:lpstr>
      <vt:lpstr>Contact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using R</dc:title>
  <dc:creator>Surbhi</dc:creator>
  <cp:lastModifiedBy>Surbhi</cp:lastModifiedBy>
  <cp:revision>36</cp:revision>
  <cp:lastPrinted>2017-06-27T21:52:06Z</cp:lastPrinted>
  <dcterms:created xsi:type="dcterms:W3CDTF">2017-06-27T15:52:51Z</dcterms:created>
  <dcterms:modified xsi:type="dcterms:W3CDTF">2017-10-18T01:25:31Z</dcterms:modified>
</cp:coreProperties>
</file>