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4"/>
  </p:handoutMasterIdLst>
  <p:sldIdLst>
    <p:sldId id="256" r:id="rId2"/>
    <p:sldId id="258" r:id="rId3"/>
    <p:sldId id="291" r:id="rId4"/>
    <p:sldId id="292" r:id="rId5"/>
    <p:sldId id="293" r:id="rId6"/>
    <p:sldId id="294" r:id="rId7"/>
    <p:sldId id="295" r:id="rId8"/>
    <p:sldId id="323" r:id="rId9"/>
    <p:sldId id="324" r:id="rId10"/>
    <p:sldId id="297" r:id="rId11"/>
    <p:sldId id="298" r:id="rId12"/>
    <p:sldId id="325" r:id="rId13"/>
    <p:sldId id="302" r:id="rId14"/>
    <p:sldId id="303" r:id="rId15"/>
    <p:sldId id="304" r:id="rId16"/>
    <p:sldId id="305" r:id="rId17"/>
    <p:sldId id="335" r:id="rId18"/>
    <p:sldId id="337" r:id="rId19"/>
    <p:sldId id="338" r:id="rId20"/>
    <p:sldId id="339" r:id="rId21"/>
    <p:sldId id="333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4838" autoAdjust="0"/>
    <p:restoredTop sz="94672" autoAdjust="0"/>
  </p:normalViewPr>
  <p:slideViewPr>
    <p:cSldViewPr snapToGrid="0">
      <p:cViewPr varScale="1">
        <p:scale>
          <a:sx n="82" d="100"/>
          <a:sy n="82" d="100"/>
        </p:scale>
        <p:origin x="72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FDB5-5843-4FF3-81E7-9F288E617DD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9B17-1041-48C9-AC91-62D037CD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37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the-ultimate-hands-on-hadoop-tame-your-big-data/" TargetMode="External"/><Relationship Id="rId2" Type="http://schemas.openxmlformats.org/officeDocument/2006/relationships/hyperlink" Target="https://www.udemy.com/user/frankkane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Ingestion: </a:t>
            </a:r>
            <a:r>
              <a:rPr lang="en-US" dirty="0" err="1"/>
              <a:t>Sqoop</a:t>
            </a:r>
            <a:r>
              <a:rPr lang="en-US" dirty="0"/>
              <a:t> &amp; Flume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Julien Heck</a:t>
            </a:r>
          </a:p>
          <a:p>
            <a:r>
              <a:rPr lang="en-US" dirty="0"/>
              <a:t>Hadoop and Managing Big Data</a:t>
            </a:r>
          </a:p>
          <a:p>
            <a:r>
              <a:rPr lang="en-US" dirty="0"/>
              <a:t>UCLA Extension</a:t>
            </a:r>
          </a:p>
        </p:txBody>
      </p:sp>
    </p:spTree>
    <p:extLst>
      <p:ext uri="{BB962C8B-B14F-4D97-AF65-F5344CB8AC3E}">
        <p14:creationId xmlns:p14="http://schemas.microsoft.com/office/powerpoint/2010/main" val="98696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Imports and Consistency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36346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importing data to HDFS, it is important that you ensure access to a consistent snapshot of the source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ensure that any processes that update existing rows of a table are disabled during the import.</a:t>
            </a:r>
          </a:p>
        </p:txBody>
      </p:sp>
    </p:spTree>
    <p:extLst>
      <p:ext uri="{BB962C8B-B14F-4D97-AF65-F5344CB8AC3E}">
        <p14:creationId xmlns:p14="http://schemas.microsoft.com/office/powerpoint/2010/main" val="13922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Imported Data and Hive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36346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system such as Hive to handle relational operations can dramatically ease the development of the analytic pipeline.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Sqoop</a:t>
            </a:r>
            <a:r>
              <a:rPr lang="en-US" dirty="0"/>
              <a:t> can generate a Hive table based on a table from an existing relational data 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5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 into Hive –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9129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HDFS files into Hive using </a:t>
            </a:r>
            <a:r>
              <a:rPr lang="en-US" dirty="0" err="1"/>
              <a:t>Sqoop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to Canvas and go to </a:t>
            </a:r>
            <a:r>
              <a:rPr lang="en-US" b="1" dirty="0"/>
              <a:t>Module 4 – Exercise </a:t>
            </a:r>
            <a:r>
              <a:rPr lang="en-US" b="1" dirty="0" err="1"/>
              <a:t>Sqoop</a:t>
            </a:r>
            <a:r>
              <a:rPr lang="en-US" b="1" dirty="0"/>
              <a:t>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224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Performing an Export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504355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Sqoop</a:t>
            </a:r>
            <a:r>
              <a:rPr lang="en-US" dirty="0"/>
              <a:t>, an </a:t>
            </a:r>
            <a:r>
              <a:rPr lang="en-US" i="1" dirty="0"/>
              <a:t>import</a:t>
            </a:r>
            <a:r>
              <a:rPr lang="en-US" dirty="0"/>
              <a:t> refers to the movement of data from a database system into HDFS.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contrast, an </a:t>
            </a:r>
            <a:r>
              <a:rPr lang="en-US" i="1" dirty="0"/>
              <a:t>export</a:t>
            </a:r>
            <a:r>
              <a:rPr lang="en-US" dirty="0"/>
              <a:t> uses HDFS as the source of data and a remote database as the destination.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can, for example, export the results of an analysis to a database for consumption by other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exporting a table from HDFS to a database, we must prepare the database to receive the data by creating the target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</a:t>
            </a:r>
            <a:r>
              <a:rPr lang="en-US" dirty="0" err="1"/>
              <a:t>Sqoop</a:t>
            </a:r>
            <a:r>
              <a:rPr lang="en-US" dirty="0"/>
              <a:t> can infer which Java types are appropriate to hold SQL data types, this translation does not work in both directions.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must determine which types are most appropriate.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reading the tables directly from files, we need to tell </a:t>
            </a:r>
            <a:r>
              <a:rPr lang="en-US" dirty="0" err="1"/>
              <a:t>Sqoop</a:t>
            </a:r>
            <a:r>
              <a:rPr lang="en-US" dirty="0"/>
              <a:t> which delimiters to use.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Sqoop</a:t>
            </a:r>
            <a:r>
              <a:rPr lang="en-US" dirty="0"/>
              <a:t> assumes records are newline-delimited by default, but needs to be told about the field delimiters.</a:t>
            </a:r>
          </a:p>
        </p:txBody>
      </p:sp>
    </p:spTree>
    <p:extLst>
      <p:ext uri="{BB962C8B-B14F-4D97-AF65-F5344CB8AC3E}">
        <p14:creationId xmlns:p14="http://schemas.microsoft.com/office/powerpoint/2010/main" val="203424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Export: A deeper look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50435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Sqoop</a:t>
            </a:r>
            <a:r>
              <a:rPr lang="en-US" dirty="0"/>
              <a:t> performs exports is very similar in nature to how </a:t>
            </a:r>
            <a:r>
              <a:rPr lang="en-US" dirty="0" err="1"/>
              <a:t>Sqoop</a:t>
            </a:r>
            <a:r>
              <a:rPr lang="en-US" dirty="0"/>
              <a:t> performs imports.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performing the export, </a:t>
            </a:r>
            <a:r>
              <a:rPr lang="en-US" dirty="0" err="1"/>
              <a:t>Sqoop</a:t>
            </a:r>
            <a:r>
              <a:rPr lang="en-US" dirty="0"/>
              <a:t> picks a strategy based on the database connect string.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Sqoop</a:t>
            </a:r>
            <a:r>
              <a:rPr lang="en-US" dirty="0"/>
              <a:t> then generates a Java class based on the target table definition.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generated class has the ability to parse records from text files and insert values of the appropriate types into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MapReduce job is then launched that reads the source datafiles from HDFS, parses the records using the generated class, and executes the chosen export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threads are used to read from HDFS and communicate with the database, to ensure that I/O operations involving different systems are overlapped 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2300132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Export: A deeper look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955" y="1266824"/>
            <a:ext cx="4999169" cy="544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9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Sqoop</a:t>
            </a:r>
            <a:r>
              <a:rPr lang="en-US" dirty="0"/>
              <a:t> 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50435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an Export: Export from HDFS to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to Canvas and go to </a:t>
            </a:r>
            <a:r>
              <a:rPr lang="en-US" b="1" dirty="0"/>
              <a:t>Module 4 – Exercise </a:t>
            </a:r>
            <a:r>
              <a:rPr lang="en-US" b="1" dirty="0" err="1"/>
              <a:t>Sqoop</a:t>
            </a:r>
            <a:r>
              <a:rPr lang="en-US" b="1" dirty="0"/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15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50435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Kafka is a popular distributed, reliable, low-latency, pub-sub (publish-subscribe) messaging platform developed at LinkedIn.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Kafka acts as a write ahead log (WAL) for messages, much the same way a transaction log or journal functions in an ACID data store.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log-based design provides durability, consistency, and the capability for subscribers to replay messages if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Kafka publishers are called </a:t>
            </a:r>
            <a:r>
              <a:rPr lang="en-US" b="1" i="1" dirty="0"/>
              <a:t>producers</a:t>
            </a:r>
            <a:r>
              <a:rPr lang="en-US" dirty="0"/>
              <a:t>, and producers write data to </a:t>
            </a:r>
            <a:r>
              <a:rPr lang="en-US" b="1" i="1" dirty="0"/>
              <a:t>topics</a:t>
            </a:r>
            <a:r>
              <a:rPr lang="en-US" dirty="0"/>
              <a:t>. Subscribers in Kafka, called </a:t>
            </a:r>
            <a:r>
              <a:rPr lang="en-US" b="1" i="1" dirty="0"/>
              <a:t>consumers</a:t>
            </a:r>
            <a:r>
              <a:rPr lang="en-US" dirty="0"/>
              <a:t>, read messages from specified topics.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3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Kafka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09" y="1338164"/>
            <a:ext cx="7990415" cy="47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88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2411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Kafka is a distributed system consisting of one or more brokers, typically on separate nodes of a cluster.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Brokers manage partitions, which are ordered, immutable sequences of messages for a particular topic.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Partitions are replicated across multiple nodes in a cluster to provide fault tolerance.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Topics may have many partitions.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topic in Kafka is treated as a log (an ordered collection of messages), with a unique offset assigned to each message. Consumers can access messages from a topic based upon these offsets, allowing a consumer to replay previous messages.</a:t>
            </a:r>
          </a:p>
        </p:txBody>
      </p:sp>
    </p:spTree>
    <p:extLst>
      <p:ext uri="{BB962C8B-B14F-4D97-AF65-F5344CB8AC3E}">
        <p14:creationId xmlns:p14="http://schemas.microsoft.com/office/powerpoint/2010/main" val="354420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Sqoop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2"/>
            <a:ext cx="8596668" cy="53514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previous lesson we learn about different type of storage repositories outside of HDFS.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interact with such external storage, MapReduce programs need to use external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Often, valuable data in an organization is stored in structured data stores such as relational database management systems (RDBMSs).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</a:t>
            </a:r>
            <a:r>
              <a:rPr lang="en-US" dirty="0" err="1"/>
              <a:t>Sqoop</a:t>
            </a:r>
            <a:r>
              <a:rPr lang="en-US" dirty="0"/>
              <a:t> (which is a portmanteau for “</a:t>
            </a:r>
            <a:r>
              <a:rPr lang="en-US" dirty="0" err="1"/>
              <a:t>sql</a:t>
            </a:r>
            <a:r>
              <a:rPr lang="en-US" dirty="0"/>
              <a:t>-to-</a:t>
            </a:r>
            <a:r>
              <a:rPr lang="en-US" dirty="0" err="1"/>
              <a:t>hadoop</a:t>
            </a:r>
            <a:r>
              <a:rPr lang="en-US" dirty="0"/>
              <a:t>”) is an open source tool that allows users to extract data from a structured data store into Hadoop for further processing. This processing can be done with MapReduce programs or other higher-level tools such as Hive, Pig or Spark.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Sqoop</a:t>
            </a:r>
            <a:r>
              <a:rPr lang="en-US" dirty="0"/>
              <a:t> can automatically create Hive tables from imported data from a RDBMS (Relational Database Management System)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Sqoop</a:t>
            </a:r>
            <a:r>
              <a:rPr lang="en-US" dirty="0"/>
              <a:t> can also be used to send data from Hadoop to a relational database, useful for sending results processed in Hadoop to an operational transaction processing system.</a:t>
            </a:r>
          </a:p>
        </p:txBody>
      </p:sp>
    </p:spTree>
    <p:extLst>
      <p:ext uri="{BB962C8B-B14F-4D97-AF65-F5344CB8AC3E}">
        <p14:creationId xmlns:p14="http://schemas.microsoft.com/office/powerpoint/2010/main" val="1654370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Kafka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76" y="1409997"/>
            <a:ext cx="7781374" cy="452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96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50435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to Canvas and go to </a:t>
            </a:r>
            <a:r>
              <a:rPr lang="en-US" b="1" dirty="0"/>
              <a:t>Module 4 – Assignment </a:t>
            </a:r>
            <a:r>
              <a:rPr lang="en-US" b="1" dirty="0" err="1"/>
              <a:t>Sqoop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5454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1"/>
            <a:ext cx="8596668" cy="51741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White, Tom. Hadoop: The Definitive Guide: Storage and Analysis at Internet Scale, O'Reilly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Aven</a:t>
            </a:r>
            <a:r>
              <a:rPr lang="en-US" dirty="0"/>
              <a:t>, Jeffrey. Hadoop in 24 Hours, </a:t>
            </a:r>
            <a:r>
              <a:rPr lang="en-US" dirty="0" err="1"/>
              <a:t>Sams</a:t>
            </a:r>
            <a:r>
              <a:rPr lang="en-US" dirty="0"/>
              <a:t> Teach Yourself, Pearson Education.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Sundog Education by Frank Kane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The Ultimate Hands-On Hadoop - Tame your Big Data!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6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Sqoop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2"/>
            <a:ext cx="8596668" cy="5351465"/>
          </a:xfrm>
        </p:spPr>
        <p:txBody>
          <a:bodyPr>
            <a:normAutofit/>
          </a:bodyPr>
          <a:lstStyle/>
          <a:p>
            <a:r>
              <a:rPr lang="en-US" dirty="0" err="1"/>
              <a:t>Sqoop</a:t>
            </a:r>
            <a:r>
              <a:rPr lang="en-US" dirty="0"/>
              <a:t> includes tools for the following operations: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Listing databases and tables on a database system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Importing a single table from a database system, including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Specifying which columns to import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Specifying which rows to import using a WHERE clause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Importing data from one or more tables using a SELECT statement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Incremental imports from a table on a database system (importing only what has changed since a known previous state)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Exporting of data from HDFS to a table on a remote database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0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Sqoop</a:t>
            </a:r>
            <a:r>
              <a:rPr lang="en-US" dirty="0"/>
              <a:t> Connectors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3437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Sqoop</a:t>
            </a:r>
            <a:r>
              <a:rPr lang="en-US" dirty="0"/>
              <a:t> has an extension framework that makes it possible to import data from — and export data to — any external storage system that has bulk data transfer capabilities.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 err="1"/>
              <a:t>Sqoop</a:t>
            </a:r>
            <a:r>
              <a:rPr lang="en-US" b="1" dirty="0"/>
              <a:t> connector </a:t>
            </a:r>
            <a:r>
              <a:rPr lang="en-US" dirty="0"/>
              <a:t>is a modular component that uses this framework to enable </a:t>
            </a:r>
            <a:r>
              <a:rPr lang="en-US" dirty="0" err="1"/>
              <a:t>Sqoop</a:t>
            </a:r>
            <a:r>
              <a:rPr lang="en-US" dirty="0"/>
              <a:t> imports and exports.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Sqoop</a:t>
            </a:r>
            <a:r>
              <a:rPr lang="en-US" dirty="0"/>
              <a:t> ships with connectors for working with a range of popular databases, including MySQL, PostgreSQL, Oracle, SQL Server, DB2, and Netezza.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well as the built-in </a:t>
            </a:r>
            <a:r>
              <a:rPr lang="en-US" dirty="0" err="1"/>
              <a:t>Sqoop</a:t>
            </a:r>
            <a:r>
              <a:rPr lang="en-US" dirty="0"/>
              <a:t> connectors, various third-party connectors are available for data stores, ranging from enterprise data warehouses (such as Teradata) to NoSQL stores (such as </a:t>
            </a:r>
            <a:r>
              <a:rPr lang="en-US" dirty="0" err="1"/>
              <a:t>Couchbase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also a generic </a:t>
            </a:r>
            <a:r>
              <a:rPr lang="en-US" b="1" dirty="0"/>
              <a:t>JDBC </a:t>
            </a:r>
            <a:r>
              <a:rPr lang="en-US" dirty="0"/>
              <a:t>(Java Database Connectivity) connector for connecting to any database that supports Java’s JDBC protocol.</a:t>
            </a:r>
          </a:p>
        </p:txBody>
      </p:sp>
    </p:spTree>
    <p:extLst>
      <p:ext uri="{BB962C8B-B14F-4D97-AF65-F5344CB8AC3E}">
        <p14:creationId xmlns:p14="http://schemas.microsoft.com/office/powerpoint/2010/main" val="330034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Text and Binary File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3437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Sqoop</a:t>
            </a:r>
            <a:r>
              <a:rPr lang="en-US" dirty="0"/>
              <a:t> is capable of importing into a few different file formats.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</a:t>
            </a:r>
            <a:r>
              <a:rPr lang="en-US" dirty="0" err="1"/>
              <a:t>Sqoop</a:t>
            </a:r>
            <a:r>
              <a:rPr lang="en-US" dirty="0"/>
              <a:t> will generate comma-delimited text files for our imported data.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Delimiters can be specified explicitly.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Sqoop</a:t>
            </a:r>
            <a:r>
              <a:rPr lang="en-US" dirty="0"/>
              <a:t> also supports </a:t>
            </a:r>
            <a:r>
              <a:rPr lang="en-US" dirty="0" err="1"/>
              <a:t>SequenceFiles</a:t>
            </a:r>
            <a:r>
              <a:rPr lang="en-US" dirty="0"/>
              <a:t>, Avro datafiles, and Parquet files.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binary formats provide the most precise representation possible of the imported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1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err="1"/>
              <a:t>Sqoop</a:t>
            </a:r>
            <a:r>
              <a:rPr lang="en-US" dirty="0"/>
              <a:t>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9129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Sqoop</a:t>
            </a:r>
            <a:r>
              <a:rPr lang="en-US" dirty="0"/>
              <a:t> is an abstraction for MapReduce, meaning it takes a command, such as a request to import a table from an RDBMS into HDFS, and implements this using a MapReduce processing routine. Specifically, </a:t>
            </a:r>
            <a:r>
              <a:rPr lang="en-US" dirty="0" err="1"/>
              <a:t>Sqoop</a:t>
            </a:r>
            <a:r>
              <a:rPr lang="en-US" dirty="0"/>
              <a:t> implements a </a:t>
            </a:r>
            <a:r>
              <a:rPr lang="en-US" b="1" dirty="0"/>
              <a:t>Map-only</a:t>
            </a:r>
            <a:r>
              <a:rPr lang="en-US" dirty="0"/>
              <a:t> MapReduce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Sqoop</a:t>
            </a:r>
            <a:r>
              <a:rPr lang="en-US" dirty="0"/>
              <a:t> performs the following steps to complete an import operation: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 Connect to the database system using JDBC or a customer connector.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2. Examine the table to be imported.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3. Create a Java class to represent the structure (schema) for the specified table. This class can then be reused for future import operations.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4. Execute a Map-only MapReduce job with a specified number of tasks (mappers) to connect to the database system and import data from the specified table in parallel.</a:t>
            </a:r>
          </a:p>
        </p:txBody>
      </p:sp>
    </p:spTree>
    <p:extLst>
      <p:ext uri="{BB962C8B-B14F-4D97-AF65-F5344CB8AC3E}">
        <p14:creationId xmlns:p14="http://schemas.microsoft.com/office/powerpoint/2010/main" val="31893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Sqoop</a:t>
            </a:r>
            <a:r>
              <a:rPr lang="en-US" dirty="0"/>
              <a:t> Import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89" y="1335637"/>
            <a:ext cx="6088711" cy="53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6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Sqoop</a:t>
            </a:r>
            <a:r>
              <a:rPr lang="en-US" dirty="0"/>
              <a:t>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6" y="1295593"/>
            <a:ext cx="6456104" cy="524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0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21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Sqoop</a:t>
            </a:r>
            <a:r>
              <a:rPr lang="en-US" dirty="0"/>
              <a:t> Import –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301263"/>
            <a:ext cx="8596668" cy="49129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to Canvas and go to </a:t>
            </a:r>
            <a:r>
              <a:rPr lang="en-US" b="1" dirty="0"/>
              <a:t>Module 4 – Exercise </a:t>
            </a:r>
            <a:r>
              <a:rPr lang="en-US" b="1" dirty="0" err="1"/>
              <a:t>Sqoop</a:t>
            </a:r>
            <a:r>
              <a:rPr lang="en-US" b="1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266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7382</TotalTime>
  <Words>1311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Data Ingestion: Sqoop &amp; Flume</vt:lpstr>
      <vt:lpstr>Sqoop</vt:lpstr>
      <vt:lpstr>Sqoop</vt:lpstr>
      <vt:lpstr>Sqoop Connectors</vt:lpstr>
      <vt:lpstr>Text and Binary File Formats</vt:lpstr>
      <vt:lpstr>How Sqoop works</vt:lpstr>
      <vt:lpstr>Sqoop Import</vt:lpstr>
      <vt:lpstr>Sqoop Tools</vt:lpstr>
      <vt:lpstr>Sqoop Import – Example</vt:lpstr>
      <vt:lpstr>Imports and Consistency</vt:lpstr>
      <vt:lpstr>Imported Data and Hive</vt:lpstr>
      <vt:lpstr>Import into Hive – Example</vt:lpstr>
      <vt:lpstr>Performing an Export</vt:lpstr>
      <vt:lpstr>Export: A deeper look</vt:lpstr>
      <vt:lpstr>Export: A deeper look</vt:lpstr>
      <vt:lpstr>Sqoop Exercise</vt:lpstr>
      <vt:lpstr>Kafka</vt:lpstr>
      <vt:lpstr>Kafka</vt:lpstr>
      <vt:lpstr>Kafka</vt:lpstr>
      <vt:lpstr>Kafka</vt:lpstr>
      <vt:lpstr>Assignment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 &amp; Hive</dc:title>
  <dc:creator>Heck, Julien</dc:creator>
  <cp:keywords>Medtronic Controlled</cp:keywords>
  <cp:lastModifiedBy>Heck, Julien</cp:lastModifiedBy>
  <cp:revision>633</cp:revision>
  <cp:lastPrinted>2017-09-12T22:25:40Z</cp:lastPrinted>
  <dcterms:created xsi:type="dcterms:W3CDTF">2017-09-10T18:07:00Z</dcterms:created>
  <dcterms:modified xsi:type="dcterms:W3CDTF">2017-11-13T01:41:45Z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52dbf2c1-ef0d-4ff6-9764-2c94b43adc90</vt:lpwstr>
  </property>
  <property fmtid="{D5CDD505-2E9C-101B-9397-08002B2CF9AE}" pid="3" name="DocumentCreator">
    <vt:lpwstr>heckj2</vt:lpwstr>
  </property>
  <property fmtid="{D5CDD505-2E9C-101B-9397-08002B2CF9AE}" pid="4" name="CreationDate">
    <vt:lpwstr>2017-09-10</vt:lpwstr>
  </property>
  <property fmtid="{D5CDD505-2E9C-101B-9397-08002B2CF9AE}" pid="5" name="Classification">
    <vt:lpwstr>MedtronicControlled</vt:lpwstr>
  </property>
</Properties>
</file>