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handoutMasterIdLst>
    <p:handoutMasterId r:id="rId61"/>
  </p:handoutMasterIdLst>
  <p:sldIdLst>
    <p:sldId id="256" r:id="rId2"/>
    <p:sldId id="258" r:id="rId3"/>
    <p:sldId id="303" r:id="rId4"/>
    <p:sldId id="304" r:id="rId5"/>
    <p:sldId id="305" r:id="rId6"/>
    <p:sldId id="306" r:id="rId7"/>
    <p:sldId id="307" r:id="rId8"/>
    <p:sldId id="308" r:id="rId9"/>
    <p:sldId id="309" r:id="rId10"/>
    <p:sldId id="310" r:id="rId11"/>
    <p:sldId id="351" r:id="rId12"/>
    <p:sldId id="311" r:id="rId13"/>
    <p:sldId id="343" r:id="rId14"/>
    <p:sldId id="344" r:id="rId15"/>
    <p:sldId id="355" r:id="rId16"/>
    <p:sldId id="292" r:id="rId17"/>
    <p:sldId id="313" r:id="rId18"/>
    <p:sldId id="345" r:id="rId19"/>
    <p:sldId id="346" r:id="rId20"/>
    <p:sldId id="326" r:id="rId21"/>
    <p:sldId id="295" r:id="rId22"/>
    <p:sldId id="296" r:id="rId23"/>
    <p:sldId id="297" r:id="rId24"/>
    <p:sldId id="298" r:id="rId25"/>
    <p:sldId id="300" r:id="rId26"/>
    <p:sldId id="327" r:id="rId27"/>
    <p:sldId id="328" r:id="rId28"/>
    <p:sldId id="329" r:id="rId29"/>
    <p:sldId id="330" r:id="rId30"/>
    <p:sldId id="291" r:id="rId31"/>
    <p:sldId id="314" r:id="rId32"/>
    <p:sldId id="315" r:id="rId33"/>
    <p:sldId id="316" r:id="rId34"/>
    <p:sldId id="375" r:id="rId35"/>
    <p:sldId id="376" r:id="rId36"/>
    <p:sldId id="321" r:id="rId37"/>
    <p:sldId id="301" r:id="rId38"/>
    <p:sldId id="293" r:id="rId39"/>
    <p:sldId id="331" r:id="rId40"/>
    <p:sldId id="334" r:id="rId41"/>
    <p:sldId id="336" r:id="rId42"/>
    <p:sldId id="339" r:id="rId43"/>
    <p:sldId id="349" r:id="rId44"/>
    <p:sldId id="348" r:id="rId45"/>
    <p:sldId id="350" r:id="rId46"/>
    <p:sldId id="294" r:id="rId47"/>
    <p:sldId id="364" r:id="rId48"/>
    <p:sldId id="356" r:id="rId49"/>
    <p:sldId id="359" r:id="rId50"/>
    <p:sldId id="360" r:id="rId51"/>
    <p:sldId id="367" r:id="rId52"/>
    <p:sldId id="371" r:id="rId53"/>
    <p:sldId id="362" r:id="rId54"/>
    <p:sldId id="372" r:id="rId55"/>
    <p:sldId id="352" r:id="rId56"/>
    <p:sldId id="373" r:id="rId57"/>
    <p:sldId id="374" r:id="rId58"/>
    <p:sldId id="29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4838" autoAdjust="0"/>
    <p:restoredTop sz="90311" autoAdjust="0"/>
  </p:normalViewPr>
  <p:slideViewPr>
    <p:cSldViewPr snapToGrid="0">
      <p:cViewPr varScale="1">
        <p:scale>
          <a:sx n="78" d="100"/>
          <a:sy n="78" d="100"/>
        </p:scale>
        <p:origin x="88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DB5-5843-4FF3-81E7-9F288E617DDE}" type="datetimeFigureOut">
              <a:rPr lang="en-US" smtClean="0"/>
              <a:t>11/10/2017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1A9B17-1041-48C9-AC91-62D037CDF062}" type="slidenum">
              <a:rPr lang="en-US" smtClean="0"/>
              <a:t>‹#›</a:t>
            </a:fld>
            <a:endParaRPr lang="en-US"/>
          </a:p>
        </p:txBody>
      </p:sp>
    </p:spTree>
    <p:extLst>
      <p:ext uri="{BB962C8B-B14F-4D97-AF65-F5344CB8AC3E}">
        <p14:creationId xmlns:p14="http://schemas.microsoft.com/office/powerpoint/2010/main" val="3615337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B792A-035B-4AFF-B98C-9B3E994BB35B}"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0B2F4-8DFB-46B5-9239-D1DB66C51144}" type="slidenum">
              <a:rPr lang="en-US" smtClean="0"/>
              <a:t>‹#›</a:t>
            </a:fld>
            <a:endParaRPr lang="en-US"/>
          </a:p>
        </p:txBody>
      </p:sp>
    </p:spTree>
    <p:extLst>
      <p:ext uri="{BB962C8B-B14F-4D97-AF65-F5344CB8AC3E}">
        <p14:creationId xmlns:p14="http://schemas.microsoft.com/office/powerpoint/2010/main" val="384078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90B2F4-8DFB-46B5-9239-D1DB66C51144}" type="slidenum">
              <a:rPr lang="en-US" smtClean="0"/>
              <a:t>10</a:t>
            </a:fld>
            <a:endParaRPr lang="en-US"/>
          </a:p>
        </p:txBody>
      </p:sp>
    </p:spTree>
    <p:extLst>
      <p:ext uri="{BB962C8B-B14F-4D97-AF65-F5344CB8AC3E}">
        <p14:creationId xmlns:p14="http://schemas.microsoft.com/office/powerpoint/2010/main" val="43633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on board</a:t>
            </a:r>
          </a:p>
        </p:txBody>
      </p:sp>
      <p:sp>
        <p:nvSpPr>
          <p:cNvPr id="4" name="Slide Number Placeholder 3"/>
          <p:cNvSpPr>
            <a:spLocks noGrp="1"/>
          </p:cNvSpPr>
          <p:nvPr>
            <p:ph type="sldNum" sz="quarter" idx="10"/>
          </p:nvPr>
        </p:nvSpPr>
        <p:spPr/>
        <p:txBody>
          <a:bodyPr/>
          <a:lstStyle/>
          <a:p>
            <a:fld id="{8090B2F4-8DFB-46B5-9239-D1DB66C51144}" type="slidenum">
              <a:rPr lang="en-US" smtClean="0"/>
              <a:t>29</a:t>
            </a:fld>
            <a:endParaRPr lang="en-US"/>
          </a:p>
        </p:txBody>
      </p:sp>
    </p:spTree>
    <p:extLst>
      <p:ext uri="{BB962C8B-B14F-4D97-AF65-F5344CB8AC3E}">
        <p14:creationId xmlns:p14="http://schemas.microsoft.com/office/powerpoint/2010/main" val="300774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buFont typeface="Wingdings 3" charset="2"/>
              <a:buChar char=""/>
            </a:pPr>
            <a:r>
              <a:rPr lang="en-US" b="1" dirty="0"/>
              <a:t>Shards</a:t>
            </a:r>
            <a:r>
              <a:rPr lang="en-US" dirty="0"/>
              <a:t> store the data. Each shard is a replica set.</a:t>
            </a:r>
          </a:p>
          <a:p>
            <a:pPr marL="285750" indent="-285750">
              <a:lnSpc>
                <a:spcPct val="90000"/>
              </a:lnSpc>
              <a:buFont typeface="Wingdings 3" charset="2"/>
              <a:buChar char=""/>
            </a:pPr>
            <a:r>
              <a:rPr lang="en-US" b="1" dirty="0"/>
              <a:t>Query Routers</a:t>
            </a:r>
            <a:r>
              <a:rPr lang="en-US" dirty="0"/>
              <a:t>, or mongos instances, interface with client applications and direct operations to the appropriate shard or shards.</a:t>
            </a:r>
          </a:p>
          <a:p>
            <a:pPr marL="285750" indent="-285750">
              <a:lnSpc>
                <a:spcPct val="90000"/>
              </a:lnSpc>
              <a:buFont typeface="Wingdings 3" charset="2"/>
              <a:buChar char=""/>
            </a:pPr>
            <a:r>
              <a:rPr lang="en-US" b="1" dirty="0"/>
              <a:t>Config servers</a:t>
            </a:r>
            <a:r>
              <a:rPr lang="en-US" dirty="0"/>
              <a:t> store the cluster’s metadata. This data contains a mapping of the cluster’s data set to the shards. </a:t>
            </a:r>
          </a:p>
          <a:p>
            <a:endParaRPr lang="en-US" dirty="0"/>
          </a:p>
        </p:txBody>
      </p:sp>
      <p:sp>
        <p:nvSpPr>
          <p:cNvPr id="4" name="Slide Number Placeholder 3"/>
          <p:cNvSpPr>
            <a:spLocks noGrp="1"/>
          </p:cNvSpPr>
          <p:nvPr>
            <p:ph type="sldNum" sz="quarter" idx="10"/>
          </p:nvPr>
        </p:nvSpPr>
        <p:spPr/>
        <p:txBody>
          <a:bodyPr/>
          <a:lstStyle/>
          <a:p>
            <a:fld id="{8090B2F4-8DFB-46B5-9239-D1DB66C51144}" type="slidenum">
              <a:rPr lang="en-US" smtClean="0"/>
              <a:t>52</a:t>
            </a:fld>
            <a:endParaRPr lang="en-US"/>
          </a:p>
        </p:txBody>
      </p:sp>
    </p:spTree>
    <p:extLst>
      <p:ext uri="{BB962C8B-B14F-4D97-AF65-F5344CB8AC3E}">
        <p14:creationId xmlns:p14="http://schemas.microsoft.com/office/powerpoint/2010/main" val="382332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s://www.udemy.com/the-ultimate-hands-on-hadoop-tame-your-big-data/" TargetMode="External"/><Relationship Id="rId2" Type="http://schemas.openxmlformats.org/officeDocument/2006/relationships/hyperlink" Target="https://www.udemy.com/user/frankkane/" TargetMode="External"/><Relationship Id="rId1" Type="http://schemas.openxmlformats.org/officeDocument/2006/relationships/slideLayout" Target="../slideLayouts/slideLayout10.xml"/><Relationship Id="rId6" Type="http://schemas.openxmlformats.org/officeDocument/2006/relationships/hyperlink" Target="https://pandaforme.gitbooks.io/introduction-to-cassandra/content/understand_the_cassandra_data_model.html" TargetMode="External"/><Relationship Id="rId5" Type="http://schemas.openxmlformats.org/officeDocument/2006/relationships/hyperlink" Target="https://mindmajix.com/hadoop/difference-between-hbase-rdbms" TargetMode="External"/><Relationship Id="rId4" Type="http://schemas.openxmlformats.org/officeDocument/2006/relationships/hyperlink" Target="https://db-engines.com/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MySQL, HBase, Cassandra and MongoDB</a:t>
            </a:r>
          </a:p>
        </p:txBody>
      </p:sp>
      <p:sp>
        <p:nvSpPr>
          <p:cNvPr id="3" name="Subtitle 2"/>
          <p:cNvSpPr>
            <a:spLocks noGrp="1"/>
          </p:cNvSpPr>
          <p:nvPr>
            <p:ph type="subTitle" idx="1"/>
          </p:nvPr>
        </p:nvSpPr>
        <p:spPr/>
        <p:txBody>
          <a:bodyPr>
            <a:normAutofit lnSpcReduction="10000"/>
          </a:bodyPr>
          <a:lstStyle/>
          <a:p>
            <a:r>
              <a:rPr lang="en-US" dirty="0"/>
              <a:t>Julien Heck</a:t>
            </a:r>
          </a:p>
          <a:p>
            <a:r>
              <a:rPr lang="en-US" dirty="0"/>
              <a:t>Hadoop and Managing Big Data</a:t>
            </a:r>
          </a:p>
          <a:p>
            <a:r>
              <a:rPr lang="en-US" dirty="0"/>
              <a:t>UCLA Extension</a:t>
            </a:r>
          </a:p>
        </p:txBody>
      </p:sp>
      <p:pic>
        <p:nvPicPr>
          <p:cNvPr id="4" name="Picture 3"/>
          <p:cNvPicPr>
            <a:picLocks noChangeAspect="1"/>
          </p:cNvPicPr>
          <p:nvPr/>
        </p:nvPicPr>
        <p:blipFill>
          <a:blip r:embed="rId2"/>
          <a:stretch>
            <a:fillRect/>
          </a:stretch>
        </p:blipFill>
        <p:spPr>
          <a:xfrm>
            <a:off x="1345353" y="2287520"/>
            <a:ext cx="3013433" cy="769387"/>
          </a:xfrm>
          <a:prstGeom prst="rect">
            <a:avLst/>
          </a:prstGeom>
        </p:spPr>
      </p:pic>
      <p:pic>
        <p:nvPicPr>
          <p:cNvPr id="6" name="Picture 5"/>
          <p:cNvPicPr>
            <a:picLocks noChangeAspect="1"/>
          </p:cNvPicPr>
          <p:nvPr/>
        </p:nvPicPr>
        <p:blipFill>
          <a:blip r:embed="rId3"/>
          <a:stretch>
            <a:fillRect/>
          </a:stretch>
        </p:blipFill>
        <p:spPr>
          <a:xfrm>
            <a:off x="6201679" y="3212161"/>
            <a:ext cx="3050062" cy="805152"/>
          </a:xfrm>
          <a:prstGeom prst="rect">
            <a:avLst/>
          </a:prstGeom>
        </p:spPr>
      </p:pic>
      <p:pic>
        <p:nvPicPr>
          <p:cNvPr id="8" name="Picture 7"/>
          <p:cNvPicPr>
            <a:picLocks noChangeAspect="1"/>
          </p:cNvPicPr>
          <p:nvPr/>
        </p:nvPicPr>
        <p:blipFill>
          <a:blip r:embed="rId4"/>
          <a:stretch>
            <a:fillRect/>
          </a:stretch>
        </p:blipFill>
        <p:spPr>
          <a:xfrm>
            <a:off x="6854939" y="1332682"/>
            <a:ext cx="2072463" cy="1071852"/>
          </a:xfrm>
          <a:prstGeom prst="rect">
            <a:avLst/>
          </a:prstGeom>
        </p:spPr>
      </p:pic>
      <p:pic>
        <p:nvPicPr>
          <p:cNvPr id="7" name="Picture 6"/>
          <p:cNvPicPr>
            <a:picLocks noChangeAspect="1"/>
          </p:cNvPicPr>
          <p:nvPr/>
        </p:nvPicPr>
        <p:blipFill>
          <a:blip r:embed="rId5"/>
          <a:stretch>
            <a:fillRect/>
          </a:stretch>
        </p:blipFill>
        <p:spPr>
          <a:xfrm>
            <a:off x="4560778" y="2438054"/>
            <a:ext cx="3330392" cy="735629"/>
          </a:xfrm>
          <a:prstGeom prst="rect">
            <a:avLst/>
          </a:prstGeom>
        </p:spPr>
      </p:pic>
    </p:spTree>
    <p:extLst>
      <p:ext uri="{BB962C8B-B14F-4D97-AF65-F5344CB8AC3E}">
        <p14:creationId xmlns:p14="http://schemas.microsoft.com/office/powerpoint/2010/main" val="98696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Aggregate functions</a:t>
            </a:r>
          </a:p>
        </p:txBody>
      </p:sp>
      <p:sp>
        <p:nvSpPr>
          <p:cNvPr id="3" name="Text Placeholder 2"/>
          <p:cNvSpPr>
            <a:spLocks noGrp="1"/>
          </p:cNvSpPr>
          <p:nvPr>
            <p:ph type="body" idx="1"/>
          </p:nvPr>
        </p:nvSpPr>
        <p:spPr>
          <a:xfrm>
            <a:off x="677335" y="1301262"/>
            <a:ext cx="8596668" cy="1413946"/>
          </a:xfrm>
        </p:spPr>
        <p:txBody>
          <a:bodyPr>
            <a:normAutofit/>
          </a:bodyPr>
          <a:lstStyle/>
          <a:p>
            <a:r>
              <a:rPr lang="en-US" dirty="0"/>
              <a:t>Aggregate functions operate on a set of rows to calculate and return a single value. </a:t>
            </a:r>
          </a:p>
        </p:txBody>
      </p:sp>
      <p:graphicFrame>
        <p:nvGraphicFramePr>
          <p:cNvPr id="4" name="Table 3"/>
          <p:cNvGraphicFramePr>
            <a:graphicFrameLocks noGrp="1"/>
          </p:cNvGraphicFramePr>
          <p:nvPr>
            <p:extLst>
              <p:ext uri="{D42A27DB-BD31-4B8C-83A1-F6EECF244321}">
                <p14:modId xmlns:p14="http://schemas.microsoft.com/office/powerpoint/2010/main" val="3963310961"/>
              </p:ext>
            </p:extLst>
          </p:nvPr>
        </p:nvGraphicFramePr>
        <p:xfrm>
          <a:off x="677335" y="2934969"/>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3889453"/>
                    </a:ext>
                  </a:extLst>
                </a:gridCol>
                <a:gridCol w="4064000">
                  <a:extLst>
                    <a:ext uri="{9D8B030D-6E8A-4147-A177-3AD203B41FA5}">
                      <a16:colId xmlns:a16="http://schemas.microsoft.com/office/drawing/2014/main" val="4284544725"/>
                    </a:ext>
                  </a:extLst>
                </a:gridCol>
              </a:tblGrid>
              <a:tr h="370840">
                <a:tc>
                  <a:txBody>
                    <a:bodyPr/>
                    <a:lstStyle/>
                    <a:p>
                      <a:pPr algn="l" fontAlgn="b"/>
                      <a:r>
                        <a:rPr lang="en-US" sz="1800" b="1" i="0" u="none" strike="noStrike" dirty="0">
                          <a:solidFill>
                            <a:srgbClr val="000000"/>
                          </a:solidFill>
                          <a:effectLst/>
                          <a:latin typeface="Calibri" panose="020F0502020204030204" pitchFamily="34" charset="0"/>
                        </a:rPr>
                        <a:t>Function</a:t>
                      </a:r>
                    </a:p>
                  </a:txBody>
                  <a:tcPr marL="7620" marR="7620" marT="7620" anchor="b"/>
                </a:tc>
                <a:tc>
                  <a:txBody>
                    <a:bodyPr/>
                    <a:lstStyle/>
                    <a:p>
                      <a:pPr algn="l" fontAlgn="b"/>
                      <a:r>
                        <a:rPr lang="en-US" sz="1800" b="1" i="0" u="none" strike="noStrike">
                          <a:solidFill>
                            <a:srgbClr val="000000"/>
                          </a:solidFill>
                          <a:effectLst/>
                          <a:latin typeface="Calibri" panose="020F0502020204030204" pitchFamily="34" charset="0"/>
                        </a:rPr>
                        <a:t>Description</a:t>
                      </a:r>
                    </a:p>
                  </a:txBody>
                  <a:tcPr marL="7620" marR="7620" marT="7620" anchor="b"/>
                </a:tc>
                <a:extLst>
                  <a:ext uri="{0D108BD9-81ED-4DB2-BD59-A6C34878D82A}">
                    <a16:rowId xmlns:a16="http://schemas.microsoft.com/office/drawing/2014/main" val="692689578"/>
                  </a:ext>
                </a:extLst>
              </a:tr>
              <a:tr h="370840">
                <a:tc>
                  <a:txBody>
                    <a:bodyPr/>
                    <a:lstStyle/>
                    <a:p>
                      <a:pPr algn="l" fontAlgn="b"/>
                      <a:r>
                        <a:rPr lang="en-US" sz="1800" b="0" i="0" u="none" strike="noStrike">
                          <a:solidFill>
                            <a:srgbClr val="000000"/>
                          </a:solidFill>
                          <a:effectLst/>
                          <a:latin typeface="Calibri" panose="020F0502020204030204" pitchFamily="34" charset="0"/>
                        </a:rPr>
                        <a:t>AVG()</a:t>
                      </a:r>
                    </a:p>
                  </a:txBody>
                  <a:tcPr marL="7620" marR="7620" marT="7620" anchor="b"/>
                </a:tc>
                <a:tc>
                  <a:txBody>
                    <a:bodyPr/>
                    <a:lstStyle/>
                    <a:p>
                      <a:pPr algn="l" fontAlgn="b"/>
                      <a:r>
                        <a:rPr lang="en-US" sz="1800" b="0" i="0" u="none" strike="noStrike">
                          <a:solidFill>
                            <a:srgbClr val="000000"/>
                          </a:solidFill>
                          <a:effectLst/>
                          <a:latin typeface="Calibri" panose="020F0502020204030204" pitchFamily="34" charset="0"/>
                        </a:rPr>
                        <a:t>Returns a column's average</a:t>
                      </a:r>
                    </a:p>
                  </a:txBody>
                  <a:tcPr marL="7620" marR="7620" marT="7620" anchor="b"/>
                </a:tc>
                <a:extLst>
                  <a:ext uri="{0D108BD9-81ED-4DB2-BD59-A6C34878D82A}">
                    <a16:rowId xmlns:a16="http://schemas.microsoft.com/office/drawing/2014/main" val="1777438271"/>
                  </a:ext>
                </a:extLst>
              </a:tr>
              <a:tr h="370840">
                <a:tc>
                  <a:txBody>
                    <a:bodyPr/>
                    <a:lstStyle/>
                    <a:p>
                      <a:pPr algn="l" fontAlgn="b"/>
                      <a:r>
                        <a:rPr lang="en-US" sz="1800" b="0" i="0" u="none" strike="noStrike">
                          <a:solidFill>
                            <a:srgbClr val="000000"/>
                          </a:solidFill>
                          <a:effectLst/>
                          <a:latin typeface="Calibri" panose="020F0502020204030204" pitchFamily="34" charset="0"/>
                        </a:rPr>
                        <a:t>COUNT()</a:t>
                      </a:r>
                    </a:p>
                  </a:txBody>
                  <a:tcPr marL="7620" marR="7620" marT="7620" anchor="b"/>
                </a:tc>
                <a:tc>
                  <a:txBody>
                    <a:bodyPr/>
                    <a:lstStyle/>
                    <a:p>
                      <a:pPr algn="l" fontAlgn="b"/>
                      <a:r>
                        <a:rPr lang="en-US" sz="1800" b="0" i="0" u="none" strike="noStrike">
                          <a:solidFill>
                            <a:srgbClr val="000000"/>
                          </a:solidFill>
                          <a:effectLst/>
                          <a:latin typeface="Calibri" panose="020F0502020204030204" pitchFamily="34" charset="0"/>
                        </a:rPr>
                        <a:t>Returns the number of rows in a column</a:t>
                      </a:r>
                    </a:p>
                  </a:txBody>
                  <a:tcPr marL="7620" marR="7620" marT="7620" anchor="b"/>
                </a:tc>
                <a:extLst>
                  <a:ext uri="{0D108BD9-81ED-4DB2-BD59-A6C34878D82A}">
                    <a16:rowId xmlns:a16="http://schemas.microsoft.com/office/drawing/2014/main" val="2859495571"/>
                  </a:ext>
                </a:extLst>
              </a:tr>
              <a:tr h="370840">
                <a:tc>
                  <a:txBody>
                    <a:bodyPr/>
                    <a:lstStyle/>
                    <a:p>
                      <a:pPr algn="l" fontAlgn="b"/>
                      <a:r>
                        <a:rPr lang="en-US" sz="1800" b="0" i="0" u="none" strike="noStrike" dirty="0">
                          <a:solidFill>
                            <a:srgbClr val="000000"/>
                          </a:solidFill>
                          <a:effectLst/>
                          <a:latin typeface="Calibri" panose="020F0502020204030204" pitchFamily="34" charset="0"/>
                        </a:rPr>
                        <a:t>MAX()</a:t>
                      </a:r>
                    </a:p>
                  </a:txBody>
                  <a:tcPr marL="7620" marR="7620" marT="7620" anchor="b"/>
                </a:tc>
                <a:tc>
                  <a:txBody>
                    <a:bodyPr/>
                    <a:lstStyle/>
                    <a:p>
                      <a:pPr algn="l" fontAlgn="b"/>
                      <a:r>
                        <a:rPr lang="en-US" sz="1800" b="0" i="0" u="none" strike="noStrike">
                          <a:solidFill>
                            <a:srgbClr val="000000"/>
                          </a:solidFill>
                          <a:effectLst/>
                          <a:latin typeface="Calibri" panose="020F0502020204030204" pitchFamily="34" charset="0"/>
                        </a:rPr>
                        <a:t>Returns a column's highest value</a:t>
                      </a:r>
                    </a:p>
                  </a:txBody>
                  <a:tcPr marL="7620" marR="7620" marT="7620" anchor="b"/>
                </a:tc>
                <a:extLst>
                  <a:ext uri="{0D108BD9-81ED-4DB2-BD59-A6C34878D82A}">
                    <a16:rowId xmlns:a16="http://schemas.microsoft.com/office/drawing/2014/main" val="4224273842"/>
                  </a:ext>
                </a:extLst>
              </a:tr>
              <a:tr h="370840">
                <a:tc>
                  <a:txBody>
                    <a:bodyPr/>
                    <a:lstStyle/>
                    <a:p>
                      <a:pPr algn="l" fontAlgn="b"/>
                      <a:r>
                        <a:rPr lang="en-US" sz="1800" b="0" i="0" u="none" strike="noStrike">
                          <a:solidFill>
                            <a:srgbClr val="000000"/>
                          </a:solidFill>
                          <a:effectLst/>
                          <a:latin typeface="Calibri" panose="020F0502020204030204" pitchFamily="34" charset="0"/>
                        </a:rPr>
                        <a:t>MIN()</a:t>
                      </a:r>
                    </a:p>
                  </a:txBody>
                  <a:tcPr marL="7620" marR="7620" marT="7620" anchor="b"/>
                </a:tc>
                <a:tc>
                  <a:txBody>
                    <a:bodyPr/>
                    <a:lstStyle/>
                    <a:p>
                      <a:pPr algn="l" fontAlgn="b"/>
                      <a:r>
                        <a:rPr lang="en-US" sz="1800" b="0" i="0" u="none" strike="noStrike">
                          <a:solidFill>
                            <a:srgbClr val="000000"/>
                          </a:solidFill>
                          <a:effectLst/>
                          <a:latin typeface="Calibri" panose="020F0502020204030204" pitchFamily="34" charset="0"/>
                        </a:rPr>
                        <a:t>Returns a column's lowest value</a:t>
                      </a:r>
                    </a:p>
                  </a:txBody>
                  <a:tcPr marL="7620" marR="7620" marT="7620" anchor="b"/>
                </a:tc>
                <a:extLst>
                  <a:ext uri="{0D108BD9-81ED-4DB2-BD59-A6C34878D82A}">
                    <a16:rowId xmlns:a16="http://schemas.microsoft.com/office/drawing/2014/main" val="2386549786"/>
                  </a:ext>
                </a:extLst>
              </a:tr>
              <a:tr h="370840">
                <a:tc>
                  <a:txBody>
                    <a:bodyPr/>
                    <a:lstStyle/>
                    <a:p>
                      <a:pPr algn="l" fontAlgn="b"/>
                      <a:r>
                        <a:rPr lang="en-US" sz="1800" b="0" i="0" u="none" strike="noStrike">
                          <a:solidFill>
                            <a:srgbClr val="000000"/>
                          </a:solidFill>
                          <a:effectLst/>
                          <a:latin typeface="Calibri" panose="020F0502020204030204" pitchFamily="34" charset="0"/>
                        </a:rPr>
                        <a:t>SUM()</a:t>
                      </a:r>
                    </a:p>
                  </a:txBody>
                  <a:tcPr marL="7620" marR="7620" marT="7620" anchor="b"/>
                </a:tc>
                <a:tc>
                  <a:txBody>
                    <a:bodyPr/>
                    <a:lstStyle/>
                    <a:p>
                      <a:pPr algn="l" fontAlgn="b"/>
                      <a:r>
                        <a:rPr lang="en-US" sz="1800" b="0" i="0" u="none" strike="noStrike" dirty="0">
                          <a:solidFill>
                            <a:srgbClr val="000000"/>
                          </a:solidFill>
                          <a:effectLst/>
                          <a:latin typeface="Calibri" panose="020F0502020204030204" pitchFamily="34" charset="0"/>
                        </a:rPr>
                        <a:t>Returns the sum of a column's values</a:t>
                      </a:r>
                    </a:p>
                  </a:txBody>
                  <a:tcPr marL="7620" marR="7620" marT="7620" anchor="b"/>
                </a:tc>
                <a:extLst>
                  <a:ext uri="{0D108BD9-81ED-4DB2-BD59-A6C34878D82A}">
                    <a16:rowId xmlns:a16="http://schemas.microsoft.com/office/drawing/2014/main" val="2642934129"/>
                  </a:ext>
                </a:extLst>
              </a:tr>
            </a:tbl>
          </a:graphicData>
        </a:graphic>
      </p:graphicFrame>
    </p:spTree>
    <p:extLst>
      <p:ext uri="{BB962C8B-B14F-4D97-AF65-F5344CB8AC3E}">
        <p14:creationId xmlns:p14="http://schemas.microsoft.com/office/powerpoint/2010/main" val="277689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GROUP BY </a:t>
            </a:r>
          </a:p>
        </p:txBody>
      </p:sp>
      <p:sp>
        <p:nvSpPr>
          <p:cNvPr id="3" name="Text Placeholder 2"/>
          <p:cNvSpPr>
            <a:spLocks noGrp="1"/>
          </p:cNvSpPr>
          <p:nvPr>
            <p:ph type="body" idx="1"/>
          </p:nvPr>
        </p:nvSpPr>
        <p:spPr>
          <a:xfrm>
            <a:off x="677335" y="1301261"/>
            <a:ext cx="8596668" cy="1703097"/>
          </a:xfrm>
        </p:spPr>
        <p:txBody>
          <a:bodyPr>
            <a:normAutofit/>
          </a:bodyPr>
          <a:lstStyle/>
          <a:p>
            <a:pPr marL="285750" indent="-285750">
              <a:buFont typeface="Arial" panose="020B0604020202020204" pitchFamily="34" charset="0"/>
              <a:buChar char="•"/>
            </a:pPr>
            <a:r>
              <a:rPr lang="en-US" dirty="0"/>
              <a:t>Groups are created using the GROUP BY clause in your SELECT statement.</a:t>
            </a:r>
          </a:p>
          <a:p>
            <a:pPr marL="285750" indent="-285750">
              <a:buFont typeface="Arial" panose="020B0604020202020204" pitchFamily="34" charset="0"/>
              <a:buChar char="•"/>
            </a:pPr>
            <a:r>
              <a:rPr lang="en-US" dirty="0"/>
              <a:t>Grouping lets you divide data into logical sets so that you can perform aggregate calculations on each group.</a:t>
            </a:r>
          </a:p>
        </p:txBody>
      </p:sp>
      <p:pic>
        <p:nvPicPr>
          <p:cNvPr id="4" name="Picture 3"/>
          <p:cNvPicPr>
            <a:picLocks noChangeAspect="1"/>
          </p:cNvPicPr>
          <p:nvPr/>
        </p:nvPicPr>
        <p:blipFill>
          <a:blip r:embed="rId2"/>
          <a:stretch>
            <a:fillRect/>
          </a:stretch>
        </p:blipFill>
        <p:spPr>
          <a:xfrm>
            <a:off x="1747157" y="3153827"/>
            <a:ext cx="5225143" cy="2832732"/>
          </a:xfrm>
          <a:prstGeom prst="rect">
            <a:avLst/>
          </a:prstGeom>
        </p:spPr>
      </p:pic>
    </p:spTree>
    <p:extLst>
      <p:ext uri="{BB962C8B-B14F-4D97-AF65-F5344CB8AC3E}">
        <p14:creationId xmlns:p14="http://schemas.microsoft.com/office/powerpoint/2010/main" val="12351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INNER JOIN </a:t>
            </a:r>
          </a:p>
        </p:txBody>
      </p:sp>
      <p:sp>
        <p:nvSpPr>
          <p:cNvPr id="3" name="Text Placeholder 2"/>
          <p:cNvSpPr>
            <a:spLocks noGrp="1"/>
          </p:cNvSpPr>
          <p:nvPr>
            <p:ph type="body" idx="1"/>
          </p:nvPr>
        </p:nvSpPr>
        <p:spPr>
          <a:xfrm>
            <a:off x="677335" y="1301262"/>
            <a:ext cx="8596668" cy="2309685"/>
          </a:xfrm>
        </p:spPr>
        <p:txBody>
          <a:bodyPr>
            <a:normAutofit/>
          </a:bodyPr>
          <a:lstStyle/>
          <a:p>
            <a:pPr marL="285750" indent="-285750">
              <a:buFont typeface="Arial" panose="020B0604020202020204" pitchFamily="34" charset="0"/>
              <a:buChar char="•"/>
            </a:pPr>
            <a:r>
              <a:rPr lang="en-US" dirty="0"/>
              <a:t>Joins are one of the most important and most powerful operations that you can perform using SELECT.</a:t>
            </a:r>
          </a:p>
          <a:p>
            <a:pPr marL="285750" indent="-285750">
              <a:buFont typeface="Arial" panose="020B0604020202020204" pitchFamily="34" charset="0"/>
              <a:buChar char="•"/>
            </a:pPr>
            <a:r>
              <a:rPr lang="en-US" dirty="0"/>
              <a:t>Joins are used to retrieve data stored in multiple tables with a single SELECT statement. </a:t>
            </a:r>
          </a:p>
          <a:p>
            <a:pPr marL="285750" indent="-285750">
              <a:buFont typeface="Arial" panose="020B0604020202020204" pitchFamily="34" charset="0"/>
              <a:buChar char="•"/>
            </a:pPr>
            <a:r>
              <a:rPr lang="en-US" dirty="0"/>
              <a:t>To create a JOIN statement, you must specify all the tables to be included and how they are related to each other. </a:t>
            </a:r>
          </a:p>
        </p:txBody>
      </p:sp>
      <p:pic>
        <p:nvPicPr>
          <p:cNvPr id="4" name="Picture 3"/>
          <p:cNvPicPr>
            <a:picLocks noChangeAspect="1"/>
          </p:cNvPicPr>
          <p:nvPr/>
        </p:nvPicPr>
        <p:blipFill>
          <a:blip r:embed="rId2"/>
          <a:stretch>
            <a:fillRect/>
          </a:stretch>
        </p:blipFill>
        <p:spPr>
          <a:xfrm>
            <a:off x="1802947" y="3760417"/>
            <a:ext cx="4912178" cy="2484815"/>
          </a:xfrm>
          <a:prstGeom prst="rect">
            <a:avLst/>
          </a:prstGeom>
        </p:spPr>
      </p:pic>
    </p:spTree>
    <p:extLst>
      <p:ext uri="{BB962C8B-B14F-4D97-AF65-F5344CB8AC3E}">
        <p14:creationId xmlns:p14="http://schemas.microsoft.com/office/powerpoint/2010/main" val="116208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OUTER JOIN</a:t>
            </a:r>
          </a:p>
        </p:txBody>
      </p:sp>
      <p:sp>
        <p:nvSpPr>
          <p:cNvPr id="3" name="Text Placeholder 2"/>
          <p:cNvSpPr>
            <a:spLocks noGrp="1"/>
          </p:cNvSpPr>
          <p:nvPr>
            <p:ph type="body" idx="1"/>
          </p:nvPr>
        </p:nvSpPr>
        <p:spPr>
          <a:xfrm>
            <a:off x="677335" y="1301262"/>
            <a:ext cx="8596668" cy="2309685"/>
          </a:xfrm>
        </p:spPr>
        <p:txBody>
          <a:bodyPr>
            <a:normAutofit/>
          </a:bodyPr>
          <a:lstStyle/>
          <a:p>
            <a:pPr marL="285750" indent="-285750">
              <a:buFont typeface="Arial" panose="020B0604020202020204" pitchFamily="34" charset="0"/>
              <a:buChar char="•"/>
            </a:pPr>
            <a:r>
              <a:rPr lang="en-US" dirty="0"/>
              <a:t>Unlike inner joins which relate rows in both tables, outer joins also include rows with no related rows.</a:t>
            </a:r>
          </a:p>
          <a:p>
            <a:pPr marL="285750" indent="-285750">
              <a:buFont typeface="Arial" panose="020B0604020202020204" pitchFamily="34" charset="0"/>
              <a:buChar char="•"/>
            </a:pPr>
            <a:r>
              <a:rPr lang="en-US" dirty="0"/>
              <a:t>When using outer join syntax, you must use the RIGHT or LEFT keywords to specify the table from which to include all rows. </a:t>
            </a:r>
          </a:p>
        </p:txBody>
      </p:sp>
      <p:pic>
        <p:nvPicPr>
          <p:cNvPr id="6" name="Picture 5"/>
          <p:cNvPicPr>
            <a:picLocks noChangeAspect="1"/>
          </p:cNvPicPr>
          <p:nvPr/>
        </p:nvPicPr>
        <p:blipFill>
          <a:blip r:embed="rId2"/>
          <a:stretch>
            <a:fillRect/>
          </a:stretch>
        </p:blipFill>
        <p:spPr>
          <a:xfrm>
            <a:off x="1488757" y="3395662"/>
            <a:ext cx="6154104" cy="2365058"/>
          </a:xfrm>
          <a:prstGeom prst="rect">
            <a:avLst/>
          </a:prstGeom>
        </p:spPr>
      </p:pic>
    </p:spTree>
    <p:extLst>
      <p:ext uri="{BB962C8B-B14F-4D97-AF65-F5344CB8AC3E}">
        <p14:creationId xmlns:p14="http://schemas.microsoft.com/office/powerpoint/2010/main" val="100550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–JOINS</a:t>
            </a:r>
          </a:p>
        </p:txBody>
      </p:sp>
      <p:pic>
        <p:nvPicPr>
          <p:cNvPr id="4" name="Picture 3"/>
          <p:cNvPicPr>
            <a:picLocks noChangeAspect="1"/>
          </p:cNvPicPr>
          <p:nvPr/>
        </p:nvPicPr>
        <p:blipFill>
          <a:blip r:embed="rId2"/>
          <a:stretch>
            <a:fillRect/>
          </a:stretch>
        </p:blipFill>
        <p:spPr>
          <a:xfrm>
            <a:off x="1065619" y="1396925"/>
            <a:ext cx="6694708" cy="4583998"/>
          </a:xfrm>
          <a:prstGeom prst="rect">
            <a:avLst/>
          </a:prstGeom>
        </p:spPr>
      </p:pic>
    </p:spTree>
    <p:extLst>
      <p:ext uri="{BB962C8B-B14F-4D97-AF65-F5344CB8AC3E}">
        <p14:creationId xmlns:p14="http://schemas.microsoft.com/office/powerpoint/2010/main" val="23343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Entity Relationship Diagram</a:t>
            </a:r>
          </a:p>
        </p:txBody>
      </p:sp>
      <p:pic>
        <p:nvPicPr>
          <p:cNvPr id="7" name="Picture 6"/>
          <p:cNvPicPr>
            <a:picLocks noChangeAspect="1"/>
          </p:cNvPicPr>
          <p:nvPr/>
        </p:nvPicPr>
        <p:blipFill>
          <a:blip r:embed="rId2"/>
          <a:stretch>
            <a:fillRect/>
          </a:stretch>
        </p:blipFill>
        <p:spPr>
          <a:xfrm>
            <a:off x="505884" y="1331750"/>
            <a:ext cx="8085665" cy="4775318"/>
          </a:xfrm>
          <a:prstGeom prst="rect">
            <a:avLst/>
          </a:prstGeom>
        </p:spPr>
      </p:pic>
    </p:spTree>
    <p:extLst>
      <p:ext uri="{BB962C8B-B14F-4D97-AF65-F5344CB8AC3E}">
        <p14:creationId xmlns:p14="http://schemas.microsoft.com/office/powerpoint/2010/main" val="163862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MySQL - Exercise</a:t>
            </a:r>
          </a:p>
        </p:txBody>
      </p:sp>
      <p:sp>
        <p:nvSpPr>
          <p:cNvPr id="3" name="Text Placeholder 2"/>
          <p:cNvSpPr>
            <a:spLocks noGrp="1"/>
          </p:cNvSpPr>
          <p:nvPr>
            <p:ph type="body" idx="1"/>
          </p:nvPr>
        </p:nvSpPr>
        <p:spPr>
          <a:xfrm>
            <a:off x="677334" y="1301262"/>
            <a:ext cx="9894249" cy="5351465"/>
          </a:xfrm>
        </p:spPr>
        <p:txBody>
          <a:bodyPr>
            <a:normAutofit/>
          </a:bodyPr>
          <a:lstStyle/>
          <a:p>
            <a:pPr marL="285750" indent="-285750">
              <a:buFont typeface="Arial" panose="020B0604020202020204" pitchFamily="34" charset="0"/>
              <a:buChar char="•"/>
            </a:pPr>
            <a:r>
              <a:rPr lang="en-US" dirty="0"/>
              <a:t>Login to Canvas and go to </a:t>
            </a:r>
            <a:r>
              <a:rPr lang="en-US" b="1" dirty="0"/>
              <a:t>Module 3 – Exercise MySQL</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968507" y="369243"/>
            <a:ext cx="2011759" cy="1040457"/>
          </a:xfrm>
          <a:prstGeom prst="rect">
            <a:avLst/>
          </a:prstGeom>
        </p:spPr>
      </p:pic>
    </p:spTree>
    <p:extLst>
      <p:ext uri="{BB962C8B-B14F-4D97-AF65-F5344CB8AC3E}">
        <p14:creationId xmlns:p14="http://schemas.microsoft.com/office/powerpoint/2010/main" val="24818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Transactions</a:t>
            </a:r>
          </a:p>
        </p:txBody>
      </p:sp>
      <p:sp>
        <p:nvSpPr>
          <p:cNvPr id="3" name="Text Placeholder 2"/>
          <p:cNvSpPr>
            <a:spLocks noGrp="1"/>
          </p:cNvSpPr>
          <p:nvPr>
            <p:ph type="body" idx="1"/>
          </p:nvPr>
        </p:nvSpPr>
        <p:spPr>
          <a:xfrm>
            <a:off x="677335" y="1301263"/>
            <a:ext cx="8596668" cy="3783922"/>
          </a:xfrm>
        </p:spPr>
        <p:txBody>
          <a:bodyPr>
            <a:normAutofit/>
          </a:bodyPr>
          <a:lstStyle/>
          <a:p>
            <a:pPr marL="285750" indent="-285750">
              <a:buFont typeface="Arial" panose="020B0604020202020204" pitchFamily="34" charset="0"/>
              <a:buChar char="•"/>
            </a:pPr>
            <a:r>
              <a:rPr lang="en-US" dirty="0"/>
              <a:t>RDBMSs and SQL also support </a:t>
            </a:r>
            <a:r>
              <a:rPr lang="en-US" b="1" dirty="0"/>
              <a:t>transactions</a:t>
            </a:r>
            <a:r>
              <a:rPr lang="en-US" dirty="0"/>
              <a:t>. </a:t>
            </a:r>
          </a:p>
          <a:p>
            <a:pPr marL="285750" indent="-285750">
              <a:buFont typeface="Arial" panose="020B0604020202020204" pitchFamily="34" charset="0"/>
              <a:buChar char="•"/>
            </a:pPr>
            <a:r>
              <a:rPr lang="en-US" dirty="0"/>
              <a:t>A key feature of transactions is that they execute virtually at first, allowing the programmer to undo (using </a:t>
            </a:r>
            <a:r>
              <a:rPr lang="en-US" b="1" dirty="0"/>
              <a:t>rollback</a:t>
            </a:r>
            <a:r>
              <a:rPr lang="en-US" dirty="0"/>
              <a:t>) any changes that may have gone awry during execution; if all has gone well, the transaction can be reliably committed.</a:t>
            </a:r>
          </a:p>
          <a:p>
            <a:pPr marL="285750" indent="-285750">
              <a:buFont typeface="Arial" panose="020B0604020202020204" pitchFamily="34" charset="0"/>
              <a:buChar char="•"/>
            </a:pPr>
            <a:r>
              <a:rPr lang="en-US" dirty="0"/>
              <a:t>A transaction is “a transformation of state” that has the </a:t>
            </a:r>
            <a:r>
              <a:rPr lang="en-US" b="1" dirty="0"/>
              <a:t>ACID</a:t>
            </a:r>
            <a:r>
              <a:rPr lang="en-US" dirty="0"/>
              <a:t> properties</a:t>
            </a:r>
          </a:p>
        </p:txBody>
      </p:sp>
    </p:spTree>
    <p:extLst>
      <p:ext uri="{BB962C8B-B14F-4D97-AF65-F5344CB8AC3E}">
        <p14:creationId xmlns:p14="http://schemas.microsoft.com/office/powerpoint/2010/main" val="239399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ACID properties</a:t>
            </a:r>
          </a:p>
        </p:txBody>
      </p:sp>
      <p:sp>
        <p:nvSpPr>
          <p:cNvPr id="3" name="Text Placeholder 2"/>
          <p:cNvSpPr>
            <a:spLocks noGrp="1"/>
          </p:cNvSpPr>
          <p:nvPr>
            <p:ph type="body" idx="1"/>
          </p:nvPr>
        </p:nvSpPr>
        <p:spPr>
          <a:xfrm>
            <a:off x="677335" y="1301262"/>
            <a:ext cx="8596668" cy="5258158"/>
          </a:xfrm>
        </p:spPr>
        <p:txBody>
          <a:bodyPr>
            <a:normAutofit/>
          </a:bodyPr>
          <a:lstStyle/>
          <a:p>
            <a:r>
              <a:rPr lang="en-US" dirty="0"/>
              <a:t>ACID is an acronym for </a:t>
            </a:r>
            <a:r>
              <a:rPr lang="en-US" b="1" dirty="0"/>
              <a:t>Atomic</a:t>
            </a:r>
            <a:r>
              <a:rPr lang="en-US" dirty="0"/>
              <a:t>, </a:t>
            </a:r>
            <a:r>
              <a:rPr lang="en-US" b="1" dirty="0"/>
              <a:t>Consistent</a:t>
            </a:r>
            <a:r>
              <a:rPr lang="en-US" dirty="0"/>
              <a:t>, </a:t>
            </a:r>
            <a:r>
              <a:rPr lang="en-US" b="1" dirty="0"/>
              <a:t>Isolated</a:t>
            </a:r>
            <a:r>
              <a:rPr lang="en-US" dirty="0"/>
              <a:t>, </a:t>
            </a:r>
            <a:r>
              <a:rPr lang="en-US" b="1" dirty="0"/>
              <a:t>Durable</a:t>
            </a:r>
            <a:r>
              <a:rPr lang="en-US" dirty="0"/>
              <a:t>, which are the gauges we can use to assess that a transaction has executed properly and that it was successful.</a:t>
            </a:r>
          </a:p>
          <a:p>
            <a:pPr marL="285750" indent="-285750">
              <a:buFont typeface="Arial" panose="020B0604020202020204" pitchFamily="34" charset="0"/>
              <a:buChar char="•"/>
            </a:pPr>
            <a:r>
              <a:rPr lang="en-US" b="1" dirty="0"/>
              <a:t>Atomic</a:t>
            </a:r>
            <a:r>
              <a:rPr lang="en-US" dirty="0"/>
              <a:t> means “all or nothing”; that is, when a statement is executed, every update within the transaction must succeed in order to be called successful.</a:t>
            </a:r>
          </a:p>
          <a:p>
            <a:pPr marL="285750" indent="-285750">
              <a:buFont typeface="Arial" panose="020B0604020202020204" pitchFamily="34" charset="0"/>
              <a:buChar char="•"/>
            </a:pPr>
            <a:r>
              <a:rPr lang="en-US" b="1" dirty="0"/>
              <a:t>Consistent</a:t>
            </a:r>
            <a:r>
              <a:rPr lang="en-US" dirty="0"/>
              <a:t> means that data moves from one correct state to another correct state, with no possibility that readers could view different values that don’t make sense together.</a:t>
            </a:r>
          </a:p>
          <a:p>
            <a:pPr marL="285750" indent="-285750">
              <a:buFont typeface="Arial" panose="020B0604020202020204" pitchFamily="34" charset="0"/>
              <a:buChar char="•"/>
            </a:pPr>
            <a:r>
              <a:rPr lang="en-US" b="1" dirty="0"/>
              <a:t>Isolated</a:t>
            </a:r>
            <a:r>
              <a:rPr lang="en-US" dirty="0"/>
              <a:t> means that transactions executing concurrently will not become entangled with each other; they each execute in their own space. That is, if two different transactions attempt to modify the same data at the same time, then one of them will have to wait for the other to complete.</a:t>
            </a:r>
          </a:p>
          <a:p>
            <a:pPr marL="285750" indent="-285750">
              <a:buFont typeface="Arial" panose="020B0604020202020204" pitchFamily="34" charset="0"/>
              <a:buChar char="•"/>
            </a:pPr>
            <a:r>
              <a:rPr lang="en-US" b="1" dirty="0"/>
              <a:t>Durable</a:t>
            </a:r>
            <a:r>
              <a:rPr lang="en-US" dirty="0"/>
              <a:t>: once a transaction has succeeded, the changes will not be lost. This doesn’t imply another transaction won’t later modify the same data; it just means that writers can be confident that the changes are available for the next transaction to work with as necessary.</a:t>
            </a:r>
          </a:p>
        </p:txBody>
      </p:sp>
    </p:spTree>
    <p:extLst>
      <p:ext uri="{BB962C8B-B14F-4D97-AF65-F5344CB8AC3E}">
        <p14:creationId xmlns:p14="http://schemas.microsoft.com/office/powerpoint/2010/main" val="304305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Schema</a:t>
            </a:r>
          </a:p>
        </p:txBody>
      </p:sp>
      <p:sp>
        <p:nvSpPr>
          <p:cNvPr id="3" name="Text Placeholder 2"/>
          <p:cNvSpPr>
            <a:spLocks noGrp="1"/>
          </p:cNvSpPr>
          <p:nvPr>
            <p:ph type="body" idx="1"/>
          </p:nvPr>
        </p:nvSpPr>
        <p:spPr>
          <a:xfrm>
            <a:off x="677335" y="1301262"/>
            <a:ext cx="8596668" cy="4437065"/>
          </a:xfrm>
        </p:spPr>
        <p:txBody>
          <a:bodyPr>
            <a:normAutofit/>
          </a:bodyPr>
          <a:lstStyle/>
          <a:p>
            <a:r>
              <a:rPr lang="en-US" dirty="0"/>
              <a:t>A database schema</a:t>
            </a:r>
          </a:p>
          <a:p>
            <a:pPr marL="285750" indent="-285750">
              <a:buFont typeface="Arial" panose="020B0604020202020204" pitchFamily="34" charset="0"/>
              <a:buChar char="•"/>
            </a:pPr>
            <a:r>
              <a:rPr lang="en-US" dirty="0"/>
              <a:t>is the skeleton structure that represents the logical view of the entire database. </a:t>
            </a:r>
          </a:p>
          <a:p>
            <a:pPr marL="285750" indent="-285750">
              <a:buFont typeface="Arial" panose="020B0604020202020204" pitchFamily="34" charset="0"/>
              <a:buChar char="•"/>
            </a:pPr>
            <a:r>
              <a:rPr lang="en-US" dirty="0"/>
              <a:t>defines how the data is organized and how the relations among them are associated. </a:t>
            </a:r>
          </a:p>
          <a:p>
            <a:pPr marL="285750" indent="-285750">
              <a:buFont typeface="Arial" panose="020B0604020202020204" pitchFamily="34" charset="0"/>
              <a:buChar char="•"/>
            </a:pPr>
            <a:r>
              <a:rPr lang="en-US" dirty="0"/>
              <a:t>formulates all the constraints that are to be applied on the data.</a:t>
            </a:r>
          </a:p>
          <a:p>
            <a:pPr marL="285750" indent="-285750">
              <a:buFont typeface="Arial" panose="020B0604020202020204" pitchFamily="34" charset="0"/>
              <a:buChar char="•"/>
            </a:pPr>
            <a:r>
              <a:rPr lang="en-US" dirty="0"/>
              <a:t>defines its entities and the relationship among them. </a:t>
            </a:r>
          </a:p>
          <a:p>
            <a:pPr marL="285750" indent="-285750">
              <a:buFont typeface="Arial" panose="020B0604020202020204" pitchFamily="34" charset="0"/>
              <a:buChar char="•"/>
            </a:pPr>
            <a:r>
              <a:rPr lang="en-US" dirty="0"/>
              <a:t>contains a descriptive detail of the database.</a:t>
            </a:r>
          </a:p>
        </p:txBody>
      </p:sp>
    </p:spTree>
    <p:extLst>
      <p:ext uri="{BB962C8B-B14F-4D97-AF65-F5344CB8AC3E}">
        <p14:creationId xmlns:p14="http://schemas.microsoft.com/office/powerpoint/2010/main" val="219081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Introduction to Databases</a:t>
            </a:r>
          </a:p>
        </p:txBody>
      </p:sp>
      <p:sp>
        <p:nvSpPr>
          <p:cNvPr id="3" name="Text Placeholder 2"/>
          <p:cNvSpPr>
            <a:spLocks noGrp="1"/>
          </p:cNvSpPr>
          <p:nvPr>
            <p:ph type="body" idx="1"/>
          </p:nvPr>
        </p:nvSpPr>
        <p:spPr>
          <a:xfrm>
            <a:off x="677335" y="1301263"/>
            <a:ext cx="8596668" cy="4091832"/>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database is a collection of data stored in some organized fashion.</a:t>
            </a:r>
          </a:p>
          <a:p>
            <a:pPr marL="285750" indent="-285750">
              <a:buFont typeface="Arial" panose="020B0604020202020204" pitchFamily="34" charset="0"/>
              <a:buChar char="•"/>
            </a:pPr>
            <a:r>
              <a:rPr lang="en-US" dirty="0"/>
              <a:t>The database software is the called the </a:t>
            </a:r>
            <a:r>
              <a:rPr lang="en-US" b="1" dirty="0"/>
              <a:t>Database Management System</a:t>
            </a:r>
            <a:r>
              <a:rPr lang="en-US" dirty="0"/>
              <a:t> (DBMS)</a:t>
            </a:r>
          </a:p>
          <a:p>
            <a:pPr marL="742950" lvl="1" indent="-285750">
              <a:buFont typeface="Arial" panose="020B0604020202020204" pitchFamily="34" charset="0"/>
              <a:buChar char="•"/>
            </a:pPr>
            <a:r>
              <a:rPr lang="en-US" dirty="0"/>
              <a:t>For relational databases, it is called </a:t>
            </a:r>
            <a:r>
              <a:rPr lang="en-US" b="1" dirty="0"/>
              <a:t>RDBMS</a:t>
            </a:r>
            <a:r>
              <a:rPr lang="en-US" dirty="0"/>
              <a:t>.</a:t>
            </a:r>
          </a:p>
          <a:p>
            <a:pPr marL="742950" lvl="1" indent="-285750">
              <a:buFont typeface="Arial" panose="020B0604020202020204" pitchFamily="34" charset="0"/>
              <a:buChar char="•"/>
            </a:pPr>
            <a:r>
              <a:rPr lang="en-US" dirty="0"/>
              <a:t>The database is the container created and manipulated via the DBMS.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437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Issues with Relational Databases</a:t>
            </a:r>
          </a:p>
        </p:txBody>
      </p:sp>
      <p:sp>
        <p:nvSpPr>
          <p:cNvPr id="3" name="Text Placeholder 2"/>
          <p:cNvSpPr>
            <a:spLocks noGrp="1"/>
          </p:cNvSpPr>
          <p:nvPr>
            <p:ph type="body" idx="1"/>
          </p:nvPr>
        </p:nvSpPr>
        <p:spPr>
          <a:xfrm>
            <a:off x="677335" y="1301262"/>
            <a:ext cx="8596668" cy="4754305"/>
          </a:xfrm>
        </p:spPr>
        <p:txBody>
          <a:bodyPr>
            <a:normAutofit/>
          </a:bodyPr>
          <a:lstStyle/>
          <a:p>
            <a:pPr marL="285750" indent="-285750">
              <a:buFont typeface="Arial" panose="020B0604020202020204" pitchFamily="34" charset="0"/>
              <a:buChar char="•"/>
            </a:pPr>
            <a:r>
              <a:rPr lang="en-US" dirty="0"/>
              <a:t>Although there are countless strategies and implementations for database storage and retrieval, most solutions are not built with very large scale and distribution in mind. </a:t>
            </a:r>
          </a:p>
          <a:p>
            <a:pPr marL="285750" indent="-285750">
              <a:buFont typeface="Arial" panose="020B0604020202020204" pitchFamily="34" charset="0"/>
              <a:buChar char="•"/>
            </a:pPr>
            <a:r>
              <a:rPr lang="en-US" dirty="0"/>
              <a:t>Many vendors (e.g. Oracle, IBM, etc.) offer replication and partitioning solutions to grow the database beyond the confines of a single node. </a:t>
            </a:r>
          </a:p>
          <a:p>
            <a:pPr marL="285750" indent="-285750">
              <a:buFont typeface="Arial" panose="020B0604020202020204" pitchFamily="34" charset="0"/>
              <a:buChar char="•"/>
            </a:pPr>
            <a:r>
              <a:rPr lang="en-US" dirty="0"/>
              <a:t>These add-ons are generally an afterthought and are complicated to install and maintain. </a:t>
            </a:r>
          </a:p>
          <a:p>
            <a:pPr marL="285750" indent="-285750">
              <a:buFont typeface="Arial" panose="020B0604020202020204" pitchFamily="34" charset="0"/>
              <a:buChar char="•"/>
            </a:pPr>
            <a:r>
              <a:rPr lang="en-US" dirty="0"/>
              <a:t>They also severely compromise the RDBMS feature set. Joins, complex queries, triggers, views, and foreign-key constraints become prohibitively expensive to run on a scaled RDBMS, or do not work at all.</a:t>
            </a:r>
          </a:p>
        </p:txBody>
      </p:sp>
    </p:spTree>
    <p:extLst>
      <p:ext uri="{BB962C8B-B14F-4D97-AF65-F5344CB8AC3E}">
        <p14:creationId xmlns:p14="http://schemas.microsoft.com/office/powerpoint/2010/main" val="255033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err="1"/>
              <a:t>Bigtable</a:t>
            </a:r>
            <a:r>
              <a:rPr lang="en-US" dirty="0"/>
              <a:t>: Genesis of NoSQL</a:t>
            </a:r>
          </a:p>
        </p:txBody>
      </p:sp>
      <p:sp>
        <p:nvSpPr>
          <p:cNvPr id="3" name="Text Placeholder 2"/>
          <p:cNvSpPr>
            <a:spLocks noGrp="1"/>
          </p:cNvSpPr>
          <p:nvPr>
            <p:ph type="body" idx="1"/>
          </p:nvPr>
        </p:nvSpPr>
        <p:spPr>
          <a:xfrm>
            <a:off x="677335" y="1301262"/>
            <a:ext cx="8596668" cy="5351465"/>
          </a:xfrm>
        </p:spPr>
        <p:txBody>
          <a:bodyPr>
            <a:normAutofit/>
          </a:bodyPr>
          <a:lstStyle/>
          <a:p>
            <a:pPr marL="285750" indent="-285750">
              <a:buFont typeface="Arial" panose="020B0604020202020204" pitchFamily="34" charset="0"/>
              <a:buChar char="•"/>
            </a:pPr>
            <a:r>
              <a:rPr lang="en-US" dirty="0"/>
              <a:t>In 2006, Google released a whitepaper that would outline a new paradigm for databases and data storage: </a:t>
            </a:r>
          </a:p>
          <a:p>
            <a:pPr lvl="1"/>
            <a:r>
              <a:rPr lang="en-US" b="1" i="1" dirty="0"/>
              <a:t>“</a:t>
            </a:r>
            <a:r>
              <a:rPr lang="en-US" b="1" i="1" dirty="0" err="1"/>
              <a:t>Bigtable</a:t>
            </a:r>
            <a:r>
              <a:rPr lang="en-US" b="1" i="1" dirty="0"/>
              <a:t>: A Distributed Storage System for Structured Data.”</a:t>
            </a:r>
          </a:p>
          <a:p>
            <a:pPr marL="285750" indent="-285750">
              <a:buFont typeface="Arial" panose="020B0604020202020204" pitchFamily="34" charset="0"/>
              <a:buChar char="•"/>
            </a:pPr>
            <a:r>
              <a:rPr lang="en-US" dirty="0" err="1"/>
              <a:t>Bigtable</a:t>
            </a:r>
            <a:r>
              <a:rPr lang="en-US" dirty="0"/>
              <a:t> was the distributed storage system for managing structured data at Google.</a:t>
            </a:r>
          </a:p>
          <a:p>
            <a:pPr marL="285750" indent="-285750">
              <a:buFont typeface="Arial" panose="020B0604020202020204" pitchFamily="34" charset="0"/>
              <a:buChar char="•"/>
            </a:pPr>
            <a:r>
              <a:rPr lang="en-US" dirty="0"/>
              <a:t>However, unlike existing RDBMS platforms, </a:t>
            </a:r>
            <a:r>
              <a:rPr lang="en-US" dirty="0" err="1"/>
              <a:t>Bigtable</a:t>
            </a:r>
            <a:r>
              <a:rPr lang="en-US" dirty="0"/>
              <a:t> was designed to reliably scale to petabytes of data and thousands of machines to meet Google’s application workload demand.</a:t>
            </a:r>
          </a:p>
          <a:p>
            <a:pPr marL="285750" indent="-285750">
              <a:buFont typeface="Arial" panose="020B0604020202020204" pitchFamily="34" charset="0"/>
              <a:buChar char="•"/>
            </a:pPr>
            <a:r>
              <a:rPr lang="en-US" dirty="0" err="1"/>
              <a:t>Bigtable</a:t>
            </a:r>
            <a:r>
              <a:rPr lang="en-US" dirty="0"/>
              <a:t> paved the way for several Apache projects, including HBase, Cassandra, MongoDB and others.</a:t>
            </a:r>
          </a:p>
          <a:p>
            <a:pPr marL="285750" indent="-285750">
              <a:buFont typeface="Arial" panose="020B0604020202020204" pitchFamily="34" charset="0"/>
              <a:buChar char="•"/>
            </a:pPr>
            <a:r>
              <a:rPr lang="en-US" dirty="0"/>
              <a:t>NoSQL, which stands for Not Only SQL, is an integral product of the big data movement, and the Google </a:t>
            </a:r>
            <a:r>
              <a:rPr lang="en-US" dirty="0" err="1"/>
              <a:t>Bigtable</a:t>
            </a:r>
            <a:r>
              <a:rPr lang="en-US" dirty="0"/>
              <a:t> paper was a major catalyst for the movement.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8802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Characteristics of NoSQL systems</a:t>
            </a:r>
          </a:p>
        </p:txBody>
      </p:sp>
      <p:sp>
        <p:nvSpPr>
          <p:cNvPr id="3" name="Text Placeholder 2"/>
          <p:cNvSpPr>
            <a:spLocks noGrp="1"/>
          </p:cNvSpPr>
          <p:nvPr>
            <p:ph type="body" idx="1"/>
          </p:nvPr>
        </p:nvSpPr>
        <p:spPr>
          <a:xfrm>
            <a:off x="677335" y="1301262"/>
            <a:ext cx="8596668" cy="5351465"/>
          </a:xfrm>
        </p:spPr>
        <p:txBody>
          <a:bodyPr>
            <a:normAutofit/>
          </a:bodyPr>
          <a:lstStyle/>
          <a:p>
            <a:pPr marL="285750" indent="-285750">
              <a:buFont typeface="Arial" panose="020B0604020202020204" pitchFamily="34" charset="0"/>
              <a:buChar char="•"/>
            </a:pPr>
            <a:r>
              <a:rPr lang="en-US" b="1" dirty="0"/>
              <a:t>NoSQL DB are </a:t>
            </a:r>
            <a:r>
              <a:rPr lang="en-US" b="1" dirty="0" err="1"/>
              <a:t>schemaless</a:t>
            </a:r>
            <a:r>
              <a:rPr lang="en-US" b="1" dirty="0"/>
              <a:t> at design time and “schema-on-read” at runtime </a:t>
            </a:r>
            <a:r>
              <a:rPr lang="en-US" dirty="0"/>
              <a:t>- This means they do not have predefined columns, but columns are created with each PUT (INSERT) operation, and each record, document, or data instance can have a different schema from the previous instance.  </a:t>
            </a:r>
          </a:p>
          <a:p>
            <a:pPr marL="285750" indent="-285750">
              <a:buFont typeface="Arial" panose="020B0604020202020204" pitchFamily="34" charset="0"/>
              <a:buChar char="•"/>
            </a:pPr>
            <a:r>
              <a:rPr lang="en-US" b="1" dirty="0"/>
              <a:t>Data has no predefined relationship to any other object </a:t>
            </a:r>
            <a:r>
              <a:rPr lang="en-US" dirty="0"/>
              <a:t>- This means there is no concept of foreign keys or referential integrity, declarative or otherwise. Relationships may exist between data objects or instances, but they are discovered or leveraged at runtime rather than prescribed at design time. </a:t>
            </a:r>
          </a:p>
          <a:p>
            <a:pPr marL="285750" indent="-285750">
              <a:buFont typeface="Arial" panose="020B0604020202020204" pitchFamily="34" charset="0"/>
              <a:buChar char="•"/>
            </a:pPr>
            <a:r>
              <a:rPr lang="en-US" b="1" dirty="0"/>
              <a:t>Joins are typically avoided </a:t>
            </a:r>
            <a:r>
              <a:rPr lang="en-US" dirty="0"/>
              <a:t>- In most NoSQL implementations, joins are kept to an absolute minimum, if not avoided altogether. This is typically accomplished by </a:t>
            </a:r>
            <a:r>
              <a:rPr lang="en-US" dirty="0" err="1"/>
              <a:t>denormalizing</a:t>
            </a:r>
            <a:r>
              <a:rPr lang="en-US" dirty="0"/>
              <a:t> data, often with a trade-off of storing duplicate data. </a:t>
            </a:r>
          </a:p>
        </p:txBody>
      </p:sp>
    </p:spTree>
    <p:extLst>
      <p:ext uri="{BB962C8B-B14F-4D97-AF65-F5344CB8AC3E}">
        <p14:creationId xmlns:p14="http://schemas.microsoft.com/office/powerpoint/2010/main" val="339436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Characteristics of NoSQL systems</a:t>
            </a:r>
          </a:p>
        </p:txBody>
      </p:sp>
      <p:sp>
        <p:nvSpPr>
          <p:cNvPr id="3" name="Text Placeholder 2"/>
          <p:cNvSpPr>
            <a:spLocks noGrp="1"/>
          </p:cNvSpPr>
          <p:nvPr>
            <p:ph type="body" idx="1"/>
          </p:nvPr>
        </p:nvSpPr>
        <p:spPr>
          <a:xfrm>
            <a:off x="677335" y="1301262"/>
            <a:ext cx="8596668" cy="5351465"/>
          </a:xfrm>
        </p:spPr>
        <p:txBody>
          <a:bodyPr>
            <a:normAutofit/>
          </a:bodyPr>
          <a:lstStyle/>
          <a:p>
            <a:pPr marL="285750" indent="-285750">
              <a:buFont typeface="Arial" panose="020B0604020202020204" pitchFamily="34" charset="0"/>
              <a:buChar char="•"/>
            </a:pPr>
            <a:r>
              <a:rPr lang="en-US" dirty="0"/>
              <a:t>NoSQL systems are typically distributed (like Apache Cassandra or HBase) and are designed for fast lookups. </a:t>
            </a:r>
          </a:p>
          <a:p>
            <a:pPr marL="285750" indent="-285750">
              <a:buFont typeface="Arial" panose="020B0604020202020204" pitchFamily="34" charset="0"/>
              <a:buChar char="•"/>
            </a:pPr>
            <a:r>
              <a:rPr lang="en-US" dirty="0"/>
              <a:t>Write operations are typically faster as well, as many of the overheads of traditional relational database systems are not used, like datatype or domain checks, atomic/blocking transactions, or management of transaction isolation levels.</a:t>
            </a:r>
          </a:p>
          <a:p>
            <a:pPr marL="285750" indent="-285750">
              <a:buFont typeface="Arial" panose="020B0604020202020204" pitchFamily="34" charset="0"/>
              <a:buChar char="•"/>
            </a:pPr>
            <a:r>
              <a:rPr lang="en-US" dirty="0"/>
              <a:t>NoSQL systems, in the majority of cases, are built for scale and scalability from petabytes of storage to queries bounded in terabytes, performance, and low friction (having the ability to adapt to changes).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068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Types of NoSQL systems</a:t>
            </a:r>
          </a:p>
        </p:txBody>
      </p:sp>
      <p:sp>
        <p:nvSpPr>
          <p:cNvPr id="3" name="Text Placeholder 2"/>
          <p:cNvSpPr>
            <a:spLocks noGrp="1"/>
          </p:cNvSpPr>
          <p:nvPr>
            <p:ph type="body" idx="1"/>
          </p:nvPr>
        </p:nvSpPr>
        <p:spPr>
          <a:xfrm>
            <a:off x="677335" y="1301262"/>
            <a:ext cx="8596668" cy="4521040"/>
          </a:xfrm>
        </p:spPr>
        <p:txBody>
          <a:bodyPr>
            <a:normAutofit/>
          </a:bodyPr>
          <a:lstStyle/>
          <a:p>
            <a:r>
              <a:rPr lang="en-US" dirty="0"/>
              <a:t>NoSQL systems come in several variants or categories:</a:t>
            </a:r>
          </a:p>
          <a:p>
            <a:pPr marL="285750" indent="-285750">
              <a:buFont typeface="Arial" panose="020B0604020202020204" pitchFamily="34" charset="0"/>
              <a:buChar char="•"/>
            </a:pPr>
            <a:r>
              <a:rPr lang="en-US" b="1" dirty="0"/>
              <a:t>Key value stores </a:t>
            </a:r>
            <a:r>
              <a:rPr lang="en-US" dirty="0"/>
              <a:t>contain a set or sets of indexed keys and associated values. Values are typically uninterpreted byte arrays, but can represent complex objects such as nested maps, structs, or lists. The schema is not defined at design time. Examples of key value stores include </a:t>
            </a:r>
            <a:r>
              <a:rPr lang="en-US" i="1" dirty="0" err="1"/>
              <a:t>Redi</a:t>
            </a:r>
            <a:r>
              <a:rPr lang="en-US" dirty="0" err="1"/>
              <a:t>s</a:t>
            </a:r>
            <a:r>
              <a:rPr lang="en-US" dirty="0"/>
              <a:t> and </a:t>
            </a:r>
            <a:r>
              <a:rPr lang="en-US" i="1" dirty="0" err="1"/>
              <a:t>Memcached</a:t>
            </a:r>
            <a:r>
              <a:rPr lang="en-US" dirty="0"/>
              <a:t>.</a:t>
            </a:r>
          </a:p>
          <a:p>
            <a:pPr marL="285750" indent="-285750">
              <a:buFont typeface="Arial" panose="020B0604020202020204" pitchFamily="34" charset="0"/>
              <a:buChar char="•"/>
            </a:pPr>
            <a:r>
              <a:rPr lang="en-US" b="1" dirty="0"/>
              <a:t>Column stores</a:t>
            </a:r>
            <a:r>
              <a:rPr lang="en-US" dirty="0"/>
              <a:t> or wide-column stores, which store data tables as columns rather than rows and have an ability to hold very large numbers of dynamic columns. Examples of Column stores include</a:t>
            </a:r>
            <a:r>
              <a:rPr lang="en-US" i="1" dirty="0"/>
              <a:t> HBase, </a:t>
            </a:r>
            <a:r>
              <a:rPr lang="en-US" i="1" dirty="0" err="1"/>
              <a:t>BigTable</a:t>
            </a:r>
            <a:r>
              <a:rPr lang="en-US" i="1" dirty="0"/>
              <a:t>.</a:t>
            </a:r>
            <a:endParaRPr lang="en-US" dirty="0"/>
          </a:p>
        </p:txBody>
      </p:sp>
    </p:spTree>
    <p:extLst>
      <p:ext uri="{BB962C8B-B14F-4D97-AF65-F5344CB8AC3E}">
        <p14:creationId xmlns:p14="http://schemas.microsoft.com/office/powerpoint/2010/main" val="266856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Types of NoSQL systems, cont.</a:t>
            </a:r>
          </a:p>
        </p:txBody>
      </p:sp>
      <p:sp>
        <p:nvSpPr>
          <p:cNvPr id="3" name="Text Placeholder 2"/>
          <p:cNvSpPr>
            <a:spLocks noGrp="1"/>
          </p:cNvSpPr>
          <p:nvPr>
            <p:ph type="body" idx="1"/>
          </p:nvPr>
        </p:nvSpPr>
        <p:spPr>
          <a:xfrm>
            <a:off x="677335" y="1301262"/>
            <a:ext cx="8596668" cy="4175807"/>
          </a:xfrm>
        </p:spPr>
        <p:txBody>
          <a:bodyPr>
            <a:normAutofit/>
          </a:bodyPr>
          <a:lstStyle/>
          <a:p>
            <a:pPr marL="285750" indent="-285750">
              <a:buFont typeface="Arial" panose="020B0604020202020204" pitchFamily="34" charset="0"/>
              <a:buChar char="•"/>
            </a:pPr>
            <a:r>
              <a:rPr lang="en-US" b="1" dirty="0"/>
              <a:t>Document stores </a:t>
            </a:r>
            <a:r>
              <a:rPr lang="en-US" dirty="0"/>
              <a:t>or document databases store documents, complex objects, such as JSON or BSON objects, or other complex, nested objects. The documents are assigned a key or document ID, and the contents would be the semi-structured document data. Examples of document stores include </a:t>
            </a:r>
            <a:r>
              <a:rPr lang="en-US" i="1" dirty="0"/>
              <a:t>MongoDB</a:t>
            </a:r>
            <a:r>
              <a:rPr lang="en-US" dirty="0"/>
              <a:t> and </a:t>
            </a:r>
            <a:r>
              <a:rPr lang="en-US" i="1" dirty="0" err="1"/>
              <a:t>CouchDB</a:t>
            </a:r>
            <a:r>
              <a:rPr lang="en-US" dirty="0"/>
              <a:t>.</a:t>
            </a:r>
          </a:p>
          <a:p>
            <a:pPr marL="285750" indent="-285750">
              <a:buFont typeface="Arial" panose="020B0604020202020204" pitchFamily="34" charset="0"/>
              <a:buChar char="•"/>
            </a:pPr>
            <a:r>
              <a:rPr lang="en-US" b="1" dirty="0"/>
              <a:t>Graph stores </a:t>
            </a:r>
            <a:r>
              <a:rPr lang="en-US" dirty="0"/>
              <a:t>represent data in graph structures as nodes and edges, which are relationships between nodes. Examples of graph stores include </a:t>
            </a:r>
            <a:r>
              <a:rPr lang="en-US" i="1" dirty="0"/>
              <a:t>Neo4</a:t>
            </a:r>
            <a:r>
              <a:rPr lang="en-US" dirty="0"/>
              <a:t>J and </a:t>
            </a:r>
            <a:r>
              <a:rPr lang="en-US" i="1" dirty="0" err="1"/>
              <a:t>GraphBase</a:t>
            </a:r>
            <a:r>
              <a:rPr lang="en-US" dirty="0"/>
              <a:t>.</a:t>
            </a:r>
          </a:p>
        </p:txBody>
      </p:sp>
    </p:spTree>
    <p:extLst>
      <p:ext uri="{BB962C8B-B14F-4D97-AF65-F5344CB8AC3E}">
        <p14:creationId xmlns:p14="http://schemas.microsoft.com/office/powerpoint/2010/main" val="375695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NoSQL databases and CAP theorem</a:t>
            </a:r>
          </a:p>
        </p:txBody>
      </p:sp>
      <p:sp>
        <p:nvSpPr>
          <p:cNvPr id="3" name="Text Placeholder 2"/>
          <p:cNvSpPr>
            <a:spLocks noGrp="1"/>
          </p:cNvSpPr>
          <p:nvPr>
            <p:ph type="body" idx="1"/>
          </p:nvPr>
        </p:nvSpPr>
        <p:spPr>
          <a:xfrm>
            <a:off x="677335" y="1301262"/>
            <a:ext cx="8596668" cy="4175807"/>
          </a:xfrm>
        </p:spPr>
        <p:txBody>
          <a:bodyPr>
            <a:normAutofit/>
          </a:bodyPr>
          <a:lstStyle/>
          <a:p>
            <a:r>
              <a:rPr lang="en-US" dirty="0"/>
              <a:t>The </a:t>
            </a:r>
            <a:r>
              <a:rPr lang="en-US" b="1" dirty="0"/>
              <a:t>CAP theorem</a:t>
            </a:r>
            <a:r>
              <a:rPr lang="en-US" dirty="0"/>
              <a:t> is sometimes called Brewer’s theorem after its author, Eric Brewer.</a:t>
            </a:r>
          </a:p>
          <a:p>
            <a:r>
              <a:rPr lang="en-US" dirty="0"/>
              <a:t>The theorem states that within a large-scale distributed data system, there are three requirements that have a relationship of sliding dependency:</a:t>
            </a:r>
          </a:p>
          <a:p>
            <a:pPr marL="285750" indent="-285750">
              <a:buFont typeface="Arial" panose="020B0604020202020204" pitchFamily="34" charset="0"/>
              <a:buChar char="•"/>
            </a:pPr>
            <a:r>
              <a:rPr lang="en-US" b="1" dirty="0"/>
              <a:t>Consistency</a:t>
            </a:r>
            <a:r>
              <a:rPr lang="en-US" dirty="0"/>
              <a:t>: All database clients will read the same value for the same query, even given concurrent updates. </a:t>
            </a:r>
          </a:p>
          <a:p>
            <a:pPr marL="285750" indent="-285750">
              <a:buFont typeface="Arial" panose="020B0604020202020204" pitchFamily="34" charset="0"/>
              <a:buChar char="•"/>
            </a:pPr>
            <a:r>
              <a:rPr lang="en-US" b="1" dirty="0"/>
              <a:t>Availability</a:t>
            </a:r>
            <a:r>
              <a:rPr lang="en-US" dirty="0"/>
              <a:t>: All database clients will always be able to read and write data.</a:t>
            </a:r>
          </a:p>
          <a:p>
            <a:pPr marL="285750" indent="-285750">
              <a:buFont typeface="Arial" panose="020B0604020202020204" pitchFamily="34" charset="0"/>
              <a:buChar char="•"/>
            </a:pPr>
            <a:r>
              <a:rPr lang="en-US" b="1" dirty="0"/>
              <a:t>Partition tolerance</a:t>
            </a:r>
            <a:r>
              <a:rPr lang="en-US" dirty="0"/>
              <a:t>: The database can be split into multiple machines; it can continue functioning in the face of network segmentation breaks.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637230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NoSQL databases and CAP theorem</a:t>
            </a:r>
          </a:p>
        </p:txBody>
      </p:sp>
      <p:sp>
        <p:nvSpPr>
          <p:cNvPr id="3" name="Text Placeholder 2"/>
          <p:cNvSpPr>
            <a:spLocks noGrp="1"/>
          </p:cNvSpPr>
          <p:nvPr>
            <p:ph type="body" idx="1"/>
          </p:nvPr>
        </p:nvSpPr>
        <p:spPr>
          <a:xfrm>
            <a:off x="677335" y="1301262"/>
            <a:ext cx="8596668" cy="4175807"/>
          </a:xfrm>
        </p:spPr>
        <p:txBody>
          <a:bodyPr>
            <a:normAutofit/>
          </a:bodyPr>
          <a:lstStyle/>
          <a:p>
            <a:pPr marL="285750" indent="-285750">
              <a:buFont typeface="Arial" panose="020B0604020202020204" pitchFamily="34" charset="0"/>
              <a:buChar char="•"/>
            </a:pPr>
            <a:r>
              <a:rPr lang="en-US" dirty="0"/>
              <a:t>Brewer’s theorem is that in any given system, you can strongly support only two of the three. </a:t>
            </a:r>
          </a:p>
          <a:p>
            <a:pPr marL="742950" lvl="1" indent="-285750">
              <a:buFont typeface="Arial" panose="020B0604020202020204" pitchFamily="34" charset="0"/>
              <a:buChar char="•"/>
            </a:pPr>
            <a:r>
              <a:rPr lang="en-US" dirty="0"/>
              <a:t>We have to choose between them because of this sliding mutual dependency.</a:t>
            </a:r>
          </a:p>
          <a:p>
            <a:pPr marL="285750" indent="-285750">
              <a:buFont typeface="Arial" panose="020B0604020202020204" pitchFamily="34" charset="0"/>
              <a:buChar char="•"/>
            </a:pPr>
            <a:r>
              <a:rPr lang="en-US" dirty="0"/>
              <a:t>In distributed systems, it is very likely that you will have network partitioning, and that at some point, machines will fail and cause others to become unreachable.</a:t>
            </a:r>
          </a:p>
          <a:p>
            <a:pPr marL="742950" lvl="1" indent="-285750">
              <a:buFont typeface="Arial" panose="020B0604020202020204" pitchFamily="34" charset="0"/>
              <a:buChar char="•"/>
            </a:pPr>
            <a:r>
              <a:rPr lang="en-US" dirty="0"/>
              <a:t>Distributed systems need Partition Tolerance!</a:t>
            </a:r>
          </a:p>
          <a:p>
            <a:pPr marL="285750" indent="-285750">
              <a:buFont typeface="Arial" panose="020B0604020202020204" pitchFamily="34" charset="0"/>
              <a:buChar char="•"/>
            </a:pPr>
            <a:r>
              <a:rPr lang="en-US" dirty="0"/>
              <a:t>For NoSQL databases, it leaves with only two real options to compromise on: availability and consistency.</a:t>
            </a:r>
          </a:p>
        </p:txBody>
      </p:sp>
    </p:spTree>
    <p:extLst>
      <p:ext uri="{BB962C8B-B14F-4D97-AF65-F5344CB8AC3E}">
        <p14:creationId xmlns:p14="http://schemas.microsoft.com/office/powerpoint/2010/main" val="218293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CAP theorem</a:t>
            </a:r>
          </a:p>
        </p:txBody>
      </p:sp>
      <p:pic>
        <p:nvPicPr>
          <p:cNvPr id="4" name="Picture 3"/>
          <p:cNvPicPr>
            <a:picLocks noChangeAspect="1"/>
          </p:cNvPicPr>
          <p:nvPr/>
        </p:nvPicPr>
        <p:blipFill>
          <a:blip r:embed="rId2"/>
          <a:stretch>
            <a:fillRect/>
          </a:stretch>
        </p:blipFill>
        <p:spPr>
          <a:xfrm>
            <a:off x="1092460" y="1657349"/>
            <a:ext cx="5500005" cy="4837967"/>
          </a:xfrm>
          <a:prstGeom prst="rect">
            <a:avLst/>
          </a:prstGeom>
        </p:spPr>
      </p:pic>
    </p:spTree>
    <p:extLst>
      <p:ext uri="{BB962C8B-B14F-4D97-AF65-F5344CB8AC3E}">
        <p14:creationId xmlns:p14="http://schemas.microsoft.com/office/powerpoint/2010/main" val="1375885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CAP theorem</a:t>
            </a:r>
          </a:p>
        </p:txBody>
      </p:sp>
      <p:pic>
        <p:nvPicPr>
          <p:cNvPr id="4" name="Picture 3"/>
          <p:cNvPicPr>
            <a:picLocks noChangeAspect="1"/>
          </p:cNvPicPr>
          <p:nvPr/>
        </p:nvPicPr>
        <p:blipFill>
          <a:blip r:embed="rId3"/>
          <a:stretch>
            <a:fillRect/>
          </a:stretch>
        </p:blipFill>
        <p:spPr>
          <a:xfrm>
            <a:off x="1377432" y="1402604"/>
            <a:ext cx="6134100" cy="5191125"/>
          </a:xfrm>
          <a:prstGeom prst="rect">
            <a:avLst/>
          </a:prstGeom>
        </p:spPr>
      </p:pic>
    </p:spTree>
    <p:extLst>
      <p:ext uri="{BB962C8B-B14F-4D97-AF65-F5344CB8AC3E}">
        <p14:creationId xmlns:p14="http://schemas.microsoft.com/office/powerpoint/2010/main" val="95092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Tables</a:t>
            </a:r>
          </a:p>
        </p:txBody>
      </p:sp>
      <p:sp>
        <p:nvSpPr>
          <p:cNvPr id="3" name="Text Placeholder 2"/>
          <p:cNvSpPr>
            <a:spLocks noGrp="1"/>
          </p:cNvSpPr>
          <p:nvPr>
            <p:ph type="body" idx="1"/>
          </p:nvPr>
        </p:nvSpPr>
        <p:spPr>
          <a:xfrm>
            <a:off x="677335" y="1301262"/>
            <a:ext cx="8596668" cy="4763636"/>
          </a:xfrm>
        </p:spPr>
        <p:txBody>
          <a:bodyPr>
            <a:normAutofit/>
          </a:bodyPr>
          <a:lstStyle/>
          <a:p>
            <a:pPr marL="285750" indent="-285750">
              <a:buFont typeface="Arial" panose="020B0604020202020204" pitchFamily="34" charset="0"/>
              <a:buChar char="•"/>
            </a:pPr>
            <a:r>
              <a:rPr lang="en-US" dirty="0"/>
              <a:t>Within a database, a table is a structured list of data of a specific type. </a:t>
            </a:r>
          </a:p>
          <a:p>
            <a:pPr marL="285750" indent="-285750">
              <a:buFont typeface="Arial" panose="020B0604020202020204" pitchFamily="34" charset="0"/>
              <a:buChar char="•"/>
            </a:pPr>
            <a:r>
              <a:rPr lang="en-US" dirty="0"/>
              <a:t>Usually with relational databases, the data stored in a table is one type of data or one list (e.g. one table for Customers, one table for Orders, etc.).</a:t>
            </a:r>
          </a:p>
          <a:p>
            <a:pPr marL="285750" indent="-285750">
              <a:buFont typeface="Arial" panose="020B0604020202020204" pitchFamily="34" charset="0"/>
              <a:buChar char="•"/>
            </a:pPr>
            <a:r>
              <a:rPr lang="en-US" dirty="0"/>
              <a:t>Every table in a database has a name that identifies it. That name is always unique, meaning no other table in that database can have the same name.</a:t>
            </a:r>
          </a:p>
          <a:p>
            <a:pPr marL="285750" indent="-285750">
              <a:buFont typeface="Arial" panose="020B0604020202020204" pitchFamily="34" charset="0"/>
              <a:buChar char="•"/>
            </a:pPr>
            <a:r>
              <a:rPr lang="en-US" dirty="0"/>
              <a:t>Table have characteristics and properties that define how and what kind of data is stored in them.</a:t>
            </a:r>
          </a:p>
          <a:p>
            <a:pPr marL="285750" indent="-285750">
              <a:buFont typeface="Arial" panose="020B0604020202020204" pitchFamily="34" charset="0"/>
              <a:buChar char="•"/>
            </a:pPr>
            <a:r>
              <a:rPr lang="en-US" dirty="0"/>
              <a:t>This set of information that describes a table is known as a </a:t>
            </a:r>
            <a:r>
              <a:rPr lang="en-US" b="1" dirty="0"/>
              <a:t>schema</a:t>
            </a:r>
            <a:r>
              <a:rPr lang="en-US" dirty="0"/>
              <a:t>.</a:t>
            </a:r>
          </a:p>
          <a:p>
            <a:pPr marL="285750" indent="-285750">
              <a:buFont typeface="Arial" panose="020B0604020202020204" pitchFamily="34" charset="0"/>
              <a:buChar char="•"/>
            </a:pPr>
            <a:r>
              <a:rPr lang="en-US" dirty="0"/>
              <a:t>Schema are used to describe specific tables within a database. </a:t>
            </a:r>
          </a:p>
        </p:txBody>
      </p:sp>
    </p:spTree>
    <p:extLst>
      <p:ext uri="{BB962C8B-B14F-4D97-AF65-F5344CB8AC3E}">
        <p14:creationId xmlns:p14="http://schemas.microsoft.com/office/powerpoint/2010/main" val="41047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HBase</a:t>
            </a:r>
          </a:p>
        </p:txBody>
      </p:sp>
      <p:sp>
        <p:nvSpPr>
          <p:cNvPr id="3" name="Text Placeholder 2"/>
          <p:cNvSpPr>
            <a:spLocks noGrp="1"/>
          </p:cNvSpPr>
          <p:nvPr>
            <p:ph type="body" idx="1"/>
          </p:nvPr>
        </p:nvSpPr>
        <p:spPr>
          <a:xfrm>
            <a:off x="677335" y="1301262"/>
            <a:ext cx="8596668" cy="5318613"/>
          </a:xfrm>
        </p:spPr>
        <p:txBody>
          <a:bodyPr>
            <a:normAutofit/>
          </a:bodyPr>
          <a:lstStyle/>
          <a:p>
            <a:pPr marL="285750" indent="-285750">
              <a:buFont typeface="Arial" panose="020B0604020202020204" pitchFamily="34" charset="0"/>
              <a:buChar char="•"/>
            </a:pPr>
            <a:r>
              <a:rPr lang="en-US" dirty="0"/>
              <a:t>HBase is a </a:t>
            </a:r>
            <a:r>
              <a:rPr lang="en-US" b="1" dirty="0"/>
              <a:t>distributed column-oriented </a:t>
            </a:r>
            <a:r>
              <a:rPr lang="en-US" dirty="0"/>
              <a:t>database built on top of HDFS. </a:t>
            </a:r>
          </a:p>
          <a:p>
            <a:pPr marL="285750" indent="-285750">
              <a:buFont typeface="Arial" panose="020B0604020202020204" pitchFamily="34" charset="0"/>
              <a:buChar char="•"/>
            </a:pPr>
            <a:r>
              <a:rPr lang="en-US" dirty="0"/>
              <a:t>HBase is the Hadoop application (amongst other) to use when we require </a:t>
            </a:r>
            <a:r>
              <a:rPr lang="en-US" b="1" dirty="0"/>
              <a:t>real-time read/write random access </a:t>
            </a:r>
            <a:r>
              <a:rPr lang="en-US" dirty="0"/>
              <a:t>to very large datasets.</a:t>
            </a:r>
          </a:p>
          <a:p>
            <a:pPr marL="285750" indent="-285750">
              <a:buFont typeface="Arial" panose="020B0604020202020204" pitchFamily="34" charset="0"/>
              <a:buChar char="•"/>
            </a:pPr>
            <a:r>
              <a:rPr lang="en-US" dirty="0"/>
              <a:t>HBase is able to do what an RDBMS cannot: host very </a:t>
            </a:r>
            <a:r>
              <a:rPr lang="en-US" b="1" dirty="0"/>
              <a:t>large, sparsely populated </a:t>
            </a:r>
            <a:r>
              <a:rPr lang="en-US" dirty="0"/>
              <a:t>tables on clusters made from commodity hardware.</a:t>
            </a:r>
          </a:p>
          <a:p>
            <a:pPr marL="285750" indent="-285750">
              <a:buFont typeface="Arial" panose="020B0604020202020204" pitchFamily="34" charset="0"/>
              <a:buChar char="•"/>
            </a:pPr>
            <a:r>
              <a:rPr lang="en-US" dirty="0"/>
              <a:t>HBase is not relational and does not support SQL, but it has an API to perform </a:t>
            </a:r>
            <a:r>
              <a:rPr lang="en-US" b="1" dirty="0"/>
              <a:t>CRUD operations </a:t>
            </a:r>
            <a:r>
              <a:rPr lang="en-US" dirty="0"/>
              <a:t>(Create, Read, Update, Delete).</a:t>
            </a:r>
          </a:p>
          <a:p>
            <a:pPr marL="285750" indent="-285750">
              <a:buFont typeface="Arial" panose="020B0604020202020204" pitchFamily="34" charset="0"/>
              <a:buChar char="•"/>
            </a:pPr>
            <a:r>
              <a:rPr lang="en-US" dirty="0"/>
              <a:t>HBase project was started toward the end of 2006 and was modeled after </a:t>
            </a:r>
            <a:r>
              <a:rPr lang="en-US" b="1" dirty="0"/>
              <a:t>Google’s </a:t>
            </a:r>
            <a:r>
              <a:rPr lang="en-US" b="1" dirty="0" err="1"/>
              <a:t>Bigtable</a:t>
            </a:r>
            <a:r>
              <a:rPr lang="en-US" b="1" dirty="0"/>
              <a:t> paper</a:t>
            </a:r>
            <a:r>
              <a:rPr lang="en-US" dirty="0"/>
              <a:t>, which had just been published.</a:t>
            </a:r>
          </a:p>
          <a:p>
            <a:pPr marL="285750" indent="-285750">
              <a:buFont typeface="Arial" panose="020B0604020202020204" pitchFamily="34" charset="0"/>
              <a:buChar char="•"/>
            </a:pPr>
            <a:r>
              <a:rPr lang="en-US" dirty="0"/>
              <a:t>The first HBase release was bundled as part of Hadoop 0.15.0 in October 2007. In May 2010, HBase graduated from a Hadoop subproject to become an Apache Top Level Project. </a:t>
            </a:r>
          </a:p>
          <a:p>
            <a:pPr marL="285750" indent="-285750">
              <a:buFont typeface="Arial" panose="020B0604020202020204" pitchFamily="34" charset="0"/>
              <a:buChar char="•"/>
            </a:pPr>
            <a:r>
              <a:rPr lang="en-US" dirty="0"/>
              <a:t>Today, HBase is a mature technology used in production across a wide range of industries.</a:t>
            </a:r>
          </a:p>
        </p:txBody>
      </p:sp>
      <p:pic>
        <p:nvPicPr>
          <p:cNvPr id="4" name="Picture 3"/>
          <p:cNvPicPr>
            <a:picLocks noChangeAspect="1"/>
          </p:cNvPicPr>
          <p:nvPr/>
        </p:nvPicPr>
        <p:blipFill>
          <a:blip r:embed="rId2"/>
          <a:stretch>
            <a:fillRect/>
          </a:stretch>
        </p:blipFill>
        <p:spPr>
          <a:xfrm>
            <a:off x="2681618" y="312048"/>
            <a:ext cx="3581710" cy="914479"/>
          </a:xfrm>
          <a:prstGeom prst="rect">
            <a:avLst/>
          </a:prstGeom>
        </p:spPr>
      </p:pic>
    </p:spTree>
    <p:extLst>
      <p:ext uri="{BB962C8B-B14F-4D97-AF65-F5344CB8AC3E}">
        <p14:creationId xmlns:p14="http://schemas.microsoft.com/office/powerpoint/2010/main" val="29604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HBase Data Model</a:t>
            </a:r>
          </a:p>
        </p:txBody>
      </p:sp>
      <p:sp>
        <p:nvSpPr>
          <p:cNvPr id="3" name="Text Placeholder 2"/>
          <p:cNvSpPr>
            <a:spLocks noGrp="1"/>
          </p:cNvSpPr>
          <p:nvPr>
            <p:ph type="body" idx="1"/>
          </p:nvPr>
        </p:nvSpPr>
        <p:spPr>
          <a:xfrm>
            <a:off x="677335" y="1301262"/>
            <a:ext cx="8596668" cy="4110493"/>
          </a:xfrm>
        </p:spPr>
        <p:txBody>
          <a:bodyPr>
            <a:normAutofit/>
          </a:bodyPr>
          <a:lstStyle/>
          <a:p>
            <a:pPr marL="285750" indent="-285750">
              <a:buFont typeface="Arial" panose="020B0604020202020204" pitchFamily="34" charset="0"/>
              <a:buChar char="•"/>
            </a:pPr>
            <a:r>
              <a:rPr lang="en-US" dirty="0"/>
              <a:t>HBase stores data as a sparse, multidimensional, sorted map. </a:t>
            </a:r>
          </a:p>
          <a:p>
            <a:pPr marL="285750" indent="-285750">
              <a:buFont typeface="Arial" panose="020B0604020202020204" pitchFamily="34" charset="0"/>
              <a:buChar char="•"/>
            </a:pPr>
            <a:r>
              <a:rPr lang="en-US" dirty="0"/>
              <a:t>The map is indexed by its key (the </a:t>
            </a:r>
            <a:r>
              <a:rPr lang="en-US" b="1" dirty="0"/>
              <a:t>row key</a:t>
            </a:r>
            <a:r>
              <a:rPr lang="en-US" dirty="0"/>
              <a:t>), and values are stored in cells (consisting of a </a:t>
            </a:r>
            <a:r>
              <a:rPr lang="en-US" b="1" dirty="0"/>
              <a:t>column key </a:t>
            </a:r>
            <a:r>
              <a:rPr lang="en-US" dirty="0"/>
              <a:t>and </a:t>
            </a:r>
            <a:r>
              <a:rPr lang="en-US" b="1" dirty="0"/>
              <a:t>column value</a:t>
            </a:r>
            <a:r>
              <a:rPr lang="en-US" dirty="0"/>
              <a:t>). </a:t>
            </a:r>
          </a:p>
          <a:p>
            <a:pPr marL="285750" indent="-285750">
              <a:buFont typeface="Arial" panose="020B0604020202020204" pitchFamily="34" charset="0"/>
              <a:buChar char="•"/>
            </a:pPr>
            <a:r>
              <a:rPr lang="en-US" dirty="0"/>
              <a:t>The row key and column keys are strings and the column value is an uninterpreted byte array (which could represent any primitive or complex datatype). </a:t>
            </a:r>
          </a:p>
          <a:p>
            <a:pPr marL="285750" indent="-285750">
              <a:buFont typeface="Arial" panose="020B0604020202020204" pitchFamily="34" charset="0"/>
              <a:buChar char="•"/>
            </a:pPr>
            <a:r>
              <a:rPr lang="en-US" dirty="0"/>
              <a:t>HBase is multidimensional, as each </a:t>
            </a:r>
            <a:r>
              <a:rPr lang="en-US" b="1" dirty="0"/>
              <a:t>cell</a:t>
            </a:r>
            <a:r>
              <a:rPr lang="en-US" dirty="0"/>
              <a:t> is </a:t>
            </a:r>
            <a:r>
              <a:rPr lang="en-US" b="1" dirty="0"/>
              <a:t>versioned</a:t>
            </a:r>
            <a:r>
              <a:rPr lang="en-US" dirty="0"/>
              <a:t> with a time stamp. </a:t>
            </a:r>
          </a:p>
        </p:txBody>
      </p:sp>
    </p:spTree>
    <p:extLst>
      <p:ext uri="{BB962C8B-B14F-4D97-AF65-F5344CB8AC3E}">
        <p14:creationId xmlns:p14="http://schemas.microsoft.com/office/powerpoint/2010/main" val="2475757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HBase Data Model</a:t>
            </a:r>
          </a:p>
        </p:txBody>
      </p:sp>
      <p:sp>
        <p:nvSpPr>
          <p:cNvPr id="3" name="Text Placeholder 2"/>
          <p:cNvSpPr>
            <a:spLocks noGrp="1"/>
          </p:cNvSpPr>
          <p:nvPr>
            <p:ph type="body" idx="1"/>
          </p:nvPr>
        </p:nvSpPr>
        <p:spPr>
          <a:xfrm>
            <a:off x="677335" y="1301262"/>
            <a:ext cx="8596668" cy="5090207"/>
          </a:xfrm>
        </p:spPr>
        <p:txBody>
          <a:bodyPr>
            <a:normAutofit/>
          </a:bodyPr>
          <a:lstStyle/>
          <a:p>
            <a:pPr marL="285750" indent="-285750">
              <a:buFont typeface="Arial" panose="020B0604020202020204" pitchFamily="34" charset="0"/>
              <a:buChar char="•"/>
            </a:pPr>
            <a:r>
              <a:rPr lang="en-US" dirty="0"/>
              <a:t>Row columns are grouped into </a:t>
            </a:r>
            <a:r>
              <a:rPr lang="en-US" b="1" dirty="0"/>
              <a:t>column families</a:t>
            </a:r>
            <a:r>
              <a:rPr lang="en-US" dirty="0"/>
              <a:t>.</a:t>
            </a:r>
          </a:p>
          <a:p>
            <a:pPr marL="285750" indent="-285750">
              <a:buFont typeface="Arial" panose="020B0604020202020204" pitchFamily="34" charset="0"/>
              <a:buChar char="•"/>
            </a:pPr>
            <a:r>
              <a:rPr lang="en-US" dirty="0"/>
              <a:t>At table design time, one or more column families is defined. </a:t>
            </a:r>
          </a:p>
          <a:p>
            <a:pPr marL="285750" indent="-285750">
              <a:buFont typeface="Arial" panose="020B0604020202020204" pitchFamily="34" charset="0"/>
              <a:buChar char="•"/>
            </a:pPr>
            <a:r>
              <a:rPr lang="en-US" dirty="0"/>
              <a:t>Column families will be used as physical storage groups for columns. </a:t>
            </a:r>
          </a:p>
          <a:p>
            <a:pPr marL="285750" indent="-285750">
              <a:buFont typeface="Arial" panose="020B0604020202020204" pitchFamily="34" charset="0"/>
              <a:buChar char="•"/>
            </a:pPr>
            <a:r>
              <a:rPr lang="en-US" dirty="0"/>
              <a:t>Different column families may have different physical storage characteristics such as block size, compression settings, or the number of cell versions to retain.</a:t>
            </a:r>
          </a:p>
          <a:p>
            <a:pPr marL="285750" indent="-285750">
              <a:buFont typeface="Arial" panose="020B0604020202020204" pitchFamily="34" charset="0"/>
              <a:buChar char="•"/>
            </a:pPr>
            <a:r>
              <a:rPr lang="en-US" dirty="0"/>
              <a:t>A table’s column families must be specified up front as part of the table schema definition, but new column family members can be added on demand.</a:t>
            </a:r>
          </a:p>
          <a:p>
            <a:pPr marL="285750" indent="-285750">
              <a:buFont typeface="Arial" panose="020B0604020202020204" pitchFamily="34" charset="0"/>
              <a:buChar char="•"/>
            </a:pPr>
            <a:r>
              <a:rPr lang="en-US" dirty="0"/>
              <a:t>Physically, all column family members are stored together on the filesystem.</a:t>
            </a:r>
          </a:p>
          <a:p>
            <a:pPr marL="742950" lvl="1" indent="-285750">
              <a:buFont typeface="Arial" panose="020B0604020202020204" pitchFamily="34" charset="0"/>
              <a:buChar char="•"/>
            </a:pPr>
            <a:r>
              <a:rPr lang="en-US" dirty="0"/>
              <a:t>We can say HBase is a column-</a:t>
            </a:r>
            <a:r>
              <a:rPr lang="en-US" i="1" dirty="0"/>
              <a:t>family</a:t>
            </a:r>
            <a:r>
              <a:rPr lang="en-US" dirty="0"/>
              <a:t>-oriented store.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2679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HBase Data Model</a:t>
            </a:r>
          </a:p>
        </p:txBody>
      </p:sp>
      <p:sp>
        <p:nvSpPr>
          <p:cNvPr id="3" name="Text Placeholder 2"/>
          <p:cNvSpPr>
            <a:spLocks noGrp="1"/>
          </p:cNvSpPr>
          <p:nvPr>
            <p:ph type="body" idx="1"/>
          </p:nvPr>
        </p:nvSpPr>
        <p:spPr>
          <a:xfrm>
            <a:off x="7498013" y="1580999"/>
            <a:ext cx="2858967" cy="3961203"/>
          </a:xfrm>
        </p:spPr>
        <p:txBody>
          <a:bodyPr>
            <a:normAutofit/>
          </a:bodyPr>
          <a:lstStyle/>
          <a:p>
            <a:pPr marL="285750" indent="-285750">
              <a:buFont typeface="Arial" panose="020B0604020202020204" pitchFamily="34" charset="0"/>
              <a:buChar char="•"/>
            </a:pPr>
            <a:r>
              <a:rPr lang="en-US" b="1" i="1" dirty="0" err="1"/>
              <a:t>info:format</a:t>
            </a:r>
            <a:r>
              <a:rPr lang="en-US" b="1" i="1" dirty="0"/>
              <a:t> </a:t>
            </a:r>
            <a:r>
              <a:rPr lang="en-US" dirty="0"/>
              <a:t>and </a:t>
            </a:r>
            <a:r>
              <a:rPr lang="en-US" b="1" i="1" dirty="0" err="1"/>
              <a:t>info:geo</a:t>
            </a:r>
            <a:r>
              <a:rPr lang="en-US" b="1" i="1" dirty="0"/>
              <a:t> </a:t>
            </a:r>
            <a:r>
              <a:rPr lang="en-US" dirty="0"/>
              <a:t>are both members of the </a:t>
            </a:r>
            <a:r>
              <a:rPr lang="en-US" b="1" i="1" dirty="0"/>
              <a:t>info</a:t>
            </a:r>
            <a:r>
              <a:rPr lang="en-US" b="1" dirty="0"/>
              <a:t> </a:t>
            </a:r>
            <a:r>
              <a:rPr lang="en-US" dirty="0"/>
              <a:t>column family</a:t>
            </a:r>
          </a:p>
          <a:p>
            <a:pPr marL="285750" indent="-285750">
              <a:buFont typeface="Arial" panose="020B0604020202020204" pitchFamily="34" charset="0"/>
              <a:buChar char="•"/>
            </a:pPr>
            <a:r>
              <a:rPr lang="en-US" b="1" i="1" dirty="0" err="1"/>
              <a:t>contents:image</a:t>
            </a:r>
            <a:r>
              <a:rPr lang="en-US" b="1" i="1" dirty="0"/>
              <a:t> </a:t>
            </a:r>
            <a:r>
              <a:rPr lang="en-US" dirty="0"/>
              <a:t>belongs to the </a:t>
            </a:r>
            <a:r>
              <a:rPr lang="en-US" i="1" dirty="0"/>
              <a:t>contents</a:t>
            </a:r>
            <a:r>
              <a:rPr lang="en-US" dirty="0"/>
              <a:t> family.</a:t>
            </a:r>
          </a:p>
          <a:p>
            <a:pPr marL="285750" indent="-285750">
              <a:buFont typeface="Arial" panose="020B0604020202020204" pitchFamily="34" charset="0"/>
              <a:buChar char="•"/>
            </a:pPr>
            <a:r>
              <a:rPr lang="en-US" dirty="0"/>
              <a:t>A new column </a:t>
            </a:r>
            <a:r>
              <a:rPr lang="en-US" b="1" i="1" dirty="0" err="1"/>
              <a:t>info:camera</a:t>
            </a:r>
            <a:r>
              <a:rPr lang="en-US" b="1" i="1" dirty="0"/>
              <a:t> </a:t>
            </a:r>
            <a:r>
              <a:rPr lang="en-US" dirty="0"/>
              <a:t>can be offered by a client as part of an update,</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379914" y="1580999"/>
            <a:ext cx="6995643" cy="4383235"/>
          </a:xfrm>
          <a:prstGeom prst="rect">
            <a:avLst/>
          </a:prstGeom>
        </p:spPr>
      </p:pic>
    </p:spTree>
    <p:extLst>
      <p:ext uri="{BB962C8B-B14F-4D97-AF65-F5344CB8AC3E}">
        <p14:creationId xmlns:p14="http://schemas.microsoft.com/office/powerpoint/2010/main" val="1358797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Regions</a:t>
            </a:r>
          </a:p>
        </p:txBody>
      </p:sp>
      <p:sp>
        <p:nvSpPr>
          <p:cNvPr id="3" name="Text Placeholder 2"/>
          <p:cNvSpPr>
            <a:spLocks noGrp="1"/>
          </p:cNvSpPr>
          <p:nvPr>
            <p:ph type="body" idx="1"/>
          </p:nvPr>
        </p:nvSpPr>
        <p:spPr>
          <a:xfrm>
            <a:off x="677335" y="1301262"/>
            <a:ext cx="8596668" cy="5090207"/>
          </a:xfrm>
        </p:spPr>
        <p:txBody>
          <a:bodyPr>
            <a:normAutofit/>
          </a:bodyPr>
          <a:lstStyle/>
          <a:p>
            <a:pPr marL="285750" indent="-285750">
              <a:buFont typeface="Arial" panose="020B0604020202020204" pitchFamily="34" charset="0"/>
              <a:buChar char="•"/>
            </a:pPr>
            <a:r>
              <a:rPr lang="en-US" dirty="0"/>
              <a:t>Tables are automatically partitioned horizontally by HBase into </a:t>
            </a:r>
            <a:r>
              <a:rPr lang="en-US" b="1" dirty="0"/>
              <a:t>regions</a:t>
            </a:r>
            <a:r>
              <a:rPr lang="en-US" dirty="0"/>
              <a:t>.</a:t>
            </a:r>
          </a:p>
          <a:p>
            <a:pPr marL="285750" indent="-285750">
              <a:buFont typeface="Arial" panose="020B0604020202020204" pitchFamily="34" charset="0"/>
              <a:buChar char="•"/>
            </a:pPr>
            <a:r>
              <a:rPr lang="en-US" dirty="0"/>
              <a:t>Each region comprises a subset of a table’s rows, usually a range of sorted row keys.</a:t>
            </a:r>
          </a:p>
          <a:p>
            <a:pPr marL="285750" indent="-285750">
              <a:buFont typeface="Arial" panose="020B0604020202020204" pitchFamily="34" charset="0"/>
              <a:buChar char="•"/>
            </a:pPr>
            <a:r>
              <a:rPr lang="en-US" dirty="0"/>
              <a:t>Initially, a table comprises a single region, but as the region grows it eventually crosses a configurable size threshold, at which point it splits at a row boundary into two new regions of approximately equal size.</a:t>
            </a:r>
          </a:p>
          <a:p>
            <a:pPr marL="285750" indent="-285750">
              <a:buFont typeface="Arial" panose="020B0604020202020204" pitchFamily="34" charset="0"/>
              <a:buChar char="•"/>
            </a:pPr>
            <a:r>
              <a:rPr lang="en-US" dirty="0"/>
              <a:t>Until this first split happens, all loading will be against the single server hosting the original region. </a:t>
            </a:r>
          </a:p>
          <a:p>
            <a:pPr marL="285750" indent="-285750">
              <a:buFont typeface="Arial" panose="020B0604020202020204" pitchFamily="34" charset="0"/>
              <a:buChar char="•"/>
            </a:pPr>
            <a:r>
              <a:rPr lang="en-US" dirty="0"/>
              <a:t>Regions are the units that get distributed over an HBase cluster. </a:t>
            </a:r>
          </a:p>
        </p:txBody>
      </p:sp>
    </p:spTree>
    <p:extLst>
      <p:ext uri="{BB962C8B-B14F-4D97-AF65-F5344CB8AC3E}">
        <p14:creationId xmlns:p14="http://schemas.microsoft.com/office/powerpoint/2010/main" val="399800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Regions</a:t>
            </a:r>
          </a:p>
        </p:txBody>
      </p:sp>
      <p:pic>
        <p:nvPicPr>
          <p:cNvPr id="4" name="Picture 3"/>
          <p:cNvPicPr>
            <a:picLocks noChangeAspect="1"/>
          </p:cNvPicPr>
          <p:nvPr/>
        </p:nvPicPr>
        <p:blipFill>
          <a:blip r:embed="rId2"/>
          <a:stretch>
            <a:fillRect/>
          </a:stretch>
        </p:blipFill>
        <p:spPr>
          <a:xfrm>
            <a:off x="873278" y="1780243"/>
            <a:ext cx="7900874" cy="3351593"/>
          </a:xfrm>
          <a:prstGeom prst="rect">
            <a:avLst/>
          </a:prstGeom>
        </p:spPr>
      </p:pic>
    </p:spTree>
    <p:extLst>
      <p:ext uri="{BB962C8B-B14F-4D97-AF65-F5344CB8AC3E}">
        <p14:creationId xmlns:p14="http://schemas.microsoft.com/office/powerpoint/2010/main" val="257088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Implementation</a:t>
            </a:r>
          </a:p>
        </p:txBody>
      </p:sp>
      <p:sp>
        <p:nvSpPr>
          <p:cNvPr id="3" name="Text Placeholder 2"/>
          <p:cNvSpPr>
            <a:spLocks noGrp="1"/>
          </p:cNvSpPr>
          <p:nvPr>
            <p:ph type="body" idx="1"/>
          </p:nvPr>
        </p:nvSpPr>
        <p:spPr>
          <a:xfrm>
            <a:off x="677335" y="1301262"/>
            <a:ext cx="8596668" cy="5090207"/>
          </a:xfrm>
        </p:spPr>
        <p:txBody>
          <a:bodyPr>
            <a:normAutofit/>
          </a:bodyPr>
          <a:lstStyle/>
          <a:p>
            <a:pPr marL="285750" indent="-285750">
              <a:buFont typeface="Arial" panose="020B0604020202020204" pitchFamily="34" charset="0"/>
              <a:buChar char="•"/>
            </a:pPr>
            <a:r>
              <a:rPr lang="en-US" dirty="0"/>
              <a:t>Like HDFS is built of clients, workers, and a coordinating master, the </a:t>
            </a:r>
            <a:r>
              <a:rPr lang="en-US" i="1" dirty="0" err="1"/>
              <a:t>namenode</a:t>
            </a:r>
            <a:r>
              <a:rPr lang="en-US" dirty="0"/>
              <a:t> and </a:t>
            </a:r>
            <a:r>
              <a:rPr lang="en-US" i="1" dirty="0" err="1"/>
              <a:t>datanodes</a:t>
            </a:r>
            <a:r>
              <a:rPr lang="en-US" dirty="0"/>
              <a:t>, HBase is made up of an HBase </a:t>
            </a:r>
            <a:r>
              <a:rPr lang="en-US" b="1" dirty="0"/>
              <a:t>master</a:t>
            </a:r>
            <a:r>
              <a:rPr lang="en-US" dirty="0"/>
              <a:t> node orchestrating a cluster of one or more </a:t>
            </a:r>
            <a:r>
              <a:rPr lang="en-US" b="1" dirty="0" err="1"/>
              <a:t>regionserver</a:t>
            </a:r>
            <a:r>
              <a:rPr lang="en-US" dirty="0"/>
              <a:t> workers.</a:t>
            </a:r>
          </a:p>
          <a:p>
            <a:pPr marL="285750" indent="-285750">
              <a:buFont typeface="Arial" panose="020B0604020202020204" pitchFamily="34" charset="0"/>
              <a:buChar char="•"/>
            </a:pPr>
            <a:r>
              <a:rPr lang="en-US" dirty="0"/>
              <a:t>The HBase master is responsible for assigning regions to registered </a:t>
            </a:r>
            <a:r>
              <a:rPr lang="en-US" dirty="0" err="1"/>
              <a:t>regionservers</a:t>
            </a:r>
            <a:r>
              <a:rPr lang="en-US" dirty="0"/>
              <a:t>, and for recovering </a:t>
            </a:r>
            <a:r>
              <a:rPr lang="en-US" dirty="0" err="1"/>
              <a:t>regionserver</a:t>
            </a:r>
            <a:r>
              <a:rPr lang="en-US" dirty="0"/>
              <a:t> failures.</a:t>
            </a:r>
          </a:p>
          <a:p>
            <a:pPr marL="285750" indent="-285750">
              <a:buFont typeface="Arial" panose="020B0604020202020204" pitchFamily="34" charset="0"/>
              <a:buChar char="•"/>
            </a:pPr>
            <a:r>
              <a:rPr lang="en-US" dirty="0"/>
              <a:t>The </a:t>
            </a:r>
            <a:r>
              <a:rPr lang="en-US" dirty="0" err="1"/>
              <a:t>regionservers</a:t>
            </a:r>
            <a:r>
              <a:rPr lang="en-US" dirty="0"/>
              <a:t> manage region splits, informing the HBase master about the new daughter regions so it can manage the </a:t>
            </a:r>
            <a:r>
              <a:rPr lang="en-US" dirty="0" err="1"/>
              <a:t>offlining</a:t>
            </a:r>
            <a:r>
              <a:rPr lang="en-US" dirty="0"/>
              <a:t> of parent regions and assignment</a:t>
            </a:r>
          </a:p>
        </p:txBody>
      </p:sp>
    </p:spTree>
    <p:extLst>
      <p:ext uri="{BB962C8B-B14F-4D97-AF65-F5344CB8AC3E}">
        <p14:creationId xmlns:p14="http://schemas.microsoft.com/office/powerpoint/2010/main" val="3392593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HBase - Exercise</a:t>
            </a:r>
          </a:p>
        </p:txBody>
      </p:sp>
      <p:sp>
        <p:nvSpPr>
          <p:cNvPr id="3" name="Text Placeholder 2"/>
          <p:cNvSpPr>
            <a:spLocks noGrp="1"/>
          </p:cNvSpPr>
          <p:nvPr>
            <p:ph type="body" idx="1"/>
          </p:nvPr>
        </p:nvSpPr>
        <p:spPr>
          <a:xfrm>
            <a:off x="677334" y="1301262"/>
            <a:ext cx="10472747" cy="5351465"/>
          </a:xfrm>
        </p:spPr>
        <p:txBody>
          <a:bodyPr>
            <a:normAutofit/>
          </a:bodyPr>
          <a:lstStyle/>
          <a:p>
            <a:pPr marL="285750" indent="-285750">
              <a:buFont typeface="Arial" panose="020B0604020202020204" pitchFamily="34" charset="0"/>
              <a:buChar char="•"/>
            </a:pPr>
            <a:r>
              <a:rPr lang="en-US" dirty="0"/>
              <a:t>Login to Canvas and go to </a:t>
            </a:r>
            <a:r>
              <a:rPr lang="en-US" b="1" dirty="0"/>
              <a:t>Module 3 – Exercise HBase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7085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Cassandra</a:t>
            </a:r>
          </a:p>
        </p:txBody>
      </p:sp>
      <p:sp>
        <p:nvSpPr>
          <p:cNvPr id="3" name="Text Placeholder 2"/>
          <p:cNvSpPr>
            <a:spLocks noGrp="1"/>
          </p:cNvSpPr>
          <p:nvPr>
            <p:ph type="body" idx="1"/>
          </p:nvPr>
        </p:nvSpPr>
        <p:spPr>
          <a:xfrm>
            <a:off x="677335" y="1301262"/>
            <a:ext cx="8596668" cy="5351465"/>
          </a:xfrm>
        </p:spPr>
        <p:txBody>
          <a:bodyPr>
            <a:normAutofit/>
          </a:bodyPr>
          <a:lstStyle/>
          <a:p>
            <a:pPr marL="285750" indent="-285750">
              <a:buFont typeface="Arial" panose="020B0604020202020204" pitchFamily="34" charset="0"/>
              <a:buChar char="•"/>
            </a:pPr>
            <a:r>
              <a:rPr lang="en-US" dirty="0"/>
              <a:t>Another notable project emanating from the </a:t>
            </a:r>
            <a:r>
              <a:rPr lang="en-US" dirty="0" err="1"/>
              <a:t>Bigtable</a:t>
            </a:r>
            <a:r>
              <a:rPr lang="en-US" dirty="0"/>
              <a:t> paper is Apache Cassandra. </a:t>
            </a:r>
          </a:p>
          <a:p>
            <a:pPr marL="285750" indent="-285750">
              <a:buFont typeface="Arial" panose="020B0604020202020204" pitchFamily="34" charset="0"/>
              <a:buChar char="•"/>
            </a:pPr>
            <a:r>
              <a:rPr lang="en-US" dirty="0"/>
              <a:t>Cassandra was initially developed at Facebook and later released as an open source project under the Apache software licensing scheme in 2008.</a:t>
            </a:r>
          </a:p>
          <a:p>
            <a:pPr marL="285750" indent="-285750">
              <a:buFont typeface="Arial" panose="020B0604020202020204" pitchFamily="34" charset="0"/>
              <a:buChar char="•"/>
            </a:pPr>
            <a:r>
              <a:rPr lang="en-US" dirty="0"/>
              <a:t>Cassandra became a top-level Apache project in 2010.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Apache Cassandra is an open source, </a:t>
            </a:r>
            <a:r>
              <a:rPr lang="en-US" b="1" i="1" dirty="0"/>
              <a:t>distributed</a:t>
            </a:r>
            <a:r>
              <a:rPr lang="en-US" i="1" dirty="0"/>
              <a:t>, </a:t>
            </a:r>
            <a:r>
              <a:rPr lang="en-US" b="1" i="1" dirty="0"/>
              <a:t>decentralized</a:t>
            </a:r>
            <a:r>
              <a:rPr lang="en-US" i="1" dirty="0"/>
              <a:t>, </a:t>
            </a:r>
            <a:r>
              <a:rPr lang="en-US" b="1" i="1" dirty="0"/>
              <a:t>elastically scalable</a:t>
            </a:r>
            <a:r>
              <a:rPr lang="en-US" i="1" dirty="0"/>
              <a:t>, </a:t>
            </a:r>
            <a:r>
              <a:rPr lang="en-US" b="1" i="1" dirty="0"/>
              <a:t>highly available</a:t>
            </a:r>
            <a:r>
              <a:rPr lang="en-US" i="1" dirty="0"/>
              <a:t>, </a:t>
            </a:r>
            <a:r>
              <a:rPr lang="en-US" b="1" i="1" dirty="0"/>
              <a:t>fault-tolerant</a:t>
            </a:r>
            <a:r>
              <a:rPr lang="en-US" i="1" dirty="0"/>
              <a:t>, </a:t>
            </a:r>
            <a:r>
              <a:rPr lang="en-US" b="1" i="1" dirty="0" err="1"/>
              <a:t>tuneably</a:t>
            </a:r>
            <a:r>
              <a:rPr lang="en-US" b="1" i="1" dirty="0"/>
              <a:t> consistent</a:t>
            </a:r>
            <a:r>
              <a:rPr lang="en-US" i="1" dirty="0"/>
              <a:t>, </a:t>
            </a:r>
            <a:r>
              <a:rPr lang="en-US" b="1" i="1" dirty="0"/>
              <a:t>row-oriented</a:t>
            </a:r>
            <a:r>
              <a:rPr lang="en-US" i="1" dirty="0"/>
              <a:t> database that bases its distribution design on Amazon’s Dynamo and its data model on Google’s </a:t>
            </a:r>
            <a:r>
              <a:rPr lang="en-US" i="1" dirty="0" err="1"/>
              <a:t>Bigtable</a:t>
            </a:r>
            <a:r>
              <a:rPr lang="en-US" i="1" dirty="0"/>
              <a:t>. Created at Facebook, it is now used at some of the most popular sites on the Web.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7290653" y="192900"/>
            <a:ext cx="1653038" cy="1108362"/>
          </a:xfrm>
          <a:prstGeom prst="rect">
            <a:avLst/>
          </a:prstGeom>
        </p:spPr>
      </p:pic>
    </p:spTree>
    <p:extLst>
      <p:ext uri="{BB962C8B-B14F-4D97-AF65-F5344CB8AC3E}">
        <p14:creationId xmlns:p14="http://schemas.microsoft.com/office/powerpoint/2010/main" val="4116508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Distributed and Decentralized</a:t>
            </a:r>
          </a:p>
        </p:txBody>
      </p:sp>
      <p:sp>
        <p:nvSpPr>
          <p:cNvPr id="3" name="Text Placeholder 2"/>
          <p:cNvSpPr>
            <a:spLocks noGrp="1"/>
          </p:cNvSpPr>
          <p:nvPr>
            <p:ph type="body" idx="1"/>
          </p:nvPr>
        </p:nvSpPr>
        <p:spPr>
          <a:xfrm>
            <a:off x="677335" y="1301263"/>
            <a:ext cx="8596668" cy="4147815"/>
          </a:xfrm>
        </p:spPr>
        <p:txBody>
          <a:bodyPr>
            <a:normAutofit/>
          </a:bodyPr>
          <a:lstStyle/>
          <a:p>
            <a:pPr marL="285750" indent="-285750">
              <a:buFont typeface="Arial" panose="020B0604020202020204" pitchFamily="34" charset="0"/>
              <a:buChar char="•"/>
            </a:pPr>
            <a:r>
              <a:rPr lang="en-US" dirty="0"/>
              <a:t>Cassandra is </a:t>
            </a:r>
            <a:r>
              <a:rPr lang="en-US" b="1" dirty="0"/>
              <a:t>distributed</a:t>
            </a:r>
            <a:r>
              <a:rPr lang="en-US" dirty="0"/>
              <a:t>, which means that it is capable of running on multiple machines while appearing to users as a unified whole.</a:t>
            </a:r>
          </a:p>
          <a:p>
            <a:pPr marL="285750" indent="-285750">
              <a:buFont typeface="Arial" panose="020B0604020202020204" pitchFamily="34" charset="0"/>
              <a:buChar char="•"/>
            </a:pPr>
            <a:r>
              <a:rPr lang="en-US" dirty="0"/>
              <a:t>Cassandra is </a:t>
            </a:r>
            <a:r>
              <a:rPr lang="en-US" b="1" dirty="0"/>
              <a:t>decentralized</a:t>
            </a:r>
            <a:r>
              <a:rPr lang="en-US" dirty="0"/>
              <a:t>, meaning that every node is identical; no Cassandra node performs certain organizing operations distinct from any other node.</a:t>
            </a:r>
          </a:p>
          <a:p>
            <a:pPr marL="285750" indent="-285750">
              <a:buFont typeface="Arial" panose="020B0604020202020204" pitchFamily="34" charset="0"/>
              <a:buChar char="•"/>
            </a:pPr>
            <a:r>
              <a:rPr lang="en-US" dirty="0"/>
              <a:t>The fact that Cassandra is decentralized means that there is </a:t>
            </a:r>
            <a:r>
              <a:rPr lang="en-US" b="1" dirty="0"/>
              <a:t>no single point of failure</a:t>
            </a:r>
            <a:r>
              <a:rPr lang="en-US" dirty="0"/>
              <a:t>. </a:t>
            </a:r>
          </a:p>
          <a:p>
            <a:pPr marL="285750" indent="-285750">
              <a:buFont typeface="Arial" panose="020B0604020202020204" pitchFamily="34" charset="0"/>
              <a:buChar char="•"/>
            </a:pPr>
            <a:r>
              <a:rPr lang="en-US" dirty="0"/>
              <a:t>All of the nodes in a Cassandra cluster function exactly the same as opposed to the </a:t>
            </a:r>
            <a:r>
              <a:rPr lang="en-US" i="1" dirty="0"/>
              <a:t>master/slave relationship </a:t>
            </a:r>
            <a:r>
              <a:rPr lang="en-US" dirty="0"/>
              <a:t>in HBase for example.</a:t>
            </a:r>
          </a:p>
        </p:txBody>
      </p:sp>
    </p:spTree>
    <p:extLst>
      <p:ext uri="{BB962C8B-B14F-4D97-AF65-F5344CB8AC3E}">
        <p14:creationId xmlns:p14="http://schemas.microsoft.com/office/powerpoint/2010/main" val="366021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Columns and Datatypes</a:t>
            </a:r>
          </a:p>
        </p:txBody>
      </p:sp>
      <p:sp>
        <p:nvSpPr>
          <p:cNvPr id="3" name="Text Placeholder 2"/>
          <p:cNvSpPr>
            <a:spLocks noGrp="1"/>
          </p:cNvSpPr>
          <p:nvPr>
            <p:ph type="body" idx="1"/>
          </p:nvPr>
        </p:nvSpPr>
        <p:spPr>
          <a:xfrm>
            <a:off x="677335" y="1301262"/>
            <a:ext cx="8596668" cy="4763636"/>
          </a:xfrm>
        </p:spPr>
        <p:txBody>
          <a:bodyPr>
            <a:normAutofit/>
          </a:bodyPr>
          <a:lstStyle/>
          <a:p>
            <a:pPr marL="285750" indent="-285750">
              <a:buFont typeface="Arial" panose="020B0604020202020204" pitchFamily="34" charset="0"/>
              <a:buChar char="•"/>
            </a:pPr>
            <a:r>
              <a:rPr lang="en-US" dirty="0"/>
              <a:t>Tables are made up of columns. A column contains a particular piece of information within a table. </a:t>
            </a:r>
          </a:p>
          <a:p>
            <a:pPr marL="742950" lvl="1" indent="-285750">
              <a:buFont typeface="Arial" panose="020B0604020202020204" pitchFamily="34" charset="0"/>
              <a:buChar char="•"/>
            </a:pPr>
            <a:r>
              <a:rPr lang="en-US" dirty="0"/>
              <a:t>A column is a single field in a table. All tables are made up of one or more columns. </a:t>
            </a:r>
          </a:p>
          <a:p>
            <a:pPr marL="285750" indent="-285750">
              <a:buFont typeface="Arial" panose="020B0604020202020204" pitchFamily="34" charset="0"/>
              <a:buChar char="•"/>
            </a:pPr>
            <a:r>
              <a:rPr lang="en-US" dirty="0"/>
              <a:t>Each column in a database has an associated datatype. A datatype defines what type of data the column can contain (e.g. Integer, Character Array, etc.).</a:t>
            </a:r>
          </a:p>
          <a:p>
            <a:pPr marL="285750" indent="-285750">
              <a:buFont typeface="Arial" panose="020B0604020202020204" pitchFamily="34" charset="0"/>
              <a:buChar char="•"/>
            </a:pPr>
            <a:r>
              <a:rPr lang="en-US" dirty="0"/>
              <a:t>Datatypes restrict the type of data that can be stored in a column (e.g. preventing the entry of alphabetical characters into a numeric field).</a:t>
            </a:r>
          </a:p>
          <a:p>
            <a:pPr marL="285750" indent="-285750">
              <a:buFont typeface="Arial" panose="020B0604020202020204" pitchFamily="34" charset="0"/>
              <a:buChar char="•"/>
            </a:pPr>
            <a:r>
              <a:rPr lang="en-US" dirty="0"/>
              <a:t>Datatypes help sort data correctly and play an important role in optimizing the disk usage.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9368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err="1"/>
              <a:t>Tuneable</a:t>
            </a:r>
            <a:r>
              <a:rPr lang="en-US" dirty="0"/>
              <a:t> Consistency</a:t>
            </a:r>
          </a:p>
        </p:txBody>
      </p:sp>
      <p:sp>
        <p:nvSpPr>
          <p:cNvPr id="3" name="Text Placeholder 2"/>
          <p:cNvSpPr>
            <a:spLocks noGrp="1"/>
          </p:cNvSpPr>
          <p:nvPr>
            <p:ph type="body" idx="1"/>
          </p:nvPr>
        </p:nvSpPr>
        <p:spPr>
          <a:xfrm>
            <a:off x="677335" y="1301263"/>
            <a:ext cx="8596668" cy="4614345"/>
          </a:xfrm>
        </p:spPr>
        <p:txBody>
          <a:bodyPr>
            <a:normAutofit/>
          </a:bodyPr>
          <a:lstStyle/>
          <a:p>
            <a:pPr marL="285750" indent="-285750">
              <a:buFont typeface="Arial" panose="020B0604020202020204" pitchFamily="34" charset="0"/>
              <a:buChar char="•"/>
            </a:pPr>
            <a:r>
              <a:rPr lang="en-US" dirty="0"/>
              <a:t>Consistency essentially means that a read always returns the most recently written value.</a:t>
            </a:r>
          </a:p>
          <a:p>
            <a:pPr marL="285750" indent="-285750">
              <a:buFont typeface="Arial" panose="020B0604020202020204" pitchFamily="34" charset="0"/>
              <a:buChar char="•"/>
            </a:pPr>
            <a:r>
              <a:rPr lang="en-US" dirty="0"/>
              <a:t>Cassandra trades some consistency in order to achieve total availability.</a:t>
            </a:r>
          </a:p>
          <a:p>
            <a:pPr marL="285750" indent="-285750">
              <a:buFont typeface="Arial" panose="020B0604020202020204" pitchFamily="34" charset="0"/>
              <a:buChar char="•"/>
            </a:pPr>
            <a:r>
              <a:rPr lang="en-US" dirty="0"/>
              <a:t>Cassandra is frequently called “</a:t>
            </a:r>
            <a:r>
              <a:rPr lang="en-US" b="1" dirty="0"/>
              <a:t>eventually consistent</a:t>
            </a:r>
            <a:r>
              <a:rPr lang="en-US" dirty="0"/>
              <a:t>”, which is a bit misleading.</a:t>
            </a:r>
          </a:p>
          <a:p>
            <a:pPr marL="742950" lvl="1" indent="-285750">
              <a:buFont typeface="Arial" panose="020B0604020202020204" pitchFamily="34" charset="0"/>
              <a:buChar char="•"/>
            </a:pPr>
            <a:r>
              <a:rPr lang="en-US" dirty="0"/>
              <a:t>Eventual consistency means on the surface that all updates will propagate throughout all of the replicas in a distributed system, but that this may take some time. Eventually, all replicas will be consistent.</a:t>
            </a:r>
          </a:p>
          <a:p>
            <a:pPr marL="285750" indent="-285750">
              <a:buFont typeface="Arial" panose="020B0604020202020204" pitchFamily="34" charset="0"/>
              <a:buChar char="•"/>
            </a:pPr>
            <a:r>
              <a:rPr lang="en-US" dirty="0"/>
              <a:t>Cassandra is more accurately termed “</a:t>
            </a:r>
            <a:r>
              <a:rPr lang="en-US" b="1" dirty="0" err="1"/>
              <a:t>tuneably</a:t>
            </a:r>
            <a:r>
              <a:rPr lang="en-US" b="1" dirty="0"/>
              <a:t> consistent</a:t>
            </a:r>
            <a:r>
              <a:rPr lang="en-US" dirty="0"/>
              <a:t>”, which means it allows you to easily decide the level of consistency you require, in balance with the level of availability.</a:t>
            </a:r>
          </a:p>
        </p:txBody>
      </p:sp>
    </p:spTree>
    <p:extLst>
      <p:ext uri="{BB962C8B-B14F-4D97-AF65-F5344CB8AC3E}">
        <p14:creationId xmlns:p14="http://schemas.microsoft.com/office/powerpoint/2010/main" val="3078385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Row-Oriented</a:t>
            </a:r>
          </a:p>
        </p:txBody>
      </p:sp>
      <p:sp>
        <p:nvSpPr>
          <p:cNvPr id="3" name="Text Placeholder 2"/>
          <p:cNvSpPr>
            <a:spLocks noGrp="1"/>
          </p:cNvSpPr>
          <p:nvPr>
            <p:ph type="body" idx="1"/>
          </p:nvPr>
        </p:nvSpPr>
        <p:spPr>
          <a:xfrm>
            <a:off x="677335" y="1301263"/>
            <a:ext cx="8596668" cy="4577023"/>
          </a:xfrm>
        </p:spPr>
        <p:txBody>
          <a:bodyPr>
            <a:normAutofit/>
          </a:bodyPr>
          <a:lstStyle/>
          <a:p>
            <a:pPr marL="285750" indent="-285750">
              <a:buFont typeface="Arial" panose="020B0604020202020204" pitchFamily="34" charset="0"/>
              <a:buChar char="•"/>
            </a:pPr>
            <a:r>
              <a:rPr lang="en-US" dirty="0"/>
              <a:t>Cassandra’s data model can be described as a </a:t>
            </a:r>
            <a:r>
              <a:rPr lang="en-US" b="1" dirty="0"/>
              <a:t>partitioned row </a:t>
            </a:r>
            <a:r>
              <a:rPr lang="en-US" dirty="0"/>
              <a:t>store, in which data is stored in </a:t>
            </a:r>
            <a:r>
              <a:rPr lang="en-US" b="1" dirty="0"/>
              <a:t>sparse</a:t>
            </a:r>
            <a:r>
              <a:rPr lang="en-US" dirty="0"/>
              <a:t> multidimensional </a:t>
            </a:r>
            <a:r>
              <a:rPr lang="en-US" dirty="0" err="1"/>
              <a:t>hashtables</a:t>
            </a:r>
            <a:r>
              <a:rPr lang="en-US" dirty="0"/>
              <a:t>. </a:t>
            </a:r>
          </a:p>
          <a:p>
            <a:pPr marL="742950" lvl="1" indent="-285750">
              <a:buFont typeface="Arial" panose="020B0604020202020204" pitchFamily="34" charset="0"/>
              <a:buChar char="•"/>
            </a:pPr>
            <a:r>
              <a:rPr lang="en-US" dirty="0"/>
              <a:t>Cassandra has frequently been referred to as a “column-oriented” database.</a:t>
            </a:r>
          </a:p>
          <a:p>
            <a:pPr marL="742950" lvl="1" indent="-285750">
              <a:buFont typeface="Arial" panose="020B0604020202020204" pitchFamily="34" charset="0"/>
              <a:buChar char="•"/>
            </a:pPr>
            <a:r>
              <a:rPr lang="en-US" dirty="0"/>
              <a:t>But Cassandra’s data store is not organized primarily around columns.</a:t>
            </a:r>
          </a:p>
          <a:p>
            <a:pPr marL="285750" indent="-285750">
              <a:buFont typeface="Arial" panose="020B0604020202020204" pitchFamily="34" charset="0"/>
              <a:buChar char="•"/>
            </a:pPr>
            <a:r>
              <a:rPr lang="en-US" dirty="0"/>
              <a:t>“</a:t>
            </a:r>
            <a:r>
              <a:rPr lang="en-US" b="1" dirty="0"/>
              <a:t>Sparse</a:t>
            </a:r>
            <a:r>
              <a:rPr lang="en-US" dirty="0"/>
              <a:t>” means that for any given row we can have one or more columns, but each row doesn’t need to have all the same columns as other rows like it. </a:t>
            </a:r>
          </a:p>
          <a:p>
            <a:pPr marL="285750" indent="-285750">
              <a:buFont typeface="Arial" panose="020B0604020202020204" pitchFamily="34" charset="0"/>
              <a:buChar char="•"/>
            </a:pPr>
            <a:r>
              <a:rPr lang="en-US" dirty="0"/>
              <a:t>“</a:t>
            </a:r>
            <a:r>
              <a:rPr lang="en-US" b="1" dirty="0"/>
              <a:t>Partitioned</a:t>
            </a:r>
            <a:r>
              <a:rPr lang="en-US" dirty="0"/>
              <a:t>” means that each row has a unique key which makes its data accessible, and the keys are used to distribute the rows across multiple data stores.</a:t>
            </a:r>
          </a:p>
        </p:txBody>
      </p:sp>
    </p:spTree>
    <p:extLst>
      <p:ext uri="{BB962C8B-B14F-4D97-AF65-F5344CB8AC3E}">
        <p14:creationId xmlns:p14="http://schemas.microsoft.com/office/powerpoint/2010/main" val="2990908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a:extLst>
              <a:ext uri="{FF2B5EF4-FFF2-40B4-BE49-F238E27FC236}">
                <a16:creationId xmlns:a16="http://schemas.microsoft.com/office/drawing/2014/main" id="{D6280969-F024-466D-A1DB-4F848C51DEF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63FDD802-E6D8-4979-A1B9-BA705AE4DA87}"/>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E509DD-4B76-45F0-8144-02F1D7E1AE0C}"/>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EAEFD53-0220-48B1-9EA8-3EAE151E84E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2E7FABD-916D-4FF9-B5F3-44E53AFD39EB}"/>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26F9772-AEFE-4C6D-82B6-1207069B86DC}"/>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CFBF3A9-B76A-4B4B-B6D7-CA4651F5C9DF}"/>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F0FAA0A-B682-4A83-BDD8-BCE0AB41C2B4}"/>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874A013-E5E2-4AE1-8E93-029A2B41EB7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355329E-E608-4F7A-B4EF-8FEF07D75522}"/>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3D9BFDF-B250-44FF-9BD7-C204EFBFC193}"/>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2"/>
          <a:stretch>
            <a:fillRect/>
          </a:stretch>
        </p:blipFill>
        <p:spPr>
          <a:xfrm>
            <a:off x="192885" y="1456425"/>
            <a:ext cx="5873216" cy="3641394"/>
          </a:xfrm>
          <a:prstGeom prst="rect">
            <a:avLst/>
          </a:prstGeom>
        </p:spPr>
      </p:pic>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Cassandra Data Model</a:t>
            </a:r>
          </a:p>
        </p:txBody>
      </p:sp>
      <p:sp>
        <p:nvSpPr>
          <p:cNvPr id="3" name="Text Placeholder 2"/>
          <p:cNvSpPr>
            <a:spLocks noGrp="1"/>
          </p:cNvSpPr>
          <p:nvPr>
            <p:ph type="body" idx="1"/>
          </p:nvPr>
        </p:nvSpPr>
        <p:spPr>
          <a:xfrm>
            <a:off x="6126599" y="1317692"/>
            <a:ext cx="3870907" cy="4383312"/>
          </a:xfrm>
        </p:spPr>
        <p:txBody>
          <a:bodyPr vert="horz" lIns="91440" tIns="45720" rIns="91440" bIns="45720" rtlCol="0">
            <a:normAutofit/>
          </a:bodyPr>
          <a:lstStyle/>
          <a:p>
            <a:pPr marL="285750" indent="-285750">
              <a:buFont typeface="Wingdings 3" charset="2"/>
              <a:buChar char=""/>
            </a:pPr>
            <a:r>
              <a:rPr lang="en-US" dirty="0"/>
              <a:t>Cassandra uses a unique identifier/primary key for each row.</a:t>
            </a:r>
          </a:p>
          <a:p>
            <a:pPr marL="742950" lvl="1" indent="-285750">
              <a:buFont typeface="Wingdings 3" charset="2"/>
              <a:buChar char=""/>
            </a:pPr>
            <a:r>
              <a:rPr lang="en-US" dirty="0">
                <a:solidFill>
                  <a:schemeClr val="tx1">
                    <a:lumMod val="75000"/>
                    <a:lumOff val="25000"/>
                  </a:schemeClr>
                </a:solidFill>
              </a:rPr>
              <a:t>Rows can be seen as a group of columns that should be treated together as a set.</a:t>
            </a:r>
          </a:p>
          <a:p>
            <a:pPr marL="285750" indent="-285750">
              <a:buFont typeface="Wingdings 3" charset="2"/>
              <a:buChar char=""/>
            </a:pPr>
            <a:r>
              <a:rPr lang="en-US" dirty="0"/>
              <a:t>We don’t need to store a value for every column every time we store a new entity.</a:t>
            </a:r>
          </a:p>
          <a:p>
            <a:pPr marL="742950" lvl="1" indent="-285750">
              <a:buFont typeface="Wingdings 3" charset="2"/>
              <a:buChar char=""/>
            </a:pPr>
            <a:r>
              <a:rPr lang="en-US" dirty="0">
                <a:solidFill>
                  <a:schemeClr val="tx1">
                    <a:lumMod val="75000"/>
                    <a:lumOff val="25000"/>
                  </a:schemeClr>
                </a:solidFill>
              </a:rPr>
              <a:t>We have a sparse, multidimensional array structure</a:t>
            </a:r>
          </a:p>
        </p:txBody>
      </p:sp>
    </p:spTree>
    <p:extLst>
      <p:ext uri="{BB962C8B-B14F-4D97-AF65-F5344CB8AC3E}">
        <p14:creationId xmlns:p14="http://schemas.microsoft.com/office/powerpoint/2010/main" val="1055199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Gossip protocol</a:t>
            </a:r>
          </a:p>
        </p:txBody>
      </p:sp>
      <p:sp>
        <p:nvSpPr>
          <p:cNvPr id="3" name="Text Placeholder 2"/>
          <p:cNvSpPr>
            <a:spLocks noGrp="1"/>
          </p:cNvSpPr>
          <p:nvPr>
            <p:ph type="body" idx="1"/>
          </p:nvPr>
        </p:nvSpPr>
        <p:spPr>
          <a:xfrm>
            <a:off x="677335" y="1301263"/>
            <a:ext cx="8596668" cy="4577023"/>
          </a:xfrm>
        </p:spPr>
        <p:txBody>
          <a:bodyPr>
            <a:normAutofit/>
          </a:bodyPr>
          <a:lstStyle/>
          <a:p>
            <a:pPr marL="285750" indent="-285750">
              <a:buFont typeface="Arial" panose="020B0604020202020204" pitchFamily="34" charset="0"/>
              <a:buChar char="•"/>
            </a:pPr>
            <a:r>
              <a:rPr lang="en-US" dirty="0"/>
              <a:t>To support decentralization and partition tolerance, Cassandra uses a </a:t>
            </a:r>
            <a:r>
              <a:rPr lang="en-US" b="1" dirty="0"/>
              <a:t>gossip protocol</a:t>
            </a:r>
            <a:r>
              <a:rPr lang="en-US" dirty="0"/>
              <a:t> that allows each node to keep track of state information about the other nodes in the cluster. </a:t>
            </a:r>
          </a:p>
          <a:p>
            <a:pPr marL="285750" indent="-285750">
              <a:buFont typeface="Arial" panose="020B0604020202020204" pitchFamily="34" charset="0"/>
              <a:buChar char="•"/>
            </a:pPr>
            <a:r>
              <a:rPr lang="en-US" dirty="0"/>
              <a:t>The gossiper runs every second on a timer. </a:t>
            </a:r>
          </a:p>
          <a:p>
            <a:pPr marL="285750" indent="-285750">
              <a:buFont typeface="Arial" panose="020B0604020202020204" pitchFamily="34" charset="0"/>
              <a:buChar char="•"/>
            </a:pPr>
            <a:r>
              <a:rPr lang="en-US" dirty="0"/>
              <a:t>Gossip protocols </a:t>
            </a:r>
          </a:p>
          <a:p>
            <a:pPr marL="742950" lvl="1" indent="-285750">
              <a:buFont typeface="Arial" panose="020B0604020202020204" pitchFamily="34" charset="0"/>
              <a:buChar char="•"/>
            </a:pPr>
            <a:r>
              <a:rPr lang="en-US" dirty="0"/>
              <a:t>generally assume a faulty network.</a:t>
            </a:r>
          </a:p>
          <a:p>
            <a:pPr marL="742950" lvl="1" indent="-285750">
              <a:buFont typeface="Arial" panose="020B0604020202020204" pitchFamily="34" charset="0"/>
              <a:buChar char="•"/>
            </a:pPr>
            <a:r>
              <a:rPr lang="en-US" dirty="0"/>
              <a:t>are commonly employed in very large, decentralized network systems.</a:t>
            </a:r>
          </a:p>
          <a:p>
            <a:pPr marL="742950" lvl="1" indent="-285750">
              <a:buFont typeface="Arial" panose="020B0604020202020204" pitchFamily="34" charset="0"/>
              <a:buChar char="•"/>
            </a:pPr>
            <a:r>
              <a:rPr lang="en-US" dirty="0"/>
              <a:t>are often used as an automatic mechanism for replication in distributed databases.</a:t>
            </a:r>
          </a:p>
        </p:txBody>
      </p:sp>
    </p:spTree>
    <p:extLst>
      <p:ext uri="{BB962C8B-B14F-4D97-AF65-F5344CB8AC3E}">
        <p14:creationId xmlns:p14="http://schemas.microsoft.com/office/powerpoint/2010/main" val="454993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Rings and Tokens</a:t>
            </a:r>
          </a:p>
        </p:txBody>
      </p:sp>
      <p:sp>
        <p:nvSpPr>
          <p:cNvPr id="3" name="Text Placeholder 2"/>
          <p:cNvSpPr>
            <a:spLocks noGrp="1"/>
          </p:cNvSpPr>
          <p:nvPr>
            <p:ph type="body" idx="1"/>
          </p:nvPr>
        </p:nvSpPr>
        <p:spPr>
          <a:xfrm>
            <a:off x="677335" y="1301263"/>
            <a:ext cx="8596668" cy="4577023"/>
          </a:xfrm>
        </p:spPr>
        <p:txBody>
          <a:bodyPr>
            <a:normAutofit/>
          </a:bodyPr>
          <a:lstStyle/>
          <a:p>
            <a:pPr marL="285750" indent="-285750">
              <a:buFont typeface="Arial" panose="020B0604020202020204" pitchFamily="34" charset="0"/>
              <a:buChar char="•"/>
            </a:pPr>
            <a:r>
              <a:rPr lang="en-US" dirty="0"/>
              <a:t>Cassandra represents the data managed by a cluster as a </a:t>
            </a:r>
            <a:r>
              <a:rPr lang="en-US" b="1" dirty="0"/>
              <a:t>ring</a:t>
            </a:r>
            <a:r>
              <a:rPr lang="en-US" dirty="0"/>
              <a:t>. </a:t>
            </a:r>
          </a:p>
          <a:p>
            <a:pPr marL="285750" indent="-285750">
              <a:buFont typeface="Arial" panose="020B0604020202020204" pitchFamily="34" charset="0"/>
              <a:buChar char="•"/>
            </a:pPr>
            <a:r>
              <a:rPr lang="en-US" dirty="0"/>
              <a:t>Each node in the ring is assigned one or more ranges of data described by a </a:t>
            </a:r>
            <a:r>
              <a:rPr lang="en-US" b="1" dirty="0"/>
              <a:t>token</a:t>
            </a:r>
            <a:r>
              <a:rPr lang="en-US" dirty="0"/>
              <a:t>, which determines its position in the ring.</a:t>
            </a:r>
          </a:p>
          <a:p>
            <a:pPr marL="285750" indent="-285750">
              <a:buFont typeface="Arial" panose="020B0604020202020204" pitchFamily="34" charset="0"/>
              <a:buChar char="•"/>
            </a:pPr>
            <a:r>
              <a:rPr lang="en-US" dirty="0"/>
              <a:t>A token is a 64-bit integer ID used to identify each partition.</a:t>
            </a:r>
          </a:p>
          <a:p>
            <a:pPr marL="285750" indent="-285750">
              <a:buFont typeface="Arial" panose="020B0604020202020204" pitchFamily="34" charset="0"/>
              <a:buChar char="•"/>
            </a:pPr>
            <a:r>
              <a:rPr lang="en-US" dirty="0"/>
              <a:t>Data is assigned to nodes by using a hash function to calculate a token for the partition/primary key. </a:t>
            </a:r>
          </a:p>
          <a:p>
            <a:pPr marL="285750" indent="-285750">
              <a:buFont typeface="Arial" panose="020B0604020202020204" pitchFamily="34" charset="0"/>
              <a:buChar char="•"/>
            </a:pPr>
            <a:r>
              <a:rPr lang="en-US" dirty="0"/>
              <a:t>The partition key token is compared to the token values for the various nodes to identify the range, and therefore the node, that owns the data.</a:t>
            </a:r>
          </a:p>
        </p:txBody>
      </p:sp>
    </p:spTree>
    <p:extLst>
      <p:ext uri="{BB962C8B-B14F-4D97-AF65-F5344CB8AC3E}">
        <p14:creationId xmlns:p14="http://schemas.microsoft.com/office/powerpoint/2010/main" val="771546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Rings and Tokens</a:t>
            </a:r>
          </a:p>
        </p:txBody>
      </p:sp>
      <p:pic>
        <p:nvPicPr>
          <p:cNvPr id="4" name="Picture 3"/>
          <p:cNvPicPr>
            <a:picLocks noChangeAspect="1"/>
          </p:cNvPicPr>
          <p:nvPr/>
        </p:nvPicPr>
        <p:blipFill>
          <a:blip r:embed="rId2"/>
          <a:stretch>
            <a:fillRect/>
          </a:stretch>
        </p:blipFill>
        <p:spPr>
          <a:xfrm>
            <a:off x="1067869" y="1371308"/>
            <a:ext cx="6799781" cy="4614516"/>
          </a:xfrm>
          <a:prstGeom prst="rect">
            <a:avLst/>
          </a:prstGeom>
        </p:spPr>
      </p:pic>
    </p:spTree>
    <p:extLst>
      <p:ext uri="{BB962C8B-B14F-4D97-AF65-F5344CB8AC3E}">
        <p14:creationId xmlns:p14="http://schemas.microsoft.com/office/powerpoint/2010/main" val="2705220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MongoDB</a:t>
            </a:r>
          </a:p>
        </p:txBody>
      </p:sp>
      <p:sp>
        <p:nvSpPr>
          <p:cNvPr id="3" name="Text Placeholder 2"/>
          <p:cNvSpPr>
            <a:spLocks noGrp="1"/>
          </p:cNvSpPr>
          <p:nvPr>
            <p:ph type="body" idx="1"/>
          </p:nvPr>
        </p:nvSpPr>
        <p:spPr>
          <a:xfrm>
            <a:off x="677335" y="1301262"/>
            <a:ext cx="8596668" cy="5351465"/>
          </a:xfrm>
        </p:spPr>
        <p:txBody>
          <a:bodyPr>
            <a:normAutofit/>
          </a:bodyPr>
          <a:lstStyle/>
          <a:p>
            <a:pPr marL="285750" indent="-285750">
              <a:buFont typeface="Arial" panose="020B0604020202020204" pitchFamily="34" charset="0"/>
              <a:buChar char="•"/>
            </a:pPr>
            <a:r>
              <a:rPr lang="en-US" dirty="0"/>
              <a:t>MongoDB is a </a:t>
            </a:r>
            <a:r>
              <a:rPr lang="en-US" b="1" dirty="0"/>
              <a:t>document-oriented</a:t>
            </a:r>
            <a:r>
              <a:rPr lang="en-US" dirty="0"/>
              <a:t> database,</a:t>
            </a:r>
          </a:p>
          <a:p>
            <a:pPr marL="285750" indent="-285750">
              <a:buFont typeface="Arial" panose="020B0604020202020204" pitchFamily="34" charset="0"/>
              <a:buChar char="•"/>
            </a:pPr>
            <a:r>
              <a:rPr lang="en-US" dirty="0"/>
              <a:t>A document-oriented database replaces the concept of a “row” with a more flexible model, the “document.” </a:t>
            </a:r>
          </a:p>
          <a:p>
            <a:pPr marL="285750" indent="-285750">
              <a:buFont typeface="Arial" panose="020B0604020202020204" pitchFamily="34" charset="0"/>
              <a:buChar char="•"/>
            </a:pPr>
            <a:r>
              <a:rPr lang="en-US" dirty="0"/>
              <a:t>By allowing embedded documents and arrays, the document-oriented approach makes it possible to represent </a:t>
            </a:r>
            <a:r>
              <a:rPr lang="en-US" b="1" dirty="0"/>
              <a:t>complex hierarchical relationships </a:t>
            </a:r>
            <a:r>
              <a:rPr lang="en-US" dirty="0"/>
              <a:t>with a single record.</a:t>
            </a:r>
          </a:p>
          <a:p>
            <a:pPr marL="285750" indent="-285750">
              <a:buFont typeface="Arial" panose="020B0604020202020204" pitchFamily="34" charset="0"/>
              <a:buChar char="•"/>
            </a:pPr>
            <a:r>
              <a:rPr lang="en-US" dirty="0"/>
              <a:t>There are also </a:t>
            </a:r>
            <a:r>
              <a:rPr lang="en-US" b="1" dirty="0"/>
              <a:t>no predefined schemas</a:t>
            </a:r>
            <a:r>
              <a:rPr lang="en-US" dirty="0"/>
              <a:t>: a document’s keys and values are not of fixed types or sizes.</a:t>
            </a:r>
          </a:p>
          <a:p>
            <a:pPr marL="285750" indent="-285750">
              <a:buFont typeface="Arial" panose="020B0604020202020204" pitchFamily="34" charset="0"/>
              <a:buChar char="•"/>
            </a:pPr>
            <a:r>
              <a:rPr lang="en-US" dirty="0"/>
              <a:t>MongoDB’s document-oriented data model makes it easier for it to split up data across multiple servers (scaling out). </a:t>
            </a:r>
          </a:p>
          <a:p>
            <a:pPr marL="285750" indent="-285750">
              <a:buFont typeface="Arial" panose="020B0604020202020204" pitchFamily="34" charset="0"/>
              <a:buChar char="•"/>
            </a:pPr>
            <a:r>
              <a:rPr lang="en-US" dirty="0"/>
              <a:t>MongoDB automatically takes care of balancing data and load across a cluster, redistributing documents automatically and routing user requests to the correct machines.</a:t>
            </a:r>
          </a:p>
          <a:p>
            <a:pPr marL="285750" indent="-285750">
              <a:buFont typeface="Arial" panose="020B0604020202020204" pitchFamily="34" charset="0"/>
              <a:buChar char="•"/>
            </a:pPr>
            <a:r>
              <a:rPr lang="en-US" dirty="0"/>
              <a:t>Some features common to relational databases are not present in MongoDB, notably joins and complex multirow transactions.</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972176" y="346640"/>
            <a:ext cx="3050062" cy="805152"/>
          </a:xfrm>
          <a:prstGeom prst="rect">
            <a:avLst/>
          </a:prstGeom>
        </p:spPr>
      </p:pic>
    </p:spTree>
    <p:extLst>
      <p:ext uri="{BB962C8B-B14F-4D97-AF65-F5344CB8AC3E}">
        <p14:creationId xmlns:p14="http://schemas.microsoft.com/office/powerpoint/2010/main" val="1778292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MongoDB – Basic concepts</a:t>
            </a:r>
          </a:p>
        </p:txBody>
      </p:sp>
      <p:sp>
        <p:nvSpPr>
          <p:cNvPr id="3" name="Text Placeholder 2"/>
          <p:cNvSpPr>
            <a:spLocks noGrp="1"/>
          </p:cNvSpPr>
          <p:nvPr>
            <p:ph type="body" idx="1"/>
          </p:nvPr>
        </p:nvSpPr>
        <p:spPr>
          <a:xfrm>
            <a:off x="677335" y="1301262"/>
            <a:ext cx="8596668" cy="4800958"/>
          </a:xfrm>
        </p:spPr>
        <p:txBody>
          <a:bodyPr>
            <a:normAutofit/>
          </a:bodyPr>
          <a:lstStyle/>
          <a:p>
            <a:pPr marL="285750" indent="-285750">
              <a:buFont typeface="Arial" panose="020B0604020202020204" pitchFamily="34" charset="0"/>
              <a:buChar char="•"/>
            </a:pPr>
            <a:r>
              <a:rPr lang="en-US" dirty="0"/>
              <a:t>A </a:t>
            </a:r>
            <a:r>
              <a:rPr lang="en-US" b="1" dirty="0"/>
              <a:t>document</a:t>
            </a:r>
            <a:r>
              <a:rPr lang="en-US" dirty="0"/>
              <a:t> is the basic unit of data for MongoDB and is roughly equivalent to a row in a relational database management system.</a:t>
            </a:r>
          </a:p>
          <a:p>
            <a:pPr marL="285750" indent="-285750">
              <a:buFont typeface="Arial" panose="020B0604020202020204" pitchFamily="34" charset="0"/>
              <a:buChar char="•"/>
            </a:pPr>
            <a:r>
              <a:rPr lang="en-US" dirty="0"/>
              <a:t>A </a:t>
            </a:r>
            <a:r>
              <a:rPr lang="en-US" b="1" dirty="0"/>
              <a:t>collection</a:t>
            </a:r>
            <a:r>
              <a:rPr lang="en-US" dirty="0"/>
              <a:t> can be thought of as a table with a </a:t>
            </a:r>
            <a:r>
              <a:rPr lang="en-US" b="1" dirty="0"/>
              <a:t>dynamic schema</a:t>
            </a:r>
            <a:r>
              <a:rPr lang="en-US" dirty="0"/>
              <a:t>. </a:t>
            </a:r>
          </a:p>
          <a:p>
            <a:pPr marL="742950" lvl="1" indent="-285750">
              <a:buFont typeface="Arial" panose="020B0604020202020204" pitchFamily="34" charset="0"/>
              <a:buChar char="•"/>
            </a:pPr>
            <a:r>
              <a:rPr lang="en-US" dirty="0"/>
              <a:t>This means that the documents within a single collection can have any number of different “shapes.”</a:t>
            </a:r>
          </a:p>
          <a:p>
            <a:pPr marL="285750" indent="-285750">
              <a:buFont typeface="Arial" panose="020B0604020202020204" pitchFamily="34" charset="0"/>
              <a:buChar char="•"/>
            </a:pPr>
            <a:r>
              <a:rPr lang="en-US" dirty="0"/>
              <a:t>A single instance of MongoDB can host multiple independent </a:t>
            </a:r>
            <a:r>
              <a:rPr lang="en-US" b="1" dirty="0"/>
              <a:t>databases</a:t>
            </a:r>
            <a:r>
              <a:rPr lang="en-US" dirty="0"/>
              <a:t>, each of which can have its own collections. </a:t>
            </a:r>
          </a:p>
          <a:p>
            <a:pPr marL="285750" indent="-285750">
              <a:buFont typeface="Arial" panose="020B0604020202020204" pitchFamily="34" charset="0"/>
              <a:buChar char="•"/>
            </a:pPr>
            <a:r>
              <a:rPr lang="en-US" dirty="0"/>
              <a:t>Every document has a special key, "_id", that is </a:t>
            </a:r>
            <a:r>
              <a:rPr lang="en-US" b="1" dirty="0"/>
              <a:t>unique within a collection</a:t>
            </a:r>
            <a:r>
              <a:rPr lang="en-US" dirty="0"/>
              <a:t>. </a:t>
            </a:r>
          </a:p>
          <a:p>
            <a:pPr marL="285750" indent="-285750">
              <a:buFont typeface="Arial" panose="020B0604020202020204" pitchFamily="34" charset="0"/>
              <a:buChar char="•"/>
            </a:pPr>
            <a:r>
              <a:rPr lang="en-US" dirty="0"/>
              <a:t>MongoDB comes with a simple but powerful </a:t>
            </a:r>
            <a:r>
              <a:rPr lang="en-US" b="1" dirty="0"/>
              <a:t>JavaScript shell</a:t>
            </a:r>
            <a:r>
              <a:rPr lang="en-US" dirty="0"/>
              <a:t>, which is useful for the administration of MongoDB instances and data manipulation.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631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MongoDB</a:t>
            </a:r>
          </a:p>
        </p:txBody>
      </p:sp>
      <p:sp>
        <p:nvSpPr>
          <p:cNvPr id="3" name="Text Placeholder 2"/>
          <p:cNvSpPr>
            <a:spLocks noGrp="1"/>
          </p:cNvSpPr>
          <p:nvPr>
            <p:ph type="body" idx="1"/>
          </p:nvPr>
        </p:nvSpPr>
        <p:spPr>
          <a:xfrm>
            <a:off x="677335" y="1301263"/>
            <a:ext cx="8596668" cy="1134028"/>
          </a:xfrm>
        </p:spPr>
        <p:txBody>
          <a:bodyPr>
            <a:normAutofit lnSpcReduction="10000"/>
          </a:bodyPr>
          <a:lstStyle/>
          <a:p>
            <a:pPr marL="285750" indent="-285750">
              <a:buFont typeface="Arial" panose="020B0604020202020204" pitchFamily="34" charset="0"/>
              <a:buChar char="•"/>
            </a:pPr>
            <a:r>
              <a:rPr lang="en-US" dirty="0"/>
              <a:t>Documents are an ordered set of keys with associated values.</a:t>
            </a:r>
          </a:p>
          <a:p>
            <a:pPr marL="285750" indent="-285750">
              <a:buFont typeface="Arial" panose="020B0604020202020204" pitchFamily="34" charset="0"/>
              <a:buChar char="•"/>
            </a:pPr>
            <a:r>
              <a:rPr lang="en-US" dirty="0"/>
              <a:t>Most documents will contain multiple key/ value pairs.</a:t>
            </a:r>
          </a:p>
          <a:p>
            <a:pPr marL="285750" indent="-285750">
              <a:buFont typeface="Arial" panose="020B0604020202020204" pitchFamily="34" charset="0"/>
              <a:buChar char="•"/>
            </a:pPr>
            <a:r>
              <a:rPr lang="en-US" dirty="0"/>
              <a:t>The keys in a document are strings.</a:t>
            </a:r>
          </a:p>
        </p:txBody>
      </p:sp>
      <p:pic>
        <p:nvPicPr>
          <p:cNvPr id="4" name="Picture 3"/>
          <p:cNvPicPr>
            <a:picLocks noChangeAspect="1"/>
          </p:cNvPicPr>
          <p:nvPr/>
        </p:nvPicPr>
        <p:blipFill>
          <a:blip r:embed="rId2"/>
          <a:stretch>
            <a:fillRect/>
          </a:stretch>
        </p:blipFill>
        <p:spPr>
          <a:xfrm>
            <a:off x="514806" y="2435291"/>
            <a:ext cx="8125342" cy="4375185"/>
          </a:xfrm>
          <a:prstGeom prst="rect">
            <a:avLst/>
          </a:prstGeom>
        </p:spPr>
      </p:pic>
    </p:spTree>
    <p:extLst>
      <p:ext uri="{BB962C8B-B14F-4D97-AF65-F5344CB8AC3E}">
        <p14:creationId xmlns:p14="http://schemas.microsoft.com/office/powerpoint/2010/main" val="250791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a:extLst>
              <a:ext uri="{FF2B5EF4-FFF2-40B4-BE49-F238E27FC236}">
                <a16:creationId xmlns:a16="http://schemas.microsoft.com/office/drawing/2014/main" id="{D6280969-F024-466D-A1DB-4F848C51DEF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63FDD802-E6D8-4979-A1B9-BA705AE4DA87}"/>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E509DD-4B76-45F0-8144-02F1D7E1AE0C}"/>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EAEFD53-0220-48B1-9EA8-3EAE151E84E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2E7FABD-916D-4FF9-B5F3-44E53AFD39EB}"/>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26F9772-AEFE-4C6D-82B6-1207069B86DC}"/>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CFBF3A9-B76A-4B4B-B6D7-CA4651F5C9DF}"/>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F0FAA0A-B682-4A83-BDD8-BCE0AB41C2B4}"/>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874A013-E5E2-4AE1-8E93-029A2B41EB7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355329E-E608-4F7A-B4EF-8FEF07D75522}"/>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3D9BFDF-B250-44FF-9BD7-C204EFBFC193}"/>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2"/>
          <a:stretch>
            <a:fillRect/>
          </a:stretch>
        </p:blipFill>
        <p:spPr>
          <a:xfrm>
            <a:off x="347579" y="1527440"/>
            <a:ext cx="5071626" cy="4247487"/>
          </a:xfrm>
          <a:prstGeom prst="rect">
            <a:avLst/>
          </a:prstGeom>
        </p:spPr>
      </p:pic>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Replica Sets</a:t>
            </a:r>
          </a:p>
        </p:txBody>
      </p:sp>
      <p:sp>
        <p:nvSpPr>
          <p:cNvPr id="3" name="Text Placeholder 2"/>
          <p:cNvSpPr>
            <a:spLocks noGrp="1"/>
          </p:cNvSpPr>
          <p:nvPr>
            <p:ph type="body" idx="1"/>
          </p:nvPr>
        </p:nvSpPr>
        <p:spPr>
          <a:xfrm>
            <a:off x="5449454" y="1527440"/>
            <a:ext cx="4492914" cy="4216400"/>
          </a:xfrm>
        </p:spPr>
        <p:txBody>
          <a:bodyPr vert="horz" lIns="91440" tIns="45720" rIns="91440" bIns="45720" rtlCol="0">
            <a:normAutofit/>
          </a:bodyPr>
          <a:lstStyle/>
          <a:p>
            <a:pPr marL="285750" indent="-285750">
              <a:lnSpc>
                <a:spcPct val="90000"/>
              </a:lnSpc>
              <a:buFont typeface="Wingdings 3" charset="2"/>
              <a:buChar char=""/>
            </a:pPr>
            <a:r>
              <a:rPr lang="en-US" dirty="0"/>
              <a:t>Replication is a way of keeping identical copies of your data on multiple servers. </a:t>
            </a:r>
          </a:p>
          <a:p>
            <a:pPr marL="285750" indent="-285750">
              <a:lnSpc>
                <a:spcPct val="90000"/>
              </a:lnSpc>
              <a:buFont typeface="Wingdings 3" charset="2"/>
              <a:buChar char=""/>
            </a:pPr>
            <a:r>
              <a:rPr lang="en-US" dirty="0"/>
              <a:t>With MongoDB, you set up replication by creating a </a:t>
            </a:r>
            <a:r>
              <a:rPr lang="en-US" b="1" dirty="0"/>
              <a:t>replica set</a:t>
            </a:r>
            <a:r>
              <a:rPr lang="en-US" dirty="0"/>
              <a:t>. </a:t>
            </a:r>
          </a:p>
          <a:p>
            <a:pPr marL="285750" indent="-285750">
              <a:lnSpc>
                <a:spcPct val="90000"/>
              </a:lnSpc>
              <a:buFont typeface="Wingdings 3" charset="2"/>
              <a:buChar char=""/>
            </a:pPr>
            <a:r>
              <a:rPr lang="en-US" dirty="0"/>
              <a:t>A replica set is a group of servers with </a:t>
            </a:r>
            <a:r>
              <a:rPr lang="en-US" b="1" dirty="0"/>
              <a:t>one primary</a:t>
            </a:r>
            <a:r>
              <a:rPr lang="en-US" dirty="0"/>
              <a:t>, the server taking client requests, and </a:t>
            </a:r>
            <a:r>
              <a:rPr lang="en-US" b="1" dirty="0"/>
              <a:t>multiple </a:t>
            </a:r>
            <a:r>
              <a:rPr lang="en-US" b="1" dirty="0" err="1"/>
              <a:t>secondaries</a:t>
            </a:r>
            <a:r>
              <a:rPr lang="en-US" b="1" dirty="0"/>
              <a:t>, </a:t>
            </a:r>
            <a:r>
              <a:rPr lang="en-US" dirty="0"/>
              <a:t>servers that keep copies of the primary’s data. </a:t>
            </a:r>
          </a:p>
          <a:p>
            <a:pPr marL="285750" indent="-285750">
              <a:lnSpc>
                <a:spcPct val="90000"/>
              </a:lnSpc>
              <a:buFont typeface="Wingdings 3" charset="2"/>
              <a:buChar char=""/>
            </a:pPr>
            <a:r>
              <a:rPr lang="en-US" dirty="0"/>
              <a:t>If the primary crashes, the </a:t>
            </a:r>
            <a:r>
              <a:rPr lang="en-US" dirty="0" err="1"/>
              <a:t>secondaries</a:t>
            </a:r>
            <a:r>
              <a:rPr lang="en-US" dirty="0"/>
              <a:t> can elect a new primary from amongst themselves.</a:t>
            </a:r>
          </a:p>
        </p:txBody>
      </p:sp>
    </p:spTree>
    <p:extLst>
      <p:ext uri="{BB962C8B-B14F-4D97-AF65-F5344CB8AC3E}">
        <p14:creationId xmlns:p14="http://schemas.microsoft.com/office/powerpoint/2010/main" val="411405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Rows and Primary Keys</a:t>
            </a:r>
          </a:p>
        </p:txBody>
      </p:sp>
      <p:sp>
        <p:nvSpPr>
          <p:cNvPr id="3" name="Text Placeholder 2"/>
          <p:cNvSpPr>
            <a:spLocks noGrp="1"/>
          </p:cNvSpPr>
          <p:nvPr>
            <p:ph type="body" idx="1"/>
          </p:nvPr>
        </p:nvSpPr>
        <p:spPr>
          <a:xfrm>
            <a:off x="677335" y="1301262"/>
            <a:ext cx="8596668" cy="4763636"/>
          </a:xfrm>
        </p:spPr>
        <p:txBody>
          <a:bodyPr>
            <a:normAutofit/>
          </a:bodyPr>
          <a:lstStyle/>
          <a:p>
            <a:pPr marL="285750" indent="-285750">
              <a:buFont typeface="Arial" panose="020B0604020202020204" pitchFamily="34" charset="0"/>
              <a:buChar char="•"/>
            </a:pPr>
            <a:r>
              <a:rPr lang="en-US" dirty="0"/>
              <a:t>Data in a table is stored in </a:t>
            </a:r>
            <a:r>
              <a:rPr lang="en-US" b="1" dirty="0"/>
              <a:t>rows</a:t>
            </a:r>
            <a:r>
              <a:rPr lang="en-US" dirty="0"/>
              <a:t>; each record saved is stored in its own row.</a:t>
            </a:r>
          </a:p>
          <a:p>
            <a:pPr marL="742950" lvl="1" indent="-285750">
              <a:buFont typeface="Arial" panose="020B0604020202020204" pitchFamily="34" charset="0"/>
              <a:buChar char="•"/>
            </a:pPr>
            <a:r>
              <a:rPr lang="en-US" dirty="0"/>
              <a:t>A row is basically a record.</a:t>
            </a:r>
          </a:p>
          <a:p>
            <a:pPr marL="285750" indent="-285750">
              <a:buFont typeface="Arial" panose="020B0604020202020204" pitchFamily="34" charset="0"/>
              <a:buChar char="•"/>
            </a:pPr>
            <a:r>
              <a:rPr lang="en-US" dirty="0"/>
              <a:t>Every row in a table should have some column (or set of columns) that uniquely identifies it (but this is not mandatory).</a:t>
            </a:r>
          </a:p>
          <a:p>
            <a:pPr marL="742950" lvl="1" indent="-285750">
              <a:buFont typeface="Arial" panose="020B0604020202020204" pitchFamily="34" charset="0"/>
              <a:buChar char="•"/>
            </a:pPr>
            <a:r>
              <a:rPr lang="en-US" dirty="0"/>
              <a:t>This column (or set of columns) that uniquely identifies each row in a table is called a </a:t>
            </a:r>
            <a:r>
              <a:rPr lang="en-US" b="1" dirty="0"/>
              <a:t>Primary Key</a:t>
            </a:r>
            <a:r>
              <a:rPr lang="en-US" dirty="0"/>
              <a:t>.</a:t>
            </a:r>
          </a:p>
          <a:p>
            <a:pPr marL="285750" indent="-285750">
              <a:buFont typeface="Arial" panose="020B0604020202020204" pitchFamily="34" charset="0"/>
              <a:buChar char="•"/>
            </a:pPr>
            <a:r>
              <a:rPr lang="en-US" dirty="0"/>
              <a:t>The primary key meets the following conditions:</a:t>
            </a:r>
          </a:p>
          <a:p>
            <a:pPr marL="742950" lvl="1" indent="-285750">
              <a:buFont typeface="Arial" panose="020B0604020202020204" pitchFamily="34" charset="0"/>
              <a:buChar char="•"/>
            </a:pPr>
            <a:r>
              <a:rPr lang="en-US" dirty="0"/>
              <a:t>No two rows can have the same unique primary key value.</a:t>
            </a:r>
          </a:p>
          <a:p>
            <a:pPr marL="742950" lvl="1" indent="-285750">
              <a:buFont typeface="Arial" panose="020B0604020202020204" pitchFamily="34" charset="0"/>
              <a:buChar char="•"/>
            </a:pPr>
            <a:r>
              <a:rPr lang="en-US" dirty="0"/>
              <a:t>Every row must have a primary key value (NULL are not allowed).</a:t>
            </a:r>
          </a:p>
          <a:p>
            <a:pPr marL="742950" lvl="1" indent="-285750">
              <a:buFont typeface="Arial" panose="020B0604020202020204" pitchFamily="34" charset="0"/>
              <a:buChar char="•"/>
            </a:pPr>
            <a:r>
              <a:rPr lang="en-US" dirty="0"/>
              <a:t>Values in the primary key columns should never be modified or updated.</a:t>
            </a:r>
          </a:p>
        </p:txBody>
      </p:sp>
    </p:spTree>
    <p:extLst>
      <p:ext uri="{BB962C8B-B14F-4D97-AF65-F5344CB8AC3E}">
        <p14:creationId xmlns:p14="http://schemas.microsoft.com/office/powerpoint/2010/main" val="2640019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Replica Set Quirks</a:t>
            </a:r>
          </a:p>
        </p:txBody>
      </p:sp>
      <p:sp>
        <p:nvSpPr>
          <p:cNvPr id="3" name="Text Placeholder 2"/>
          <p:cNvSpPr>
            <a:spLocks noGrp="1"/>
          </p:cNvSpPr>
          <p:nvPr>
            <p:ph type="body" idx="1"/>
          </p:nvPr>
        </p:nvSpPr>
        <p:spPr>
          <a:xfrm>
            <a:off x="677335" y="1301262"/>
            <a:ext cx="8596668" cy="4409073"/>
          </a:xfrm>
        </p:spPr>
        <p:txBody>
          <a:bodyPr>
            <a:normAutofit/>
          </a:bodyPr>
          <a:lstStyle/>
          <a:p>
            <a:pPr marL="285750" indent="-285750">
              <a:buFont typeface="Arial" panose="020B0604020202020204" pitchFamily="34" charset="0"/>
              <a:buChar char="•"/>
            </a:pPr>
            <a:r>
              <a:rPr lang="en-US" dirty="0"/>
              <a:t>A majority of the servers in your set must agree on the primary.</a:t>
            </a:r>
          </a:p>
          <a:p>
            <a:pPr marL="742950" lvl="1" indent="-285750">
              <a:buFont typeface="Arial" panose="020B0604020202020204" pitchFamily="34" charset="0"/>
              <a:buChar char="•"/>
            </a:pPr>
            <a:r>
              <a:rPr lang="en-US" dirty="0"/>
              <a:t>Even numbers of servers (like 2) don’t work well.</a:t>
            </a:r>
          </a:p>
          <a:p>
            <a:pPr marL="285750" indent="-285750">
              <a:buFont typeface="Arial" panose="020B0604020202020204" pitchFamily="34" charset="0"/>
              <a:buChar char="•"/>
            </a:pPr>
            <a:r>
              <a:rPr lang="en-US" dirty="0"/>
              <a:t>If you have only 2 servers, you can set an </a:t>
            </a:r>
            <a:r>
              <a:rPr lang="en-US" b="1" dirty="0"/>
              <a:t>arbiter</a:t>
            </a:r>
            <a:r>
              <a:rPr lang="en-US" dirty="0"/>
              <a:t>, whose only purpose is to participate in elections. </a:t>
            </a:r>
          </a:p>
          <a:p>
            <a:pPr marL="742950" lvl="1" indent="-285750">
              <a:buFont typeface="Arial" panose="020B0604020202020204" pitchFamily="34" charset="0"/>
              <a:buChar char="•"/>
            </a:pPr>
            <a:r>
              <a:rPr lang="en-US" dirty="0"/>
              <a:t>Arbiters hold no data and aren’t used by clients: they just provide a majority for two-member sets.</a:t>
            </a:r>
          </a:p>
          <a:p>
            <a:pPr marL="285750" indent="-285750">
              <a:buFont typeface="Arial" panose="020B0604020202020204" pitchFamily="34" charset="0"/>
              <a:buChar char="•"/>
            </a:pPr>
            <a:r>
              <a:rPr lang="en-US" dirty="0"/>
              <a:t>Replicas only address durability, not your ability to scale</a:t>
            </a:r>
          </a:p>
          <a:p>
            <a:pPr marL="742950" lvl="1" indent="-285750">
              <a:buFont typeface="Arial" panose="020B0604020202020204" pitchFamily="34" charset="0"/>
              <a:buChar char="•"/>
            </a:pPr>
            <a:r>
              <a:rPr lang="en-US" dirty="0"/>
              <a:t>You can take advantage of reading from </a:t>
            </a:r>
            <a:r>
              <a:rPr lang="en-US" dirty="0" err="1"/>
              <a:t>secondaries</a:t>
            </a:r>
            <a:r>
              <a:rPr lang="en-US" dirty="0"/>
              <a:t> but this is generally not recommended</a:t>
            </a:r>
          </a:p>
          <a:p>
            <a:pPr marL="742950" lvl="1" indent="-285750">
              <a:buFont typeface="Arial" panose="020B0604020202020204" pitchFamily="34" charset="0"/>
              <a:buChar char="•"/>
            </a:pPr>
            <a:r>
              <a:rPr lang="en-US" dirty="0"/>
              <a:t>The database will still go into read-only mode for a bit while a new primary is elected (remember Availability in the CAP theorem).</a:t>
            </a:r>
          </a:p>
        </p:txBody>
      </p:sp>
    </p:spTree>
    <p:extLst>
      <p:ext uri="{BB962C8B-B14F-4D97-AF65-F5344CB8AC3E}">
        <p14:creationId xmlns:p14="http://schemas.microsoft.com/office/powerpoint/2010/main" val="3873907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a:extLst>
              <a:ext uri="{FF2B5EF4-FFF2-40B4-BE49-F238E27FC236}">
                <a16:creationId xmlns:a16="http://schemas.microsoft.com/office/drawing/2014/main" id="{D6280969-F024-466D-A1DB-4F848C51DEF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63FDD802-E6D8-4979-A1B9-BA705AE4DA87}"/>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E509DD-4B76-45F0-8144-02F1D7E1AE0C}"/>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EAEFD53-0220-48B1-9EA8-3EAE151E84E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2E7FABD-916D-4FF9-B5F3-44E53AFD39EB}"/>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26F9772-AEFE-4C6D-82B6-1207069B86DC}"/>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CFBF3A9-B76A-4B4B-B6D7-CA4651F5C9DF}"/>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F0FAA0A-B682-4A83-BDD8-BCE0AB41C2B4}"/>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874A013-E5E2-4AE1-8E93-029A2B41EB7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355329E-E608-4F7A-B4EF-8FEF07D75522}"/>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3D9BFDF-B250-44FF-9BD7-C204EFBFC193}"/>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err="1"/>
              <a:t>Sharding</a:t>
            </a:r>
            <a:endParaRPr lang="en-US" sz="3600" dirty="0"/>
          </a:p>
        </p:txBody>
      </p:sp>
      <p:sp>
        <p:nvSpPr>
          <p:cNvPr id="3" name="Text Placeholder 2"/>
          <p:cNvSpPr>
            <a:spLocks noGrp="1"/>
          </p:cNvSpPr>
          <p:nvPr>
            <p:ph type="body" idx="1"/>
          </p:nvPr>
        </p:nvSpPr>
        <p:spPr>
          <a:xfrm>
            <a:off x="5428206" y="1445804"/>
            <a:ext cx="4559348" cy="3957924"/>
          </a:xfrm>
        </p:spPr>
        <p:txBody>
          <a:bodyPr vert="horz" lIns="91440" tIns="45720" rIns="91440" bIns="45720" rtlCol="0">
            <a:normAutofit/>
          </a:bodyPr>
          <a:lstStyle/>
          <a:p>
            <a:pPr marL="285750" indent="-285750">
              <a:lnSpc>
                <a:spcPct val="90000"/>
              </a:lnSpc>
              <a:buFont typeface="Wingdings 3" charset="2"/>
              <a:buChar char=""/>
            </a:pPr>
            <a:r>
              <a:rPr lang="en-US" b="1" dirty="0" err="1"/>
              <a:t>Sharding</a:t>
            </a:r>
            <a:r>
              <a:rPr lang="en-US" dirty="0"/>
              <a:t> refers to the process of splitting data up across machines; the term </a:t>
            </a:r>
            <a:r>
              <a:rPr lang="en-US" b="1" dirty="0"/>
              <a:t>partitioning</a:t>
            </a:r>
            <a:r>
              <a:rPr lang="en-US" dirty="0"/>
              <a:t> is also sometimes used to describe this concept.</a:t>
            </a:r>
          </a:p>
          <a:p>
            <a:pPr marL="285750" indent="-285750">
              <a:lnSpc>
                <a:spcPct val="90000"/>
              </a:lnSpc>
              <a:buFont typeface="Wingdings 3" charset="2"/>
              <a:buChar char=""/>
            </a:pPr>
            <a:r>
              <a:rPr lang="en-US" dirty="0"/>
              <a:t>MongoDB supports </a:t>
            </a:r>
            <a:r>
              <a:rPr lang="en-US" b="1" dirty="0" err="1"/>
              <a:t>autosharding</a:t>
            </a:r>
            <a:r>
              <a:rPr lang="en-US" dirty="0"/>
              <a:t>, which tries to both abstract the architecture away from the application and simplify the administration of such a system.</a:t>
            </a:r>
          </a:p>
        </p:txBody>
      </p:sp>
      <p:pic>
        <p:nvPicPr>
          <p:cNvPr id="22" name="Picture 21"/>
          <p:cNvPicPr>
            <a:picLocks noChangeAspect="1"/>
          </p:cNvPicPr>
          <p:nvPr/>
        </p:nvPicPr>
        <p:blipFill>
          <a:blip r:embed="rId2"/>
          <a:stretch>
            <a:fillRect/>
          </a:stretch>
        </p:blipFill>
        <p:spPr>
          <a:xfrm>
            <a:off x="439290" y="1734457"/>
            <a:ext cx="4968782" cy="4762933"/>
          </a:xfrm>
          <a:prstGeom prst="rect">
            <a:avLst/>
          </a:prstGeom>
        </p:spPr>
      </p:pic>
    </p:spTree>
    <p:extLst>
      <p:ext uri="{BB962C8B-B14F-4D97-AF65-F5344CB8AC3E}">
        <p14:creationId xmlns:p14="http://schemas.microsoft.com/office/powerpoint/2010/main" val="401168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a:extLst>
              <a:ext uri="{FF2B5EF4-FFF2-40B4-BE49-F238E27FC236}">
                <a16:creationId xmlns:a16="http://schemas.microsoft.com/office/drawing/2014/main" id="{D6280969-F024-466D-A1DB-4F848C51DEF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63FDD802-E6D8-4979-A1B9-BA705AE4DA87}"/>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E509DD-4B76-45F0-8144-02F1D7E1AE0C}"/>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EAEFD53-0220-48B1-9EA8-3EAE151E84E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2E7FABD-916D-4FF9-B5F3-44E53AFD39EB}"/>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26F9772-AEFE-4C6D-82B6-1207069B86DC}"/>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CFBF3A9-B76A-4B4B-B6D7-CA4651F5C9DF}"/>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F0FAA0A-B682-4A83-BDD8-BCE0AB41C2B4}"/>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874A013-E5E2-4AE1-8E93-029A2B41EB7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355329E-E608-4F7A-B4EF-8FEF07D75522}"/>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3D9BFDF-B250-44FF-9BD7-C204EFBFC193}"/>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err="1"/>
              <a:t>Sharding</a:t>
            </a:r>
            <a:r>
              <a:rPr lang="en-US" sz="3600" dirty="0"/>
              <a:t> in MongoDB</a:t>
            </a:r>
          </a:p>
        </p:txBody>
      </p:sp>
      <p:pic>
        <p:nvPicPr>
          <p:cNvPr id="5" name="Picture 4"/>
          <p:cNvPicPr>
            <a:picLocks noChangeAspect="1"/>
          </p:cNvPicPr>
          <p:nvPr/>
        </p:nvPicPr>
        <p:blipFill>
          <a:blip r:embed="rId3"/>
          <a:stretch>
            <a:fillRect/>
          </a:stretch>
        </p:blipFill>
        <p:spPr>
          <a:xfrm>
            <a:off x="448733" y="2688738"/>
            <a:ext cx="11520722" cy="3510037"/>
          </a:xfrm>
          <a:prstGeom prst="rect">
            <a:avLst/>
          </a:prstGeom>
        </p:spPr>
      </p:pic>
      <p:sp>
        <p:nvSpPr>
          <p:cNvPr id="6" name="Rectangle 5"/>
          <p:cNvSpPr/>
          <p:nvPr/>
        </p:nvSpPr>
        <p:spPr>
          <a:xfrm>
            <a:off x="677334" y="1920330"/>
            <a:ext cx="8815074" cy="369332"/>
          </a:xfrm>
          <a:prstGeom prst="rect">
            <a:avLst/>
          </a:prstGeom>
        </p:spPr>
        <p:txBody>
          <a:bodyPr wrap="square">
            <a:spAutoFit/>
          </a:bodyPr>
          <a:lstStyle/>
          <a:p>
            <a:r>
              <a:rPr lang="en-US" dirty="0"/>
              <a:t>Ranges of some indexed value you specify are assigned to different replica sets.</a:t>
            </a:r>
          </a:p>
        </p:txBody>
      </p:sp>
    </p:spTree>
    <p:extLst>
      <p:ext uri="{BB962C8B-B14F-4D97-AF65-F5344CB8AC3E}">
        <p14:creationId xmlns:p14="http://schemas.microsoft.com/office/powerpoint/2010/main" val="52670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err="1"/>
              <a:t>Sharding</a:t>
            </a:r>
            <a:r>
              <a:rPr lang="en-US" dirty="0"/>
              <a:t> Quirks</a:t>
            </a:r>
          </a:p>
        </p:txBody>
      </p:sp>
      <p:sp>
        <p:nvSpPr>
          <p:cNvPr id="3" name="Text Placeholder 2"/>
          <p:cNvSpPr>
            <a:spLocks noGrp="1"/>
          </p:cNvSpPr>
          <p:nvPr>
            <p:ph type="body" idx="1"/>
          </p:nvPr>
        </p:nvSpPr>
        <p:spPr>
          <a:xfrm>
            <a:off x="677335" y="1301262"/>
            <a:ext cx="8596668" cy="3615971"/>
          </a:xfrm>
        </p:spPr>
        <p:txBody>
          <a:bodyPr>
            <a:normAutofit/>
          </a:bodyPr>
          <a:lstStyle/>
          <a:p>
            <a:pPr marL="285750" indent="-285750">
              <a:buFont typeface="Arial" panose="020B0604020202020204" pitchFamily="34" charset="0"/>
              <a:buChar char="•"/>
            </a:pPr>
            <a:r>
              <a:rPr lang="en-US" dirty="0"/>
              <a:t>Auto-</a:t>
            </a:r>
            <a:r>
              <a:rPr lang="en-US" dirty="0" err="1"/>
              <a:t>sharding</a:t>
            </a:r>
            <a:r>
              <a:rPr lang="en-US" dirty="0"/>
              <a:t> sometimes doesn’t work (in some very particular cases).</a:t>
            </a:r>
          </a:p>
          <a:p>
            <a:pPr marL="285750" indent="-285750">
              <a:buFont typeface="Arial" panose="020B0604020202020204" pitchFamily="34" charset="0"/>
              <a:buChar char="•"/>
            </a:pPr>
            <a:r>
              <a:rPr lang="en-US" dirty="0"/>
              <a:t>You must have 3 config servers.</a:t>
            </a:r>
          </a:p>
          <a:p>
            <a:pPr marL="742950" lvl="1" indent="-285750">
              <a:buFont typeface="Arial" panose="020B0604020202020204" pitchFamily="34" charset="0"/>
              <a:buChar char="•"/>
            </a:pPr>
            <a:r>
              <a:rPr lang="en-US" dirty="0"/>
              <a:t>If any one goes down, the entire DB is down.</a:t>
            </a:r>
          </a:p>
          <a:p>
            <a:pPr marL="742950" lvl="1" indent="-285750">
              <a:buFont typeface="Arial" panose="020B0604020202020204" pitchFamily="34" charset="0"/>
              <a:buChar char="•"/>
            </a:pPr>
            <a:r>
              <a:rPr lang="en-US" dirty="0"/>
              <a:t>This is on top of the single-master design of replica sets.</a:t>
            </a:r>
          </a:p>
          <a:p>
            <a:pPr marL="285750" indent="-285750">
              <a:buFont typeface="Arial" panose="020B0604020202020204" pitchFamily="34" charset="0"/>
              <a:buChar char="•"/>
            </a:pPr>
            <a:r>
              <a:rPr lang="en-US" dirty="0"/>
              <a:t>MongoDB’s loose document model can be at odds with effective </a:t>
            </a:r>
            <a:r>
              <a:rPr lang="en-US" dirty="0" err="1"/>
              <a:t>sharding</a:t>
            </a:r>
            <a:r>
              <a:rPr lang="en-US" dirty="0"/>
              <a:t>.</a:t>
            </a:r>
          </a:p>
          <a:p>
            <a:pPr marL="742950" lvl="1" indent="-285750">
              <a:buFont typeface="Arial" panose="020B0604020202020204" pitchFamily="34" charset="0"/>
              <a:buChar char="•"/>
            </a:pPr>
            <a:r>
              <a:rPr lang="en-US" dirty="0"/>
              <a:t>You still think about an effective Primary Key when dealing with </a:t>
            </a:r>
            <a:r>
              <a:rPr lang="en-US" dirty="0" err="1"/>
              <a:t>sharding</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577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Group Discussion – Case 1</a:t>
            </a:r>
          </a:p>
        </p:txBody>
      </p:sp>
      <p:sp>
        <p:nvSpPr>
          <p:cNvPr id="3" name="Text Placeholder 2"/>
          <p:cNvSpPr>
            <a:spLocks noGrp="1"/>
          </p:cNvSpPr>
          <p:nvPr>
            <p:ph type="body" idx="1"/>
          </p:nvPr>
        </p:nvSpPr>
        <p:spPr>
          <a:xfrm>
            <a:off x="677335" y="1301263"/>
            <a:ext cx="8596668" cy="3513334"/>
          </a:xfrm>
        </p:spPr>
        <p:txBody>
          <a:bodyPr>
            <a:normAutofit/>
          </a:bodyPr>
          <a:lstStyle/>
          <a:p>
            <a:r>
              <a:rPr lang="en-US" dirty="0"/>
              <a:t>Form groups and discuss the following case: </a:t>
            </a:r>
          </a:p>
          <a:p>
            <a:pPr marL="285750" indent="-285750">
              <a:buFont typeface="Arial" panose="020B0604020202020204" pitchFamily="34" charset="0"/>
              <a:buChar char="•"/>
            </a:pPr>
            <a:r>
              <a:rPr lang="en-US" dirty="0"/>
              <a:t>Your employer wants to build a phone directory application.</a:t>
            </a:r>
          </a:p>
          <a:p>
            <a:pPr marL="285750" indent="-285750">
              <a:buFont typeface="Arial" panose="020B0604020202020204" pitchFamily="34" charset="0"/>
              <a:buChar char="•"/>
            </a:pPr>
            <a:r>
              <a:rPr lang="en-US" dirty="0"/>
              <a:t>The scale of this application should be less than 50,000 records.</a:t>
            </a:r>
          </a:p>
          <a:p>
            <a:pPr marL="285750" indent="-285750">
              <a:buFont typeface="Arial" panose="020B0604020202020204" pitchFamily="34" charset="0"/>
              <a:buChar char="•"/>
            </a:pPr>
            <a:r>
              <a:rPr lang="en-US" dirty="0"/>
              <a:t>The application can have eventual consistency (updated records can take 1-2 seconds to be available).</a:t>
            </a:r>
          </a:p>
          <a:p>
            <a:pPr marL="285750" indent="-285750">
              <a:buFont typeface="Arial" panose="020B0604020202020204" pitchFamily="34" charset="0"/>
              <a:buChar char="•"/>
            </a:pPr>
            <a:r>
              <a:rPr lang="en-US" dirty="0"/>
              <a:t>Availability is not critical but important (the application can be down for 2-3 hours, e.g. during week-end for maintenance).</a:t>
            </a:r>
          </a:p>
          <a:p>
            <a:pPr marL="285750" indent="-285750">
              <a:buFont typeface="Arial" panose="020B0604020202020204" pitchFamily="34" charset="0"/>
              <a:buChar char="•"/>
            </a:pPr>
            <a:r>
              <a:rPr lang="en-US" dirty="0"/>
              <a:t>We want to keep the administration simple. </a:t>
            </a:r>
          </a:p>
        </p:txBody>
      </p:sp>
    </p:spTree>
    <p:extLst>
      <p:ext uri="{BB962C8B-B14F-4D97-AF65-F5344CB8AC3E}">
        <p14:creationId xmlns:p14="http://schemas.microsoft.com/office/powerpoint/2010/main" val="766882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Group Discussion – Case 2</a:t>
            </a:r>
          </a:p>
        </p:txBody>
      </p:sp>
      <p:sp>
        <p:nvSpPr>
          <p:cNvPr id="3" name="Text Placeholder 2"/>
          <p:cNvSpPr>
            <a:spLocks noGrp="1"/>
          </p:cNvSpPr>
          <p:nvPr>
            <p:ph type="body" idx="1"/>
          </p:nvPr>
        </p:nvSpPr>
        <p:spPr>
          <a:xfrm>
            <a:off x="677335" y="1301262"/>
            <a:ext cx="8596668" cy="5351465"/>
          </a:xfrm>
        </p:spPr>
        <p:txBody>
          <a:bodyPr>
            <a:normAutofit/>
          </a:bodyPr>
          <a:lstStyle/>
          <a:p>
            <a:r>
              <a:rPr lang="en-US" dirty="0"/>
              <a:t>Form groups and discuss the following case: </a:t>
            </a:r>
          </a:p>
          <a:p>
            <a:pPr marL="285750" indent="-285750">
              <a:buFont typeface="Arial" panose="020B0604020202020204" pitchFamily="34" charset="0"/>
              <a:buChar char="•"/>
            </a:pPr>
            <a:r>
              <a:rPr lang="en-US" dirty="0"/>
              <a:t>You want to mine web server logs (log files) for interesting patterns. </a:t>
            </a:r>
          </a:p>
          <a:p>
            <a:pPr marL="285750" indent="-285750">
              <a:buFont typeface="Arial" panose="020B0604020202020204" pitchFamily="34" charset="0"/>
              <a:buChar char="•"/>
            </a:pPr>
            <a:r>
              <a:rPr lang="en-US" dirty="0"/>
              <a:t>You want to answer some analytical questions such as:</a:t>
            </a:r>
          </a:p>
          <a:p>
            <a:pPr marL="742950" lvl="1" indent="-285750">
              <a:buFont typeface="Arial" panose="020B0604020202020204" pitchFamily="34" charset="0"/>
              <a:buChar char="•"/>
            </a:pPr>
            <a:r>
              <a:rPr lang="en-US" dirty="0"/>
              <a:t>What are the most popular times of the day?</a:t>
            </a:r>
          </a:p>
          <a:p>
            <a:pPr marL="742950" lvl="1" indent="-285750">
              <a:buFont typeface="Arial" panose="020B0604020202020204" pitchFamily="34" charset="0"/>
              <a:buChar char="•"/>
            </a:pPr>
            <a:r>
              <a:rPr lang="en-US" dirty="0"/>
              <a:t>What’s the average session length?</a:t>
            </a:r>
          </a:p>
          <a:p>
            <a:pPr marL="285750" indent="-285750">
              <a:buFont typeface="Arial" panose="020B0604020202020204" pitchFamily="34" charset="0"/>
              <a:buChar char="•"/>
            </a:pPr>
            <a:r>
              <a:rPr lang="en-US" dirty="0"/>
              <a:t>Somebody in your team is comfortable enough in Java to write MapReduce jobs.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3444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Group Discussion – Case 3</a:t>
            </a:r>
          </a:p>
        </p:txBody>
      </p:sp>
      <p:sp>
        <p:nvSpPr>
          <p:cNvPr id="3" name="Text Placeholder 2"/>
          <p:cNvSpPr>
            <a:spLocks noGrp="1"/>
          </p:cNvSpPr>
          <p:nvPr>
            <p:ph type="body" idx="1"/>
          </p:nvPr>
        </p:nvSpPr>
        <p:spPr>
          <a:xfrm>
            <a:off x="677335" y="1301262"/>
            <a:ext cx="8596668" cy="5351465"/>
          </a:xfrm>
        </p:spPr>
        <p:txBody>
          <a:bodyPr>
            <a:normAutofit/>
          </a:bodyPr>
          <a:lstStyle/>
          <a:p>
            <a:r>
              <a:rPr lang="en-US" dirty="0"/>
              <a:t>Form groups and discuss the following case: </a:t>
            </a:r>
          </a:p>
          <a:p>
            <a:pPr marL="285750" indent="-285750">
              <a:buFont typeface="Arial" panose="020B0604020202020204" pitchFamily="34" charset="0"/>
              <a:buChar char="•"/>
            </a:pPr>
            <a:r>
              <a:rPr lang="en-US" dirty="0"/>
              <a:t>You have a big </a:t>
            </a:r>
            <a:r>
              <a:rPr lang="en-US"/>
              <a:t>MapReduce job </a:t>
            </a:r>
            <a:r>
              <a:rPr lang="en-US" dirty="0"/>
              <a:t>that produces movie recommendations for end users nightly.</a:t>
            </a:r>
          </a:p>
          <a:p>
            <a:pPr marL="285750" indent="-285750">
              <a:buFont typeface="Arial" panose="020B0604020202020204" pitchFamily="34" charset="0"/>
              <a:buChar char="•"/>
            </a:pPr>
            <a:r>
              <a:rPr lang="en-US" dirty="0"/>
              <a:t>Something needs to vend this data to your web applications.</a:t>
            </a:r>
          </a:p>
          <a:p>
            <a:pPr marL="285750" indent="-285750">
              <a:buFont typeface="Arial" panose="020B0604020202020204" pitchFamily="34" charset="0"/>
              <a:buChar char="•"/>
            </a:pPr>
            <a:r>
              <a:rPr lang="en-US" dirty="0"/>
              <a:t>You work for some huge company with massive scale.</a:t>
            </a:r>
          </a:p>
          <a:p>
            <a:pPr marL="285750" indent="-285750">
              <a:buFont typeface="Arial" panose="020B0604020202020204" pitchFamily="34" charset="0"/>
              <a:buChar char="•"/>
            </a:pPr>
            <a:r>
              <a:rPr lang="en-US" dirty="0"/>
              <a:t>Downtime is not tolerated.</a:t>
            </a:r>
          </a:p>
          <a:p>
            <a:pPr marL="285750" indent="-285750">
              <a:buFont typeface="Arial" panose="020B0604020202020204" pitchFamily="34" charset="0"/>
              <a:buChar char="•"/>
            </a:pPr>
            <a:r>
              <a:rPr lang="en-US" dirty="0"/>
              <a:t>Must be fast.</a:t>
            </a:r>
          </a:p>
          <a:p>
            <a:pPr marL="285750" indent="-285750">
              <a:buFont typeface="Arial" panose="020B0604020202020204" pitchFamily="34" charset="0"/>
              <a:buChar char="•"/>
            </a:pPr>
            <a:r>
              <a:rPr lang="en-US" dirty="0"/>
              <a:t>Eventual consistency is OK. You just read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1721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Group Discussion – Case 4</a:t>
            </a:r>
          </a:p>
        </p:txBody>
      </p:sp>
      <p:sp>
        <p:nvSpPr>
          <p:cNvPr id="3" name="Text Placeholder 2"/>
          <p:cNvSpPr>
            <a:spLocks noGrp="1"/>
          </p:cNvSpPr>
          <p:nvPr>
            <p:ph type="body" idx="1"/>
          </p:nvPr>
        </p:nvSpPr>
        <p:spPr>
          <a:xfrm>
            <a:off x="677335" y="1301262"/>
            <a:ext cx="8596668" cy="3349566"/>
          </a:xfrm>
        </p:spPr>
        <p:txBody>
          <a:bodyPr>
            <a:normAutofit/>
          </a:bodyPr>
          <a:lstStyle/>
          <a:p>
            <a:r>
              <a:rPr lang="en-US" dirty="0"/>
              <a:t>Form groups and discuss the following case: </a:t>
            </a:r>
          </a:p>
          <a:p>
            <a:pPr marL="285750" indent="-285750">
              <a:buFont typeface="Arial" panose="020B0604020202020204" pitchFamily="34" charset="0"/>
              <a:buChar char="•"/>
            </a:pPr>
            <a:r>
              <a:rPr lang="en-US" dirty="0"/>
              <a:t>You are building a massive stock trading system.</a:t>
            </a:r>
          </a:p>
          <a:p>
            <a:pPr marL="285750" indent="-285750">
              <a:buFont typeface="Arial" panose="020B0604020202020204" pitchFamily="34" charset="0"/>
              <a:buChar char="•"/>
            </a:pPr>
            <a:r>
              <a:rPr lang="en-US" dirty="0"/>
              <a:t>Consistency is more important than anything.</a:t>
            </a:r>
          </a:p>
          <a:p>
            <a:pPr marL="285750" indent="-285750">
              <a:buFont typeface="Arial" panose="020B0604020202020204" pitchFamily="34" charset="0"/>
              <a:buChar char="•"/>
            </a:pPr>
            <a:r>
              <a:rPr lang="en-US" dirty="0"/>
              <a:t>“Big Data” is present.</a:t>
            </a:r>
          </a:p>
          <a:p>
            <a:pPr marL="285750" indent="-285750">
              <a:buFont typeface="Arial" panose="020B0604020202020204" pitchFamily="34" charset="0"/>
              <a:buChar char="•"/>
            </a:pPr>
            <a:r>
              <a:rPr lang="en-US" dirty="0"/>
              <a:t>Downtime can be tolerated for few minutes. </a:t>
            </a:r>
          </a:p>
          <a:p>
            <a:pPr marL="285750" indent="-285750">
              <a:buFont typeface="Arial" panose="020B0604020202020204" pitchFamily="34" charset="0"/>
              <a:buChar char="•"/>
            </a:pPr>
            <a:r>
              <a:rPr lang="en-US" dirty="0"/>
              <a:t>The stock trading data have various size and types.</a:t>
            </a:r>
          </a:p>
        </p:txBody>
      </p:sp>
    </p:spTree>
    <p:extLst>
      <p:ext uri="{BB962C8B-B14F-4D97-AF65-F5344CB8AC3E}">
        <p14:creationId xmlns:p14="http://schemas.microsoft.com/office/powerpoint/2010/main" val="3733371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References</a:t>
            </a:r>
          </a:p>
        </p:txBody>
      </p:sp>
      <p:sp>
        <p:nvSpPr>
          <p:cNvPr id="3" name="Text Placeholder 2"/>
          <p:cNvSpPr>
            <a:spLocks noGrp="1"/>
          </p:cNvSpPr>
          <p:nvPr>
            <p:ph type="body" idx="1"/>
          </p:nvPr>
        </p:nvSpPr>
        <p:spPr>
          <a:xfrm>
            <a:off x="677335" y="1301261"/>
            <a:ext cx="8596668" cy="5174184"/>
          </a:xfrm>
        </p:spPr>
        <p:txBody>
          <a:bodyPr>
            <a:normAutofit/>
          </a:bodyPr>
          <a:lstStyle/>
          <a:p>
            <a:pPr marL="285750" indent="-285750">
              <a:buFont typeface="Arial" panose="020B0604020202020204" pitchFamily="34" charset="0"/>
              <a:buChar char="•"/>
            </a:pPr>
            <a:r>
              <a:rPr lang="en-US" dirty="0"/>
              <a:t>White, Tom. Hadoop: The Definitive Guide: Storage and Analysis at Internet Scale, O'Reilly Media.</a:t>
            </a:r>
          </a:p>
          <a:p>
            <a:pPr marL="285750" indent="-285750">
              <a:buFont typeface="Arial" panose="020B0604020202020204" pitchFamily="34" charset="0"/>
              <a:buChar char="•"/>
            </a:pPr>
            <a:r>
              <a:rPr lang="en-US" dirty="0" err="1"/>
              <a:t>Aven</a:t>
            </a:r>
            <a:r>
              <a:rPr lang="en-US" dirty="0"/>
              <a:t>, Jeffrey. Hadoop in 24 Hours, </a:t>
            </a:r>
            <a:r>
              <a:rPr lang="en-US" dirty="0" err="1"/>
              <a:t>Sams</a:t>
            </a:r>
            <a:r>
              <a:rPr lang="en-US" dirty="0"/>
              <a:t> Teach Yourself, Pearson Education. </a:t>
            </a:r>
          </a:p>
          <a:p>
            <a:pPr marL="285750" indent="-285750">
              <a:buFont typeface="Arial" panose="020B0604020202020204" pitchFamily="34" charset="0"/>
              <a:buChar char="•"/>
            </a:pPr>
            <a:r>
              <a:rPr lang="en-US" dirty="0"/>
              <a:t>Carpenter, Jeff; Hewitt, </a:t>
            </a:r>
            <a:r>
              <a:rPr lang="en-US" dirty="0" err="1"/>
              <a:t>Eben</a:t>
            </a:r>
            <a:r>
              <a:rPr lang="en-US" dirty="0"/>
              <a:t>. Cassandra: The Definitive Guide: Distributed Data at Web Scale, O'Reilly Media.</a:t>
            </a:r>
          </a:p>
          <a:p>
            <a:pPr marL="285750" indent="-285750">
              <a:buFont typeface="Arial" panose="020B0604020202020204" pitchFamily="34" charset="0"/>
              <a:buChar char="•"/>
            </a:pPr>
            <a:r>
              <a:rPr lang="en-US" dirty="0" err="1"/>
              <a:t>Chodorow</a:t>
            </a:r>
            <a:r>
              <a:rPr lang="en-US" dirty="0"/>
              <a:t>, Kristina. MongoDB: The Definitive Guide: Powerful and Scalable Data Storage, O'Reilly Media</a:t>
            </a:r>
          </a:p>
          <a:p>
            <a:pPr marL="285750" indent="-285750">
              <a:buFont typeface="Arial" panose="020B0604020202020204" pitchFamily="34" charset="0"/>
              <a:buChar char="•"/>
            </a:pPr>
            <a:r>
              <a:rPr lang="en-US" dirty="0" err="1"/>
              <a:t>Forta</a:t>
            </a:r>
            <a:r>
              <a:rPr lang="en-US" dirty="0"/>
              <a:t>, Ben. SQL in 10 Minutes, </a:t>
            </a:r>
            <a:r>
              <a:rPr lang="en-US" dirty="0" err="1"/>
              <a:t>Sams</a:t>
            </a:r>
            <a:r>
              <a:rPr lang="en-US" dirty="0"/>
              <a:t> Teach Yourself, Pearson Education. </a:t>
            </a:r>
          </a:p>
          <a:p>
            <a:pPr marL="285750" indent="-285750">
              <a:buFont typeface="Arial" panose="020B0604020202020204" pitchFamily="34" charset="0"/>
              <a:buChar char="•"/>
            </a:pPr>
            <a:r>
              <a:rPr lang="en-US" dirty="0">
                <a:hlinkClick r:id="rId2"/>
              </a:rPr>
              <a:t>Sundog Education by Frank Kane</a:t>
            </a:r>
            <a:r>
              <a:rPr lang="en-US" dirty="0"/>
              <a:t>, </a:t>
            </a:r>
            <a:r>
              <a:rPr lang="en-US" dirty="0">
                <a:hlinkClick r:id="rId3"/>
              </a:rPr>
              <a:t>The Ultimate Hands-On Hadoop - Tame your Big Data! </a:t>
            </a:r>
            <a:endParaRPr lang="en-US" dirty="0"/>
          </a:p>
          <a:p>
            <a:pPr marL="285750" indent="-285750">
              <a:buFont typeface="Arial" panose="020B0604020202020204" pitchFamily="34" charset="0"/>
              <a:buChar char="•"/>
            </a:pPr>
            <a:r>
              <a:rPr lang="en-US" dirty="0">
                <a:hlinkClick r:id="rId4"/>
              </a:rPr>
              <a:t>https://db-engines.com/en/</a:t>
            </a:r>
            <a:endParaRPr lang="en-US" dirty="0"/>
          </a:p>
          <a:p>
            <a:pPr marL="285750" indent="-285750">
              <a:buFont typeface="Arial" panose="020B0604020202020204" pitchFamily="34" charset="0"/>
              <a:buChar char="•"/>
            </a:pPr>
            <a:r>
              <a:rPr lang="en-US" dirty="0">
                <a:hlinkClick r:id="rId5"/>
              </a:rPr>
              <a:t>https://mindmajix.com/hadoop/difference-between-hbase-rdbms</a:t>
            </a:r>
            <a:endParaRPr lang="en-US" dirty="0"/>
          </a:p>
          <a:p>
            <a:pPr marL="285750" indent="-285750">
              <a:buFont typeface="Arial" panose="020B0604020202020204" pitchFamily="34" charset="0"/>
              <a:buChar char="•"/>
            </a:pPr>
            <a:r>
              <a:rPr lang="en-US" dirty="0">
                <a:hlinkClick r:id="rId6"/>
              </a:rPr>
              <a:t>https://pandaforme.gitbooks.io/introduction-to-cassandra/content/understand_the_cassandra_data_model.html</a:t>
            </a:r>
            <a:endParaRPr lang="en-US" dirty="0"/>
          </a:p>
        </p:txBody>
      </p:sp>
    </p:spTree>
    <p:extLst>
      <p:ext uri="{BB962C8B-B14F-4D97-AF65-F5344CB8AC3E}">
        <p14:creationId xmlns:p14="http://schemas.microsoft.com/office/powerpoint/2010/main" val="43946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Introduction to SQL</a:t>
            </a:r>
          </a:p>
        </p:txBody>
      </p:sp>
      <p:sp>
        <p:nvSpPr>
          <p:cNvPr id="3" name="Text Placeholder 2"/>
          <p:cNvSpPr>
            <a:spLocks noGrp="1"/>
          </p:cNvSpPr>
          <p:nvPr>
            <p:ph type="body" idx="1"/>
          </p:nvPr>
        </p:nvSpPr>
        <p:spPr>
          <a:xfrm>
            <a:off x="677335" y="1301262"/>
            <a:ext cx="8596668" cy="4763636"/>
          </a:xfrm>
        </p:spPr>
        <p:txBody>
          <a:bodyPr>
            <a:normAutofit/>
          </a:bodyPr>
          <a:lstStyle/>
          <a:p>
            <a:pPr marL="285750" indent="-285750">
              <a:buFont typeface="Arial" panose="020B0604020202020204" pitchFamily="34" charset="0"/>
              <a:buChar char="•"/>
            </a:pPr>
            <a:r>
              <a:rPr lang="en-US" dirty="0"/>
              <a:t>SQL is an abbreviation for </a:t>
            </a:r>
            <a:r>
              <a:rPr lang="en-US" b="1" dirty="0"/>
              <a:t>Structured Query Language</a:t>
            </a:r>
            <a:r>
              <a:rPr lang="en-US" dirty="0"/>
              <a:t>.</a:t>
            </a:r>
          </a:p>
          <a:p>
            <a:pPr marL="285750" indent="-285750">
              <a:buFont typeface="Arial" panose="020B0604020202020204" pitchFamily="34" charset="0"/>
              <a:buChar char="•"/>
            </a:pPr>
            <a:r>
              <a:rPr lang="en-US" dirty="0"/>
              <a:t>SQL is a language designed specifically for communicating with databases.</a:t>
            </a:r>
          </a:p>
          <a:p>
            <a:pPr marL="285750" indent="-285750">
              <a:buFont typeface="Arial" panose="020B0604020202020204" pitchFamily="34" charset="0"/>
              <a:buChar char="•"/>
            </a:pPr>
            <a:r>
              <a:rPr lang="en-US" dirty="0"/>
              <a:t>SQL is designed to provide the programmer with a simple and efficient way to read and write data from a database.</a:t>
            </a:r>
          </a:p>
          <a:p>
            <a:pPr marL="285750" indent="-285750">
              <a:buFont typeface="Arial" panose="020B0604020202020204" pitchFamily="34" charset="0"/>
              <a:buChar char="•"/>
            </a:pPr>
            <a:r>
              <a:rPr lang="en-US" dirty="0"/>
              <a:t>SQL has several advantages:</a:t>
            </a:r>
          </a:p>
          <a:p>
            <a:pPr marL="742950" lvl="1" indent="-285750">
              <a:buFont typeface="Arial" panose="020B0604020202020204" pitchFamily="34" charset="0"/>
              <a:buChar char="•"/>
            </a:pPr>
            <a:r>
              <a:rPr lang="en-US" dirty="0"/>
              <a:t>SQL is not a proprietary language used by specific database vendors. Almost every DBMS supports SQL.</a:t>
            </a:r>
          </a:p>
          <a:p>
            <a:pPr marL="742950" lvl="1" indent="-285750">
              <a:buFont typeface="Arial" panose="020B0604020202020204" pitchFamily="34" charset="0"/>
              <a:buChar char="•"/>
            </a:pPr>
            <a:r>
              <a:rPr lang="en-US" dirty="0"/>
              <a:t>SQL is easy to learn. The statements are all made up of descriptive English words and there aren’t many of them.</a:t>
            </a:r>
          </a:p>
          <a:p>
            <a:pPr marL="742950" lvl="1" indent="-285750">
              <a:buFont typeface="Arial" panose="020B0604020202020204" pitchFamily="34" charset="0"/>
              <a:buChar char="•"/>
            </a:pPr>
            <a:r>
              <a:rPr lang="en-US" dirty="0"/>
              <a:t>Despite its apparent simplicity, SQL is actually a very powerful language, allowing to perform very complex and sophisticated database operations.</a:t>
            </a:r>
          </a:p>
        </p:txBody>
      </p:sp>
    </p:spTree>
    <p:extLst>
      <p:ext uri="{BB962C8B-B14F-4D97-AF65-F5344CB8AC3E}">
        <p14:creationId xmlns:p14="http://schemas.microsoft.com/office/powerpoint/2010/main" val="428147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SELECT</a:t>
            </a:r>
          </a:p>
        </p:txBody>
      </p:sp>
      <p:sp>
        <p:nvSpPr>
          <p:cNvPr id="3" name="Text Placeholder 2"/>
          <p:cNvSpPr>
            <a:spLocks noGrp="1"/>
          </p:cNvSpPr>
          <p:nvPr>
            <p:ph type="body" idx="1"/>
          </p:nvPr>
        </p:nvSpPr>
        <p:spPr>
          <a:xfrm>
            <a:off x="677335" y="1301263"/>
            <a:ext cx="8596668" cy="2253700"/>
          </a:xfrm>
        </p:spPr>
        <p:txBody>
          <a:bodyPr>
            <a:normAutofit/>
          </a:bodyPr>
          <a:lstStyle/>
          <a:p>
            <a:pPr marL="285750" indent="-285750">
              <a:buFont typeface="Arial" panose="020B0604020202020204" pitchFamily="34" charset="0"/>
              <a:buChar char="•"/>
            </a:pPr>
            <a:r>
              <a:rPr lang="en-US" dirty="0"/>
              <a:t>Use SELECT to retrieve table data</a:t>
            </a:r>
          </a:p>
          <a:p>
            <a:pPr marL="285750" indent="-285750">
              <a:buFont typeface="Arial" panose="020B0604020202020204" pitchFamily="34" charset="0"/>
              <a:buChar char="•"/>
            </a:pPr>
            <a:r>
              <a:rPr lang="en-US" dirty="0"/>
              <a:t>You must, as a minimum, specify two pieces of information</a:t>
            </a:r>
          </a:p>
          <a:p>
            <a:pPr marL="742950" lvl="1" indent="-285750">
              <a:buFont typeface="Arial" panose="020B0604020202020204" pitchFamily="34" charset="0"/>
              <a:buChar char="•"/>
            </a:pPr>
            <a:r>
              <a:rPr lang="en-US" dirty="0"/>
              <a:t>What you want to select</a:t>
            </a:r>
          </a:p>
          <a:p>
            <a:pPr marL="742950" lvl="1" indent="-285750">
              <a:buFont typeface="Arial" panose="020B0604020202020204" pitchFamily="34" charset="0"/>
              <a:buChar char="•"/>
            </a:pPr>
            <a:r>
              <a:rPr lang="en-US" dirty="0"/>
              <a:t>From where you want to select it</a:t>
            </a:r>
          </a:p>
        </p:txBody>
      </p:sp>
      <p:pic>
        <p:nvPicPr>
          <p:cNvPr id="4" name="Picture 3"/>
          <p:cNvPicPr>
            <a:picLocks noChangeAspect="1"/>
          </p:cNvPicPr>
          <p:nvPr/>
        </p:nvPicPr>
        <p:blipFill>
          <a:blip r:embed="rId2"/>
          <a:stretch>
            <a:fillRect/>
          </a:stretch>
        </p:blipFill>
        <p:spPr>
          <a:xfrm>
            <a:off x="1237180" y="3949085"/>
            <a:ext cx="4879841" cy="1145429"/>
          </a:xfrm>
          <a:prstGeom prst="rect">
            <a:avLst/>
          </a:prstGeom>
        </p:spPr>
      </p:pic>
    </p:spTree>
    <p:extLst>
      <p:ext uri="{BB962C8B-B14F-4D97-AF65-F5344CB8AC3E}">
        <p14:creationId xmlns:p14="http://schemas.microsoft.com/office/powerpoint/2010/main" val="164921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ORDER BY</a:t>
            </a:r>
          </a:p>
        </p:txBody>
      </p:sp>
      <p:sp>
        <p:nvSpPr>
          <p:cNvPr id="3" name="Text Placeholder 2"/>
          <p:cNvSpPr>
            <a:spLocks noGrp="1"/>
          </p:cNvSpPr>
          <p:nvPr>
            <p:ph type="body" idx="1"/>
          </p:nvPr>
        </p:nvSpPr>
        <p:spPr>
          <a:xfrm>
            <a:off x="677335" y="1301262"/>
            <a:ext cx="8596668" cy="2347007"/>
          </a:xfrm>
        </p:spPr>
        <p:txBody>
          <a:bodyPr>
            <a:normAutofit/>
          </a:bodyPr>
          <a:lstStyle/>
          <a:p>
            <a:pPr marL="285750" indent="-285750">
              <a:buFont typeface="Arial" panose="020B0604020202020204" pitchFamily="34" charset="0"/>
              <a:buChar char="•"/>
            </a:pPr>
            <a:r>
              <a:rPr lang="en-US" dirty="0"/>
              <a:t>With SELECT statements, data will typically be displayed in the order in which it appears in the underlying tables. </a:t>
            </a:r>
          </a:p>
          <a:p>
            <a:pPr marL="285750" indent="-285750">
              <a:buFont typeface="Arial" panose="020B0604020202020204" pitchFamily="34" charset="0"/>
              <a:buChar char="•"/>
            </a:pPr>
            <a:r>
              <a:rPr lang="en-US" dirty="0"/>
              <a:t>To explicitly sort data retrieved using a SELECT statement, the ORDER BY clause is used.</a:t>
            </a:r>
          </a:p>
          <a:p>
            <a:pPr marL="285750" indent="-285750">
              <a:buFont typeface="Arial" panose="020B0604020202020204" pitchFamily="34" charset="0"/>
              <a:buChar char="•"/>
            </a:pPr>
            <a:r>
              <a:rPr lang="en-US" dirty="0"/>
              <a:t>ORDER BY takes the name of one or more columns by which to sort the output.</a:t>
            </a:r>
          </a:p>
        </p:txBody>
      </p:sp>
      <p:pic>
        <p:nvPicPr>
          <p:cNvPr id="5" name="Picture 4"/>
          <p:cNvPicPr>
            <a:picLocks noChangeAspect="1"/>
          </p:cNvPicPr>
          <p:nvPr/>
        </p:nvPicPr>
        <p:blipFill>
          <a:blip r:embed="rId2"/>
          <a:stretch>
            <a:fillRect/>
          </a:stretch>
        </p:blipFill>
        <p:spPr>
          <a:xfrm>
            <a:off x="2080143" y="3579650"/>
            <a:ext cx="4425432" cy="2643379"/>
          </a:xfrm>
          <a:prstGeom prst="rect">
            <a:avLst/>
          </a:prstGeom>
        </p:spPr>
      </p:pic>
    </p:spTree>
    <p:extLst>
      <p:ext uri="{BB962C8B-B14F-4D97-AF65-F5344CB8AC3E}">
        <p14:creationId xmlns:p14="http://schemas.microsoft.com/office/powerpoint/2010/main" val="297259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42192"/>
          </a:xfrm>
        </p:spPr>
        <p:txBody>
          <a:bodyPr>
            <a:normAutofit fontScale="90000"/>
          </a:bodyPr>
          <a:lstStyle/>
          <a:p>
            <a:r>
              <a:rPr lang="en-US" dirty="0"/>
              <a:t>SQL - WHERE</a:t>
            </a:r>
          </a:p>
        </p:txBody>
      </p:sp>
      <p:sp>
        <p:nvSpPr>
          <p:cNvPr id="3" name="Text Placeholder 2"/>
          <p:cNvSpPr>
            <a:spLocks noGrp="1"/>
          </p:cNvSpPr>
          <p:nvPr>
            <p:ph type="body" idx="1"/>
          </p:nvPr>
        </p:nvSpPr>
        <p:spPr>
          <a:xfrm>
            <a:off x="677335" y="1301262"/>
            <a:ext cx="8596668" cy="2309685"/>
          </a:xfrm>
        </p:spPr>
        <p:txBody>
          <a:bodyPr>
            <a:normAutofit/>
          </a:bodyPr>
          <a:lstStyle/>
          <a:p>
            <a:pPr marL="285750" indent="-285750">
              <a:buFont typeface="Arial" panose="020B0604020202020204" pitchFamily="34" charset="0"/>
              <a:buChar char="•"/>
            </a:pPr>
            <a:r>
              <a:rPr lang="en-US" dirty="0"/>
              <a:t>Retrieving just the data you want involves specifying search criteria, also known as a filter condition.</a:t>
            </a:r>
          </a:p>
          <a:p>
            <a:pPr marL="285750" indent="-285750">
              <a:buFont typeface="Arial" panose="020B0604020202020204" pitchFamily="34" charset="0"/>
              <a:buChar char="•"/>
            </a:pPr>
            <a:r>
              <a:rPr lang="en-US" dirty="0"/>
              <a:t>Within a SELECT statement, data is filtered by specifying search criteria in the WHERE clause. </a:t>
            </a:r>
          </a:p>
          <a:p>
            <a:pPr marL="285750" indent="-285750">
              <a:buFont typeface="Arial" panose="020B0604020202020204" pitchFamily="34" charset="0"/>
              <a:buChar char="•"/>
            </a:pPr>
            <a:r>
              <a:rPr lang="en-US" dirty="0"/>
              <a:t>The WHERE clause is specified right after the table name (FROM clause).</a:t>
            </a:r>
          </a:p>
        </p:txBody>
      </p:sp>
      <p:pic>
        <p:nvPicPr>
          <p:cNvPr id="5" name="Picture 4"/>
          <p:cNvPicPr>
            <a:picLocks noChangeAspect="1"/>
          </p:cNvPicPr>
          <p:nvPr/>
        </p:nvPicPr>
        <p:blipFill>
          <a:blip r:embed="rId2"/>
          <a:stretch>
            <a:fillRect/>
          </a:stretch>
        </p:blipFill>
        <p:spPr>
          <a:xfrm>
            <a:off x="2273072" y="3522889"/>
            <a:ext cx="4575403" cy="2787476"/>
          </a:xfrm>
          <a:prstGeom prst="rect">
            <a:avLst/>
          </a:prstGeom>
        </p:spPr>
      </p:pic>
    </p:spTree>
    <p:extLst>
      <p:ext uri="{BB962C8B-B14F-4D97-AF65-F5344CB8AC3E}">
        <p14:creationId xmlns:p14="http://schemas.microsoft.com/office/powerpoint/2010/main" val="736195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7606</TotalTime>
  <Words>4448</Words>
  <Application>Microsoft Office PowerPoint</Application>
  <PresentationFormat>Widescreen</PresentationFormat>
  <Paragraphs>313</Paragraphs>
  <Slides>58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Trebuchet MS</vt:lpstr>
      <vt:lpstr>Wingdings 3</vt:lpstr>
      <vt:lpstr>Facet</vt:lpstr>
      <vt:lpstr>Data Storage: MySQL, HBase, Cassandra and MongoDB</vt:lpstr>
      <vt:lpstr>Introduction to Databases</vt:lpstr>
      <vt:lpstr>Tables</vt:lpstr>
      <vt:lpstr>Columns and Datatypes</vt:lpstr>
      <vt:lpstr>Rows and Primary Keys</vt:lpstr>
      <vt:lpstr>Introduction to SQL</vt:lpstr>
      <vt:lpstr>SQL - SELECT</vt:lpstr>
      <vt:lpstr>SQL – ORDER BY</vt:lpstr>
      <vt:lpstr>SQL - WHERE</vt:lpstr>
      <vt:lpstr>SQL – Aggregate functions</vt:lpstr>
      <vt:lpstr>SQL – GROUP BY </vt:lpstr>
      <vt:lpstr>SQL – INNER JOIN </vt:lpstr>
      <vt:lpstr>SQL – OUTER JOIN</vt:lpstr>
      <vt:lpstr>SQL –JOINS</vt:lpstr>
      <vt:lpstr>Entity Relationship Diagram</vt:lpstr>
      <vt:lpstr>MySQL - Exercise</vt:lpstr>
      <vt:lpstr>Transactions</vt:lpstr>
      <vt:lpstr>ACID properties</vt:lpstr>
      <vt:lpstr>Schema</vt:lpstr>
      <vt:lpstr>Issues with Relational Databases</vt:lpstr>
      <vt:lpstr>Bigtable: Genesis of NoSQL</vt:lpstr>
      <vt:lpstr>Characteristics of NoSQL systems</vt:lpstr>
      <vt:lpstr>Characteristics of NoSQL systems</vt:lpstr>
      <vt:lpstr>Types of NoSQL systems</vt:lpstr>
      <vt:lpstr>Types of NoSQL systems, cont.</vt:lpstr>
      <vt:lpstr>NoSQL databases and CAP theorem</vt:lpstr>
      <vt:lpstr>NoSQL databases and CAP theorem</vt:lpstr>
      <vt:lpstr>CAP theorem</vt:lpstr>
      <vt:lpstr>CAP theorem</vt:lpstr>
      <vt:lpstr>HBase</vt:lpstr>
      <vt:lpstr>HBase Data Model</vt:lpstr>
      <vt:lpstr>HBase Data Model</vt:lpstr>
      <vt:lpstr>HBase Data Model</vt:lpstr>
      <vt:lpstr>Regions</vt:lpstr>
      <vt:lpstr>Regions</vt:lpstr>
      <vt:lpstr>Implementation</vt:lpstr>
      <vt:lpstr>HBase - Exercise</vt:lpstr>
      <vt:lpstr>Cassandra</vt:lpstr>
      <vt:lpstr>Distributed and Decentralized</vt:lpstr>
      <vt:lpstr>Tuneable Consistency</vt:lpstr>
      <vt:lpstr>Row-Oriented</vt:lpstr>
      <vt:lpstr>Cassandra Data Model</vt:lpstr>
      <vt:lpstr>Gossip protocol</vt:lpstr>
      <vt:lpstr>Rings and Tokens</vt:lpstr>
      <vt:lpstr>Rings and Tokens</vt:lpstr>
      <vt:lpstr>MongoDB</vt:lpstr>
      <vt:lpstr>MongoDB – Basic concepts</vt:lpstr>
      <vt:lpstr>MongoDB</vt:lpstr>
      <vt:lpstr>Replica Sets</vt:lpstr>
      <vt:lpstr>Replica Set Quirks</vt:lpstr>
      <vt:lpstr>Sharding</vt:lpstr>
      <vt:lpstr>Sharding in MongoDB</vt:lpstr>
      <vt:lpstr>Sharding Quirks</vt:lpstr>
      <vt:lpstr>Group Discussion – Case 1</vt:lpstr>
      <vt:lpstr>Group Discussion – Case 2</vt:lpstr>
      <vt:lpstr>Group Discussion – Case 3</vt:lpstr>
      <vt:lpstr>Group Discussion – Case 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&amp; Hive</dc:title>
  <dc:creator>Heck, Julien</dc:creator>
  <cp:keywords>Medtronic Controlled</cp:keywords>
  <cp:lastModifiedBy>Heck, Julien</cp:lastModifiedBy>
  <cp:revision>886</cp:revision>
  <cp:lastPrinted>2017-09-12T22:25:40Z</cp:lastPrinted>
  <dcterms:created xsi:type="dcterms:W3CDTF">2017-09-10T18:07:00Z</dcterms:created>
  <dcterms:modified xsi:type="dcterms:W3CDTF">2017-11-11T06:06:10Z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3fd1c321-9920-4bf8-94ba-ff4bd29d1fea</vt:lpwstr>
  </property>
  <property fmtid="{D5CDD505-2E9C-101B-9397-08002B2CF9AE}" pid="3" name="DocumentCreator">
    <vt:lpwstr>heckj2</vt:lpwstr>
  </property>
  <property fmtid="{D5CDD505-2E9C-101B-9397-08002B2CF9AE}" pid="4" name="CreationDate">
    <vt:lpwstr>2017-09-10</vt:lpwstr>
  </property>
  <property fmtid="{D5CDD505-2E9C-101B-9397-08002B2CF9AE}" pid="5" name="Classification">
    <vt:lpwstr>MedtronicControlled</vt:lpwstr>
  </property>
</Properties>
</file>