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354" r:id="rId4"/>
    <p:sldId id="309" r:id="rId5"/>
    <p:sldId id="292" r:id="rId6"/>
    <p:sldId id="293" r:id="rId7"/>
    <p:sldId id="305" r:id="rId8"/>
    <p:sldId id="294" r:id="rId9"/>
    <p:sldId id="295" r:id="rId10"/>
    <p:sldId id="306" r:id="rId11"/>
    <p:sldId id="311" r:id="rId12"/>
    <p:sldId id="307" r:id="rId13"/>
    <p:sldId id="308" r:id="rId14"/>
    <p:sldId id="301" r:id="rId15"/>
    <p:sldId id="314" r:id="rId16"/>
    <p:sldId id="300" r:id="rId17"/>
    <p:sldId id="313" r:id="rId18"/>
    <p:sldId id="336" r:id="rId19"/>
    <p:sldId id="337" r:id="rId20"/>
    <p:sldId id="338" r:id="rId21"/>
    <p:sldId id="343" r:id="rId22"/>
    <p:sldId id="34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7" r:id="rId32"/>
    <p:sldId id="331" r:id="rId33"/>
    <p:sldId id="330" r:id="rId34"/>
    <p:sldId id="333" r:id="rId35"/>
    <p:sldId id="334" r:id="rId36"/>
    <p:sldId id="332" r:id="rId37"/>
    <p:sldId id="340" r:id="rId38"/>
    <p:sldId id="326" r:id="rId39"/>
    <p:sldId id="353" r:id="rId40"/>
    <p:sldId id="346" r:id="rId41"/>
    <p:sldId id="347" r:id="rId42"/>
    <p:sldId id="348" r:id="rId43"/>
    <p:sldId id="349" r:id="rId44"/>
    <p:sldId id="350" r:id="rId45"/>
    <p:sldId id="351" r:id="rId46"/>
    <p:sldId id="29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838" autoAdjust="0"/>
    <p:restoredTop sz="82652" autoAdjust="0"/>
  </p:normalViewPr>
  <p:slideViewPr>
    <p:cSldViewPr snapToGrid="0">
      <p:cViewPr varScale="1">
        <p:scale>
          <a:sx n="71" d="100"/>
          <a:sy n="71" d="100"/>
        </p:scale>
        <p:origin x="11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FDB5-5843-4FF3-81E7-9F288E617DD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9B17-1041-48C9-AC91-62D037CD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B33D8-BE2A-4A0F-8C76-D408187E0D9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38AE7-3FD8-4136-8FFE-AA16BBCA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combination of replicating </a:t>
            </a:r>
            <a:r>
              <a:rPr lang="en-US" dirty="0" err="1"/>
              <a:t>NameNode</a:t>
            </a:r>
            <a:r>
              <a:rPr lang="en-US" dirty="0"/>
              <a:t> metadata on multiple filesystems and using the secondary </a:t>
            </a:r>
            <a:r>
              <a:rPr lang="en-US" dirty="0" err="1"/>
              <a:t>NameNode</a:t>
            </a:r>
            <a:r>
              <a:rPr lang="en-US" dirty="0"/>
              <a:t> to create checkpoints protects against data loss, but it does not provide </a:t>
            </a:r>
            <a:r>
              <a:rPr lang="en-US" b="1" dirty="0"/>
              <a:t>high availability</a:t>
            </a:r>
            <a:r>
              <a:rPr lang="en-US" dirty="0"/>
              <a:t> of the filesystem.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availability</a:t>
            </a:r>
            <a:r>
              <a:rPr lang="en-US" dirty="0"/>
              <a:t> refers to a system or component that is continuously operational for a desirably long length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still a single point of failure (SPOF).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dirty="0" err="1"/>
              <a:t>NameNode</a:t>
            </a:r>
            <a:r>
              <a:rPr lang="en-US" dirty="0"/>
              <a:t> would go down, the whole system would be out of service until a new </a:t>
            </a:r>
            <a:r>
              <a:rPr lang="en-US" dirty="0" err="1"/>
              <a:t>NameNode</a:t>
            </a:r>
            <a:r>
              <a:rPr lang="en-US" dirty="0"/>
              <a:t> could be brought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2 remedied this situation by implementing a pair of </a:t>
            </a:r>
            <a:r>
              <a:rPr lang="en-US" dirty="0" err="1"/>
              <a:t>NameNodes</a:t>
            </a:r>
            <a:r>
              <a:rPr lang="en-US" dirty="0"/>
              <a:t> in an active-standby configuration (this is different from the </a:t>
            </a:r>
            <a:r>
              <a:rPr lang="en-US" dirty="0" err="1"/>
              <a:t>SecondaryNameNode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change is that when a standby </a:t>
            </a:r>
            <a:r>
              <a:rPr lang="en-US" dirty="0" err="1"/>
              <a:t>NameNode</a:t>
            </a:r>
            <a:r>
              <a:rPr lang="en-US" dirty="0"/>
              <a:t> comes up, it reads up to the end of the </a:t>
            </a:r>
            <a:r>
              <a:rPr lang="en-US" b="1" dirty="0"/>
              <a:t>shared edit log </a:t>
            </a:r>
            <a:r>
              <a:rPr lang="en-US" dirty="0"/>
              <a:t>to synchronize its state with the active </a:t>
            </a:r>
            <a:r>
              <a:rPr lang="en-US" dirty="0" err="1"/>
              <a:t>NameNode</a:t>
            </a:r>
            <a:r>
              <a:rPr lang="en-US" dirty="0"/>
              <a:t>, and then continues to read new entries as they are written by the active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Datanodes</a:t>
            </a:r>
            <a:r>
              <a:rPr lang="en-US" dirty="0"/>
              <a:t> must send block reports to both </a:t>
            </a:r>
            <a:r>
              <a:rPr lang="en-US" dirty="0" err="1"/>
              <a:t>NameNodes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38AE7-3FD8-4136-8FFE-AA16BBCA5B9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ultimate-hands-on-hadoop-tame-your-big-data/" TargetMode="External"/><Relationship Id="rId7" Type="http://schemas.openxmlformats.org/officeDocument/2006/relationships/hyperlink" Target="https://hadoop.apache.org/docs/r2.4.1/hadoop-project-dist/hadoop-common/FileSystemShell.html" TargetMode="External"/><Relationship Id="rId2" Type="http://schemas.openxmlformats.org/officeDocument/2006/relationships/hyperlink" Target="https://www.udemy.com/user/frankkane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hadoop.apache.org/docs/stable/hadoop-mapreduce-client/hadoop-mapreduce-client-core/MapReduceTutorial.html" TargetMode="External"/><Relationship Id="rId5" Type="http://schemas.openxmlformats.org/officeDocument/2006/relationships/hyperlink" Target="https://hortonworks.com/apache/hdfs/" TargetMode="External"/><Relationship Id="rId4" Type="http://schemas.openxmlformats.org/officeDocument/2006/relationships/hyperlink" Target="https://blog.cloudera.com/blog/2014/03/a-guide-to-checkpointing-in-hadoo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Hadoop: HDFS, MapReduce &amp; YARN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Julien Heck</a:t>
            </a:r>
          </a:p>
          <a:p>
            <a:r>
              <a:rPr lang="en-US" dirty="0"/>
              <a:t>Hadoop and Managing Big Data</a:t>
            </a:r>
          </a:p>
          <a:p>
            <a:r>
              <a:rPr lang="en-US" dirty="0"/>
              <a:t>UCLA Extension</a:t>
            </a:r>
          </a:p>
        </p:txBody>
      </p:sp>
    </p:spTree>
    <p:extLst>
      <p:ext uri="{BB962C8B-B14F-4D97-AF65-F5344CB8AC3E}">
        <p14:creationId xmlns:p14="http://schemas.microsoft.com/office/powerpoint/2010/main" val="98696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50995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NameNode’s</a:t>
            </a:r>
            <a:r>
              <a:rPr lang="en-US" dirty="0"/>
              <a:t> most important function is management of the filesystem’s metadata.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 metadata is the filesystem catalog, which contains all of the directory and file objects and their related properties and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NameNode’s</a:t>
            </a:r>
            <a:r>
              <a:rPr lang="en-US" dirty="0"/>
              <a:t> in-memory representation of the metadata includes the locations of the blocks which comprise files in HDFS.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the only </a:t>
            </a:r>
            <a:r>
              <a:rPr lang="en-US" dirty="0" err="1"/>
              <a:t>stateful</a:t>
            </a:r>
            <a:r>
              <a:rPr lang="en-US" dirty="0"/>
              <a:t> representation of the relationship between files and blocks in HDFS.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machine hosting the </a:t>
            </a:r>
            <a:r>
              <a:rPr lang="en-US" dirty="0" err="1"/>
              <a:t>NameNode</a:t>
            </a:r>
            <a:r>
              <a:rPr lang="en-US" dirty="0"/>
              <a:t> fails all the files on the filesystem would be lost.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must be resilient to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3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NameNode</a:t>
            </a:r>
            <a:r>
              <a:rPr lang="en-US" dirty="0"/>
              <a:t> Metadata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33360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NameNode’s</a:t>
            </a:r>
            <a:r>
              <a:rPr lang="en-US" dirty="0"/>
              <a:t> metadata is perhaps the single most critical component in the HDFS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metadata persists in resident memory on the </a:t>
            </a:r>
            <a:r>
              <a:rPr lang="en-US" dirty="0" err="1"/>
              <a:t>NameNode</a:t>
            </a:r>
            <a:r>
              <a:rPr lang="en-US" dirty="0"/>
              <a:t> to facilitate fast lookup operations for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misconception: data does not flow through the </a:t>
            </a:r>
            <a:r>
              <a:rPr lang="en-US" dirty="0" err="1"/>
              <a:t>NameNode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simply uses its metadata to direct clients where to read and write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of the metadata as a giant lookup table, which includes HDFS blocks, the HDFS object (file or directory) they are associated with, and their sequence in the 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0" y="4488025"/>
            <a:ext cx="7011025" cy="15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44370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DataNodes</a:t>
            </a:r>
            <a:r>
              <a:rPr lang="en-US" dirty="0"/>
              <a:t> are responsible for: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storing and retrieving blocks when they are told to (by clients or the </a:t>
            </a:r>
            <a:r>
              <a:rPr lang="en-US" dirty="0" err="1"/>
              <a:t>nameNode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participating in the block replication pipeline.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local volumes and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providing block reports to the </a:t>
            </a:r>
            <a:r>
              <a:rPr lang="en-US" dirty="0" err="1"/>
              <a:t>NameNode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DataNodes</a:t>
            </a:r>
            <a:r>
              <a:rPr lang="en-US" dirty="0"/>
              <a:t> store and manage physical HDFS blocks only, without having any knowledge of how these blocks are related to files and directories in the HDFS filesystem.</a:t>
            </a:r>
          </a:p>
        </p:txBody>
      </p:sp>
    </p:spTree>
    <p:extLst>
      <p:ext uri="{BB962C8B-B14F-4D97-AF65-F5344CB8AC3E}">
        <p14:creationId xmlns:p14="http://schemas.microsoft.com/office/powerpoint/2010/main" val="147610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HDFS Architecture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6" y="1280644"/>
            <a:ext cx="7327958" cy="5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8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3" y="1470142"/>
            <a:ext cx="5878567" cy="3909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File read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0581" y="1695255"/>
            <a:ext cx="3119628" cy="306335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HDFS Client requests to read a file.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</a:t>
            </a:r>
            <a:r>
              <a:rPr lang="en-US" sz="1500" dirty="0" err="1"/>
              <a:t>NameNode</a:t>
            </a:r>
            <a:r>
              <a:rPr lang="en-US" sz="1500" dirty="0"/>
              <a:t> responds to the request with a list of </a:t>
            </a:r>
            <a:r>
              <a:rPr lang="en-US" sz="1500" dirty="0" err="1"/>
              <a:t>DataNodes</a:t>
            </a:r>
            <a:r>
              <a:rPr lang="en-US" sz="1500" dirty="0"/>
              <a:t> containing the blocks that comprise the file.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Client communicates directly with the </a:t>
            </a:r>
            <a:r>
              <a:rPr lang="en-US" sz="1500" dirty="0" err="1"/>
              <a:t>DataNodes</a:t>
            </a:r>
            <a:r>
              <a:rPr lang="en-US" sz="1500" dirty="0"/>
              <a:t> to retrieve blocks for the file.</a:t>
            </a:r>
          </a:p>
        </p:txBody>
      </p:sp>
    </p:spTree>
    <p:extLst>
      <p:ext uri="{BB962C8B-B14F-4D97-AF65-F5344CB8AC3E}">
        <p14:creationId xmlns:p14="http://schemas.microsoft.com/office/powerpoint/2010/main" val="255424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83631" y="1585649"/>
            <a:ext cx="5829729" cy="365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File write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205" y="1073021"/>
            <a:ext cx="3185020" cy="52624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HDFS Client requests to write a file block.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</a:t>
            </a:r>
            <a:r>
              <a:rPr lang="en-US" sz="1500" dirty="0" err="1"/>
              <a:t>NameNode</a:t>
            </a:r>
            <a:r>
              <a:rPr lang="en-US" sz="1500" dirty="0"/>
              <a:t> responds to the Client with the </a:t>
            </a:r>
            <a:r>
              <a:rPr lang="en-US" sz="1500" dirty="0" err="1"/>
              <a:t>DataNode</a:t>
            </a:r>
            <a:r>
              <a:rPr lang="en-US" sz="1500" dirty="0"/>
              <a:t> to which to write the block.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Client requests to write the block to the specified </a:t>
            </a:r>
            <a:r>
              <a:rPr lang="en-US" sz="1500" dirty="0" err="1"/>
              <a:t>DataNode</a:t>
            </a:r>
            <a:r>
              <a:rPr lang="en-US" sz="15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</a:t>
            </a:r>
            <a:r>
              <a:rPr lang="en-US" sz="1500" dirty="0" err="1"/>
              <a:t>DataNode</a:t>
            </a:r>
            <a:r>
              <a:rPr lang="en-US" sz="1500" dirty="0"/>
              <a:t> opens a block replication pipeline with another </a:t>
            </a:r>
            <a:r>
              <a:rPr lang="en-US" sz="1500" dirty="0" err="1"/>
              <a:t>DataNode</a:t>
            </a:r>
            <a:r>
              <a:rPr lang="en-US" sz="1500" dirty="0"/>
              <a:t> in the cluster, and this process continues until all configured replicas are written.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A write acknowledgment is sent back through the replication pipeline.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The Client is informed that the write operation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7277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HDFS Filesystem -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01262"/>
            <a:ext cx="10202159" cy="47263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for the exercise instruction.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</a:t>
            </a:r>
            <a:r>
              <a:rPr lang="en-US" dirty="0" err="1"/>
              <a:t>MovieLens</a:t>
            </a:r>
            <a:r>
              <a:rPr lang="en-US" dirty="0"/>
              <a:t> dataset and move it to HDFS.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633006"/>
          </a:xfrm>
        </p:spPr>
        <p:txBody>
          <a:bodyPr>
            <a:normAutofit/>
          </a:bodyPr>
          <a:lstStyle/>
          <a:p>
            <a:r>
              <a:rPr lang="en-US" i="1" dirty="0"/>
              <a:t>Hadoop MapReduce is a software framework for easily writing applications which process vast amounts of data (multi-terabyte data-sets) </a:t>
            </a:r>
            <a:r>
              <a:rPr lang="en-US" b="1" i="1" dirty="0"/>
              <a:t>in-parallel</a:t>
            </a:r>
            <a:r>
              <a:rPr lang="en-US" i="1" dirty="0"/>
              <a:t> on </a:t>
            </a:r>
            <a:r>
              <a:rPr lang="en-US" b="1" i="1" dirty="0"/>
              <a:t>large clusters</a:t>
            </a:r>
            <a:r>
              <a:rPr lang="en-US" i="1" dirty="0"/>
              <a:t> (thousands of nodes) of </a:t>
            </a:r>
            <a:r>
              <a:rPr lang="en-US" b="1" i="1" dirty="0"/>
              <a:t>commodity hardware</a:t>
            </a:r>
            <a:r>
              <a:rPr lang="en-US" i="1" dirty="0"/>
              <a:t> in a </a:t>
            </a:r>
            <a:r>
              <a:rPr lang="en-US" b="1" i="1" dirty="0"/>
              <a:t>reliable</a:t>
            </a:r>
            <a:r>
              <a:rPr lang="en-US" i="1" dirty="0"/>
              <a:t>, </a:t>
            </a:r>
            <a:r>
              <a:rPr lang="en-US" b="1" i="1" dirty="0"/>
              <a:t>fault-tolerant</a:t>
            </a:r>
            <a:r>
              <a:rPr lang="en-US" i="1" dirty="0"/>
              <a:t> manner – The Apache Software Foundation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 distributes the processing of data on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 works by breaking the processing into two phases: the </a:t>
            </a:r>
            <a:r>
              <a:rPr lang="en-US" b="1" dirty="0"/>
              <a:t>map</a:t>
            </a:r>
            <a:r>
              <a:rPr lang="en-US" dirty="0"/>
              <a:t> phase (transforming) and the </a:t>
            </a:r>
            <a:r>
              <a:rPr lang="en-US" b="1" dirty="0"/>
              <a:t>reduce</a:t>
            </a:r>
            <a:r>
              <a:rPr lang="en-US" dirty="0"/>
              <a:t> phase (aggregating).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phase has </a:t>
            </a:r>
            <a:r>
              <a:rPr lang="en-US" b="1" dirty="0"/>
              <a:t>key-value pairs</a:t>
            </a:r>
            <a:r>
              <a:rPr lang="en-US" dirty="0"/>
              <a:t> as input and output, the types of which may be chosen by the programmer. </a:t>
            </a:r>
          </a:p>
        </p:txBody>
      </p:sp>
    </p:spTree>
    <p:extLst>
      <p:ext uri="{BB962C8B-B14F-4D97-AF65-F5344CB8AC3E}">
        <p14:creationId xmlns:p14="http://schemas.microsoft.com/office/powerpoint/2010/main" val="259384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Key-Value 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231642"/>
            <a:ext cx="8596668" cy="36109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Input, output, and intermediate records in MapReduce are represented in the form of key-value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is an identifier; for instance, the name of the attribute.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MapReduce programming in Hadoop, the key is not required to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is the data that corresponds to the key.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value can be a simple, scalar value such as an integer, or a complex object such as a list of other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problems in Hadoop are often decompose into a series of operations against key-value pairs.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842587"/>
            <a:ext cx="7600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9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Map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633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phase is the initial phase of processing in which we will use an input dataset as a data source for processing.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phase uses input format and record reader functions in its specific implementation to derive records in the form of key-value pairs for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phase then applies one or several functions to each key-value pair over a portion of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34106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with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with MapReduce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165437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633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Reduce task (or Reducer) executes a reduce() function for each intermediate key and its list of associated intermediate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from each reduce() function is zero or more key-value pairs considered to be part of the final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output may be the input to another Map phase in a complex multistage computational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1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Shuffle and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633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the Map phase and the Reduce phase, there is the </a:t>
            </a:r>
            <a:r>
              <a:rPr lang="en-US" b="1" dirty="0"/>
              <a:t>Shuffle and Sort </a:t>
            </a:r>
            <a:r>
              <a:rPr lang="en-US" dirty="0"/>
              <a:t>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data from completed Map tasks (keys and lists of values) is sent to the appropriate Reducer, depending upon the partitioning function specified.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keys and their lists of values are then merged into one list of keys and their associated values per Reducer, with the keys stored in key-sorted order according the key datatype.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Shuffle-and-Sort phase is the entire process of transferring intermediate data from Mappers to Reducers and merging the lists of key-value pairs into lists in key-sorted order on each Reducer.</a:t>
            </a:r>
          </a:p>
        </p:txBody>
      </p:sp>
    </p:spTree>
    <p:extLst>
      <p:ext uri="{BB962C8B-B14F-4D97-AF65-F5344CB8AC3E}">
        <p14:creationId xmlns:p14="http://schemas.microsoft.com/office/powerpoint/2010/main" val="34103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Shuffle and Sort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4" y="1462767"/>
            <a:ext cx="8850555" cy="39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1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1165712"/>
          </a:xfrm>
        </p:spPr>
        <p:txBody>
          <a:bodyPr>
            <a:normAutofit/>
          </a:bodyPr>
          <a:lstStyle/>
          <a:p>
            <a:r>
              <a:rPr lang="en-US" dirty="0"/>
              <a:t>Let’s use the </a:t>
            </a:r>
            <a:r>
              <a:rPr lang="en-US" dirty="0" err="1"/>
              <a:t>MovieLens</a:t>
            </a:r>
            <a:r>
              <a:rPr lang="en-US" dirty="0"/>
              <a:t> dataset as an example and find out how many movies did each user rated.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66975"/>
            <a:ext cx="5879020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34529"/>
            <a:ext cx="8596668" cy="798126"/>
          </a:xfrm>
        </p:spPr>
        <p:txBody>
          <a:bodyPr>
            <a:normAutofit/>
          </a:bodyPr>
          <a:lstStyle/>
          <a:p>
            <a:r>
              <a:rPr lang="en-US" dirty="0"/>
              <a:t>The MAPPER converts raw source data into </a:t>
            </a:r>
            <a:r>
              <a:rPr lang="en-US" b="1" dirty="0"/>
              <a:t>key/value </a:t>
            </a:r>
            <a:r>
              <a:rPr lang="en-US" dirty="0"/>
              <a:t>pairs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54" y="2266116"/>
            <a:ext cx="3547502" cy="41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34529"/>
            <a:ext cx="8596668" cy="798126"/>
          </a:xfrm>
        </p:spPr>
        <p:txBody>
          <a:bodyPr>
            <a:normAutofit/>
          </a:bodyPr>
          <a:lstStyle/>
          <a:p>
            <a:r>
              <a:rPr lang="en-US" dirty="0"/>
              <a:t>This is how the </a:t>
            </a:r>
            <a:r>
              <a:rPr lang="en-US" dirty="0" err="1"/>
              <a:t>MovieLens</a:t>
            </a:r>
            <a:r>
              <a:rPr lang="en-US" dirty="0"/>
              <a:t> </a:t>
            </a:r>
            <a:r>
              <a:rPr lang="en-US" dirty="0" err="1"/>
              <a:t>u.data</a:t>
            </a:r>
            <a:r>
              <a:rPr lang="en-US" dirty="0"/>
              <a:t> looks like: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09" y="2715392"/>
            <a:ext cx="4709141" cy="36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9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33499"/>
            <a:ext cx="8596668" cy="466725"/>
          </a:xfrm>
        </p:spPr>
        <p:txBody>
          <a:bodyPr>
            <a:normAutofit/>
          </a:bodyPr>
          <a:lstStyle/>
          <a:p>
            <a:r>
              <a:rPr lang="en-US" dirty="0"/>
              <a:t>Map users to movies they watched: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8" y="1981931"/>
            <a:ext cx="5749480" cy="43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1450"/>
            <a:ext cx="8596668" cy="9525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and organize data we care about.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less data we put on the cluster, the better.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371064"/>
            <a:ext cx="8546992" cy="4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1450"/>
            <a:ext cx="8596668" cy="952501"/>
          </a:xfrm>
        </p:spPr>
        <p:txBody>
          <a:bodyPr>
            <a:normAutofit/>
          </a:bodyPr>
          <a:lstStyle/>
          <a:p>
            <a:r>
              <a:rPr lang="en-US" dirty="0"/>
              <a:t>MapReduce sorts and groups the mapped data (“Shuffle and Sort”)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05" y="2576804"/>
            <a:ext cx="7226826" cy="27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7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MapReduce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1450"/>
            <a:ext cx="8596668" cy="952501"/>
          </a:xfrm>
        </p:spPr>
        <p:txBody>
          <a:bodyPr>
            <a:normAutofit/>
          </a:bodyPr>
          <a:lstStyle/>
          <a:p>
            <a:r>
              <a:rPr lang="en-US" dirty="0"/>
              <a:t>The REDUCER Processes each key’s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89" y="2543049"/>
            <a:ext cx="539836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0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Filesystems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53514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usually outgrows the storage capacity of a single physical machine.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becomes necessary to partition the data across a network of machines,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we need a filesystem that manage the storage across a network of machines. Such filesystems are called distributed filesystems.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filesystems are more complex than regular disk filesystems, since they are network based.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the biggest challenges is to tolerate node failure without suffering data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comes with a distributed filesystem called </a:t>
            </a:r>
            <a:r>
              <a:rPr lang="en-US" b="1" dirty="0"/>
              <a:t>HDFS</a:t>
            </a:r>
            <a:r>
              <a:rPr lang="en-US" dirty="0"/>
              <a:t>, which stands for </a:t>
            </a:r>
            <a:r>
              <a:rPr lang="en-US" b="1" dirty="0"/>
              <a:t>Hadoop Distributed Filesystem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8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How MapReduce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33" y="1346803"/>
            <a:ext cx="4974236" cy="53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0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2" y="1406581"/>
            <a:ext cx="4852974" cy="454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Data Locality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461" y="1406581"/>
            <a:ext cx="4289748" cy="365061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Hadoop does its best to run the map task on a node where the input data resides in HDFS. This is called the </a:t>
            </a:r>
            <a:r>
              <a:rPr lang="en-US" b="1" dirty="0"/>
              <a:t>data locality optimization</a:t>
            </a:r>
            <a:r>
              <a:rPr lang="en-US" dirty="0"/>
              <a:t>.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 always the case, sometimes Hadoop has to look for a free slot on another node in the same rack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Sometimes it even has to look for a free node in another rack.</a:t>
            </a:r>
          </a:p>
        </p:txBody>
      </p:sp>
    </p:spTree>
    <p:extLst>
      <p:ext uri="{BB962C8B-B14F-4D97-AF65-F5344CB8AC3E}">
        <p14:creationId xmlns:p14="http://schemas.microsoft.com/office/powerpoint/2010/main" val="38057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Reduce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091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tasks don’t have the advantage of data locality.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input to a single reduce task is normally the output from all mappers.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sorted map outputs have to be transferred across the network to the node where the reduce task is running, where they are merged and then passed to the user-defined reduce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the reduce is normally stored in HDFS for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HDFS block of the reduce output, the first replica is stored on the local node, with other replicas being stored on off-rack nodes for reliability (remember HDFS block replication).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the reduce output does consume network bandwidth, but only as much as a normal HDFS write pipeline consumes.</a:t>
            </a:r>
          </a:p>
        </p:txBody>
      </p:sp>
    </p:spTree>
    <p:extLst>
      <p:ext uri="{BB962C8B-B14F-4D97-AF65-F5344CB8AC3E}">
        <p14:creationId xmlns:p14="http://schemas.microsoft.com/office/powerpoint/2010/main" val="154124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Reduce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947415"/>
          </a:xfrm>
        </p:spPr>
        <p:txBody>
          <a:bodyPr>
            <a:normAutofit/>
          </a:bodyPr>
          <a:lstStyle/>
          <a:p>
            <a:r>
              <a:rPr lang="en-US" dirty="0"/>
              <a:t>Data flow with a single reduce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863497"/>
            <a:ext cx="7598244" cy="41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Reduce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091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are multiple reducers, the map tasks partition their output, each creating one partition for each reduce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many keys (and their associated values) in each partition, but the records for any given key are all in a single partition.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partitioning can be controlled by a user-defined partitioning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reduce task is fed by many map tasks (“Shuffle” from the “Shuffle and Sort”).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5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Reduce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756137"/>
          </a:xfrm>
        </p:spPr>
        <p:txBody>
          <a:bodyPr>
            <a:normAutofit/>
          </a:bodyPr>
          <a:lstStyle/>
          <a:p>
            <a:r>
              <a:rPr lang="en-US" dirty="0"/>
              <a:t>Data flow with multiple reduce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5" y="1763307"/>
            <a:ext cx="8078657" cy="43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6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 on a cluster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51792"/>
            <a:ext cx="6820063" cy="54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44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/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6" y="295220"/>
            <a:ext cx="6991991" cy="492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23" y="53617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MapReduce Overview</a:t>
            </a:r>
          </a:p>
        </p:txBody>
      </p:sp>
    </p:spTree>
    <p:extLst>
      <p:ext uri="{BB962C8B-B14F-4D97-AF65-F5344CB8AC3E}">
        <p14:creationId xmlns:p14="http://schemas.microsoft.com/office/powerpoint/2010/main" val="4192745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10547392" cy="4633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for the exercise instruction.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your first MapReduce job!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393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/>
              <a:t>MapReduce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10547392" cy="4633006"/>
          </a:xfrm>
        </p:spPr>
        <p:txBody>
          <a:bodyPr>
            <a:normAutofit/>
          </a:bodyPr>
          <a:lstStyle/>
          <a:p>
            <a:r>
              <a:rPr lang="en-US" dirty="0"/>
              <a:t>MapReduce is not efficient for small Datasets!</a:t>
            </a:r>
          </a:p>
          <a:p>
            <a:r>
              <a:rPr lang="en-US" dirty="0"/>
              <a:t>Try a simple python script to do the same job.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773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of 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52301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 was inspired by the </a:t>
            </a:r>
            <a:r>
              <a:rPr lang="en-US" dirty="0" err="1"/>
              <a:t>GoogleFS</a:t>
            </a:r>
            <a:r>
              <a:rPr lang="en-US" dirty="0"/>
              <a:t> whitepaper released in 2003.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outlined how they were storing the large amount of data captured by their web crawlers.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key design principles which require that the filesystem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scalable.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fault tolerant.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commodity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high concurrency.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 is a virtual filesystem, meaning that it appears to a client as if it is one system, but the underlying data is located in multiple different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 is </a:t>
            </a:r>
            <a:r>
              <a:rPr lang="en-US" b="1" dirty="0"/>
              <a:t>immutable</a:t>
            </a:r>
            <a:r>
              <a:rPr lang="en-US" dirty="0"/>
              <a:t>, meaning it has the inability to update data after it is committed to the filesystem. HDFS is often referred to as a WORM (write once, read many) filesystem.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19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0918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YARN (</a:t>
            </a:r>
            <a:r>
              <a:rPr lang="en-US" i="1" dirty="0"/>
              <a:t>Yet Another Resource Negotiator</a:t>
            </a:r>
            <a:r>
              <a:rPr lang="en-US" dirty="0"/>
              <a:t>) is Hadoop’s cluster resource management system. YARN was introduced in Hadoop 2 to improve the MapReduce implementation,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 provides APIs for requesting and working with cluster resources, but these APIs are not typically used directly by user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users write to higher-level APIs provided by distributed computing frameworks, which themselves are built on YARN and hide the resource management details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Pig, and Hive are examples of processing frameworks that run on MapReduce, Spark, or </a:t>
            </a:r>
            <a:r>
              <a:rPr lang="en-US" dirty="0" err="1"/>
              <a:t>Tez</a:t>
            </a:r>
            <a:r>
              <a:rPr lang="en-US" dirty="0"/>
              <a:t> (or on all three), and don’t interact with YARN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YARN cluster architecture is a master-slave cluster framework like HDFS, with a master node daemon called the </a:t>
            </a:r>
            <a:r>
              <a:rPr lang="en-US" b="1" i="1" dirty="0" err="1"/>
              <a:t>ResourceManager</a:t>
            </a:r>
            <a:r>
              <a:rPr lang="en-US" dirty="0"/>
              <a:t> and one or more slave node daemons called </a:t>
            </a:r>
            <a:r>
              <a:rPr lang="en-US" b="1" i="1" dirty="0" err="1"/>
              <a:t>NodeManagers</a:t>
            </a:r>
            <a:r>
              <a:rPr lang="en-US" dirty="0"/>
              <a:t> running on worker or slave nodes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3344421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6" y="1662890"/>
            <a:ext cx="9031765" cy="32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5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091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 err="1"/>
              <a:t>ResourceManager</a:t>
            </a:r>
            <a:r>
              <a:rPr lang="en-US" dirty="0"/>
              <a:t> is responsible for granting cluster compute resources to applications running on the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 are granted in units called </a:t>
            </a:r>
            <a:r>
              <a:rPr lang="en-US" b="1" i="1" dirty="0"/>
              <a:t>containers</a:t>
            </a:r>
            <a:r>
              <a:rPr lang="en-US" dirty="0"/>
              <a:t>, which are predefined combinations of CPU cores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ResourceManager</a:t>
            </a:r>
            <a:r>
              <a:rPr lang="en-US" dirty="0"/>
              <a:t> also tracks available capacity on the cluster as applications finish and release their reserved resources as well as the status of applications running on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submit applications to the </a:t>
            </a:r>
            <a:r>
              <a:rPr lang="en-US" dirty="0" err="1"/>
              <a:t>ResourceManager</a:t>
            </a:r>
            <a:r>
              <a:rPr lang="en-US" dirty="0"/>
              <a:t>, the </a:t>
            </a:r>
            <a:r>
              <a:rPr lang="en-US" dirty="0" err="1"/>
              <a:t>ResourceManager</a:t>
            </a:r>
            <a:r>
              <a:rPr lang="en-US" dirty="0"/>
              <a:t> then allocates the first container on an available </a:t>
            </a:r>
            <a:r>
              <a:rPr lang="en-US" dirty="0" err="1"/>
              <a:t>NodeManager</a:t>
            </a:r>
            <a:r>
              <a:rPr lang="en-US" dirty="0"/>
              <a:t> in the cluster as a delegate process for the application called the </a:t>
            </a:r>
            <a:r>
              <a:rPr lang="en-US" b="1" i="1" dirty="0" err="1"/>
              <a:t>ApplicationMaster</a:t>
            </a:r>
            <a:r>
              <a:rPr lang="en-US" dirty="0"/>
              <a:t>, and the </a:t>
            </a:r>
            <a:r>
              <a:rPr lang="en-US" dirty="0" err="1"/>
              <a:t>ApplicationMaster</a:t>
            </a:r>
            <a:r>
              <a:rPr lang="en-US" dirty="0"/>
              <a:t> then negotiates all of the further containers required to run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22684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Daemons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091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 err="1"/>
              <a:t>NodeManager</a:t>
            </a:r>
            <a:r>
              <a:rPr lang="en-US" dirty="0"/>
              <a:t> is the slave node YARN daemon that manages containers on the slave node host.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execute the tasks involved in an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Hadoop’s approach to solving large problems is to “divide and conquer,” a large problem is decomposed into a set of tasks, many of which can be run in parallel.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tasks are run in containers on hosts running the </a:t>
            </a:r>
            <a:r>
              <a:rPr lang="en-US" dirty="0" err="1"/>
              <a:t>NodeManager</a:t>
            </a:r>
            <a:r>
              <a:rPr lang="en-US" dirty="0"/>
              <a:t>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ApplicationMaster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726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 err="1"/>
              <a:t>ApplicationMaster</a:t>
            </a:r>
            <a:r>
              <a:rPr lang="en-US" dirty="0"/>
              <a:t> is the first container allocated by the </a:t>
            </a:r>
            <a:r>
              <a:rPr lang="en-US" b="1" dirty="0" err="1"/>
              <a:t>ResourceManager</a:t>
            </a:r>
            <a:r>
              <a:rPr lang="en-US" dirty="0"/>
              <a:t> to run on a </a:t>
            </a:r>
            <a:r>
              <a:rPr lang="en-US" b="1" dirty="0" err="1"/>
              <a:t>NodeManager</a:t>
            </a:r>
            <a:r>
              <a:rPr lang="en-US" dirty="0"/>
              <a:t> for an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job is to plan the application, including determining what resources are required—often based upon how much data is being processed—and to work out resourcing for application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ApplicationMaster</a:t>
            </a:r>
            <a:r>
              <a:rPr lang="en-US" dirty="0"/>
              <a:t> requests these resources from the </a:t>
            </a:r>
            <a:r>
              <a:rPr lang="en-US" b="1" dirty="0" err="1"/>
              <a:t>ResourceManager</a:t>
            </a:r>
            <a:r>
              <a:rPr lang="en-US" dirty="0"/>
              <a:t> on behalf of the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ResourceManager</a:t>
            </a:r>
            <a:r>
              <a:rPr lang="en-US" dirty="0"/>
              <a:t> grants resources on the same or other </a:t>
            </a:r>
            <a:r>
              <a:rPr lang="en-US" b="1" dirty="0" err="1"/>
              <a:t>NodeManagers</a:t>
            </a:r>
            <a:r>
              <a:rPr lang="en-US" dirty="0"/>
              <a:t> to the </a:t>
            </a:r>
            <a:r>
              <a:rPr lang="en-US" b="1" dirty="0" err="1"/>
              <a:t>ApplicationMaster</a:t>
            </a:r>
            <a:r>
              <a:rPr lang="en-US" dirty="0"/>
              <a:t>, to use within the lifetime of the specific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ApplicationMaster</a:t>
            </a:r>
            <a:r>
              <a:rPr lang="en-US" dirty="0"/>
              <a:t> also monitors progress of tasks, stages (groups of tasks that can be performed in parallel), and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summary information is provided to the </a:t>
            </a:r>
            <a:r>
              <a:rPr lang="en-US" b="1" dirty="0" err="1"/>
              <a:t>ResourceManager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349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YARN runs an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7" y="1408923"/>
            <a:ext cx="5490358" cy="5449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3714" y="1543677"/>
            <a:ext cx="38286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 client contacts the resource manager and asks it to run an application master process. </a:t>
            </a:r>
          </a:p>
          <a:p>
            <a:pPr marL="342900" indent="-342900">
              <a:buAutoNum type="arabicParenR"/>
            </a:pPr>
            <a:r>
              <a:rPr lang="en-US" dirty="0"/>
              <a:t>The resource manager then finds a node manager that can launch the application master in a container. </a:t>
            </a:r>
          </a:p>
          <a:p>
            <a:pPr lvl="1"/>
            <a:r>
              <a:rPr lang="en-US" dirty="0"/>
              <a:t>The application master could simply run a computation in the container it is running in and return the result to the client. </a:t>
            </a:r>
          </a:p>
          <a:p>
            <a:pPr marL="342900" indent="-342900">
              <a:buAutoNum type="arabicParenR"/>
            </a:pPr>
            <a:r>
              <a:rPr lang="en-US" dirty="0"/>
              <a:t>Or the application master could request more containers from the resource managers.</a:t>
            </a:r>
          </a:p>
          <a:p>
            <a:pPr marL="342900" indent="-342900">
              <a:buAutoNum type="arabicParenR"/>
            </a:pPr>
            <a:r>
              <a:rPr lang="en-US" dirty="0"/>
              <a:t>And use them to run a distributed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62397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1"/>
            <a:ext cx="8596668" cy="5174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White, Tom. Hadoop: The Definitive Guide: Storage and Analysis at Internet Scale, O'Reilly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</a:t>
            </a:r>
            <a:r>
              <a:rPr lang="en-US" dirty="0"/>
              <a:t>, Jeffrey. Hadoop in 24 Hours, </a:t>
            </a:r>
            <a:r>
              <a:rPr lang="en-US" dirty="0" err="1"/>
              <a:t>Sams</a:t>
            </a:r>
            <a:r>
              <a:rPr lang="en-US" dirty="0"/>
              <a:t> Teach Yourself, Pearson Education.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Sundog Education by Frank Kane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The Ultimate Hands-On Hadoop - Tame your Big Data!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https://blog.cloudera.com/blog/2014/03/a-guide-to-checkpointing-in-hadoop/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https://hortonworks.com/apache/hdfs/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https://hadoop.apache.org/docs/stable/hadoop-mapreduce-client/hadoop-mapreduce-client-core/MapReduceTutorial.html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https://hadoop.apache.org/docs/r2.4.1/hadoop-project-dist/hadoop-common/FileSystemShell.html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of 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343758"/>
          </a:xfrm>
        </p:spPr>
        <p:txBody>
          <a:bodyPr>
            <a:normAutofit/>
          </a:bodyPr>
          <a:lstStyle/>
          <a:p>
            <a:r>
              <a:rPr lang="en-US" dirty="0"/>
              <a:t>HDFS does not work well for some applications,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Low-latency data access</a:t>
            </a:r>
            <a:r>
              <a:rPr lang="en-US" dirty="0"/>
              <a:t>: Applications that require low-latency access to data, in the tens of milliseconds range, will not work well with HDFS.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Lots of small files</a:t>
            </a:r>
            <a:r>
              <a:rPr lang="en-US" dirty="0"/>
              <a:t>: Because filesystem metadata is hold in memory, the limit to the number of files in a filesystem is governed by the amount of </a:t>
            </a:r>
            <a:r>
              <a:rPr lang="en-US"/>
              <a:t>memory available.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file, directory, and block takes about 150 bytes metadata in memory, e.g. one million files, each taking one block, would need at least 300 MB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writers</a:t>
            </a:r>
            <a:r>
              <a:rPr lang="en-US" dirty="0"/>
              <a:t>: There is no support for multiple writers or for modifications at arbitrary offsets in the file.</a:t>
            </a:r>
          </a:p>
        </p:txBody>
      </p:sp>
    </p:spTree>
    <p:extLst>
      <p:ext uri="{BB962C8B-B14F-4D97-AF65-F5344CB8AC3E}">
        <p14:creationId xmlns:p14="http://schemas.microsoft.com/office/powerpoint/2010/main" val="182045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HDFS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24683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in a filesystem for a single disk, files in HDFS are broken into block-sized chunks, which are stored as independent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a filesystem for a single disk, a file in HDFS that is smaller than a single block does not occupy a full block’s worth of underlying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1 MB file stored with a block size of 128 MB uses 1 MB of disk space, not 128 MB.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3306437"/>
            <a:ext cx="4825871" cy="28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HDFS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9119808" cy="29721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 blocks are larger (128 MB by default) than single disk blocks to minimize the cost of seeks.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if the seek time is around 10 </a:t>
            </a:r>
            <a:r>
              <a:rPr lang="en-US" dirty="0" err="1"/>
              <a:t>ms</a:t>
            </a:r>
            <a:r>
              <a:rPr lang="en-US" dirty="0"/>
              <a:t> and the transfer rate is 100 MB/s, to make the seek time 1% of the transfer time, we need to make the block size around 100 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MapReduce jobs operate one block at a time, so blocks cannot be too big otherwise too few jobs (fewer than nodes in the cluster) would run.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cluster contains more than one node, blocks are distributed among slave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9" y="3882313"/>
            <a:ext cx="6170577" cy="24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9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HDFS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4"/>
            <a:ext cx="8596668" cy="2001774"/>
          </a:xfrm>
        </p:spPr>
        <p:txBody>
          <a:bodyPr>
            <a:normAutofit/>
          </a:bodyPr>
          <a:lstStyle/>
          <a:p>
            <a:r>
              <a:rPr lang="en-US" dirty="0"/>
              <a:t>Having a </a:t>
            </a:r>
            <a:r>
              <a:rPr lang="en-US" b="1" dirty="0"/>
              <a:t>block abstraction</a:t>
            </a:r>
            <a:r>
              <a:rPr lang="en-US" dirty="0"/>
              <a:t> for a distributed filesystem brings several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nothing that requires the blocks from a file to be stored on the same disk, so a file can be larger than any single disk in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fit well with </a:t>
            </a:r>
            <a:r>
              <a:rPr lang="en-US" b="1" dirty="0"/>
              <a:t>replication</a:t>
            </a:r>
            <a:r>
              <a:rPr lang="en-US" dirty="0"/>
              <a:t> for providing </a:t>
            </a:r>
            <a:r>
              <a:rPr lang="en-US" b="1" dirty="0"/>
              <a:t>fault tolerance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. Each block is replicated to a small number of physically separate machines.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84" y="3452510"/>
            <a:ext cx="4567380" cy="31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3438689"/>
          </a:xfrm>
        </p:spPr>
        <p:txBody>
          <a:bodyPr>
            <a:normAutofit/>
          </a:bodyPr>
          <a:lstStyle/>
          <a:p>
            <a:r>
              <a:rPr lang="en-US" dirty="0"/>
              <a:t>An HDFS cluster has two types of nodes operating in a master − worker pattern: a </a:t>
            </a:r>
            <a:r>
              <a:rPr lang="en-US" b="1" dirty="0" err="1"/>
              <a:t>NameNode</a:t>
            </a:r>
            <a:r>
              <a:rPr lang="en-US" dirty="0"/>
              <a:t> (the master) and a number of </a:t>
            </a:r>
            <a:r>
              <a:rPr lang="en-US" b="1" dirty="0" err="1"/>
              <a:t>DataNodes</a:t>
            </a:r>
            <a:r>
              <a:rPr lang="en-US" dirty="0"/>
              <a:t> (workers).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NameNode</a:t>
            </a:r>
            <a:r>
              <a:rPr lang="en-US" dirty="0"/>
              <a:t> is the HDFS master node process, which manage the distributed filesystem namespace.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DataNodes</a:t>
            </a:r>
            <a:r>
              <a:rPr lang="en-US" dirty="0"/>
              <a:t> are the nodes of the cluster on which HDFS blocks are stored and managed.</a:t>
            </a:r>
          </a:p>
        </p:txBody>
      </p:sp>
    </p:spTree>
    <p:extLst>
      <p:ext uri="{BB962C8B-B14F-4D97-AF65-F5344CB8AC3E}">
        <p14:creationId xmlns:p14="http://schemas.microsoft.com/office/powerpoint/2010/main" val="363321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5863</TotalTime>
  <Words>2739</Words>
  <Application>Microsoft Office PowerPoint</Application>
  <PresentationFormat>Widescreen</PresentationFormat>
  <Paragraphs>212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Wingdings 3</vt:lpstr>
      <vt:lpstr>Facet</vt:lpstr>
      <vt:lpstr>Core Hadoop: HDFS, MapReduce &amp; YARN</vt:lpstr>
      <vt:lpstr>Agenda</vt:lpstr>
      <vt:lpstr>Distributed Filesystems</vt:lpstr>
      <vt:lpstr>Design of HDFS</vt:lpstr>
      <vt:lpstr>Design of HDFS</vt:lpstr>
      <vt:lpstr>HDFS Blocks</vt:lpstr>
      <vt:lpstr>HDFS Blocks</vt:lpstr>
      <vt:lpstr>HDFS Blocks</vt:lpstr>
      <vt:lpstr>NameNode and DataNodes</vt:lpstr>
      <vt:lpstr>NameNode</vt:lpstr>
      <vt:lpstr>NameNode Metadata</vt:lpstr>
      <vt:lpstr>DataNodes</vt:lpstr>
      <vt:lpstr>HDFS Architecture</vt:lpstr>
      <vt:lpstr>File read</vt:lpstr>
      <vt:lpstr>File write</vt:lpstr>
      <vt:lpstr>HDFS Filesystem - Exercise</vt:lpstr>
      <vt:lpstr>MapReduce</vt:lpstr>
      <vt:lpstr>Key-Value Pairs</vt:lpstr>
      <vt:lpstr>Map phase</vt:lpstr>
      <vt:lpstr>Reduce phase</vt:lpstr>
      <vt:lpstr>Shuffle and Sort</vt:lpstr>
      <vt:lpstr>Shuffle and Sort</vt:lpstr>
      <vt:lpstr>MapReduce - Example</vt:lpstr>
      <vt:lpstr>How MapReduce works</vt:lpstr>
      <vt:lpstr>How MapReduce works</vt:lpstr>
      <vt:lpstr>How MapReduce works</vt:lpstr>
      <vt:lpstr>How MapReduce works</vt:lpstr>
      <vt:lpstr>How MapReduce works</vt:lpstr>
      <vt:lpstr>How MapReduce works</vt:lpstr>
      <vt:lpstr>How MapReduce works</vt:lpstr>
      <vt:lpstr>Data Locality Optimization</vt:lpstr>
      <vt:lpstr>Reduce Tasks</vt:lpstr>
      <vt:lpstr>Reduce Tasks</vt:lpstr>
      <vt:lpstr>Reduce Tasks</vt:lpstr>
      <vt:lpstr>Reduce Tasks</vt:lpstr>
      <vt:lpstr>MapReduce Example on a cluster</vt:lpstr>
      <vt:lpstr>MapReduce Overview</vt:lpstr>
      <vt:lpstr>MapReduce Exercise</vt:lpstr>
      <vt:lpstr>MapReduce Demo</vt:lpstr>
      <vt:lpstr>YARN</vt:lpstr>
      <vt:lpstr>YARN</vt:lpstr>
      <vt:lpstr>ResourceManager</vt:lpstr>
      <vt:lpstr>NodeManager Daemons</vt:lpstr>
      <vt:lpstr>The ApplicationMaster</vt:lpstr>
      <vt:lpstr>How YARN runs an application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&amp; Hive</dc:title>
  <dc:creator>Heck, Julien</dc:creator>
  <cp:keywords>Medtronic Controlled</cp:keywords>
  <cp:lastModifiedBy>Heck, Julien</cp:lastModifiedBy>
  <cp:revision>537</cp:revision>
  <cp:lastPrinted>2017-09-12T22:25:40Z</cp:lastPrinted>
  <dcterms:created xsi:type="dcterms:W3CDTF">2017-09-10T18:07:00Z</dcterms:created>
  <dcterms:modified xsi:type="dcterms:W3CDTF">2017-11-10T18:38:28Z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857df1d6-8698-4eb0-8355-55e36fc1e72f</vt:lpwstr>
  </property>
  <property fmtid="{D5CDD505-2E9C-101B-9397-08002B2CF9AE}" pid="3" name="DocumentCreator">
    <vt:lpwstr>heckj2</vt:lpwstr>
  </property>
  <property fmtid="{D5CDD505-2E9C-101B-9397-08002B2CF9AE}" pid="4" name="CreationDate">
    <vt:lpwstr>2017-09-10</vt:lpwstr>
  </property>
  <property fmtid="{D5CDD505-2E9C-101B-9397-08002B2CF9AE}" pid="5" name="Classification">
    <vt:lpwstr>MedtronicControlled</vt:lpwstr>
  </property>
</Properties>
</file>