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17"/>
  </p:handoutMasterIdLst>
  <p:sldIdLst>
    <p:sldId id="256" r:id="rId2"/>
    <p:sldId id="297" r:id="rId3"/>
    <p:sldId id="301" r:id="rId4"/>
    <p:sldId id="302" r:id="rId5"/>
    <p:sldId id="303" r:id="rId6"/>
    <p:sldId id="298" r:id="rId7"/>
    <p:sldId id="300" r:id="rId8"/>
    <p:sldId id="307" r:id="rId9"/>
    <p:sldId id="306" r:id="rId10"/>
    <p:sldId id="308" r:id="rId11"/>
    <p:sldId id="305" r:id="rId12"/>
    <p:sldId id="309" r:id="rId13"/>
    <p:sldId id="310" r:id="rId14"/>
    <p:sldId id="304" r:id="rId15"/>
    <p:sldId id="29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ferSingleView="1">
    <p:restoredLeft sz="14838" autoAdjust="0"/>
    <p:restoredTop sz="94672" autoAdjust="0"/>
  </p:normalViewPr>
  <p:slideViewPr>
    <p:cSldViewPr snapToGrid="0">
      <p:cViewPr varScale="1">
        <p:scale>
          <a:sx n="82" d="100"/>
          <a:sy n="82" d="100"/>
        </p:scale>
        <p:origin x="725"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23FDB5-5843-4FF3-81E7-9F288E617DDE}" type="datetimeFigureOut">
              <a:rPr lang="en-US" smtClean="0"/>
              <a:t>11/19/2017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1A9B17-1041-48C9-AC91-62D037CDF062}" type="slidenum">
              <a:rPr lang="en-US" smtClean="0"/>
              <a:t>‹#›</a:t>
            </a:fld>
            <a:endParaRPr lang="en-US"/>
          </a:p>
        </p:txBody>
      </p:sp>
    </p:spTree>
    <p:extLst>
      <p:ext uri="{BB962C8B-B14F-4D97-AF65-F5344CB8AC3E}">
        <p14:creationId xmlns:p14="http://schemas.microsoft.com/office/powerpoint/2010/main" val="361533764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11/19/2017</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11/19/2017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searchdatamanagement.techtarget.com/definition/data-engineer" TargetMode="External"/><Relationship Id="rId2" Type="http://schemas.openxmlformats.org/officeDocument/2006/relationships/hyperlink" Target="http://xyz.insightdataengineering.com/blog/" TargetMode="External"/><Relationship Id="rId1" Type="http://schemas.openxmlformats.org/officeDocument/2006/relationships/slideLayout" Target="../slideLayouts/slideLayout10.xml"/><Relationship Id="rId4" Type="http://schemas.openxmlformats.org/officeDocument/2006/relationships/hyperlink" Target="https://www.oreilly.com/ideas/questioning-the-lambda-architectu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xyz.insightdataengineering.com/blog/pipeline_map/" TargetMode="Externa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7665" y="2404534"/>
            <a:ext cx="8126338" cy="1646302"/>
          </a:xfrm>
        </p:spPr>
        <p:txBody>
          <a:bodyPr/>
          <a:lstStyle/>
          <a:p>
            <a:r>
              <a:rPr lang="en-US" dirty="0"/>
              <a:t>Introduction to Data Engineering</a:t>
            </a:r>
          </a:p>
        </p:txBody>
      </p:sp>
      <p:sp>
        <p:nvSpPr>
          <p:cNvPr id="3" name="Subtitle 2"/>
          <p:cNvSpPr>
            <a:spLocks noGrp="1"/>
          </p:cNvSpPr>
          <p:nvPr>
            <p:ph type="subTitle" idx="1"/>
          </p:nvPr>
        </p:nvSpPr>
        <p:spPr/>
        <p:txBody>
          <a:bodyPr>
            <a:normAutofit lnSpcReduction="10000"/>
          </a:bodyPr>
          <a:lstStyle/>
          <a:p>
            <a:r>
              <a:rPr lang="en-US" dirty="0"/>
              <a:t>Julien Heck</a:t>
            </a:r>
          </a:p>
          <a:p>
            <a:r>
              <a:rPr lang="en-US" dirty="0"/>
              <a:t>Hadoop and Managing Big Data</a:t>
            </a:r>
          </a:p>
          <a:p>
            <a:r>
              <a:rPr lang="en-US" dirty="0"/>
              <a:t>UCLA Extension</a:t>
            </a:r>
          </a:p>
        </p:txBody>
      </p:sp>
    </p:spTree>
    <p:extLst>
      <p:ext uri="{BB962C8B-B14F-4D97-AF65-F5344CB8AC3E}">
        <p14:creationId xmlns:p14="http://schemas.microsoft.com/office/powerpoint/2010/main" val="986960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Batch Layer</a:t>
            </a:r>
          </a:p>
        </p:txBody>
      </p:sp>
      <p:sp>
        <p:nvSpPr>
          <p:cNvPr id="3" name="Text Placeholder 2"/>
          <p:cNvSpPr>
            <a:spLocks noGrp="1"/>
          </p:cNvSpPr>
          <p:nvPr>
            <p:ph type="body" idx="1"/>
          </p:nvPr>
        </p:nvSpPr>
        <p:spPr>
          <a:xfrm>
            <a:off x="677335" y="1301262"/>
            <a:ext cx="8596668" cy="4054509"/>
          </a:xfrm>
        </p:spPr>
        <p:txBody>
          <a:bodyPr>
            <a:normAutofit/>
          </a:bodyPr>
          <a:lstStyle/>
          <a:p>
            <a:pPr marL="285750" indent="-285750">
              <a:buFont typeface="Arial" panose="020B0604020202020204" pitchFamily="34" charset="0"/>
              <a:buChar char="•"/>
            </a:pPr>
            <a:r>
              <a:rPr lang="en-US" dirty="0"/>
              <a:t>In the batch layer, new data is appended to the master data set, a set of files that contains information that is not derived from any other information. </a:t>
            </a:r>
          </a:p>
          <a:p>
            <a:pPr marL="742950" lvl="1" indent="-285750">
              <a:buFont typeface="Arial" panose="020B0604020202020204" pitchFamily="34" charset="0"/>
              <a:buChar char="•"/>
            </a:pPr>
            <a:r>
              <a:rPr lang="en-US" dirty="0"/>
              <a:t>It is an immutable, append-only set of data. </a:t>
            </a:r>
          </a:p>
          <a:p>
            <a:pPr marL="742950" lvl="1" indent="-285750">
              <a:buFont typeface="Arial" panose="020B0604020202020204" pitchFamily="34" charset="0"/>
              <a:buChar char="•"/>
            </a:pPr>
            <a:r>
              <a:rPr lang="en-US" dirty="0"/>
              <a:t>The batch layer precomputes query functions continuously.</a:t>
            </a:r>
          </a:p>
          <a:p>
            <a:pPr marL="285750" indent="-285750">
              <a:buFont typeface="Arial" panose="020B0604020202020204" pitchFamily="34" charset="0"/>
              <a:buChar char="•"/>
            </a:pPr>
            <a:r>
              <a:rPr lang="en-US" dirty="0"/>
              <a:t>The results of the batch layer are called batch views.</a:t>
            </a:r>
          </a:p>
          <a:p>
            <a:pPr marL="285750" indent="-285750">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1495466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Serving Layer</a:t>
            </a:r>
          </a:p>
        </p:txBody>
      </p:sp>
      <p:sp>
        <p:nvSpPr>
          <p:cNvPr id="3" name="Text Placeholder 2"/>
          <p:cNvSpPr>
            <a:spLocks noGrp="1"/>
          </p:cNvSpPr>
          <p:nvPr>
            <p:ph type="body" idx="1"/>
          </p:nvPr>
        </p:nvSpPr>
        <p:spPr>
          <a:xfrm>
            <a:off x="677335" y="1301262"/>
            <a:ext cx="8596668" cy="3594588"/>
          </a:xfrm>
        </p:spPr>
        <p:txBody>
          <a:bodyPr>
            <a:normAutofit/>
          </a:bodyPr>
          <a:lstStyle/>
          <a:p>
            <a:pPr marL="285750" indent="-285750">
              <a:buFont typeface="Arial" panose="020B0604020202020204" pitchFamily="34" charset="0"/>
              <a:buChar char="•"/>
            </a:pPr>
            <a:r>
              <a:rPr lang="en-US" dirty="0"/>
              <a:t>The Serving layer indexes the batch views produced by the batch layer. Basically, the serving layer is a scalable database that swaps in new batch views as they become available. </a:t>
            </a:r>
          </a:p>
          <a:p>
            <a:pPr marL="285750" indent="-285750">
              <a:buFont typeface="Arial" panose="020B0604020202020204" pitchFamily="34" charset="0"/>
              <a:buChar char="•"/>
            </a:pPr>
            <a:r>
              <a:rPr lang="en-US" dirty="0"/>
              <a:t>Due to the latency of the batch layer, the results from the serving layer are always out-of-date by a few hours. </a:t>
            </a:r>
            <a:endParaRPr lang="en-US" dirty="0">
              <a:solidFill>
                <a:schemeClr val="tx1"/>
              </a:solidFill>
            </a:endParaRPr>
          </a:p>
        </p:txBody>
      </p:sp>
    </p:spTree>
    <p:extLst>
      <p:ext uri="{BB962C8B-B14F-4D97-AF65-F5344CB8AC3E}">
        <p14:creationId xmlns:p14="http://schemas.microsoft.com/office/powerpoint/2010/main" val="2108492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Speed Layer</a:t>
            </a:r>
          </a:p>
        </p:txBody>
      </p:sp>
      <p:sp>
        <p:nvSpPr>
          <p:cNvPr id="3" name="Text Placeholder 2"/>
          <p:cNvSpPr>
            <a:spLocks noGrp="1"/>
          </p:cNvSpPr>
          <p:nvPr>
            <p:ph type="body" idx="1"/>
          </p:nvPr>
        </p:nvSpPr>
        <p:spPr>
          <a:xfrm>
            <a:off x="677335" y="1301262"/>
            <a:ext cx="8596668" cy="3594588"/>
          </a:xfrm>
        </p:spPr>
        <p:txBody>
          <a:bodyPr>
            <a:normAutofit/>
          </a:bodyPr>
          <a:lstStyle/>
          <a:p>
            <a:pPr marL="285750" indent="-285750">
              <a:buFont typeface="Arial" panose="020B0604020202020204" pitchFamily="34" charset="0"/>
              <a:buChar char="•"/>
            </a:pPr>
            <a:r>
              <a:rPr lang="en-US" dirty="0"/>
              <a:t>The Speed Layer compensates for the high latency of updates to the serving layer.</a:t>
            </a:r>
          </a:p>
          <a:p>
            <a:pPr marL="285750" indent="-285750">
              <a:buFont typeface="Arial" panose="020B0604020202020204" pitchFamily="34" charset="0"/>
              <a:buChar char="•"/>
            </a:pPr>
            <a:r>
              <a:rPr lang="en-US" dirty="0">
                <a:solidFill>
                  <a:schemeClr val="tx1"/>
                </a:solidFill>
              </a:rPr>
              <a:t>It </a:t>
            </a:r>
            <a:r>
              <a:rPr lang="en-US" dirty="0"/>
              <a:t>process data that has not been processed in the last batch of the batch layer. </a:t>
            </a:r>
          </a:p>
          <a:p>
            <a:pPr marL="285750" indent="-285750">
              <a:buFont typeface="Arial" panose="020B0604020202020204" pitchFamily="34" charset="0"/>
              <a:buChar char="•"/>
            </a:pPr>
            <a:r>
              <a:rPr lang="en-US" dirty="0"/>
              <a:t>This layer produces the </a:t>
            </a:r>
            <a:r>
              <a:rPr lang="en-US" dirty="0" err="1"/>
              <a:t>realtime</a:t>
            </a:r>
            <a:r>
              <a:rPr lang="en-US" dirty="0"/>
              <a:t> views that are always up-to-date; it stores them in databases for both read and write operations. </a:t>
            </a:r>
          </a:p>
          <a:p>
            <a:pPr marL="285750" indent="-285750">
              <a:buFont typeface="Arial" panose="020B0604020202020204" pitchFamily="34" charset="0"/>
              <a:buChar char="•"/>
            </a:pPr>
            <a:r>
              <a:rPr lang="en-US" dirty="0"/>
              <a:t>The speed layer is more complex than the batch layer due to the fact that the real-time views are continuously discarded as data makes its way through the batch and serving layers.</a:t>
            </a:r>
          </a:p>
          <a:p>
            <a:pPr marL="285750" indent="-285750">
              <a:buFont typeface="Arial" panose="020B0604020202020204" pitchFamily="34" charset="0"/>
              <a:buChar char="•"/>
            </a:pPr>
            <a:r>
              <a:rPr lang="en-US" dirty="0"/>
              <a:t>Queries are resolved by merging the batch and real-time views.</a:t>
            </a:r>
            <a:endParaRPr lang="en-US" dirty="0">
              <a:solidFill>
                <a:schemeClr val="tx1"/>
              </a:solidFill>
            </a:endParaRPr>
          </a:p>
        </p:txBody>
      </p:sp>
    </p:spTree>
    <p:extLst>
      <p:ext uri="{BB962C8B-B14F-4D97-AF65-F5344CB8AC3E}">
        <p14:creationId xmlns:p14="http://schemas.microsoft.com/office/powerpoint/2010/main" val="56962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Lambda Architecture</a:t>
            </a:r>
          </a:p>
        </p:txBody>
      </p:sp>
      <p:sp>
        <p:nvSpPr>
          <p:cNvPr id="3" name="Text Placeholder 2"/>
          <p:cNvSpPr>
            <a:spLocks noGrp="1"/>
          </p:cNvSpPr>
          <p:nvPr>
            <p:ph type="body" idx="1"/>
          </p:nvPr>
        </p:nvSpPr>
        <p:spPr>
          <a:xfrm>
            <a:off x="677335" y="1301262"/>
            <a:ext cx="8596668" cy="3594588"/>
          </a:xfrm>
        </p:spPr>
        <p:txBody>
          <a:bodyPr>
            <a:normAutofit/>
          </a:bodyPr>
          <a:lstStyle/>
          <a:p>
            <a:pPr marL="285750" indent="-285750">
              <a:buFont typeface="Arial" panose="020B0604020202020204" pitchFamily="34" charset="0"/>
              <a:buChar char="•"/>
            </a:pPr>
            <a:r>
              <a:rPr lang="en-US" dirty="0"/>
              <a:t>Because the batch views are always recomputed completely, it is therefore possible to adjust the granularity of the data in function of its age. </a:t>
            </a:r>
          </a:p>
          <a:p>
            <a:pPr marL="285750" indent="-285750">
              <a:buFont typeface="Arial" panose="020B0604020202020204" pitchFamily="34" charset="0"/>
              <a:buChar char="•"/>
            </a:pPr>
            <a:r>
              <a:rPr lang="en-US" dirty="0"/>
              <a:t>Another benefit of </a:t>
            </a:r>
            <a:r>
              <a:rPr lang="en-US" dirty="0" err="1"/>
              <a:t>recomputing</a:t>
            </a:r>
            <a:r>
              <a:rPr lang="en-US" dirty="0"/>
              <a:t> data from scratch is that if the batch or real-time views are corrupt, as the main data set is append only, it is easy to restart and recover from the unstable state. </a:t>
            </a:r>
          </a:p>
          <a:p>
            <a:pPr marL="285750" indent="-285750">
              <a:buFont typeface="Arial" panose="020B0604020202020204" pitchFamily="34" charset="0"/>
              <a:buChar char="•"/>
            </a:pPr>
            <a:r>
              <a:rPr lang="en-US" dirty="0"/>
              <a:t>The end user can always query the latest version of the data, which is available from the speed layer. </a:t>
            </a:r>
          </a:p>
          <a:p>
            <a:pPr marL="285750" indent="-285750">
              <a:buFont typeface="Arial" panose="020B0604020202020204" pitchFamily="34" charset="0"/>
              <a:buChar char="•"/>
            </a:pPr>
            <a:r>
              <a:rPr lang="en-US" dirty="0"/>
              <a:t>The downside to traditional Lambda Architecture is that you must maintain the code required to produce the query result in two, complex, distributed systems. </a:t>
            </a:r>
            <a:endParaRPr lang="en-US" dirty="0">
              <a:solidFill>
                <a:schemeClr val="tx1"/>
              </a:solidFill>
            </a:endParaRPr>
          </a:p>
        </p:txBody>
      </p:sp>
    </p:spTree>
    <p:extLst>
      <p:ext uri="{BB962C8B-B14F-4D97-AF65-F5344CB8AC3E}">
        <p14:creationId xmlns:p14="http://schemas.microsoft.com/office/powerpoint/2010/main" val="3654505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599"/>
            <a:ext cx="8596668" cy="691663"/>
          </a:xfrm>
        </p:spPr>
        <p:txBody>
          <a:bodyPr>
            <a:normAutofit fontScale="90000"/>
          </a:bodyPr>
          <a:lstStyle/>
          <a:p>
            <a:r>
              <a:rPr lang="en-US" dirty="0"/>
              <a:t>Unified processing</a:t>
            </a:r>
          </a:p>
        </p:txBody>
      </p:sp>
      <p:sp>
        <p:nvSpPr>
          <p:cNvPr id="3" name="Text Placeholder 2"/>
          <p:cNvSpPr>
            <a:spLocks noGrp="1"/>
          </p:cNvSpPr>
          <p:nvPr>
            <p:ph type="body" idx="1"/>
          </p:nvPr>
        </p:nvSpPr>
        <p:spPr>
          <a:xfrm>
            <a:off x="677335" y="1301262"/>
            <a:ext cx="8596668" cy="5202175"/>
          </a:xfrm>
        </p:spPr>
        <p:txBody>
          <a:bodyPr>
            <a:normAutofit/>
          </a:bodyPr>
          <a:lstStyle/>
          <a:p>
            <a:pPr marL="285750" indent="-285750">
              <a:buFont typeface="Arial" panose="020B0604020202020204" pitchFamily="34" charset="0"/>
              <a:buChar char="•"/>
            </a:pPr>
            <a:r>
              <a:rPr lang="en-US" b="1" dirty="0"/>
              <a:t>Unified processing</a:t>
            </a:r>
            <a:r>
              <a:rPr lang="en-US" dirty="0"/>
              <a:t>: As the most recent generation of distributed computing frameworks have matured, they have also begun to reimagine the data pipelines more fundamentally. Many technologies now take the view that batch processing problems are simply a subset of stream processing problem. These tools in particular have created abstraction for operators that can be run on batch and streaming data sets as well as the required underlying architecture.</a:t>
            </a:r>
            <a:endParaRPr lang="en-US" dirty="0">
              <a:solidFill>
                <a:schemeClr val="tx1"/>
              </a:solidFill>
            </a:endParaRPr>
          </a:p>
        </p:txBody>
      </p:sp>
    </p:spTree>
    <p:extLst>
      <p:ext uri="{BB962C8B-B14F-4D97-AF65-F5344CB8AC3E}">
        <p14:creationId xmlns:p14="http://schemas.microsoft.com/office/powerpoint/2010/main" val="3026765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References</a:t>
            </a:r>
          </a:p>
        </p:txBody>
      </p:sp>
      <p:sp>
        <p:nvSpPr>
          <p:cNvPr id="3" name="Text Placeholder 2"/>
          <p:cNvSpPr>
            <a:spLocks noGrp="1"/>
          </p:cNvSpPr>
          <p:nvPr>
            <p:ph type="body" idx="1"/>
          </p:nvPr>
        </p:nvSpPr>
        <p:spPr>
          <a:xfrm>
            <a:off x="677335" y="1301261"/>
            <a:ext cx="8596668" cy="5174184"/>
          </a:xfrm>
        </p:spPr>
        <p:txBody>
          <a:bodyPr>
            <a:normAutofit/>
          </a:bodyPr>
          <a:lstStyle/>
          <a:p>
            <a:pPr marL="285750" indent="-285750">
              <a:buFont typeface="Arial" panose="020B0604020202020204" pitchFamily="34" charset="0"/>
              <a:buChar char="•"/>
            </a:pPr>
            <a:r>
              <a:rPr lang="en-US" dirty="0">
                <a:hlinkClick r:id="rId2"/>
              </a:rPr>
              <a:t>http://xyz.insightdataengineering.com/blog/</a:t>
            </a:r>
            <a:endParaRPr lang="en-US" dirty="0"/>
          </a:p>
          <a:p>
            <a:pPr marL="285750" indent="-285750">
              <a:buFont typeface="Arial" panose="020B0604020202020204" pitchFamily="34" charset="0"/>
              <a:buChar char="•"/>
            </a:pPr>
            <a:r>
              <a:rPr lang="en-US" dirty="0">
                <a:hlinkClick r:id="rId3"/>
              </a:rPr>
              <a:t>http://searchdatamanagement.techtarget.com/definition/data-engineer</a:t>
            </a:r>
            <a:endParaRPr lang="en-US" dirty="0"/>
          </a:p>
          <a:p>
            <a:pPr marL="285750" indent="-285750">
              <a:buFont typeface="Arial" panose="020B0604020202020204" pitchFamily="34" charset="0"/>
              <a:buChar char="•"/>
            </a:pPr>
            <a:r>
              <a:rPr lang="en-US" dirty="0"/>
              <a:t>AWS whitepaper, Lambda Architecture for Batch and </a:t>
            </a:r>
            <a:r>
              <a:rPr lang="en-US" dirty="0" err="1"/>
              <a:t>RealTime</a:t>
            </a:r>
            <a:r>
              <a:rPr lang="en-US" dirty="0"/>
              <a:t> Processing on AWS with Spark Streaming and Spark SQL</a:t>
            </a:r>
          </a:p>
          <a:p>
            <a:pPr marL="285750" indent="-285750">
              <a:buFont typeface="Arial" panose="020B0604020202020204" pitchFamily="34" charset="0"/>
              <a:buChar char="•"/>
            </a:pPr>
            <a:r>
              <a:rPr lang="en-US" dirty="0">
                <a:hlinkClick r:id="rId4"/>
              </a:rPr>
              <a:t>https://www.oreilly.com/ideas/questioning-the-lambda-architecture</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98382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What is a Data Engineer</a:t>
            </a:r>
          </a:p>
        </p:txBody>
      </p:sp>
      <p:sp>
        <p:nvSpPr>
          <p:cNvPr id="3" name="Text Placeholder 2"/>
          <p:cNvSpPr>
            <a:spLocks noGrp="1"/>
          </p:cNvSpPr>
          <p:nvPr>
            <p:ph type="body" idx="1"/>
          </p:nvPr>
        </p:nvSpPr>
        <p:spPr>
          <a:xfrm>
            <a:off x="677335" y="1301262"/>
            <a:ext cx="8596668" cy="5202175"/>
          </a:xfrm>
        </p:spPr>
        <p:txBody>
          <a:bodyPr>
            <a:normAutofit/>
          </a:bodyPr>
          <a:lstStyle/>
          <a:p>
            <a:pPr marL="285750" indent="-285750">
              <a:buFont typeface="Arial" panose="020B0604020202020204" pitchFamily="34" charset="0"/>
              <a:buChar char="•"/>
            </a:pPr>
            <a:r>
              <a:rPr lang="en-US" dirty="0"/>
              <a:t>A data engineer is a worker whose primary job responsibilities involve preparing data for analytical or operational uses. The specific tasks handled by data engineers can vary from organization to organization but typically include building data pipelines to pull together information from different source systems; integrating, consolidating and cleansing data; and structuring it for use in individual analytics applications.</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t>Data Engineers build the tools and platforms to answer questions with data, using software engineering best practices, computer science fundamentals, core database principles, and recent advances in distributed systems.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i="1" dirty="0"/>
              <a:t>“Data engineers are specialized software engineers that enable others to answer questions on datasets, within latency constraints” </a:t>
            </a:r>
            <a:r>
              <a:rPr lang="en-US" dirty="0"/>
              <a:t>- Nathan </a:t>
            </a:r>
            <a:r>
              <a:rPr lang="en-US" dirty="0" err="1"/>
              <a:t>Marz</a:t>
            </a:r>
            <a:r>
              <a:rPr lang="en-US" dirty="0"/>
              <a:t> Inventor of Apache Storm and the Lambda Architecture</a:t>
            </a:r>
            <a:endParaRPr lang="en-US" dirty="0">
              <a:solidFill>
                <a:schemeClr val="tx1"/>
              </a:solidFill>
            </a:endParaRPr>
          </a:p>
        </p:txBody>
      </p:sp>
    </p:spTree>
    <p:extLst>
      <p:ext uri="{BB962C8B-B14F-4D97-AF65-F5344CB8AC3E}">
        <p14:creationId xmlns:p14="http://schemas.microsoft.com/office/powerpoint/2010/main" val="3842234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097902"/>
          </a:xfrm>
        </p:spPr>
        <p:txBody>
          <a:bodyPr>
            <a:normAutofit fontScale="90000"/>
          </a:bodyPr>
          <a:lstStyle/>
          <a:p>
            <a:r>
              <a:rPr lang="en-US" dirty="0"/>
              <a:t>Data Engineering processes and components</a:t>
            </a:r>
          </a:p>
        </p:txBody>
      </p:sp>
      <p:sp>
        <p:nvSpPr>
          <p:cNvPr id="3" name="Text Placeholder 2"/>
          <p:cNvSpPr>
            <a:spLocks noGrp="1"/>
          </p:cNvSpPr>
          <p:nvPr>
            <p:ph type="body" idx="1"/>
          </p:nvPr>
        </p:nvSpPr>
        <p:spPr>
          <a:xfrm>
            <a:off x="677335" y="1301262"/>
            <a:ext cx="8596668" cy="5202175"/>
          </a:xfrm>
        </p:spPr>
        <p:txBody>
          <a:bodyPr>
            <a:normAutofit/>
          </a:bodyPr>
          <a:lstStyle/>
          <a:p>
            <a:pPr marL="285750" indent="-285750">
              <a:buFont typeface="Arial" panose="020B0604020202020204" pitchFamily="34" charset="0"/>
              <a:buChar char="•"/>
            </a:pPr>
            <a:r>
              <a:rPr lang="en-US" b="1" dirty="0"/>
              <a:t>File Systems</a:t>
            </a:r>
            <a:r>
              <a:rPr lang="en-US" dirty="0"/>
              <a:t>: Distributed file systems offer many of the features of local file systems, but with added protection from storing data redundantly. File systems are often used as a source of truth for later transformations on the data. They are optimized for durable, persistent storage of raw and unstructured data, rather than the quick access and queries that databases provide.</a:t>
            </a:r>
          </a:p>
          <a:p>
            <a:pPr marL="285750" indent="-285750">
              <a:buFont typeface="Arial" panose="020B0604020202020204" pitchFamily="34" charset="0"/>
              <a:buChar char="•"/>
            </a:pPr>
            <a:r>
              <a:rPr lang="en-US" b="1" dirty="0">
                <a:solidFill>
                  <a:schemeClr val="tx1"/>
                </a:solidFill>
              </a:rPr>
              <a:t>Ingestion</a:t>
            </a:r>
            <a:r>
              <a:rPr lang="en-US" dirty="0">
                <a:solidFill>
                  <a:schemeClr val="tx1"/>
                </a:solidFill>
              </a:rPr>
              <a:t>: </a:t>
            </a:r>
            <a:r>
              <a:rPr lang="en-US" dirty="0"/>
              <a:t>Ingestion is the process of collecting data from real-time and static sources. Many tools are available for ensuring that data can be collected reliably by a distributed cluster of machines, even when the machines or network are imperfect.</a:t>
            </a:r>
            <a:endParaRPr lang="en-US" dirty="0">
              <a:solidFill>
                <a:schemeClr val="tx1"/>
              </a:solidFill>
            </a:endParaRPr>
          </a:p>
        </p:txBody>
      </p:sp>
    </p:spTree>
    <p:extLst>
      <p:ext uri="{BB962C8B-B14F-4D97-AF65-F5344CB8AC3E}">
        <p14:creationId xmlns:p14="http://schemas.microsoft.com/office/powerpoint/2010/main" val="290261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599"/>
            <a:ext cx="8596668" cy="1200539"/>
          </a:xfrm>
        </p:spPr>
        <p:txBody>
          <a:bodyPr>
            <a:normAutofit fontScale="90000"/>
          </a:bodyPr>
          <a:lstStyle/>
          <a:p>
            <a:r>
              <a:rPr lang="en-US" dirty="0"/>
              <a:t>Data Engineering processes and components</a:t>
            </a:r>
          </a:p>
        </p:txBody>
      </p:sp>
      <p:sp>
        <p:nvSpPr>
          <p:cNvPr id="3" name="Text Placeholder 2"/>
          <p:cNvSpPr>
            <a:spLocks noGrp="1"/>
          </p:cNvSpPr>
          <p:nvPr>
            <p:ph type="body" idx="1"/>
          </p:nvPr>
        </p:nvSpPr>
        <p:spPr>
          <a:xfrm>
            <a:off x="677335" y="1301262"/>
            <a:ext cx="8596668" cy="5202175"/>
          </a:xfrm>
        </p:spPr>
        <p:txBody>
          <a:bodyPr>
            <a:normAutofit/>
          </a:bodyPr>
          <a:lstStyle/>
          <a:p>
            <a:pPr marL="285750" indent="-285750">
              <a:buFont typeface="Arial" panose="020B0604020202020204" pitchFamily="34" charset="0"/>
              <a:buChar char="•"/>
            </a:pPr>
            <a:r>
              <a:rPr lang="en-US" b="1" dirty="0"/>
              <a:t>Batch processing</a:t>
            </a:r>
            <a:r>
              <a:rPr lang="en-US" dirty="0"/>
              <a:t>: Batch processing is the general process of computing information from vast amounts of “bounded” data by using a distributed cluster of machines, typically over the course of several minutes or hours. The MapReduce paradigm for parallel programming has been the standard, but there are other alternatives developing.</a:t>
            </a:r>
          </a:p>
          <a:p>
            <a:pPr marL="285750" indent="-285750">
              <a:buFont typeface="Arial" panose="020B0604020202020204" pitchFamily="34" charset="0"/>
              <a:buChar char="•"/>
            </a:pPr>
            <a:r>
              <a:rPr lang="en-US" b="1" dirty="0">
                <a:solidFill>
                  <a:schemeClr val="tx1"/>
                </a:solidFill>
              </a:rPr>
              <a:t>Stream processing</a:t>
            </a:r>
            <a:r>
              <a:rPr lang="en-US" dirty="0">
                <a:solidFill>
                  <a:schemeClr val="tx1"/>
                </a:solidFill>
              </a:rPr>
              <a:t>: </a:t>
            </a:r>
            <a:r>
              <a:rPr lang="en-US" dirty="0"/>
              <a:t>Unlike batch processing, streaming technologies can process real-time data and events in milliseconds, allowing computations that would be too complicated with messaging queues alone. There are several solutions that support different levels of throughput and guarantees that the data processed, even when machines or the network fails.</a:t>
            </a:r>
            <a:endParaRPr lang="en-US" dirty="0">
              <a:solidFill>
                <a:schemeClr val="tx1"/>
              </a:solidFill>
            </a:endParaRPr>
          </a:p>
        </p:txBody>
      </p:sp>
    </p:spTree>
    <p:extLst>
      <p:ext uri="{BB962C8B-B14F-4D97-AF65-F5344CB8AC3E}">
        <p14:creationId xmlns:p14="http://schemas.microsoft.com/office/powerpoint/2010/main" val="365751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599"/>
            <a:ext cx="8596668" cy="1200539"/>
          </a:xfrm>
        </p:spPr>
        <p:txBody>
          <a:bodyPr>
            <a:normAutofit fontScale="90000"/>
          </a:bodyPr>
          <a:lstStyle/>
          <a:p>
            <a:r>
              <a:rPr lang="en-US" dirty="0"/>
              <a:t>Data Engineering processes and components</a:t>
            </a:r>
          </a:p>
        </p:txBody>
      </p:sp>
      <p:sp>
        <p:nvSpPr>
          <p:cNvPr id="3" name="Text Placeholder 2"/>
          <p:cNvSpPr>
            <a:spLocks noGrp="1"/>
          </p:cNvSpPr>
          <p:nvPr>
            <p:ph type="body" idx="1"/>
          </p:nvPr>
        </p:nvSpPr>
        <p:spPr>
          <a:xfrm>
            <a:off x="677335" y="1301262"/>
            <a:ext cx="8596668" cy="5202175"/>
          </a:xfrm>
        </p:spPr>
        <p:txBody>
          <a:bodyPr>
            <a:normAutofit/>
          </a:bodyPr>
          <a:lstStyle/>
          <a:p>
            <a:pPr marL="285750" indent="-285750">
              <a:buFont typeface="Arial" panose="020B0604020202020204" pitchFamily="34" charset="0"/>
              <a:buChar char="•"/>
            </a:pPr>
            <a:r>
              <a:rPr lang="en-US" b="1" dirty="0"/>
              <a:t>Data Storage</a:t>
            </a:r>
            <a:r>
              <a:rPr lang="en-US" dirty="0"/>
              <a:t>: Once data has been processed by the streaming or batch computations, it needs to be stored in a way that can be quickly accessed by the end user or data scientist. While file systems are designed to store data durably, databases organize data in a way that minimizes unnecessary disk seeks and network transfers to provide the quickest response to queries. There are hundreds of options for databases and finding the correct one that organizes data correctly for a specific use case is one of the most important decisions for data engineers.</a:t>
            </a:r>
            <a:endParaRPr lang="en-US" dirty="0">
              <a:solidFill>
                <a:schemeClr val="tx1"/>
              </a:solidFill>
            </a:endParaRPr>
          </a:p>
        </p:txBody>
      </p:sp>
    </p:spTree>
    <p:extLst>
      <p:ext uri="{BB962C8B-B14F-4D97-AF65-F5344CB8AC3E}">
        <p14:creationId xmlns:p14="http://schemas.microsoft.com/office/powerpoint/2010/main" val="808866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Data Engineering Ecosystem</a:t>
            </a:r>
          </a:p>
        </p:txBody>
      </p:sp>
      <p:pic>
        <p:nvPicPr>
          <p:cNvPr id="4" name="Picture 3">
            <a:hlinkClick r:id="rId2"/>
            <a:extLst>
              <a:ext uri="{FF2B5EF4-FFF2-40B4-BE49-F238E27FC236}">
                <a16:creationId xmlns:a16="http://schemas.microsoft.com/office/drawing/2014/main" id="{1F6B65F8-F8BC-44A7-A607-2D24AA789F87}"/>
              </a:ext>
            </a:extLst>
          </p:cNvPr>
          <p:cNvPicPr>
            <a:picLocks noChangeAspect="1"/>
          </p:cNvPicPr>
          <p:nvPr/>
        </p:nvPicPr>
        <p:blipFill>
          <a:blip r:embed="rId3"/>
          <a:stretch>
            <a:fillRect/>
          </a:stretch>
        </p:blipFill>
        <p:spPr>
          <a:xfrm>
            <a:off x="319086" y="1328737"/>
            <a:ext cx="8935327" cy="4252913"/>
          </a:xfrm>
          <a:prstGeom prst="rect">
            <a:avLst/>
          </a:prstGeom>
        </p:spPr>
      </p:pic>
    </p:spTree>
    <p:extLst>
      <p:ext uri="{BB962C8B-B14F-4D97-AF65-F5344CB8AC3E}">
        <p14:creationId xmlns:p14="http://schemas.microsoft.com/office/powerpoint/2010/main" val="739651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Lambda Architecture</a:t>
            </a:r>
          </a:p>
        </p:txBody>
      </p:sp>
      <p:sp>
        <p:nvSpPr>
          <p:cNvPr id="3" name="Text Placeholder 2"/>
          <p:cNvSpPr>
            <a:spLocks noGrp="1"/>
          </p:cNvSpPr>
          <p:nvPr>
            <p:ph type="body" idx="1"/>
          </p:nvPr>
        </p:nvSpPr>
        <p:spPr>
          <a:xfrm>
            <a:off x="677335" y="1301262"/>
            <a:ext cx="8596668" cy="4054509"/>
          </a:xfrm>
        </p:spPr>
        <p:txBody>
          <a:bodyPr>
            <a:normAutofit/>
          </a:bodyPr>
          <a:lstStyle/>
          <a:p>
            <a:pPr marL="285750" indent="-285750">
              <a:buFont typeface="Arial" panose="020B0604020202020204" pitchFamily="34" charset="0"/>
              <a:buChar char="•"/>
            </a:pPr>
            <a:r>
              <a:rPr lang="en-US" dirty="0"/>
              <a:t>When processing large amounts of semi-structured data, there is always a delay between the point when data is collected and its availability in dashboards. </a:t>
            </a:r>
          </a:p>
          <a:p>
            <a:pPr marL="285750" indent="-285750">
              <a:buFont typeface="Arial" panose="020B0604020202020204" pitchFamily="34" charset="0"/>
              <a:buChar char="•"/>
            </a:pPr>
            <a:r>
              <a:rPr lang="en-US" dirty="0"/>
              <a:t>Often the delay results from the need to validate or at least identify coarse data. </a:t>
            </a:r>
          </a:p>
          <a:p>
            <a:pPr marL="285750" indent="-285750">
              <a:buFont typeface="Arial" panose="020B0604020202020204" pitchFamily="34" charset="0"/>
              <a:buChar char="•"/>
            </a:pPr>
            <a:r>
              <a:rPr lang="en-US" dirty="0"/>
              <a:t>In some cases, however, being able to react immediately to new data is more important than being 100 percent certain of the data’s validity.</a:t>
            </a:r>
          </a:p>
          <a:p>
            <a:pPr marL="285750" indent="-285750">
              <a:buFont typeface="Arial" panose="020B0604020202020204" pitchFamily="34" charset="0"/>
              <a:buChar char="•"/>
            </a:pPr>
            <a:r>
              <a:rPr lang="en-US" dirty="0"/>
              <a:t>Stream or real-time processing, the processing of a constant flux of data, in real time, is possible with a Lambda Architecture solution.</a:t>
            </a:r>
            <a:endParaRPr lang="en-US" dirty="0">
              <a:solidFill>
                <a:schemeClr val="tx1"/>
              </a:solidFill>
            </a:endParaRPr>
          </a:p>
        </p:txBody>
      </p:sp>
    </p:spTree>
    <p:extLst>
      <p:ext uri="{BB962C8B-B14F-4D97-AF65-F5344CB8AC3E}">
        <p14:creationId xmlns:p14="http://schemas.microsoft.com/office/powerpoint/2010/main" val="1220311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Lambda Architecture</a:t>
            </a:r>
          </a:p>
        </p:txBody>
      </p:sp>
      <p:sp>
        <p:nvSpPr>
          <p:cNvPr id="3" name="Text Placeholder 2"/>
          <p:cNvSpPr>
            <a:spLocks noGrp="1"/>
          </p:cNvSpPr>
          <p:nvPr>
            <p:ph type="body" idx="1"/>
          </p:nvPr>
        </p:nvSpPr>
        <p:spPr>
          <a:xfrm>
            <a:off x="677335" y="1301262"/>
            <a:ext cx="8596668" cy="4054509"/>
          </a:xfrm>
        </p:spPr>
        <p:txBody>
          <a:bodyPr>
            <a:normAutofit/>
          </a:bodyPr>
          <a:lstStyle/>
          <a:p>
            <a:pPr marL="285750" indent="-285750">
              <a:buFont typeface="Arial" panose="020B0604020202020204" pitchFamily="34" charset="0"/>
              <a:buChar char="•"/>
            </a:pPr>
            <a:r>
              <a:rPr lang="en-US" dirty="0"/>
              <a:t>A Lambda Architecture approach mixes both batch and stream (real-time) data processing. </a:t>
            </a:r>
          </a:p>
          <a:p>
            <a:pPr marL="285750" indent="-285750">
              <a:buFont typeface="Arial" panose="020B0604020202020204" pitchFamily="34" charset="0"/>
              <a:buChar char="•"/>
            </a:pPr>
            <a:r>
              <a:rPr lang="en-US" dirty="0"/>
              <a:t>It is divided into three processing layers: the </a:t>
            </a:r>
            <a:r>
              <a:rPr lang="en-US" b="1" dirty="0"/>
              <a:t>batch layer</a:t>
            </a:r>
            <a:r>
              <a:rPr lang="en-US" dirty="0"/>
              <a:t>, </a:t>
            </a:r>
            <a:r>
              <a:rPr lang="en-US" b="1" dirty="0"/>
              <a:t>serving layer</a:t>
            </a:r>
            <a:r>
              <a:rPr lang="en-US" dirty="0"/>
              <a:t>, and </a:t>
            </a:r>
            <a:r>
              <a:rPr lang="en-US" b="1" dirty="0"/>
              <a:t>speed layer</a:t>
            </a:r>
            <a:r>
              <a:rPr lang="en-US" dirty="0"/>
              <a:t>.</a:t>
            </a:r>
          </a:p>
          <a:p>
            <a:pPr marL="285750" indent="-285750">
              <a:buFont typeface="Arial" panose="020B0604020202020204" pitchFamily="34" charset="0"/>
              <a:buChar char="•"/>
            </a:pPr>
            <a:r>
              <a:rPr lang="en-US" dirty="0"/>
              <a:t>All new data is sent both to the batch layer and to the speed layer. </a:t>
            </a:r>
          </a:p>
        </p:txBody>
      </p:sp>
    </p:spTree>
    <p:extLst>
      <p:ext uri="{BB962C8B-B14F-4D97-AF65-F5344CB8AC3E}">
        <p14:creationId xmlns:p14="http://schemas.microsoft.com/office/powerpoint/2010/main" val="3426193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Lambda Architecture</a:t>
            </a:r>
          </a:p>
        </p:txBody>
      </p:sp>
      <p:pic>
        <p:nvPicPr>
          <p:cNvPr id="4" name="Picture 3">
            <a:extLst>
              <a:ext uri="{FF2B5EF4-FFF2-40B4-BE49-F238E27FC236}">
                <a16:creationId xmlns:a16="http://schemas.microsoft.com/office/drawing/2014/main" id="{53C09F32-F316-4191-8D92-117655974D05}"/>
              </a:ext>
            </a:extLst>
          </p:cNvPr>
          <p:cNvPicPr>
            <a:picLocks noChangeAspect="1"/>
          </p:cNvPicPr>
          <p:nvPr/>
        </p:nvPicPr>
        <p:blipFill>
          <a:blip r:embed="rId2"/>
          <a:stretch>
            <a:fillRect/>
          </a:stretch>
        </p:blipFill>
        <p:spPr>
          <a:xfrm>
            <a:off x="376363" y="1253494"/>
            <a:ext cx="7624637" cy="5184755"/>
          </a:xfrm>
          <a:prstGeom prst="rect">
            <a:avLst/>
          </a:prstGeom>
        </p:spPr>
      </p:pic>
    </p:spTree>
    <p:extLst>
      <p:ext uri="{BB962C8B-B14F-4D97-AF65-F5344CB8AC3E}">
        <p14:creationId xmlns:p14="http://schemas.microsoft.com/office/powerpoint/2010/main" val="29385939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10024</TotalTime>
  <Words>1099</Words>
  <Application>Microsoft Office PowerPoint</Application>
  <PresentationFormat>Widescreen</PresentationFormat>
  <Paragraphs>55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Trebuchet MS</vt:lpstr>
      <vt:lpstr>Wingdings 3</vt:lpstr>
      <vt:lpstr>Facet</vt:lpstr>
      <vt:lpstr>Introduction to Data Engineering</vt:lpstr>
      <vt:lpstr>What is a Data Engineer</vt:lpstr>
      <vt:lpstr>Data Engineering processes and components</vt:lpstr>
      <vt:lpstr>Data Engineering processes and components</vt:lpstr>
      <vt:lpstr>Data Engineering processes and components</vt:lpstr>
      <vt:lpstr>Data Engineering Ecosystem</vt:lpstr>
      <vt:lpstr>Lambda Architecture</vt:lpstr>
      <vt:lpstr>Lambda Architecture</vt:lpstr>
      <vt:lpstr>Lambda Architecture</vt:lpstr>
      <vt:lpstr>Batch Layer</vt:lpstr>
      <vt:lpstr>Serving Layer</vt:lpstr>
      <vt:lpstr>Speed Layer</vt:lpstr>
      <vt:lpstr>Lambda Architecture</vt:lpstr>
      <vt:lpstr>Unified processing</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Pig &amp; Hive</dc:title>
  <dc:creator>Heck, Julien</dc:creator>
  <cp:keywords>Medtronic Controlled</cp:keywords>
  <cp:lastModifiedBy>Heck, Julien</cp:lastModifiedBy>
  <cp:revision>838</cp:revision>
  <cp:lastPrinted>2017-09-12T22:25:40Z</cp:lastPrinted>
  <dcterms:created xsi:type="dcterms:W3CDTF">2017-09-10T18:07:00Z</dcterms:created>
  <dcterms:modified xsi:type="dcterms:W3CDTF">2017-11-19T22:51:46Z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52dbf2c1-ef0d-4ff6-9764-2c94b43adc90</vt:lpwstr>
  </property>
  <property fmtid="{D5CDD505-2E9C-101B-9397-08002B2CF9AE}" pid="3" name="DocumentCreator">
    <vt:lpwstr>heckj2</vt:lpwstr>
  </property>
  <property fmtid="{D5CDD505-2E9C-101B-9397-08002B2CF9AE}" pid="4" name="CreationDate">
    <vt:lpwstr>2017-09-10</vt:lpwstr>
  </property>
  <property fmtid="{D5CDD505-2E9C-101B-9397-08002B2CF9AE}" pid="5" name="Classification">
    <vt:lpwstr>MedtronicControlled</vt:lpwstr>
  </property>
</Properties>
</file>