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3EA-19C3-40BD-9BA6-4ED8B545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E545-B494-4EB2-A82B-354ACC2EF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17AC-086E-4A2E-BD95-97291B9D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8246-B878-4149-8B1F-086DF5E1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C620-B9D4-48D3-9E47-D8342E3B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EEE0-EEEC-41D4-B9BE-9E76508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06AA1-1D82-4FCA-BDED-CEE502C6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1DA1-7278-4362-A350-F79F960C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FDAC-B87D-4359-8A0F-1436070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4E05-8270-493A-A15D-67598C2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B2B59-A701-40D4-8E8F-3347F7676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6CFAC-9925-4BC9-91D9-DE45FE872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06B0-515E-4CB0-87AD-78B76541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0175-1137-4BFA-8A67-8F758CE9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5F1E-FD48-4AF6-A00B-447FFBA3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6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AE6F-2BEA-426F-A565-CA7CB35C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8D1E-628E-4BD8-8F65-EE3F30FC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3A626-ADC5-41FD-9350-6CDCB081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6DB9-A38A-47C8-9BEC-740A6BD3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D071-A7A9-4BD6-B66E-653CCE73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B780-B478-43B5-996F-C254657E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2C5B-1BF1-4CB6-A93B-F3C2F59E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196C-59FA-463A-9692-1241BCAE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5946-6269-487B-8300-84E46EA7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8A59-0588-46D8-B91E-C9E84D86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114B-390D-4E2B-9F68-2245BDF2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C29A-CED7-4E64-B319-043D2697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C5ACE-AF13-415E-A8B4-9100129E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F5DF9-1414-4CD9-BE21-E8D6061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28F42-E8A2-462B-8DBF-629B86AF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ACC4D-CC70-43B8-A9F8-14695C3A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7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E52-A1DB-4AB8-9DCD-E1ED459B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E6F6B-8AE0-4619-BE59-42436EDB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E614-2421-4C6E-9646-BF2734D9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18B47-196F-49D4-9ED2-C641FBD6A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88029-BA32-49E0-9F3A-5B0EEB86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6D097-4F22-45B6-8CD6-4BCC90C4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87591-3900-4837-B84C-AC1598F8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2D69-4200-4625-91A6-64E2D1D4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7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AC41-F1F2-4DA9-B1A7-A7D96A3E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C193F-2B12-44CF-804C-14CBA0D0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9BE4F-2D8B-4B72-991C-49292884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DFA8F-58D8-4E43-93A9-40F1A3AA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891B1-E20D-4A8A-B5F1-8DAC2B94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4E103-9D71-476E-9A6D-ACE01DF9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4CFD7-B7A9-407A-8D8D-7A29ACFD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5332-6ADA-4576-A430-00DBCD0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CF0F-A814-41B8-A8B4-97F7C9F5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E5612-4B0C-4802-A899-B4A6E1693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F155-B328-4012-A56D-1ACE4A2B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96899-01AB-4E71-A477-B30507B5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A728-3EBD-4156-A873-3AE8A130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B748-E201-4A64-BC73-BD492B25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EA63-415C-4B0B-B152-AB8A8D9A9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B3938-2F17-49EB-9119-A45C71C1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39730-897A-4E29-BC75-1ED0CBF9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966B4-DA3B-4A1C-A4CC-BAFDA19A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2DEED-D6AD-48C2-AC16-CE2DEAD0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3E566-2700-43C4-9FF6-95117B23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9AFBC-15EF-4D0B-B6C8-D008DBFC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0EDF-06B4-465E-96EF-5F3A91788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41A2-2984-42F3-B550-27461993E94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33FD9-ABF9-4163-AF9B-0B6109739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6494-64AF-4164-B746-B377B07F6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A55B-5E9B-48F1-A311-535F395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science.com/32735-how-much-alcohol-is-in-my-drink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CACF78D-54EB-45E9-AA94-6DA07C259051}"/>
              </a:ext>
            </a:extLst>
          </p:cNvPr>
          <p:cNvSpPr txBox="1"/>
          <p:nvPr/>
        </p:nvSpPr>
        <p:spPr>
          <a:xfrm>
            <a:off x="1083231" y="523831"/>
            <a:ext cx="10025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Is there a correlation between the </a:t>
            </a:r>
            <a:r>
              <a:rPr lang="en-US" sz="2800" b="1" dirty="0"/>
              <a:t>Established Year </a:t>
            </a:r>
            <a:r>
              <a:rPr lang="en-US" sz="2800" dirty="0"/>
              <a:t>of a brewery and it’s </a:t>
            </a:r>
            <a:r>
              <a:rPr lang="en-US" sz="2800" b="1" dirty="0"/>
              <a:t>Distance from Chicago?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AE152-7A4D-4A16-9D6F-F7B24F9BE48E}"/>
              </a:ext>
            </a:extLst>
          </p:cNvPr>
          <p:cNvSpPr txBox="1"/>
          <p:nvPr/>
        </p:nvSpPr>
        <p:spPr>
          <a:xfrm>
            <a:off x="1006769" y="2164188"/>
            <a:ext cx="429943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Why Chicago?</a:t>
            </a:r>
          </a:p>
          <a:p>
            <a:pPr algn="just">
              <a:spcBef>
                <a:spcPts val="600"/>
              </a:spcBef>
            </a:pPr>
            <a:r>
              <a:rPr lang="en-US" dirty="0"/>
              <a:t>Chicago was one of the “hot-spots” for brewing in early America, thanks to the large population of German immigrants living here.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ECBB0-0969-4DE4-AB63-B51C98DEEAAF}"/>
              </a:ext>
            </a:extLst>
          </p:cNvPr>
          <p:cNvSpPr txBox="1"/>
          <p:nvPr/>
        </p:nvSpPr>
        <p:spPr>
          <a:xfrm>
            <a:off x="980129" y="4085518"/>
            <a:ext cx="42994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Do we still see a clustering of older breweries closer to Chicago?</a:t>
            </a:r>
          </a:p>
          <a:p>
            <a:pPr algn="just">
              <a:spcBef>
                <a:spcPts val="1200"/>
              </a:spcBef>
            </a:pPr>
            <a:r>
              <a:rPr lang="en-US" dirty="0"/>
              <a:t>With enough time (and prohibition) this trend might no longer exist.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EC6BD-29C5-4550-B1B9-63B82D59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10" y="1972645"/>
            <a:ext cx="5487650" cy="365843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3E195BC-8F07-4739-8EA1-0DF293875D8A}"/>
              </a:ext>
            </a:extLst>
          </p:cNvPr>
          <p:cNvGrpSpPr/>
          <p:nvPr/>
        </p:nvGrpSpPr>
        <p:grpSpPr>
          <a:xfrm>
            <a:off x="6672329" y="2516298"/>
            <a:ext cx="3277461" cy="2567880"/>
            <a:chOff x="6672329" y="2516298"/>
            <a:chExt cx="3277461" cy="25678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517EA1-8155-4D65-8156-29488B24CE9C}"/>
                </a:ext>
              </a:extLst>
            </p:cNvPr>
            <p:cNvSpPr/>
            <p:nvPr/>
          </p:nvSpPr>
          <p:spPr>
            <a:xfrm flipH="1">
              <a:off x="6672329" y="4959890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6CAFD2-36CE-4D8D-BB38-3F85D3E7A3CB}"/>
                </a:ext>
              </a:extLst>
            </p:cNvPr>
            <p:cNvSpPr/>
            <p:nvPr/>
          </p:nvSpPr>
          <p:spPr>
            <a:xfrm flipH="1">
              <a:off x="7068074" y="4659529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EC1126-53B6-4BA9-B6BB-F8F0124EEA41}"/>
                </a:ext>
              </a:extLst>
            </p:cNvPr>
            <p:cNvSpPr/>
            <p:nvPr/>
          </p:nvSpPr>
          <p:spPr>
            <a:xfrm flipH="1">
              <a:off x="7570185" y="4345514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7EE317-7059-4B5A-AF72-46A2A5C3F7AE}"/>
                </a:ext>
              </a:extLst>
            </p:cNvPr>
            <p:cNvSpPr/>
            <p:nvPr/>
          </p:nvSpPr>
          <p:spPr>
            <a:xfrm flipH="1">
              <a:off x="8068229" y="3961230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3C16C8-E5E0-4B2B-B201-6411F7E3FD4A}"/>
                </a:ext>
              </a:extLst>
            </p:cNvPr>
            <p:cNvSpPr/>
            <p:nvPr/>
          </p:nvSpPr>
          <p:spPr>
            <a:xfrm flipH="1">
              <a:off x="8581897" y="3513260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6D9FCA-1CAF-489E-BE92-330A62EB9E87}"/>
                </a:ext>
              </a:extLst>
            </p:cNvPr>
            <p:cNvSpPr/>
            <p:nvPr/>
          </p:nvSpPr>
          <p:spPr>
            <a:xfrm flipH="1">
              <a:off x="6776413" y="4407658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FFCA50-D57C-4B6F-86F8-05FF4C18A0D1}"/>
                </a:ext>
              </a:extLst>
            </p:cNvPr>
            <p:cNvSpPr/>
            <p:nvPr/>
          </p:nvSpPr>
          <p:spPr>
            <a:xfrm flipH="1">
              <a:off x="6880743" y="3971045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7A0E8D8-0F60-4E26-95D3-EBCB84E92D5B}"/>
                </a:ext>
              </a:extLst>
            </p:cNvPr>
            <p:cNvSpPr/>
            <p:nvPr/>
          </p:nvSpPr>
          <p:spPr>
            <a:xfrm flipH="1">
              <a:off x="7994318" y="2537895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B6729D-D9A9-4855-9FC7-B60382D066BE}"/>
                </a:ext>
              </a:extLst>
            </p:cNvPr>
            <p:cNvSpPr/>
            <p:nvPr/>
          </p:nvSpPr>
          <p:spPr>
            <a:xfrm flipH="1">
              <a:off x="9825502" y="2609405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EE716D-5927-4B41-A609-E8A7ECCE2261}"/>
                </a:ext>
              </a:extLst>
            </p:cNvPr>
            <p:cNvSpPr/>
            <p:nvPr/>
          </p:nvSpPr>
          <p:spPr>
            <a:xfrm flipH="1">
              <a:off x="6753522" y="3252042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F92096-5B98-46F9-8D8E-243B5A1D57AA}"/>
                </a:ext>
              </a:extLst>
            </p:cNvPr>
            <p:cNvSpPr/>
            <p:nvPr/>
          </p:nvSpPr>
          <p:spPr>
            <a:xfrm flipH="1">
              <a:off x="9175863" y="3041772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7CB76F-AC8E-4676-92FE-BA1AE0621A12}"/>
                </a:ext>
              </a:extLst>
            </p:cNvPr>
            <p:cNvSpPr/>
            <p:nvPr/>
          </p:nvSpPr>
          <p:spPr>
            <a:xfrm flipH="1">
              <a:off x="7498256" y="3451116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B75A8F-7D57-45A0-AB00-8911743E2071}"/>
                </a:ext>
              </a:extLst>
            </p:cNvPr>
            <p:cNvSpPr/>
            <p:nvPr/>
          </p:nvSpPr>
          <p:spPr>
            <a:xfrm flipH="1">
              <a:off x="7275594" y="4033189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A3FF32-5323-47C4-A561-42315DBFC3E4}"/>
                </a:ext>
              </a:extLst>
            </p:cNvPr>
            <p:cNvSpPr/>
            <p:nvPr/>
          </p:nvSpPr>
          <p:spPr>
            <a:xfrm flipH="1">
              <a:off x="8130373" y="3388972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702D49-12C3-4E20-988A-5DBF0C543DC5}"/>
                </a:ext>
              </a:extLst>
            </p:cNvPr>
            <p:cNvSpPr/>
            <p:nvPr/>
          </p:nvSpPr>
          <p:spPr>
            <a:xfrm flipH="1">
              <a:off x="8014863" y="3051079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1664F8-FAB9-4DBA-A4CB-1E336A9B86FC}"/>
                </a:ext>
              </a:extLst>
            </p:cNvPr>
            <p:cNvSpPr/>
            <p:nvPr/>
          </p:nvSpPr>
          <p:spPr>
            <a:xfrm flipH="1">
              <a:off x="8840552" y="2547261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5D7302-62B2-42FF-905D-3C94C4CAF07D}"/>
                </a:ext>
              </a:extLst>
            </p:cNvPr>
            <p:cNvSpPr/>
            <p:nvPr/>
          </p:nvSpPr>
          <p:spPr>
            <a:xfrm flipH="1">
              <a:off x="8593824" y="2945640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ED5D43-6F97-40B1-848C-D2F719C4DFF1}"/>
                </a:ext>
              </a:extLst>
            </p:cNvPr>
            <p:cNvSpPr/>
            <p:nvPr/>
          </p:nvSpPr>
          <p:spPr>
            <a:xfrm flipH="1">
              <a:off x="7524616" y="2938909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BF56495-5609-4C78-8909-163BAA10DCCF}"/>
                </a:ext>
              </a:extLst>
            </p:cNvPr>
            <p:cNvSpPr/>
            <p:nvPr/>
          </p:nvSpPr>
          <p:spPr>
            <a:xfrm flipH="1">
              <a:off x="6854560" y="2516298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DC2A63C-BBFB-4B84-B098-69AEDF764073}"/>
                </a:ext>
              </a:extLst>
            </p:cNvPr>
            <p:cNvSpPr/>
            <p:nvPr/>
          </p:nvSpPr>
          <p:spPr>
            <a:xfrm flipH="1">
              <a:off x="9415051" y="2649745"/>
              <a:ext cx="124288" cy="124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2D2C6-F7E1-479A-A967-A5348D06B10C}"/>
              </a:ext>
            </a:extLst>
          </p:cNvPr>
          <p:cNvCxnSpPr/>
          <p:nvPr/>
        </p:nvCxnSpPr>
        <p:spPr>
          <a:xfrm flipV="1">
            <a:off x="6633435" y="2435300"/>
            <a:ext cx="3518941" cy="273778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2B65E4-88C5-4F00-832E-5A54447BA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10" y="1972644"/>
            <a:ext cx="5487650" cy="3658433"/>
          </a:xfrm>
          <a:prstGeom prst="rect">
            <a:avLst/>
          </a:prstGeom>
        </p:spPr>
      </p:pic>
      <p:pic>
        <p:nvPicPr>
          <p:cNvPr id="1026" name="Picture 2" descr="Image result for beer lager riot chicago">
            <a:extLst>
              <a:ext uri="{FF2B5EF4-FFF2-40B4-BE49-F238E27FC236}">
                <a16:creationId xmlns:a16="http://schemas.microsoft.com/office/drawing/2014/main" id="{DBF672CA-653E-4674-8C0E-41058E7E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241" y="3637548"/>
            <a:ext cx="742333" cy="199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5A864F-392F-420C-84CB-CCD0A3AA9F17}"/>
              </a:ext>
            </a:extLst>
          </p:cNvPr>
          <p:cNvSpPr txBox="1"/>
          <p:nvPr/>
        </p:nvSpPr>
        <p:spPr>
          <a:xfrm>
            <a:off x="6434703" y="5779552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*Hypothetical Data – if the correlation still exists</a:t>
            </a:r>
          </a:p>
        </p:txBody>
      </p:sp>
    </p:spTree>
    <p:extLst>
      <p:ext uri="{BB962C8B-B14F-4D97-AF65-F5344CB8AC3E}">
        <p14:creationId xmlns:p14="http://schemas.microsoft.com/office/powerpoint/2010/main" val="18374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D8375-5303-4298-B013-3EF45DE2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50" y="1819993"/>
            <a:ext cx="5487650" cy="365843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7F1F03-4142-4784-89C0-EC2EED75366B}"/>
              </a:ext>
            </a:extLst>
          </p:cNvPr>
          <p:cNvSpPr txBox="1"/>
          <p:nvPr/>
        </p:nvSpPr>
        <p:spPr>
          <a:xfrm>
            <a:off x="1006769" y="2164188"/>
            <a:ext cx="429943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Our average alcohol content over all beers is 6.92% by volume.</a:t>
            </a:r>
          </a:p>
          <a:p>
            <a:pPr algn="just">
              <a:spcBef>
                <a:spcPts val="600"/>
              </a:spcBef>
            </a:pPr>
            <a:r>
              <a:rPr lang="en-US" dirty="0"/>
              <a:t>Our data set includes: 1109 individual beers</a:t>
            </a:r>
          </a:p>
          <a:p>
            <a:pPr algn="just">
              <a:spcBef>
                <a:spcPts val="600"/>
              </a:spcBef>
            </a:pPr>
            <a:endParaRPr lang="en-US" dirty="0"/>
          </a:p>
          <a:p>
            <a:pPr algn="just">
              <a:spcBef>
                <a:spcPts val="600"/>
              </a:spcBef>
            </a:pPr>
            <a:r>
              <a:rPr lang="en-US" dirty="0"/>
              <a:t>Note: the average abv for beer according to Google is 4.5%*</a:t>
            </a:r>
          </a:p>
          <a:p>
            <a:pPr algn="just">
              <a:spcBef>
                <a:spcPts val="600"/>
              </a:spcBef>
            </a:pPr>
            <a:endParaRPr lang="en-US" dirty="0"/>
          </a:p>
          <a:p>
            <a:pPr algn="just">
              <a:spcBef>
                <a:spcPts val="600"/>
              </a:spcBef>
            </a:pPr>
            <a:r>
              <a:rPr lang="en-US" u="sng" dirty="0">
                <a:solidFill>
                  <a:schemeClr val="accent1"/>
                </a:solidFill>
              </a:rPr>
              <a:t>Click here for something cool (insert link to Aaron’s Dash app thing)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AEA1D-E763-4EE4-A317-80FCCC5D142C}"/>
              </a:ext>
            </a:extLst>
          </p:cNvPr>
          <p:cNvSpPr/>
          <p:nvPr/>
        </p:nvSpPr>
        <p:spPr>
          <a:xfrm>
            <a:off x="838200" y="62158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Roboto"/>
              </a:rPr>
              <a:t>*REF: https://www.livescience.com/32735-how-much-alcohol-is-in-my-drink.html</a:t>
            </a:r>
            <a:endParaRPr lang="en-US" sz="1200" b="0" i="0" dirty="0">
              <a:effectLst/>
              <a:latin typeface="Robo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D2D8F-E336-4039-947D-046D3CE00737}"/>
              </a:ext>
            </a:extLst>
          </p:cNvPr>
          <p:cNvSpPr txBox="1"/>
          <p:nvPr/>
        </p:nvSpPr>
        <p:spPr>
          <a:xfrm>
            <a:off x="1083231" y="523831"/>
            <a:ext cx="10025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Does alcohol by volume (abv) differ significantly between beer styles of different regions?</a:t>
            </a:r>
          </a:p>
        </p:txBody>
      </p:sp>
    </p:spTree>
    <p:extLst>
      <p:ext uri="{BB962C8B-B14F-4D97-AF65-F5344CB8AC3E}">
        <p14:creationId xmlns:p14="http://schemas.microsoft.com/office/powerpoint/2010/main" val="420054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Sponenburg</dc:creator>
  <cp:lastModifiedBy>Rebecca Sponenburg</cp:lastModifiedBy>
  <cp:revision>7</cp:revision>
  <dcterms:created xsi:type="dcterms:W3CDTF">2019-01-09T02:36:41Z</dcterms:created>
  <dcterms:modified xsi:type="dcterms:W3CDTF">2019-01-11T03:28:46Z</dcterms:modified>
</cp:coreProperties>
</file>